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 id="2147483696" r:id="rId5"/>
  </p:sldMasterIdLst>
  <p:sldIdLst>
    <p:sldId id="283" r:id="rId6"/>
    <p:sldId id="257" r:id="rId7"/>
    <p:sldId id="259" r:id="rId8"/>
    <p:sldId id="291" r:id="rId9"/>
    <p:sldId id="272" r:id="rId10"/>
    <p:sldId id="288" r:id="rId11"/>
    <p:sldId id="261" r:id="rId12"/>
    <p:sldId id="284" r:id="rId13"/>
    <p:sldId id="290" r:id="rId14"/>
    <p:sldId id="285" r:id="rId15"/>
    <p:sldId id="289" r:id="rId16"/>
    <p:sldId id="274" r:id="rId17"/>
    <p:sldId id="268"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C8F5FD-15A8-4D1D-870D-6208B7E4953D}" v="28" dt="2022-06-21T14:51:33.2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7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6/21/2022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940459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6/21/2022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3797506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6/21/2022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341660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6/21/2022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3482133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6/21/2022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72511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6/21/2022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683901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6/21/2022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35349351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6/21/2022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376675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6/21/2022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0426495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6/21/2022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4727495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6/21/2022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0974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764DE79-268F-4C1A-8933-263129D2AF90}" type="datetimeFigureOut">
              <a:rPr lang="en-US" dirty="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6/21/2022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6/21/2022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764DE79-268F-4C1A-8933-263129D2AF90}" type="datetimeFigureOut">
              <a:rPr lang="en-US" dirty="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764DE79-268F-4C1A-8933-263129D2AF90}" type="datetimeFigureOut">
              <a:rPr lang="en-US" dirty="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6/21/2022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27963046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683415" cy="1769715"/>
          </a:xfrm>
          <a:prstGeom prst="rect">
            <a:avLst/>
          </a:prstGeom>
          <a:solidFill>
            <a:schemeClr val="bg2">
              <a:lumMod val="25000"/>
            </a:schemeClr>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6000" b="0" i="0" u="none" strike="noStrike" kern="1200" cap="none" spc="0" normalizeH="0" baseline="0" noProof="0" err="1">
                <a:ln>
                  <a:noFill/>
                </a:ln>
                <a:solidFill>
                  <a:srgbClr val="FF6600"/>
                </a:solidFill>
                <a:effectLst/>
                <a:uLnTx/>
                <a:uFillTx/>
                <a:latin typeface="Calibri" panose="020F0502020204030204"/>
                <a:ea typeface="+mn-ea"/>
                <a:cs typeface="+mn-cs"/>
              </a:rPr>
              <a:t>Cab</a:t>
            </a:r>
            <a:r>
              <a:rPr kumimoji="0" lang="tr-TR" sz="6000" b="0" i="0" u="none" strike="noStrike" kern="1200" cap="none" spc="0" normalizeH="0" baseline="0" noProof="0">
                <a:ln>
                  <a:noFill/>
                </a:ln>
                <a:solidFill>
                  <a:srgbClr val="FF6600"/>
                </a:solidFill>
                <a:effectLst/>
                <a:uLnTx/>
                <a:uFillTx/>
                <a:latin typeface="Calibri" panose="020F0502020204030204"/>
                <a:ea typeface="+mn-ea"/>
                <a:cs typeface="+mn-cs"/>
              </a:rPr>
              <a:t> Data </a:t>
            </a:r>
            <a:r>
              <a:rPr lang="tr-TR" sz="6000">
                <a:solidFill>
                  <a:srgbClr val="FF6600"/>
                </a:solidFill>
                <a:latin typeface="Calibri" panose="020F0502020204030204"/>
              </a:rPr>
              <a:t>A</a:t>
            </a:r>
            <a:r>
              <a:rPr kumimoji="0" lang="tr-TR" sz="6000" b="0" i="0" u="none" strike="noStrike" kern="1200" cap="none" spc="0" normalizeH="0" baseline="0" noProof="0" err="1">
                <a:ln>
                  <a:noFill/>
                </a:ln>
                <a:solidFill>
                  <a:srgbClr val="FF6600"/>
                </a:solidFill>
                <a:effectLst/>
                <a:uLnTx/>
                <a:uFillTx/>
                <a:latin typeface="Calibri" panose="020F0502020204030204"/>
                <a:ea typeface="+mn-ea"/>
                <a:cs typeface="+mn-cs"/>
              </a:rPr>
              <a:t>nalysis</a:t>
            </a:r>
            <a:endParaRPr kumimoji="0" lang="tr-TR" sz="4000" b="0" i="0" u="none" strike="noStrike" kern="1200" cap="none" spc="0" normalizeH="0" baseline="0" noProof="0">
              <a:ln>
                <a:noFill/>
              </a:ln>
              <a:solidFill>
                <a:srgbClr val="FF66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a:ln>
                  <a:noFill/>
                </a:ln>
                <a:solidFill>
                  <a:srgbClr val="FF0000"/>
                </a:solidFill>
                <a:effectLst/>
                <a:uLnTx/>
                <a:uFillTx/>
                <a:latin typeface="Calibri" panose="020F0502020204030204"/>
                <a:ea typeface="+mn-ea"/>
                <a:cs typeface="+mn-cs"/>
              </a:rPr>
              <a:t>MUHAMMED SEFA SÖZER</a:t>
            </a:r>
            <a:endParaRPr kumimoji="0" lang="en-US" sz="2400" b="0" i="0" u="none" strike="noStrike" kern="1200" cap="none" spc="0" normalizeH="0" baseline="0" noProof="0">
              <a:ln>
                <a:noFill/>
              </a:ln>
              <a:solidFill>
                <a:srgbClr val="FF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a:ln>
                  <a:noFill/>
                </a:ln>
                <a:solidFill>
                  <a:srgbClr val="FF6600"/>
                </a:solidFill>
                <a:effectLst/>
                <a:uLnTx/>
                <a:uFillTx/>
                <a:latin typeface="Calibri" panose="020F0502020204030204"/>
                <a:ea typeface="+mn-ea"/>
                <a:cs typeface="+mn-cs"/>
              </a:rPr>
              <a:t>2</a:t>
            </a:r>
            <a:r>
              <a:rPr kumimoji="0" lang="tr-TR" sz="2500" b="0" i="0" u="none" strike="noStrike" kern="1200" cap="none" spc="0" normalizeH="0" baseline="0" noProof="0">
                <a:ln>
                  <a:noFill/>
                </a:ln>
                <a:solidFill>
                  <a:srgbClr val="FF6600"/>
                </a:solidFill>
                <a:effectLst/>
                <a:uLnTx/>
                <a:uFillTx/>
                <a:latin typeface="Calibri" panose="020F0502020204030204"/>
                <a:ea typeface="+mn-ea"/>
                <a:cs typeface="+mn-cs"/>
              </a:rPr>
              <a:t>1</a:t>
            </a:r>
            <a:r>
              <a:rPr kumimoji="0" lang="en-US" sz="2500" b="0" i="0" u="none" strike="noStrike" kern="1200" cap="none" spc="0" normalizeH="0" baseline="0" noProof="0">
                <a:ln>
                  <a:noFill/>
                </a:ln>
                <a:solidFill>
                  <a:srgbClr val="FF6600"/>
                </a:solidFill>
                <a:effectLst/>
                <a:uLnTx/>
                <a:uFillTx/>
                <a:latin typeface="Calibri" panose="020F0502020204030204"/>
                <a:ea typeface="+mn-ea"/>
                <a:cs typeface="+mn-cs"/>
              </a:rPr>
              <a:t>-J</a:t>
            </a:r>
            <a:r>
              <a:rPr kumimoji="0" lang="tr-TR" sz="2500" b="0" i="0" u="none" strike="noStrike" kern="1200" cap="none" spc="0" normalizeH="0" baseline="0" noProof="0">
                <a:ln>
                  <a:noFill/>
                </a:ln>
                <a:solidFill>
                  <a:srgbClr val="FF6600"/>
                </a:solidFill>
                <a:effectLst/>
                <a:uLnTx/>
                <a:uFillTx/>
                <a:latin typeface="Calibri" panose="020F0502020204030204"/>
                <a:ea typeface="+mn-ea"/>
                <a:cs typeface="+mn-cs"/>
              </a:rPr>
              <a:t>u</a:t>
            </a:r>
            <a:r>
              <a:rPr kumimoji="0" lang="en-US" sz="2500" b="0" i="0" u="none" strike="noStrike" kern="1200" cap="none" spc="0" normalizeH="0" baseline="0" noProof="0">
                <a:ln>
                  <a:noFill/>
                </a:ln>
                <a:solidFill>
                  <a:srgbClr val="FF6600"/>
                </a:solidFill>
                <a:effectLst/>
                <a:uLnTx/>
                <a:uFillTx/>
                <a:latin typeface="Calibri" panose="020F0502020204030204"/>
                <a:ea typeface="+mn-ea"/>
                <a:cs typeface="+mn-cs"/>
              </a:rPr>
              <a:t>n</a:t>
            </a:r>
            <a:r>
              <a:rPr kumimoji="0" lang="tr-TR" sz="2500" b="0" i="0" u="none" strike="noStrike" kern="1200" cap="none" spc="0" normalizeH="0" baseline="0" noProof="0">
                <a:ln>
                  <a:noFill/>
                </a:ln>
                <a:solidFill>
                  <a:srgbClr val="FF6600"/>
                </a:solidFill>
                <a:effectLst/>
                <a:uLnTx/>
                <a:uFillTx/>
                <a:latin typeface="Calibri" panose="020F0502020204030204"/>
                <a:ea typeface="+mn-ea"/>
                <a:cs typeface="+mn-cs"/>
              </a:rPr>
              <a:t>e</a:t>
            </a:r>
            <a:r>
              <a:rPr kumimoji="0" lang="en-US" sz="2500" b="0" i="0" u="none" strike="noStrike" kern="1200" cap="none" spc="0" normalizeH="0" baseline="0" noProof="0">
                <a:ln>
                  <a:noFill/>
                </a:ln>
                <a:solidFill>
                  <a:srgbClr val="FF6600"/>
                </a:solidFill>
                <a:effectLst/>
                <a:uLnTx/>
                <a:uFillTx/>
                <a:latin typeface="Calibri" panose="020F0502020204030204"/>
                <a:ea typeface="+mn-ea"/>
                <a:cs typeface="+mn-cs"/>
              </a:rPr>
              <a:t>-202</a:t>
            </a:r>
            <a:r>
              <a:rPr kumimoji="0" lang="tr-TR" sz="2500" b="0" i="0" u="none" strike="noStrike" kern="1200" cap="none" spc="0" normalizeH="0" baseline="0" noProof="0">
                <a:ln>
                  <a:noFill/>
                </a:ln>
                <a:solidFill>
                  <a:srgbClr val="FF6600"/>
                </a:solidFill>
                <a:effectLst/>
                <a:uLnTx/>
                <a:uFillTx/>
                <a:latin typeface="Calibri" panose="020F0502020204030204"/>
                <a:ea typeface="+mn-ea"/>
                <a:cs typeface="+mn-cs"/>
              </a:rPr>
              <a:t>2</a:t>
            </a:r>
            <a:endParaRPr kumimoji="0" lang="en-US" sz="2500" b="0" i="0" u="none" strike="noStrike" kern="1200" cap="none" spc="0" normalizeH="0" baseline="0" noProof="0">
              <a:ln>
                <a:noFill/>
              </a:ln>
              <a:solidFill>
                <a:srgbClr val="FF66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a:ln>
                  <a:noFill/>
                </a:ln>
                <a:solidFill>
                  <a:srgbClr val="ED7D31"/>
                </a:solidFill>
                <a:effectLst/>
                <a:uLnTx/>
                <a:uFillTx/>
                <a:latin typeface="Calibri Light" panose="020F0302020204030204"/>
                <a:ea typeface="+mn-ea"/>
                <a:cs typeface="+mn-cs"/>
              </a:rPr>
              <a:t>Average amount paid by age</a:t>
            </a:r>
            <a:endParaRPr kumimoji="0" lang="en-US" sz="4400" b="0" i="0" u="none" strike="noStrike" kern="1200" cap="none" spc="0" normalizeH="0" baseline="0" noProof="0">
              <a:ln>
                <a:noFill/>
              </a:ln>
              <a:solidFill>
                <a:srgbClr val="ED7D31"/>
              </a:solidFill>
              <a:effectLst/>
              <a:uLnTx/>
              <a:uFillTx/>
              <a:latin typeface="Calibri Light" panose="020F0302020204030204"/>
              <a:ea typeface="+mn-ea"/>
              <a:cs typeface="+mn-cs"/>
            </a:endParaRPr>
          </a:p>
        </p:txBody>
      </p:sp>
      <p:pic>
        <p:nvPicPr>
          <p:cNvPr id="6" name="Resim 5">
            <a:extLst>
              <a:ext uri="{FF2B5EF4-FFF2-40B4-BE49-F238E27FC236}">
                <a16:creationId xmlns:a16="http://schemas.microsoft.com/office/drawing/2014/main" id="{915A3E21-B8A2-50F3-3C78-27748635FB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3495"/>
            <a:ext cx="12192000" cy="5304505"/>
          </a:xfrm>
          <a:prstGeom prst="rect">
            <a:avLst/>
          </a:prstGeom>
        </p:spPr>
      </p:pic>
    </p:spTree>
    <p:extLst>
      <p:ext uri="{BB962C8B-B14F-4D97-AF65-F5344CB8AC3E}">
        <p14:creationId xmlns:p14="http://schemas.microsoft.com/office/powerpoint/2010/main" val="651181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accent2"/>
                </a:solidFill>
                <a:latin typeface="+mj-lt"/>
              </a:rPr>
              <a:t>Average tip fee by age</a:t>
            </a:r>
            <a:endParaRPr lang="en-US" sz="4400">
              <a:solidFill>
                <a:schemeClr val="accent2"/>
              </a:solidFill>
              <a:latin typeface="+mj-lt"/>
            </a:endParaRPr>
          </a:p>
        </p:txBody>
      </p:sp>
      <p:pic>
        <p:nvPicPr>
          <p:cNvPr id="3" name="Resim 2">
            <a:extLst>
              <a:ext uri="{FF2B5EF4-FFF2-40B4-BE49-F238E27FC236}">
                <a16:creationId xmlns:a16="http://schemas.microsoft.com/office/drawing/2014/main" id="{C0730D07-4F4F-2059-DD9C-FD4AB5A9B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54" y="1494502"/>
            <a:ext cx="11975691" cy="5096927"/>
          </a:xfrm>
          <a:prstGeom prst="rect">
            <a:avLst/>
          </a:prstGeom>
        </p:spPr>
      </p:pic>
    </p:spTree>
    <p:extLst>
      <p:ext uri="{BB962C8B-B14F-4D97-AF65-F5344CB8AC3E}">
        <p14:creationId xmlns:p14="http://schemas.microsoft.com/office/powerpoint/2010/main" val="3875858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a:solidFill>
                <a:srgbClr val="FF6600"/>
              </a:solidFill>
            </a:endParaRPr>
          </a:p>
          <a:p>
            <a:pPr algn="just"/>
            <a:r>
              <a:rPr lang="en-US">
                <a:solidFill>
                  <a:srgbClr val="FF6600"/>
                </a:solidFill>
              </a:rPr>
              <a:t>   </a:t>
            </a:r>
          </a:p>
          <a:p>
            <a:pPr algn="just"/>
            <a:r>
              <a:rPr lang="en-US" sz="2800">
                <a:solidFill>
                  <a:srgbClr val="FF6600"/>
                </a:solidFill>
              </a:rPr>
              <a:t>         </a:t>
            </a:r>
          </a:p>
          <a:p>
            <a:pPr algn="just"/>
            <a:r>
              <a:rPr lang="en-US" sz="2800">
                <a:solidFill>
                  <a:srgbClr val="FF6600"/>
                </a:solidFill>
              </a:rPr>
              <a:t>         </a:t>
            </a:r>
            <a:endParaRPr lang="en-US" sz="3200">
              <a:solidFill>
                <a:srgbClr val="FF6600"/>
              </a:solidFill>
            </a:endParaRPr>
          </a:p>
          <a:p>
            <a:endParaRPr lang="en-US">
              <a:solidFill>
                <a:srgbClr val="FF6600"/>
              </a:solidFill>
            </a:endParaRPr>
          </a:p>
          <a:p>
            <a:endParaRPr lang="en-US">
              <a:solidFill>
                <a:srgbClr val="FF6600"/>
              </a:solidFill>
            </a:endParaRPr>
          </a:p>
        </p:txBody>
      </p:sp>
      <p:sp>
        <p:nvSpPr>
          <p:cNvPr id="24" name="Başlık 23">
            <a:extLst>
              <a:ext uri="{FF2B5EF4-FFF2-40B4-BE49-F238E27FC236}">
                <a16:creationId xmlns:a16="http://schemas.microsoft.com/office/drawing/2014/main" id="{4C2F966A-DA0A-07C7-CA42-EA82038B62BD}"/>
              </a:ext>
            </a:extLst>
          </p:cNvPr>
          <p:cNvSpPr>
            <a:spLocks noGrp="1"/>
          </p:cNvSpPr>
          <p:nvPr>
            <p:ph type="ctrTitle"/>
          </p:nvPr>
        </p:nvSpPr>
        <p:spPr>
          <a:xfrm flipV="1">
            <a:off x="1524000" y="3699163"/>
            <a:ext cx="45719" cy="45719"/>
          </a:xfrm>
        </p:spPr>
        <p:txBody>
          <a:bodyPr>
            <a:noAutofit/>
          </a:bodyPr>
          <a:lstStyle/>
          <a:p>
            <a:r>
              <a:rPr lang="tr-TR" sz="800"/>
              <a:t>a</a:t>
            </a:r>
          </a:p>
        </p:txBody>
      </p:sp>
      <p:sp>
        <p:nvSpPr>
          <p:cNvPr id="25" name="Rectangle 6">
            <a:extLst>
              <a:ext uri="{FF2B5EF4-FFF2-40B4-BE49-F238E27FC236}">
                <a16:creationId xmlns:a16="http://schemas.microsoft.com/office/drawing/2014/main" id="{289B86B5-DB54-48C8-C205-9AAA87D443CD}"/>
              </a:ext>
            </a:extLst>
          </p:cNvPr>
          <p:cNvSpPr/>
          <p:nvPr/>
        </p:nvSpPr>
        <p:spPr>
          <a:xfrm>
            <a:off x="0" y="0"/>
            <a:ext cx="3699164"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800" b="1">
                <a:solidFill>
                  <a:srgbClr val="ED7D31"/>
                </a:solidFill>
                <a:latin typeface="Calibri Light" panose="020F0302020204030204"/>
              </a:rPr>
              <a:t>N</a:t>
            </a:r>
            <a:r>
              <a:rPr lang="en-US" sz="2800" b="1">
                <a:solidFill>
                  <a:srgbClr val="ED7D31"/>
                </a:solidFill>
                <a:latin typeface="Calibri Light" panose="020F0302020204030204"/>
              </a:rPr>
              <a:t>umber of transactions by payment method</a:t>
            </a:r>
            <a:endParaRPr lang="tr-TR" sz="2800" b="1">
              <a:solidFill>
                <a:srgbClr val="ED7D31"/>
              </a:solidFill>
              <a:latin typeface="Calibri Light" panose="020F03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2800" b="1">
              <a:solidFill>
                <a:srgbClr val="ED7D31"/>
              </a:solidFill>
              <a:latin typeface="Calibri Light" panose="020F03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2800" b="1">
              <a:solidFill>
                <a:srgbClr val="ED7D31"/>
              </a:solidFill>
              <a:latin typeface="Calibri Light" panose="020F03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2800" b="1">
              <a:solidFill>
                <a:srgbClr val="ED7D31"/>
              </a:solidFill>
              <a:latin typeface="Calibri Light" panose="020F03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2800" b="1" i="0" u="none" strike="noStrike" kern="1200" cap="none" spc="0" normalizeH="0" baseline="0" noProof="0">
              <a:ln>
                <a:noFill/>
              </a:ln>
              <a:solidFill>
                <a:srgbClr val="ED7D31"/>
              </a:solidFill>
              <a:effectLst/>
              <a:uLnTx/>
              <a:uFillTx/>
              <a:latin typeface="Calibri Light" panose="020F03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a:solidFill>
                  <a:schemeClr val="accent1">
                    <a:lumMod val="40000"/>
                    <a:lumOff val="60000"/>
                  </a:schemeClr>
                </a:solidFill>
                <a:latin typeface="Calibri Light" panose="020F0302020204030204"/>
              </a:rPr>
              <a:t>As seen in the chart, both companies use the card payment method more frequently.</a:t>
            </a:r>
            <a:endParaRPr kumimoji="0" lang="tr-TR" sz="2800" b="1" i="0" u="none" strike="noStrike" kern="1200" cap="none" spc="0" normalizeH="0" baseline="0" noProof="0">
              <a:ln>
                <a:noFill/>
              </a:ln>
              <a:solidFill>
                <a:srgbClr val="ED7D31"/>
              </a:solidFill>
              <a:effectLst/>
              <a:uLnTx/>
              <a:uFillTx/>
              <a:latin typeface="Calibri Light" panose="020F0302020204030204"/>
              <a:ea typeface="+mn-ea"/>
              <a:cs typeface="+mn-cs"/>
            </a:endParaRPr>
          </a:p>
        </p:txBody>
      </p:sp>
      <p:pic>
        <p:nvPicPr>
          <p:cNvPr id="26" name="Picture 3">
            <a:extLst>
              <a:ext uri="{FF2B5EF4-FFF2-40B4-BE49-F238E27FC236}">
                <a16:creationId xmlns:a16="http://schemas.microsoft.com/office/drawing/2014/main" id="{CFFF87CE-4470-2BBD-8C93-5A1049F5AA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0" name="Resim 29">
            <a:extLst>
              <a:ext uri="{FF2B5EF4-FFF2-40B4-BE49-F238E27FC236}">
                <a16:creationId xmlns:a16="http://schemas.microsoft.com/office/drawing/2014/main" id="{47BCBB59-31F3-F81A-122F-F3B780B0A6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2449" y="49242"/>
            <a:ext cx="6458858" cy="3265905"/>
          </a:xfrm>
          <a:prstGeom prst="rect">
            <a:avLst/>
          </a:prstGeom>
        </p:spPr>
      </p:pic>
      <p:pic>
        <p:nvPicPr>
          <p:cNvPr id="34" name="Resim 33">
            <a:extLst>
              <a:ext uri="{FF2B5EF4-FFF2-40B4-BE49-F238E27FC236}">
                <a16:creationId xmlns:a16="http://schemas.microsoft.com/office/drawing/2014/main" id="{DB3599F4-25BB-2C77-4D40-05F131FBB9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4573" y="3364391"/>
            <a:ext cx="6186734" cy="3444368"/>
          </a:xfrm>
          <a:prstGeom prst="rect">
            <a:avLst/>
          </a:prstGeom>
        </p:spPr>
      </p:pic>
    </p:spTree>
    <p:extLst>
      <p:ext uri="{BB962C8B-B14F-4D97-AF65-F5344CB8AC3E}">
        <p14:creationId xmlns:p14="http://schemas.microsoft.com/office/powerpoint/2010/main" val="2419109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tr-TR" b="1">
                <a:solidFill>
                  <a:srgbClr val="FF6600"/>
                </a:solidFill>
              </a:rPr>
            </a:br>
            <a:br>
              <a:rPr lang="tr-TR" b="1">
                <a:solidFill>
                  <a:srgbClr val="FF6600"/>
                </a:solidFill>
              </a:rPr>
            </a:br>
            <a:br>
              <a:rPr lang="tr-TR" b="1">
                <a:solidFill>
                  <a:srgbClr val="FF6600"/>
                </a:solidFill>
              </a:rPr>
            </a:br>
            <a:r>
              <a:rPr lang="tr-TR" b="1" err="1">
                <a:solidFill>
                  <a:srgbClr val="FF6600"/>
                </a:solidFill>
              </a:rPr>
              <a:t>recommendation</a:t>
            </a:r>
            <a:r>
              <a:rPr lang="tr-TR" b="1">
                <a:solidFill>
                  <a:srgbClr val="FF6600"/>
                </a:solidFill>
              </a:rPr>
              <a:t> </a:t>
            </a:r>
            <a:endParaRPr lang="en-US" b="1">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3" name="Metin kutusu 2">
            <a:extLst>
              <a:ext uri="{FF2B5EF4-FFF2-40B4-BE49-F238E27FC236}">
                <a16:creationId xmlns:a16="http://schemas.microsoft.com/office/drawing/2014/main" id="{CFBA92E4-6404-4529-8148-0F6FDB961F85}"/>
              </a:ext>
            </a:extLst>
          </p:cNvPr>
          <p:cNvSpPr txBox="1"/>
          <p:nvPr/>
        </p:nvSpPr>
        <p:spPr>
          <a:xfrm>
            <a:off x="6096000" y="221821"/>
            <a:ext cx="4484318" cy="6186309"/>
          </a:xfrm>
          <a:prstGeom prst="rect">
            <a:avLst/>
          </a:prstGeom>
          <a:noFill/>
        </p:spPr>
        <p:txBody>
          <a:bodyPr wrap="square" rtlCol="0">
            <a:spAutoFit/>
          </a:bodyPr>
          <a:lstStyle/>
          <a:p>
            <a:pPr marL="285750" indent="-285750">
              <a:buFont typeface="Arial" panose="020B0604020202020204" pitchFamily="34" charset="0"/>
              <a:buChar char="•"/>
            </a:pPr>
            <a:r>
              <a:rPr lang="en-US"/>
              <a:t>When we examine the graphics, the yellow taxi company is far ahead of the pink company. If the pink taxi company is smaller than the yellow taxi company, it needs to grow itself, if it is the same as the company size, it needs to make campaigns and gain customers.</a:t>
            </a:r>
            <a:endParaRPr lang="tr-TR"/>
          </a:p>
          <a:p>
            <a:pPr marL="285750" indent="-285750">
              <a:buFont typeface="Arial" panose="020B0604020202020204" pitchFamily="34" charset="0"/>
              <a:buChar char="•"/>
            </a:pPr>
            <a:endParaRPr lang="tr-TR"/>
          </a:p>
          <a:p>
            <a:pPr marL="285750" indent="-285750">
              <a:buFont typeface="Arial" panose="020B0604020202020204" pitchFamily="34" charset="0"/>
              <a:buChar char="•"/>
            </a:pPr>
            <a:r>
              <a:rPr lang="en-US"/>
              <a:t>Taxi usage rate over the age of 40 is low. Taxi opening fee may not be charged in order to gain customers over the age of 40.</a:t>
            </a:r>
            <a:endParaRPr lang="tr-TR"/>
          </a:p>
          <a:p>
            <a:pPr marL="285750" indent="-285750">
              <a:buFont typeface="Arial" panose="020B0604020202020204" pitchFamily="34" charset="0"/>
              <a:buChar char="•"/>
            </a:pPr>
            <a:endParaRPr lang="tr-TR"/>
          </a:p>
          <a:p>
            <a:pPr marL="285750" indent="-285750">
              <a:buFont typeface="Arial" panose="020B0604020202020204" pitchFamily="34" charset="0"/>
              <a:buChar char="•"/>
            </a:pPr>
            <a:r>
              <a:rPr lang="en-US"/>
              <a:t>Usually, payment is made by card. Installing POS devices without POS devices in taxis will increase the company's turnover.</a:t>
            </a:r>
            <a:endParaRPr lang="tr-TR"/>
          </a:p>
          <a:p>
            <a:pPr marL="285750" indent="-285750">
              <a:buFont typeface="Arial" panose="020B0604020202020204" pitchFamily="34" charset="0"/>
              <a:buChar char="•"/>
            </a:pPr>
            <a:endParaRPr lang="tr-TR"/>
          </a:p>
          <a:p>
            <a:pPr marL="285750" indent="-285750">
              <a:buFont typeface="Arial" panose="020B0604020202020204" pitchFamily="34" charset="0"/>
              <a:buChar char="•"/>
            </a:pPr>
            <a:r>
              <a:rPr lang="en-US"/>
              <a:t>When we examined the graphs, we observed that the location of the companies affected the earnings a lot. For this reason, companies should invest according to locations.</a:t>
            </a:r>
            <a:endParaRPr lang="tr-TR"/>
          </a:p>
        </p:txBody>
      </p:sp>
    </p:spTree>
    <p:extLst>
      <p:ext uri="{BB962C8B-B14F-4D97-AF65-F5344CB8AC3E}">
        <p14:creationId xmlns:p14="http://schemas.microsoft.com/office/powerpoint/2010/main" val="116821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747573" y="2469417"/>
            <a:ext cx="5558973" cy="1655762"/>
          </a:xfrm>
        </p:spPr>
        <p:txBody>
          <a:bodyPr>
            <a:normAutofit/>
          </a:bodyPr>
          <a:lstStyle/>
          <a:p>
            <a:r>
              <a:rPr lang="en-US" sz="6600">
                <a:solidFill>
                  <a:srgbClr val="FF6600"/>
                </a:solidFill>
              </a:rPr>
              <a:t>Thank You</a:t>
            </a:r>
          </a:p>
          <a:p>
            <a:endParaRPr lang="en-US" sz="6600">
              <a:solidFill>
                <a:srgbClr val="FF6600"/>
              </a:solidFill>
            </a:endParaRPr>
          </a:p>
        </p:txBody>
      </p:sp>
    </p:spTree>
    <p:extLst>
      <p:ext uri="{BB962C8B-B14F-4D97-AF65-F5344CB8AC3E}">
        <p14:creationId xmlns:p14="http://schemas.microsoft.com/office/powerpoint/2010/main" val="83355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a:t>XYZ is a private equity firm in US. Due to remarkable growth in the Cab Industry in last few years and multiple key players in the market, it is planning for an investment in Cab industry. </a:t>
            </a:r>
          </a:p>
          <a:p>
            <a:pPr marL="0" indent="0">
              <a:buNone/>
            </a:pPr>
            <a:endParaRPr lang="en-US" sz="1800"/>
          </a:p>
          <a:p>
            <a:r>
              <a:rPr lang="en-US" sz="1800"/>
              <a:t>Objective : Provide actionable insights to help XYZ firm in identifying the right company for making investment.</a:t>
            </a:r>
          </a:p>
          <a:p>
            <a:endParaRPr lang="en-US" sz="1800"/>
          </a:p>
          <a:p>
            <a:pPr marL="0" indent="0">
              <a:buNone/>
            </a:pPr>
            <a:r>
              <a:rPr lang="en-US" sz="1800"/>
              <a:t>The analysis has been divided into four parts: </a:t>
            </a:r>
          </a:p>
          <a:p>
            <a:r>
              <a:rPr lang="en-US" sz="1800"/>
              <a:t>Data Understanding </a:t>
            </a:r>
          </a:p>
          <a:p>
            <a:r>
              <a:rPr lang="en-US" sz="1800"/>
              <a:t>Forecasting profit and number of rides for each cab type </a:t>
            </a:r>
          </a:p>
          <a:p>
            <a:r>
              <a:rPr lang="en-US" sz="1800"/>
              <a:t>Finding the most profitable Cab company </a:t>
            </a:r>
          </a:p>
          <a:p>
            <a:r>
              <a:rPr lang="en-US" sz="180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484392" y="1371600"/>
            <a:ext cx="12480563" cy="590931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24 Features( including 9 derived features)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Timeframe of the data: 2016-01-31 to 2018-12-31</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Total data points :355,032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indent="0">
              <a:buNone/>
            </a:pPr>
            <a:endParaRPr lang="tr-TR" i="1"/>
          </a:p>
          <a:p>
            <a:pPr marL="0" indent="0">
              <a:buNone/>
            </a:pPr>
            <a:endParaRPr lang="tr-TR" i="1"/>
          </a:p>
          <a:p>
            <a:pPr marL="0" indent="0">
              <a:buNone/>
            </a:pPr>
            <a:endParaRPr lang="tr-TR" i="1"/>
          </a:p>
          <a:p>
            <a:pPr marL="0" indent="0">
              <a:buNone/>
            </a:pPr>
            <a:endParaRPr lang="tr-TR" i="1"/>
          </a:p>
          <a:p>
            <a:pPr marL="0" indent="0">
              <a:buNone/>
            </a:pPr>
            <a:endParaRPr lang="tr-TR" i="1"/>
          </a:p>
          <a:p>
            <a:pPr marL="0" indent="0">
              <a:buNone/>
            </a:pPr>
            <a:r>
              <a:rPr lang="tr-TR" b="1" i="1" err="1"/>
              <a:t>Cab</a:t>
            </a:r>
            <a:r>
              <a:rPr lang="tr-TR" b="1" i="1"/>
              <a:t> Data: </a:t>
            </a:r>
            <a:r>
              <a:rPr lang="en-US" b="0" i="0">
                <a:solidFill>
                  <a:srgbClr val="2D3B45"/>
                </a:solidFill>
                <a:effectLst/>
                <a:latin typeface="Times New Roman" panose="02020603050405020304" pitchFamily="18" charset="0"/>
                <a:cs typeface="Times New Roman" panose="02020603050405020304" pitchFamily="18" charset="0"/>
              </a:rPr>
              <a:t>This file contains the transaction details of 2 taxi companies.</a:t>
            </a:r>
            <a:endParaRPr lang="tr-TR" b="0" i="0">
              <a:solidFill>
                <a:srgbClr val="2D3B45"/>
              </a:solidFill>
              <a:effectLst/>
              <a:latin typeface="Times New Roman" panose="02020603050405020304" pitchFamily="18" charset="0"/>
              <a:cs typeface="Times New Roman" panose="02020603050405020304" pitchFamily="18" charset="0"/>
            </a:endParaRPr>
          </a:p>
          <a:p>
            <a:pPr marL="0" indent="0">
              <a:buNone/>
            </a:pPr>
            <a:r>
              <a:rPr lang="tr-TR" b="1" i="1"/>
              <a:t>City Data: </a:t>
            </a:r>
            <a:r>
              <a:rPr lang="en-US" b="0" i="0">
                <a:solidFill>
                  <a:srgbClr val="2D3B45"/>
                </a:solidFill>
                <a:effectLst/>
                <a:latin typeface="Lato Extended"/>
              </a:rPr>
              <a:t>this file contains list of US cities, their population and number of cab users</a:t>
            </a:r>
            <a:endParaRPr lang="tr-TR" i="1"/>
          </a:p>
          <a:p>
            <a:pPr marL="0" indent="0">
              <a:buNone/>
            </a:pPr>
            <a:r>
              <a:rPr lang="tr-TR" b="1" i="1" err="1"/>
              <a:t>Customer</a:t>
            </a:r>
            <a:r>
              <a:rPr lang="tr-TR" b="1" i="1"/>
              <a:t> Data:</a:t>
            </a:r>
            <a:r>
              <a:rPr lang="en-US" b="0" i="0">
                <a:solidFill>
                  <a:srgbClr val="2D3B45"/>
                </a:solidFill>
                <a:effectLst/>
                <a:latin typeface="Lato Extended"/>
              </a:rPr>
              <a:t> This data is a data that matches the customer number of the cabin data.</a:t>
            </a:r>
          </a:p>
          <a:p>
            <a:pPr marL="0" indent="0">
              <a:buNone/>
            </a:pPr>
            <a:r>
              <a:rPr lang="en-US" b="0" i="0">
                <a:solidFill>
                  <a:srgbClr val="2D3B45"/>
                </a:solidFill>
                <a:effectLst/>
                <a:latin typeface="Lato Extended"/>
              </a:rPr>
              <a:t>It is the data set that includes the gender, age and monthly expenditure amount of the customer.</a:t>
            </a:r>
            <a:endParaRPr lang="tr-TR" b="0" i="0">
              <a:solidFill>
                <a:srgbClr val="2D3B45"/>
              </a:solidFill>
              <a:effectLst/>
              <a:latin typeface="Lato Extended"/>
            </a:endParaRPr>
          </a:p>
          <a:p>
            <a:pPr marL="0" indent="0">
              <a:buNone/>
            </a:pPr>
            <a:r>
              <a:rPr lang="tr-TR" b="1" i="1" err="1"/>
              <a:t>Transaction</a:t>
            </a:r>
            <a:r>
              <a:rPr lang="tr-TR" b="1" i="1"/>
              <a:t> Data: </a:t>
            </a:r>
            <a:r>
              <a:rPr lang="en-US" b="1" i="0">
                <a:solidFill>
                  <a:srgbClr val="2D3B45"/>
                </a:solidFill>
                <a:effectLst/>
                <a:latin typeface="Lato Extended"/>
              </a:rPr>
              <a:t> </a:t>
            </a:r>
            <a:r>
              <a:rPr lang="en-US" b="0" i="0">
                <a:solidFill>
                  <a:srgbClr val="4A5950"/>
                </a:solidFill>
                <a:effectLst/>
                <a:latin typeface="Lato Extended"/>
              </a:rPr>
              <a:t>this is a mapping table that contains transaction to customer mapping and payment mode</a:t>
            </a:r>
            <a:endParaRPr lang="tr-TR" i="1"/>
          </a:p>
          <a:p>
            <a:r>
              <a:rPr kumimoji="0" lang="tr-TR" sz="1800" b="1" i="0" u="none" strike="noStrike" kern="1200" cap="none" spc="0" normalizeH="0" baseline="0" noProof="0" err="1">
                <a:ln>
                  <a:noFill/>
                </a:ln>
                <a:solidFill>
                  <a:prstClr val="black"/>
                </a:solidFill>
                <a:effectLst/>
                <a:uLnTx/>
                <a:uFillTx/>
                <a:latin typeface="Calibri" panose="020F0502020204030204"/>
                <a:ea typeface="+mn-ea"/>
                <a:cs typeface="+mn-cs"/>
              </a:rPr>
              <a:t>Merged</a:t>
            </a:r>
            <a:r>
              <a:rPr kumimoji="0" lang="tr-TR" sz="1800" b="1" i="0" u="none" strike="noStrike" kern="1200" cap="none" spc="0" normalizeH="0" baseline="0" noProof="0">
                <a:ln>
                  <a:noFill/>
                </a:ln>
                <a:solidFill>
                  <a:prstClr val="black"/>
                </a:solidFill>
                <a:effectLst/>
                <a:uLnTx/>
                <a:uFillTx/>
                <a:latin typeface="Calibri" panose="020F0502020204030204"/>
                <a:ea typeface="+mn-ea"/>
                <a:cs typeface="+mn-cs"/>
              </a:rPr>
              <a:t> Data: </a:t>
            </a:r>
            <a:r>
              <a:rPr lang="tr-TR" kern="1200" spc="0" noProof="0">
                <a:solidFill>
                  <a:srgbClr val="202124"/>
                </a:solidFill>
                <a:uLnTx/>
                <a:uFillTx/>
                <a:latin typeface="inherit"/>
                <a:ea typeface="+mn-ea"/>
                <a:cs typeface="+mn-cs"/>
              </a:rPr>
              <a:t>C</a:t>
            </a:r>
            <a:r>
              <a:rPr kumimoji="0" lang="tr-TR" altLang="tr-TR" sz="1800" b="0" i="0" u="none" strike="noStrike" cap="none" normalizeH="0" baseline="0">
                <a:ln>
                  <a:noFill/>
                </a:ln>
                <a:solidFill>
                  <a:srgbClr val="202124"/>
                </a:solidFill>
                <a:effectLst/>
                <a:latin typeface="inherit"/>
              </a:rPr>
              <a:t>ab Data, City Data, </a:t>
            </a:r>
            <a:r>
              <a:rPr kumimoji="0" lang="tr-TR" altLang="tr-TR" sz="1800" b="0" i="0" u="none" strike="noStrike" cap="none" normalizeH="0" baseline="0" err="1">
                <a:ln>
                  <a:noFill/>
                </a:ln>
                <a:solidFill>
                  <a:srgbClr val="202124"/>
                </a:solidFill>
                <a:effectLst/>
                <a:latin typeface="inherit"/>
              </a:rPr>
              <a:t>Customer</a:t>
            </a:r>
            <a:r>
              <a:rPr kumimoji="0" lang="tr-TR" altLang="tr-TR" sz="1800" b="0" i="0" u="none" strike="noStrike" cap="none" normalizeH="0" baseline="0">
                <a:ln>
                  <a:noFill/>
                </a:ln>
                <a:solidFill>
                  <a:srgbClr val="202124"/>
                </a:solidFill>
                <a:effectLst/>
                <a:latin typeface="inherit"/>
              </a:rPr>
              <a:t> Data, </a:t>
            </a:r>
            <a:r>
              <a:rPr kumimoji="0" lang="tr-TR" altLang="tr-TR" sz="1800" b="0" i="0" u="none" strike="noStrike" cap="none" normalizeH="0" baseline="0" err="1">
                <a:ln>
                  <a:noFill/>
                </a:ln>
                <a:solidFill>
                  <a:srgbClr val="202124"/>
                </a:solidFill>
                <a:effectLst/>
                <a:latin typeface="inherit"/>
              </a:rPr>
              <a:t>Customer</a:t>
            </a:r>
            <a:r>
              <a:rPr kumimoji="0" lang="tr-TR" altLang="tr-TR" sz="1800" b="0" i="0" u="none" strike="noStrike" cap="none" normalizeH="0" baseline="0">
                <a:ln>
                  <a:noFill/>
                </a:ln>
                <a:solidFill>
                  <a:srgbClr val="202124"/>
                </a:solidFill>
                <a:effectLst/>
                <a:latin typeface="inherit"/>
              </a:rPr>
              <a:t> Data </a:t>
            </a:r>
            <a:r>
              <a:rPr kumimoji="0" lang="tr-TR" altLang="tr-TR" sz="1800" b="0" i="0" u="none" strike="noStrike" cap="none" normalizeH="0" baseline="0" err="1">
                <a:ln>
                  <a:noFill/>
                </a:ln>
                <a:solidFill>
                  <a:srgbClr val="202124"/>
                </a:solidFill>
                <a:effectLst/>
                <a:latin typeface="inherit"/>
              </a:rPr>
              <a:t>and</a:t>
            </a:r>
            <a:r>
              <a:rPr kumimoji="0" lang="tr-TR" altLang="tr-TR" sz="1800" b="0" i="0" u="none" strike="noStrike" cap="none" normalizeH="0" baseline="0">
                <a:ln>
                  <a:noFill/>
                </a:ln>
                <a:solidFill>
                  <a:srgbClr val="202124"/>
                </a:solidFill>
                <a:effectLst/>
                <a:latin typeface="inherit"/>
              </a:rPr>
              <a:t> </a:t>
            </a:r>
            <a:r>
              <a:rPr kumimoji="0" lang="tr-TR" altLang="tr-TR" sz="1800" b="0" i="0" u="none" strike="noStrike" cap="none" normalizeH="0" baseline="0" err="1">
                <a:ln>
                  <a:noFill/>
                </a:ln>
                <a:solidFill>
                  <a:srgbClr val="202124"/>
                </a:solidFill>
                <a:effectLst/>
                <a:latin typeface="inherit"/>
              </a:rPr>
              <a:t>Transaction</a:t>
            </a:r>
            <a:r>
              <a:rPr kumimoji="0" lang="tr-TR" altLang="tr-TR" sz="1800" b="0" i="0" u="none" strike="noStrike" cap="none" normalizeH="0" baseline="0">
                <a:ln>
                  <a:noFill/>
                </a:ln>
                <a:solidFill>
                  <a:srgbClr val="202124"/>
                </a:solidFill>
                <a:effectLst/>
                <a:latin typeface="inherit"/>
              </a:rPr>
              <a:t> Data </a:t>
            </a:r>
            <a:r>
              <a:rPr kumimoji="0" lang="tr-TR" altLang="tr-TR" sz="1800" b="0" i="0" u="none" strike="noStrike" cap="none" normalizeH="0" baseline="0" err="1">
                <a:ln>
                  <a:noFill/>
                </a:ln>
                <a:solidFill>
                  <a:srgbClr val="202124"/>
                </a:solidFill>
                <a:effectLst/>
                <a:latin typeface="inherit"/>
              </a:rPr>
              <a:t>combined</a:t>
            </a:r>
            <a:r>
              <a:rPr kumimoji="0" lang="tr-TR" altLang="tr-TR" sz="600" b="0" i="0" u="none" strike="noStrike" cap="none" normalizeH="0" baseline="0">
                <a:ln>
                  <a:noFill/>
                </a:ln>
                <a:solidFill>
                  <a:schemeClr val="tx1"/>
                </a:solidFill>
                <a:effectLst/>
              </a:rPr>
              <a:t> . </a:t>
            </a:r>
            <a:endParaRPr kumimoji="0" lang="tr-TR" altLang="tr-TR" sz="1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tr-TR">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1" name="Group 50">
            <a:extLst>
              <a:ext uri="{FF2B5EF4-FFF2-40B4-BE49-F238E27FC236}">
                <a16:creationId xmlns:a16="http://schemas.microsoft.com/office/drawing/2014/main" id="{C3DD4A4E-B1CE-1A4E-8298-CB1425F09C06}"/>
              </a:ext>
            </a:extLst>
          </p:cNvPr>
          <p:cNvGrpSpPr/>
          <p:nvPr/>
        </p:nvGrpSpPr>
        <p:grpSpPr>
          <a:xfrm>
            <a:off x="5959628" y="1537723"/>
            <a:ext cx="5213308" cy="2730646"/>
            <a:chOff x="5536376" y="1858363"/>
            <a:chExt cx="5576890" cy="3627390"/>
          </a:xfrm>
        </p:grpSpPr>
        <p:grpSp>
          <p:nvGrpSpPr>
            <p:cNvPr id="32" name="Group 31">
              <a:extLst>
                <a:ext uri="{FF2B5EF4-FFF2-40B4-BE49-F238E27FC236}">
                  <a16:creationId xmlns:a16="http://schemas.microsoft.com/office/drawing/2014/main" id="{F1A85269-51DF-5F48-8AD1-E5FDB72A8EA3}"/>
                </a:ext>
              </a:extLst>
            </p:cNvPr>
            <p:cNvGrpSpPr/>
            <p:nvPr/>
          </p:nvGrpSpPr>
          <p:grpSpPr>
            <a:xfrm>
              <a:off x="5536376" y="1858363"/>
              <a:ext cx="5168575" cy="3627390"/>
              <a:chOff x="1702411" y="3452991"/>
              <a:chExt cx="5168575" cy="4101413"/>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3"/>
                <a:ext cx="1051240" cy="83210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err="1">
                    <a:ln>
                      <a:noFill/>
                    </a:ln>
                    <a:solidFill>
                      <a:prstClr val="black"/>
                    </a:solidFill>
                    <a:effectLst/>
                    <a:uLnTx/>
                    <a:uFillTx/>
                    <a:latin typeface="Calibri" panose="020F0502020204030204"/>
                    <a:ea typeface="+mn-ea"/>
                    <a:cs typeface="+mn-cs"/>
                  </a:rPr>
                  <a:t>Merged</a:t>
                </a:r>
                <a:r>
                  <a:rPr kumimoji="0" lang="tr-TR" sz="12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data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0" name="TextBox 39">
              <a:extLst>
                <a:ext uri="{FF2B5EF4-FFF2-40B4-BE49-F238E27FC236}">
                  <a16:creationId xmlns:a16="http://schemas.microsoft.com/office/drawing/2014/main" id="{D91ACCB9-E39C-BD40-B428-6A71DF137BDF}"/>
                </a:ext>
              </a:extLst>
            </p:cNvPr>
            <p:cNvSpPr txBox="1"/>
            <p:nvPr/>
          </p:nvSpPr>
          <p:spPr>
            <a:xfrm>
              <a:off x="10915652" y="2887013"/>
              <a:ext cx="197614" cy="3679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a:solidFill>
                  <a:schemeClr val="accent2"/>
                </a:solidFill>
              </a:rPr>
              <a:t>Data Exploration</a:t>
            </a:r>
          </a:p>
        </p:txBody>
      </p:sp>
      <p:sp>
        <p:nvSpPr>
          <p:cNvPr id="2" name="Rectangle 1">
            <a:extLst>
              <a:ext uri="{FF2B5EF4-FFF2-40B4-BE49-F238E27FC236}">
                <a16:creationId xmlns:a16="http://schemas.microsoft.com/office/drawing/2014/main" id="{F80D210F-BA0B-2E86-902F-7E65FDD3A859}"/>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452632F7-9707-0236-DEED-96A98F426E39}"/>
              </a:ext>
            </a:extLst>
          </p:cNvPr>
          <p:cNvSpPr>
            <a:spLocks noChangeArrowheads="1"/>
          </p:cNvSpPr>
          <p:nvPr/>
        </p:nvSpPr>
        <p:spPr bwMode="auto">
          <a:xfrm>
            <a:off x="152400" y="2553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8D17D817-1F8F-9965-84BB-DBE0CFED14C4}"/>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a:ln>
                <a:noFill/>
              </a:ln>
              <a:solidFill>
                <a:schemeClr val="tx1"/>
              </a:solidFill>
              <a:effectLst/>
              <a:latin typeface="Arial" panose="020B0604020202020204" pitchFamily="34" charset="0"/>
            </a:endParaRPr>
          </a:p>
        </p:txBody>
      </p:sp>
      <p:sp>
        <p:nvSpPr>
          <p:cNvPr id="17" name="Rectangle 4">
            <a:extLst>
              <a:ext uri="{FF2B5EF4-FFF2-40B4-BE49-F238E27FC236}">
                <a16:creationId xmlns:a16="http://schemas.microsoft.com/office/drawing/2014/main" id="{161C151A-9A40-5D03-E509-BFA523426BB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a:ln>
                <a:noFill/>
              </a:ln>
              <a:solidFill>
                <a:schemeClr val="tx1"/>
              </a:solidFill>
              <a:effectLst/>
              <a:latin typeface="Arial" panose="020B0604020202020204" pitchFamily="34" charset="0"/>
            </a:endParaRPr>
          </a:p>
        </p:txBody>
      </p:sp>
      <p:sp>
        <p:nvSpPr>
          <p:cNvPr id="19" name="Rectangle 5">
            <a:extLst>
              <a:ext uri="{FF2B5EF4-FFF2-40B4-BE49-F238E27FC236}">
                <a16:creationId xmlns:a16="http://schemas.microsoft.com/office/drawing/2014/main" id="{DC88F439-5BF6-98DD-F063-CAADA7BBED0F}"/>
              </a:ext>
            </a:extLst>
          </p:cNvPr>
          <p:cNvSpPr>
            <a:spLocks noChangeArrowheads="1"/>
          </p:cNvSpPr>
          <p:nvPr/>
        </p:nvSpPr>
        <p:spPr bwMode="auto">
          <a:xfrm>
            <a:off x="1027472" y="6100916"/>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a:ln>
                <a:noFill/>
              </a:ln>
              <a:solidFill>
                <a:schemeClr val="tx1"/>
              </a:solidFill>
              <a:effectLst/>
              <a:latin typeface="Arial" panose="020B0604020202020204" pitchFamily="34" charset="0"/>
            </a:endParaRPr>
          </a:p>
        </p:txBody>
      </p:sp>
      <p:sp>
        <p:nvSpPr>
          <p:cNvPr id="22" name="Rectangle 6">
            <a:extLst>
              <a:ext uri="{FF2B5EF4-FFF2-40B4-BE49-F238E27FC236}">
                <a16:creationId xmlns:a16="http://schemas.microsoft.com/office/drawing/2014/main" id="{CECF4896-833A-FABC-C8E0-4856987628F8}"/>
              </a:ext>
            </a:extLst>
          </p:cNvPr>
          <p:cNvSpPr>
            <a:spLocks noChangeArrowheads="1"/>
          </p:cNvSpPr>
          <p:nvPr/>
        </p:nvSpPr>
        <p:spPr bwMode="auto">
          <a:xfrm>
            <a:off x="152400" y="2553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27464" y="1527464"/>
            <a:ext cx="6858000" cy="3803072"/>
          </a:xfrm>
          <a:solidFill>
            <a:srgbClr val="3B3B3B"/>
          </a:solidFill>
        </p:spPr>
        <p:txBody>
          <a:bodyPr vert="vert270" anchor="t" anchorCtr="0"/>
          <a:lstStyle/>
          <a:p>
            <a:pPr algn="l">
              <a:lnSpc>
                <a:spcPct val="100000"/>
              </a:lnSpc>
            </a:pPr>
            <a:r>
              <a:rPr lang="en-US" sz="2800" b="1">
                <a:solidFill>
                  <a:schemeClr val="accent2"/>
                </a:solidFill>
              </a:rPr>
              <a:t>Number of users by company</a:t>
            </a:r>
            <a:br>
              <a:rPr lang="tr-TR" sz="2800" b="1">
                <a:solidFill>
                  <a:schemeClr val="accent2"/>
                </a:solidFill>
              </a:rPr>
            </a:br>
            <a:br>
              <a:rPr lang="tr-TR" sz="2800" b="1">
                <a:solidFill>
                  <a:schemeClr val="accent2"/>
                </a:solidFill>
              </a:rPr>
            </a:br>
            <a:br>
              <a:rPr lang="tr-TR" sz="2800" b="1">
                <a:solidFill>
                  <a:schemeClr val="accent2"/>
                </a:solidFill>
              </a:rPr>
            </a:br>
            <a:br>
              <a:rPr lang="tr-TR" sz="2800" b="1">
                <a:solidFill>
                  <a:schemeClr val="accent2"/>
                </a:solidFill>
              </a:rPr>
            </a:br>
            <a:br>
              <a:rPr lang="tr-TR" sz="2800" b="1">
                <a:solidFill>
                  <a:schemeClr val="accent2"/>
                </a:solidFill>
              </a:rPr>
            </a:br>
            <a:br>
              <a:rPr lang="tr-TR" sz="2800" b="1">
                <a:solidFill>
                  <a:schemeClr val="accent2"/>
                </a:solidFill>
              </a:rPr>
            </a:br>
            <a:br>
              <a:rPr lang="tr-TR" sz="2800" b="1">
                <a:solidFill>
                  <a:schemeClr val="accent2"/>
                </a:solidFill>
              </a:rPr>
            </a:br>
            <a:br>
              <a:rPr lang="tr-TR" sz="2800" b="1">
                <a:solidFill>
                  <a:schemeClr val="accent2"/>
                </a:solidFill>
              </a:rPr>
            </a:br>
            <a:br>
              <a:rPr lang="tr-TR" sz="2800" b="1">
                <a:solidFill>
                  <a:schemeClr val="accent2"/>
                </a:solidFill>
              </a:rPr>
            </a:br>
            <a:br>
              <a:rPr lang="tr-TR" sz="2800" b="1">
                <a:solidFill>
                  <a:schemeClr val="accent2"/>
                </a:solidFill>
              </a:rPr>
            </a:br>
            <a:br>
              <a:rPr lang="tr-TR" sz="2800" b="1">
                <a:solidFill>
                  <a:schemeClr val="accent2"/>
                </a:solidFill>
              </a:rPr>
            </a:br>
            <a:br>
              <a:rPr lang="tr-TR" sz="3200">
                <a:solidFill>
                  <a:srgbClr val="00B0F0"/>
                </a:solidFill>
              </a:rPr>
            </a:br>
            <a:br>
              <a:rPr lang="tr-TR" sz="3200">
                <a:solidFill>
                  <a:srgbClr val="00B0F0"/>
                </a:solidFill>
              </a:rPr>
            </a:br>
            <a:endParaRPr lang="en-US" sz="3200" b="1">
              <a:solidFill>
                <a:srgbClr val="00B0F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a:solidFill>
                <a:srgbClr val="FF6600"/>
              </a:solidFill>
            </a:endParaRPr>
          </a:p>
          <a:p>
            <a:pPr algn="just"/>
            <a:r>
              <a:rPr lang="en-US">
                <a:solidFill>
                  <a:srgbClr val="FF6600"/>
                </a:solidFill>
              </a:rPr>
              <a:t>   </a:t>
            </a:r>
          </a:p>
          <a:p>
            <a:pPr algn="just"/>
            <a:r>
              <a:rPr lang="en-US" sz="2800">
                <a:solidFill>
                  <a:srgbClr val="FF6600"/>
                </a:solidFill>
              </a:rPr>
              <a:t>         </a:t>
            </a:r>
          </a:p>
          <a:p>
            <a:pPr algn="just"/>
            <a:r>
              <a:rPr lang="en-US" sz="2800">
                <a:solidFill>
                  <a:srgbClr val="FF6600"/>
                </a:solidFill>
              </a:rPr>
              <a:t>         </a:t>
            </a:r>
            <a:endParaRPr lang="en-US" sz="3200">
              <a:solidFill>
                <a:srgbClr val="FF6600"/>
              </a:solidFill>
            </a:endParaRPr>
          </a:p>
          <a:p>
            <a:endParaRPr lang="en-US">
              <a:solidFill>
                <a:srgbClr val="FF6600"/>
              </a:solidFill>
            </a:endParaRPr>
          </a:p>
          <a:p>
            <a:endParaRPr lang="en-US">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2" name="Metin kutusu 11">
            <a:extLst>
              <a:ext uri="{FF2B5EF4-FFF2-40B4-BE49-F238E27FC236}">
                <a16:creationId xmlns:a16="http://schemas.microsoft.com/office/drawing/2014/main" id="{3A66BA0F-EF85-6FF1-1AFE-6FEF3FA86CAF}"/>
              </a:ext>
            </a:extLst>
          </p:cNvPr>
          <p:cNvSpPr txBox="1"/>
          <p:nvPr/>
        </p:nvSpPr>
        <p:spPr>
          <a:xfrm>
            <a:off x="0" y="2036618"/>
            <a:ext cx="3803071" cy="1323439"/>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rgbClr val="00B0F0"/>
                </a:solidFill>
              </a:rPr>
              <a:t>The number of customers of the yellow taxi company is clearly ahead of the pink taxi company, as can be seen from the graph.</a:t>
            </a:r>
            <a:endParaRPr lang="tr-TR" sz="2000"/>
          </a:p>
        </p:txBody>
      </p:sp>
      <p:pic>
        <p:nvPicPr>
          <p:cNvPr id="6" name="Resim 5">
            <a:extLst>
              <a:ext uri="{FF2B5EF4-FFF2-40B4-BE49-F238E27FC236}">
                <a16:creationId xmlns:a16="http://schemas.microsoft.com/office/drawing/2014/main" id="{BF586599-BFDB-981B-564C-8B812924EC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6060" y="518628"/>
            <a:ext cx="7949206" cy="5871781"/>
          </a:xfrm>
          <a:prstGeom prst="rect">
            <a:avLst/>
          </a:prstGeom>
        </p:spPr>
      </p:pic>
    </p:spTree>
    <p:extLst>
      <p:ext uri="{BB962C8B-B14F-4D97-AF65-F5344CB8AC3E}">
        <p14:creationId xmlns:p14="http://schemas.microsoft.com/office/powerpoint/2010/main" val="4162400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27463" y="1527464"/>
            <a:ext cx="6858000" cy="3803072"/>
          </a:xfrm>
          <a:solidFill>
            <a:srgbClr val="3B3B3B"/>
          </a:solidFill>
        </p:spPr>
        <p:txBody>
          <a:bodyPr vert="vert270" anchor="t" anchorCtr="0"/>
          <a:lstStyle/>
          <a:p>
            <a:pPr algn="l">
              <a:lnSpc>
                <a:spcPct val="100000"/>
              </a:lnSpc>
            </a:pPr>
            <a:r>
              <a:rPr lang="en-US" sz="2800" b="1">
                <a:solidFill>
                  <a:schemeClr val="accent2"/>
                </a:solidFill>
              </a:rPr>
              <a:t>Number of transactions made in companies</a:t>
            </a:r>
            <a:br>
              <a:rPr lang="tr-TR" sz="2800" b="1">
                <a:solidFill>
                  <a:schemeClr val="accent2"/>
                </a:solidFill>
              </a:rPr>
            </a:br>
            <a:br>
              <a:rPr lang="tr-TR" sz="2800" b="1">
                <a:solidFill>
                  <a:schemeClr val="accent2"/>
                </a:solidFill>
              </a:rPr>
            </a:br>
            <a:br>
              <a:rPr lang="tr-TR" sz="2800" b="1">
                <a:solidFill>
                  <a:schemeClr val="accent2"/>
                </a:solidFill>
              </a:rPr>
            </a:br>
            <a:br>
              <a:rPr lang="tr-TR" sz="2800" b="1">
                <a:solidFill>
                  <a:schemeClr val="accent2"/>
                </a:solidFill>
              </a:rPr>
            </a:br>
            <a:br>
              <a:rPr lang="tr-TR" sz="2800" b="1">
                <a:solidFill>
                  <a:schemeClr val="accent2"/>
                </a:solidFill>
              </a:rPr>
            </a:br>
            <a:br>
              <a:rPr lang="tr-TR" sz="2800" b="1">
                <a:solidFill>
                  <a:schemeClr val="accent2"/>
                </a:solidFill>
              </a:rPr>
            </a:br>
            <a:br>
              <a:rPr lang="tr-TR" sz="2800" b="1">
                <a:solidFill>
                  <a:schemeClr val="accent2"/>
                </a:solidFill>
              </a:rPr>
            </a:br>
            <a:br>
              <a:rPr lang="tr-TR" sz="2800" b="1">
                <a:solidFill>
                  <a:schemeClr val="accent2"/>
                </a:solidFill>
              </a:rPr>
            </a:br>
            <a:br>
              <a:rPr lang="tr-TR" sz="2800" b="1">
                <a:solidFill>
                  <a:schemeClr val="accent2"/>
                </a:solidFill>
              </a:rPr>
            </a:br>
            <a:br>
              <a:rPr lang="tr-TR" sz="2800" b="1">
                <a:solidFill>
                  <a:schemeClr val="accent2"/>
                </a:solidFill>
              </a:rPr>
            </a:br>
            <a:br>
              <a:rPr lang="tr-TR" sz="2800" b="1">
                <a:solidFill>
                  <a:schemeClr val="accent2"/>
                </a:solidFill>
              </a:rPr>
            </a:br>
            <a:br>
              <a:rPr lang="tr-TR" sz="3200">
                <a:solidFill>
                  <a:srgbClr val="00B0F0"/>
                </a:solidFill>
              </a:rPr>
            </a:br>
            <a:br>
              <a:rPr lang="tr-TR" sz="3200">
                <a:solidFill>
                  <a:srgbClr val="00B0F0"/>
                </a:solidFill>
              </a:rPr>
            </a:br>
            <a:endParaRPr lang="en-US" sz="3200" b="1">
              <a:solidFill>
                <a:srgbClr val="00B0F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a:solidFill>
                <a:srgbClr val="FF6600"/>
              </a:solidFill>
            </a:endParaRPr>
          </a:p>
          <a:p>
            <a:pPr algn="just"/>
            <a:r>
              <a:rPr lang="en-US">
                <a:solidFill>
                  <a:srgbClr val="FF6600"/>
                </a:solidFill>
              </a:rPr>
              <a:t>   </a:t>
            </a:r>
          </a:p>
          <a:p>
            <a:pPr algn="just"/>
            <a:r>
              <a:rPr lang="en-US" sz="2800">
                <a:solidFill>
                  <a:srgbClr val="FF6600"/>
                </a:solidFill>
              </a:rPr>
              <a:t>         </a:t>
            </a:r>
          </a:p>
          <a:p>
            <a:pPr algn="just"/>
            <a:r>
              <a:rPr lang="en-US" sz="2800">
                <a:solidFill>
                  <a:srgbClr val="FF6600"/>
                </a:solidFill>
              </a:rPr>
              <a:t>         </a:t>
            </a:r>
            <a:endParaRPr lang="en-US" sz="3200">
              <a:solidFill>
                <a:srgbClr val="FF6600"/>
              </a:solidFill>
            </a:endParaRPr>
          </a:p>
          <a:p>
            <a:endParaRPr lang="en-US">
              <a:solidFill>
                <a:srgbClr val="FF6600"/>
              </a:solidFill>
            </a:endParaRPr>
          </a:p>
          <a:p>
            <a:endParaRPr lang="en-US">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Resim 6">
            <a:extLst>
              <a:ext uri="{FF2B5EF4-FFF2-40B4-BE49-F238E27FC236}">
                <a16:creationId xmlns:a16="http://schemas.microsoft.com/office/drawing/2014/main" id="{6BC0F927-A756-9E86-C1A1-A819846EF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8999" y="585957"/>
            <a:ext cx="7245173" cy="5686085"/>
          </a:xfrm>
          <a:prstGeom prst="rect">
            <a:avLst/>
          </a:prstGeom>
        </p:spPr>
      </p:pic>
      <p:sp>
        <p:nvSpPr>
          <p:cNvPr id="12" name="Metin kutusu 11">
            <a:extLst>
              <a:ext uri="{FF2B5EF4-FFF2-40B4-BE49-F238E27FC236}">
                <a16:creationId xmlns:a16="http://schemas.microsoft.com/office/drawing/2014/main" id="{3A66BA0F-EF85-6FF1-1AFE-6FEF3FA86CAF}"/>
              </a:ext>
            </a:extLst>
          </p:cNvPr>
          <p:cNvSpPr txBox="1"/>
          <p:nvPr/>
        </p:nvSpPr>
        <p:spPr>
          <a:xfrm>
            <a:off x="0" y="2036618"/>
            <a:ext cx="3803071" cy="1631216"/>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rgbClr val="00B0F0"/>
                </a:solidFill>
              </a:rPr>
              <a:t>The use of the yellow taxi company is clearly ahead of the pink taxi company, as can be seen from the graph.</a:t>
            </a:r>
            <a:br>
              <a:rPr lang="tr-TR" sz="2000">
                <a:solidFill>
                  <a:srgbClr val="00B0F0"/>
                </a:solidFill>
              </a:rPr>
            </a:br>
            <a:endParaRPr lang="tr-TR" sz="2000"/>
          </a:p>
        </p:txBody>
      </p:sp>
    </p:spTree>
    <p:extLst>
      <p:ext uri="{BB962C8B-B14F-4D97-AF65-F5344CB8AC3E}">
        <p14:creationId xmlns:p14="http://schemas.microsoft.com/office/powerpoint/2010/main" val="1784371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2920181"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800" b="1">
                <a:solidFill>
                  <a:srgbClr val="ED7D31"/>
                </a:solidFill>
                <a:latin typeface="Calibri Light" panose="020F0302020204030204"/>
              </a:rPr>
              <a:t>M</a:t>
            </a:r>
            <a:r>
              <a:rPr kumimoji="0" lang="en-US" sz="2800" b="1" i="0" u="none" strike="noStrike" kern="1200" cap="none" spc="0" normalizeH="0" baseline="0" noProof="0" err="1">
                <a:ln>
                  <a:noFill/>
                </a:ln>
                <a:solidFill>
                  <a:srgbClr val="ED7D31"/>
                </a:solidFill>
                <a:effectLst/>
                <a:uLnTx/>
                <a:uFillTx/>
                <a:latin typeface="Calibri Light" panose="020F0302020204030204"/>
                <a:ea typeface="+mn-ea"/>
                <a:cs typeface="+mn-cs"/>
              </a:rPr>
              <a:t>onthly</a:t>
            </a:r>
            <a:r>
              <a:rPr kumimoji="0" lang="en-US" sz="2800" b="1" i="0" u="none" strike="noStrike" kern="1200" cap="none" spc="0" normalizeH="0" baseline="0" noProof="0">
                <a:ln>
                  <a:noFill/>
                </a:ln>
                <a:solidFill>
                  <a:srgbClr val="ED7D31"/>
                </a:solidFill>
                <a:effectLst/>
                <a:uLnTx/>
                <a:uFillTx/>
                <a:latin typeface="Calibri Light" panose="020F0302020204030204"/>
                <a:ea typeface="+mn-ea"/>
                <a:cs typeface="+mn-cs"/>
              </a:rPr>
              <a:t> earnings by date</a:t>
            </a:r>
            <a:endParaRPr kumimoji="0" lang="tr-TR" sz="2800" b="1" i="0" u="none" strike="noStrike" kern="1200" cap="none" spc="0" normalizeH="0" baseline="0" noProof="0">
              <a:ln>
                <a:noFill/>
              </a:ln>
              <a:solidFill>
                <a:srgbClr val="ED7D31"/>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2800" b="1">
              <a:solidFill>
                <a:srgbClr val="ED7D31"/>
              </a:solidFill>
              <a:latin typeface="Calibri Light" panose="020F03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2800" b="1" i="0" u="none" strike="noStrike" kern="1200" cap="none" spc="0" normalizeH="0" baseline="0" noProof="0">
              <a:ln>
                <a:noFill/>
              </a:ln>
              <a:solidFill>
                <a:srgbClr val="ED7D31"/>
              </a:solidFill>
              <a:effectLst/>
              <a:uLnTx/>
              <a:uFillTx/>
              <a:latin typeface="Calibri Light" panose="020F03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a:solidFill>
                  <a:schemeClr val="accent1">
                    <a:lumMod val="40000"/>
                    <a:lumOff val="60000"/>
                  </a:schemeClr>
                </a:solidFill>
                <a:latin typeface="Calibri Light" panose="020F0302020204030204"/>
              </a:rPr>
              <a:t>In this chart, we observe that the highest gain is in January and the lowest gain is in February.</a:t>
            </a:r>
            <a:endParaRPr lang="tr-TR" sz="2000" b="1">
              <a:solidFill>
                <a:schemeClr val="accent1">
                  <a:lumMod val="40000"/>
                  <a:lumOff val="60000"/>
                </a:schemeClr>
              </a:solidFill>
              <a:latin typeface="Calibri Light" panose="020F0302020204030204"/>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a:solidFill>
                  <a:schemeClr val="accent1">
                    <a:lumMod val="40000"/>
                    <a:lumOff val="60000"/>
                  </a:schemeClr>
                </a:solidFill>
                <a:latin typeface="Calibri Light" panose="020F0302020204030204"/>
              </a:rPr>
              <a:t>Overall, we observe an increase in earnings from February to the following January</a:t>
            </a:r>
            <a:r>
              <a:rPr lang="en-US" sz="2000" b="1">
                <a:solidFill>
                  <a:srgbClr val="ED7D31"/>
                </a:solidFill>
                <a:latin typeface="Calibri Light" panose="020F0302020204030204"/>
              </a:rPr>
              <a:t>.</a:t>
            </a:r>
            <a:endParaRPr lang="tr-TR" sz="2000" b="1">
              <a:solidFill>
                <a:srgbClr val="ED7D31"/>
              </a:solidFill>
              <a:latin typeface="Calibri Light" panose="020F0302020204030204"/>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tr-TR" sz="2800" b="1" i="0" u="none" strike="noStrike" kern="1200" cap="none" spc="0" normalizeH="0" baseline="0" noProof="0">
              <a:ln>
                <a:noFill/>
              </a:ln>
              <a:solidFill>
                <a:srgbClr val="ED7D31"/>
              </a:solidFill>
              <a:effectLst/>
              <a:uLnTx/>
              <a:uFillTx/>
              <a:latin typeface="Calibri Light" panose="020F0302020204030204"/>
              <a:ea typeface="+mn-ea"/>
              <a:cs typeface="+mn-cs"/>
            </a:endParaRPr>
          </a:p>
        </p:txBody>
      </p:sp>
      <p:pic>
        <p:nvPicPr>
          <p:cNvPr id="6" name="Resim 5">
            <a:extLst>
              <a:ext uri="{FF2B5EF4-FFF2-40B4-BE49-F238E27FC236}">
                <a16:creationId xmlns:a16="http://schemas.microsoft.com/office/drawing/2014/main" id="{36E13DB6-36C6-6460-C26C-A8A54D08D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8504" y="1160207"/>
            <a:ext cx="8849032" cy="5451148"/>
          </a:xfrm>
          <a:prstGeom prst="rect">
            <a:avLst/>
          </a:prstGeom>
        </p:spPr>
      </p:pic>
      <p:pic>
        <p:nvPicPr>
          <p:cNvPr id="8" name="Picture 3">
            <a:extLst>
              <a:ext uri="{FF2B5EF4-FFF2-40B4-BE49-F238E27FC236}">
                <a16:creationId xmlns:a16="http://schemas.microsoft.com/office/drawing/2014/main" id="{C84E9F80-75A4-3CC0-A520-5375E57DA5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959024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2379406"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a:solidFill>
                  <a:schemeClr val="accent2"/>
                </a:solidFill>
                <a:latin typeface="+mj-lt"/>
              </a:rPr>
              <a:t>   </a:t>
            </a:r>
            <a:r>
              <a:rPr lang="en-US" sz="2800">
                <a:solidFill>
                  <a:schemeClr val="accent2"/>
                </a:solidFill>
              </a:rPr>
              <a:t>Number of transactions by taxi companies by city</a:t>
            </a:r>
            <a:r>
              <a:rPr lang="en-US" sz="2800" b="1">
                <a:solidFill>
                  <a:schemeClr val="accent2"/>
                </a:solidFill>
                <a:latin typeface="+mj-lt"/>
              </a:rPr>
              <a:t> </a:t>
            </a:r>
            <a:endParaRPr lang="tr-TR" sz="2800" b="1">
              <a:solidFill>
                <a:schemeClr val="accent2"/>
              </a:solidFill>
              <a:latin typeface="+mj-lt"/>
            </a:endParaRPr>
          </a:p>
          <a:p>
            <a:endParaRPr lang="tr-TR" sz="2800" b="1">
              <a:solidFill>
                <a:schemeClr val="accent2"/>
              </a:solidFill>
              <a:latin typeface="+mj-lt"/>
            </a:endParaRPr>
          </a:p>
          <a:p>
            <a:endParaRPr lang="tr-TR" sz="2800" b="1">
              <a:solidFill>
                <a:schemeClr val="accent2"/>
              </a:solidFill>
              <a:latin typeface="+mj-lt"/>
            </a:endParaRPr>
          </a:p>
          <a:p>
            <a:endParaRPr lang="tr-TR" sz="2800" b="1">
              <a:solidFill>
                <a:schemeClr val="accent2"/>
              </a:solidFill>
              <a:latin typeface="+mj-lt"/>
            </a:endParaRPr>
          </a:p>
          <a:p>
            <a:pPr marL="457200" indent="-457200">
              <a:buFont typeface="Arial" panose="020B0604020202020204" pitchFamily="34" charset="0"/>
              <a:buChar char="•"/>
            </a:pPr>
            <a:r>
              <a:rPr lang="en-US" sz="2000" b="1">
                <a:solidFill>
                  <a:schemeClr val="bg2">
                    <a:lumMod val="90000"/>
                  </a:schemeClr>
                </a:solidFill>
                <a:latin typeface="+mj-lt"/>
              </a:rPr>
              <a:t>The yellow taxi company is most used in New York and the pink company is most used in Los Angeles.      </a:t>
            </a:r>
            <a:endParaRPr lang="en-US" sz="2000">
              <a:solidFill>
                <a:schemeClr val="bg2">
                  <a:lumMod val="90000"/>
                </a:schemeClr>
              </a:solidFill>
              <a:latin typeface="+mj-lt"/>
            </a:endParaRPr>
          </a:p>
        </p:txBody>
      </p:sp>
      <p:pic>
        <p:nvPicPr>
          <p:cNvPr id="4" name="Resim 3">
            <a:extLst>
              <a:ext uri="{FF2B5EF4-FFF2-40B4-BE49-F238E27FC236}">
                <a16:creationId xmlns:a16="http://schemas.microsoft.com/office/drawing/2014/main" id="{B83C55AF-6E9B-30AD-CA1D-DF4C0D259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219" y="924232"/>
            <a:ext cx="9212826" cy="5824880"/>
          </a:xfrm>
          <a:prstGeom prst="rect">
            <a:avLst/>
          </a:prstGeom>
        </p:spPr>
      </p:pic>
      <p:pic>
        <p:nvPicPr>
          <p:cNvPr id="9" name="Picture 3">
            <a:extLst>
              <a:ext uri="{FF2B5EF4-FFF2-40B4-BE49-F238E27FC236}">
                <a16:creationId xmlns:a16="http://schemas.microsoft.com/office/drawing/2014/main" id="{6636665C-BFA4-B069-47D2-B17BE6BA74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2674374"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defRPr/>
            </a:pPr>
            <a:r>
              <a:rPr lang="tr-TR" sz="2800" b="1">
                <a:solidFill>
                  <a:srgbClr val="ED7D31"/>
                </a:solidFill>
                <a:latin typeface="Calibri Light" panose="020F0302020204030204"/>
              </a:rPr>
              <a:t>N</a:t>
            </a:r>
            <a:r>
              <a:rPr kumimoji="0" lang="en-US" sz="2800" b="1" i="0" u="none" strike="noStrike" kern="1200" cap="none" spc="0" normalizeH="0" baseline="0" noProof="0">
                <a:ln>
                  <a:noFill/>
                </a:ln>
                <a:solidFill>
                  <a:srgbClr val="ED7D31"/>
                </a:solidFill>
                <a:effectLst/>
                <a:uLnTx/>
                <a:uFillTx/>
                <a:latin typeface="Calibri Light" panose="020F0302020204030204"/>
                <a:ea typeface="+mn-ea"/>
                <a:cs typeface="+mn-cs"/>
              </a:rPr>
              <a:t>umber of transactions by age</a:t>
            </a:r>
            <a:endParaRPr kumimoji="0" lang="tr-TR" sz="2800" b="1" i="0" u="none" strike="noStrike" kern="1200" cap="none" spc="0" normalizeH="0" baseline="0" noProof="0">
              <a:ln>
                <a:noFill/>
              </a:ln>
              <a:solidFill>
                <a:srgbClr val="ED7D31"/>
              </a:solidFill>
              <a:effectLst/>
              <a:uLnTx/>
              <a:uFillTx/>
              <a:latin typeface="Calibri Light" panose="020F0302020204030204"/>
              <a:ea typeface="+mn-ea"/>
              <a:cs typeface="+mn-cs"/>
            </a:endParaRPr>
          </a:p>
          <a:p>
            <a:pPr>
              <a:defRPr/>
            </a:pPr>
            <a:endParaRPr lang="tr-TR" sz="2800" b="1">
              <a:solidFill>
                <a:srgbClr val="ED7D31"/>
              </a:solidFill>
              <a:latin typeface="Calibri Light" panose="020F0302020204030204"/>
            </a:endParaRPr>
          </a:p>
          <a:p>
            <a:pPr>
              <a:defRPr/>
            </a:pPr>
            <a:endParaRPr kumimoji="0" lang="tr-TR" sz="2800" b="1" i="0" u="none" strike="noStrike" kern="1200" cap="none" spc="0" normalizeH="0" baseline="0" noProof="0">
              <a:ln>
                <a:noFill/>
              </a:ln>
              <a:solidFill>
                <a:srgbClr val="ED7D31"/>
              </a:solidFill>
              <a:effectLst/>
              <a:uLnTx/>
              <a:uFillTx/>
              <a:latin typeface="Calibri Light" panose="020F0302020204030204"/>
              <a:ea typeface="+mn-ea"/>
              <a:cs typeface="+mn-cs"/>
            </a:endParaRPr>
          </a:p>
          <a:p>
            <a:pPr marL="571500" indent="-571500">
              <a:buFont typeface="Arial" panose="020B0604020202020204" pitchFamily="34" charset="0"/>
              <a:buChar char="•"/>
              <a:defRPr/>
            </a:pPr>
            <a:r>
              <a:rPr kumimoji="0" lang="en-US" sz="2000" b="0" i="0" u="none" strike="noStrike" kern="1200" cap="none" spc="0" normalizeH="0" baseline="0" noProof="0">
                <a:ln>
                  <a:noFill/>
                </a:ln>
                <a:solidFill>
                  <a:schemeClr val="accent1">
                    <a:lumMod val="40000"/>
                    <a:lumOff val="60000"/>
                  </a:schemeClr>
                </a:solidFill>
                <a:effectLst/>
                <a:uLnTx/>
                <a:uFillTx/>
                <a:latin typeface="Calibri Light" panose="020F0302020204030204"/>
                <a:ea typeface="+mn-ea"/>
                <a:cs typeface="+mn-cs"/>
              </a:rPr>
              <a:t>In general, the rate of use is higher between the ages of 18-40, and the rate of use is low for those over the age of 40.</a:t>
            </a:r>
            <a:endParaRPr kumimoji="0" lang="en-US" sz="4400" b="0" i="0" u="none" strike="noStrike" kern="1200" cap="none" spc="0" normalizeH="0" baseline="0" noProof="0">
              <a:ln>
                <a:noFill/>
              </a:ln>
              <a:solidFill>
                <a:srgbClr val="ED7D31"/>
              </a:solidFill>
              <a:effectLst/>
              <a:uLnTx/>
              <a:uFillTx/>
              <a:latin typeface="Calibri Light" panose="020F0302020204030204"/>
              <a:ea typeface="+mn-ea"/>
              <a:cs typeface="+mn-cs"/>
            </a:endParaRPr>
          </a:p>
          <a:p>
            <a:pPr marL="571500" marR="0" lvl="0" indent="-5715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tr-TR" sz="1100">
              <a:solidFill>
                <a:srgbClr val="ED7D31"/>
              </a:solidFill>
              <a:latin typeface="Calibri Light" panose="020F0302020204030204"/>
            </a:endParaRPr>
          </a:p>
        </p:txBody>
      </p:sp>
      <p:pic>
        <p:nvPicPr>
          <p:cNvPr id="6" name="Resim 5">
            <a:extLst>
              <a:ext uri="{FF2B5EF4-FFF2-40B4-BE49-F238E27FC236}">
                <a16:creationId xmlns:a16="http://schemas.microsoft.com/office/drawing/2014/main" id="{67DA0F0C-5615-4A44-631F-6EC412F38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678" y="0"/>
            <a:ext cx="8888362" cy="6858000"/>
          </a:xfrm>
          <a:prstGeom prst="rect">
            <a:avLst/>
          </a:prstGeom>
        </p:spPr>
      </p:pic>
      <p:pic>
        <p:nvPicPr>
          <p:cNvPr id="9" name="Picture 3">
            <a:extLst>
              <a:ext uri="{FF2B5EF4-FFF2-40B4-BE49-F238E27FC236}">
                <a16:creationId xmlns:a16="http://schemas.microsoft.com/office/drawing/2014/main" id="{D025732C-1EEF-5F81-C099-DC6C73FE8B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505688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2930014"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ED7D31"/>
                </a:solidFill>
                <a:effectLst/>
                <a:uLnTx/>
                <a:uFillTx/>
                <a:latin typeface="Calibri Light" panose="020F0302020204030204"/>
                <a:ea typeface="+mn-ea"/>
                <a:cs typeface="+mn-cs"/>
              </a:rPr>
              <a:t>Number of transactions by gender</a:t>
            </a:r>
            <a:endParaRPr kumimoji="0" lang="tr-TR" sz="2800" b="1" i="0" u="none" strike="noStrike" kern="1200" cap="none" spc="0" normalizeH="0" baseline="0" noProof="0">
              <a:ln>
                <a:noFill/>
              </a:ln>
              <a:solidFill>
                <a:srgbClr val="ED7D31"/>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2800" b="1">
              <a:solidFill>
                <a:srgbClr val="ED7D31"/>
              </a:solidFill>
              <a:latin typeface="Calibri Light" panose="020F03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2800" b="1" i="0" u="none" strike="noStrike" kern="1200" cap="none" spc="0" normalizeH="0" baseline="0" noProof="0">
              <a:ln>
                <a:noFill/>
              </a:ln>
              <a:solidFill>
                <a:srgbClr val="ED7D31"/>
              </a:solidFill>
              <a:effectLst/>
              <a:uLnTx/>
              <a:uFillTx/>
              <a:latin typeface="Calibri Light" panose="020F03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chemeClr val="accent1">
                    <a:lumMod val="40000"/>
                    <a:lumOff val="60000"/>
                  </a:schemeClr>
                </a:solidFill>
                <a:effectLst/>
                <a:uLnTx/>
                <a:uFillTx/>
                <a:latin typeface="Calibri Light" panose="020F0302020204030204"/>
                <a:ea typeface="+mn-ea"/>
                <a:cs typeface="+mn-cs"/>
              </a:rPr>
              <a:t>From this graph, we can see that men use it 7% more often than women.</a:t>
            </a:r>
            <a:endParaRPr kumimoji="0" lang="tr-TR" sz="2000" b="0" i="0" u="none" strike="noStrike" kern="1200" cap="none" spc="0" normalizeH="0" baseline="0" noProof="0">
              <a:ln>
                <a:noFill/>
              </a:ln>
              <a:solidFill>
                <a:schemeClr val="accent1">
                  <a:lumMod val="40000"/>
                  <a:lumOff val="60000"/>
                </a:schemeClr>
              </a:solidFill>
              <a:effectLst/>
              <a:uLnTx/>
              <a:uFillTx/>
              <a:latin typeface="Calibri Light" panose="020F0302020204030204"/>
              <a:ea typeface="+mn-ea"/>
              <a:cs typeface="+mn-cs"/>
            </a:endParaRPr>
          </a:p>
        </p:txBody>
      </p:sp>
      <p:pic>
        <p:nvPicPr>
          <p:cNvPr id="6" name="Resim 5">
            <a:extLst>
              <a:ext uri="{FF2B5EF4-FFF2-40B4-BE49-F238E27FC236}">
                <a16:creationId xmlns:a16="http://schemas.microsoft.com/office/drawing/2014/main" id="{053C549A-86C4-0F13-5DFD-5CD232F033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3239" y="0"/>
            <a:ext cx="7629831" cy="6858000"/>
          </a:xfrm>
          <a:prstGeom prst="rect">
            <a:avLst/>
          </a:prstGeom>
        </p:spPr>
      </p:pic>
      <p:pic>
        <p:nvPicPr>
          <p:cNvPr id="8" name="Picture 3">
            <a:extLst>
              <a:ext uri="{FF2B5EF4-FFF2-40B4-BE49-F238E27FC236}">
                <a16:creationId xmlns:a16="http://schemas.microsoft.com/office/drawing/2014/main" id="{FFB20C2A-E466-5F04-B6FB-9F4CE5335F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901737461"/>
      </p:ext>
    </p:extLst>
  </p:cSld>
  <p:clrMapOvr>
    <a:masterClrMapping/>
  </p:clrMapOvr>
</p:sld>
</file>

<file path=ppt/theme/theme1.xml><?xml version="1.0" encoding="utf-8"?>
<a:theme xmlns:a="http://schemas.openxmlformats.org/drawingml/2006/main" name="Office Teması">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Belge" ma:contentTypeID="0x010100D54C5170F8A87F4EAA36DD4B2243C53E" ma:contentTypeVersion="10" ma:contentTypeDescription="Yeni belge oluşturun." ma:contentTypeScope="" ma:versionID="d2c103463e101b12b635688cb5e58837">
  <xsd:schema xmlns:xsd="http://www.w3.org/2001/XMLSchema" xmlns:xs="http://www.w3.org/2001/XMLSchema" xmlns:p="http://schemas.microsoft.com/office/2006/metadata/properties" xmlns:ns3="12701d9b-8ea6-4cb6-86cd-b1fe410cc7d9" xmlns:ns4="dc83c231-a0e5-4693-8875-aee584056b7e" targetNamespace="http://schemas.microsoft.com/office/2006/metadata/properties" ma:root="true" ma:fieldsID="633607c70f102749a70f6ab45b0dd7bc" ns3:_="" ns4:_="">
    <xsd:import namespace="12701d9b-8ea6-4cb6-86cd-b1fe410cc7d9"/>
    <xsd:import namespace="dc83c231-a0e5-4693-8875-aee584056b7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701d9b-8ea6-4cb6-86cd-b1fe410cc7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c83c231-a0e5-4693-8875-aee584056b7e" elementFormDefault="qualified">
    <xsd:import namespace="http://schemas.microsoft.com/office/2006/documentManagement/types"/>
    <xsd:import namespace="http://schemas.microsoft.com/office/infopath/2007/PartnerControls"/>
    <xsd:element name="SharedWithUsers" ma:index="12" nillable="true" ma:displayName="Paylaşılanla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Ayrıntıları ile Paylaşıldı" ma:internalName="SharedWithDetails" ma:readOnly="true">
      <xsd:simpleType>
        <xsd:restriction base="dms:Note">
          <xsd:maxLength value="255"/>
        </xsd:restriction>
      </xsd:simpleType>
    </xsd:element>
    <xsd:element name="SharingHintHash" ma:index="14" nillable="true" ma:displayName="İpucu Paylaşımı Karması"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567B5A-651D-4B0A-8058-76926C8377DC}">
  <ds:schemaRefs>
    <ds:schemaRef ds:uri="http://www.w3.org/XML/1998/namespace"/>
    <ds:schemaRef ds:uri="http://schemas.microsoft.com/office/2006/documentManagement/types"/>
    <ds:schemaRef ds:uri="http://schemas.microsoft.com/office/2006/metadata/properties"/>
    <ds:schemaRef ds:uri="http://purl.org/dc/dcmitype/"/>
    <ds:schemaRef ds:uri="http://purl.org/dc/terms/"/>
    <ds:schemaRef ds:uri="http://purl.org/dc/elements/1.1/"/>
    <ds:schemaRef ds:uri="http://schemas.microsoft.com/office/infopath/2007/PartnerControls"/>
    <ds:schemaRef ds:uri="http://schemas.openxmlformats.org/package/2006/metadata/core-properties"/>
    <ds:schemaRef ds:uri="dc83c231-a0e5-4693-8875-aee584056b7e"/>
    <ds:schemaRef ds:uri="12701d9b-8ea6-4cb6-86cd-b1fe410cc7d9"/>
  </ds:schemaRefs>
</ds:datastoreItem>
</file>

<file path=customXml/itemProps2.xml><?xml version="1.0" encoding="utf-8"?>
<ds:datastoreItem xmlns:ds="http://schemas.openxmlformats.org/officeDocument/2006/customXml" ds:itemID="{EB98A04A-B6E6-4A08-8C47-371875E702F6}">
  <ds:schemaRefs>
    <ds:schemaRef ds:uri="http://schemas.microsoft.com/sharepoint/v3/contenttype/forms"/>
  </ds:schemaRefs>
</ds:datastoreItem>
</file>

<file path=customXml/itemProps3.xml><?xml version="1.0" encoding="utf-8"?>
<ds:datastoreItem xmlns:ds="http://schemas.openxmlformats.org/officeDocument/2006/customXml" ds:itemID="{855B06A5-836A-4BB4-BB52-EE7D8D5CFA83}">
  <ds:schemaRefs>
    <ds:schemaRef ds:uri="12701d9b-8ea6-4cb6-86cd-b1fe410cc7d9"/>
    <ds:schemaRef ds:uri="dc83c231-a0e5-4693-8875-aee584056b7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Data Glacier Internship</Template>
  <TotalTime>0</TotalTime>
  <Words>663</Words>
  <Application>Microsoft Office PowerPoint</Application>
  <PresentationFormat>Geniş ekran</PresentationFormat>
  <Paragraphs>90</Paragraphs>
  <Slides>14</Slides>
  <Notes>0</Notes>
  <HiddenSlides>0</HiddenSlides>
  <MMClips>0</MMClips>
  <ScaleCrop>false</ScaleCrop>
  <HeadingPairs>
    <vt:vector size="4" baseType="variant">
      <vt:variant>
        <vt:lpstr>Tema</vt:lpstr>
      </vt:variant>
      <vt:variant>
        <vt:i4>2</vt:i4>
      </vt:variant>
      <vt:variant>
        <vt:lpstr>Slayt Başlıkları</vt:lpstr>
      </vt:variant>
      <vt:variant>
        <vt:i4>14</vt:i4>
      </vt:variant>
    </vt:vector>
  </HeadingPairs>
  <TitlesOfParts>
    <vt:vector size="16" baseType="lpstr">
      <vt:lpstr>Office Teması</vt:lpstr>
      <vt:lpstr>Office Theme</vt:lpstr>
      <vt:lpstr>PowerPoint Sunusu</vt:lpstr>
      <vt:lpstr>Background –G2M(cab industry) case study</vt:lpstr>
      <vt:lpstr>Data Exploration</vt:lpstr>
      <vt:lpstr>Number of users by company             </vt:lpstr>
      <vt:lpstr>Number of transactions made in companies             </vt:lpstr>
      <vt:lpstr>PowerPoint Sunusu</vt:lpstr>
      <vt:lpstr>PowerPoint Sunusu</vt:lpstr>
      <vt:lpstr>PowerPoint Sunusu</vt:lpstr>
      <vt:lpstr>PowerPoint Sunusu</vt:lpstr>
      <vt:lpstr>PowerPoint Sunusu</vt:lpstr>
      <vt:lpstr>PowerPoint Sunusu</vt:lpstr>
      <vt:lpstr>a</vt:lpstr>
      <vt:lpstr>   recommendation </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sevde büşra bayrak</dc:creator>
  <cp:lastModifiedBy>MUHAMMED SEFA SÖZER</cp:lastModifiedBy>
  <cp:revision>3</cp:revision>
  <dcterms:created xsi:type="dcterms:W3CDTF">2022-05-15T21:28:53Z</dcterms:created>
  <dcterms:modified xsi:type="dcterms:W3CDTF">2022-06-21T15:15:05Z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0x010100D54C5170F8A87F4EAA36DD4B2243C53E</vt:lpwstr>
  </property>
</Properties>
</file>