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sefat roll 15.xlsx]Height comparison!PivotTable1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'Height comparison'!$B$3:$B$4</c:f>
              <c:strCache>
                <c:ptCount val="1"/>
                <c:pt idx="0">
                  <c:v>Summer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'Height comparison'!$A$5:$A$20</c:f>
              <c:strCach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strCache>
            </c:strRef>
          </c:cat>
          <c:val>
            <c:numRef>
              <c:f>'Height comparison'!$B$5:$B$20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15</c:v>
                </c:pt>
                <c:pt idx="8">
                  <c:v>18</c:v>
                </c:pt>
                <c:pt idx="9">
                  <c:v>22</c:v>
                </c:pt>
                <c:pt idx="10">
                  <c:v>25</c:v>
                </c:pt>
                <c:pt idx="11">
                  <c:v>28</c:v>
                </c:pt>
                <c:pt idx="12">
                  <c:v>30</c:v>
                </c:pt>
                <c:pt idx="13">
                  <c:v>28</c:v>
                </c:pt>
                <c:pt idx="1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A-4C71-A974-E2B497664732}"/>
            </c:ext>
          </c:extLst>
        </c:ser>
        <c:ser>
          <c:idx val="1"/>
          <c:order val="1"/>
          <c:tx>
            <c:strRef>
              <c:f>'Height comparison'!$C$3:$C$4</c:f>
              <c:strCache>
                <c:ptCount val="1"/>
                <c:pt idx="0">
                  <c:v>Winter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'Height comparison'!$A$5:$A$20</c:f>
              <c:strCach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strCache>
            </c:strRef>
          </c:cat>
          <c:val>
            <c:numRef>
              <c:f>'Height comparison'!$C$5:$C$20</c:f>
              <c:numCache>
                <c:formatCode>General</c:formatCode>
                <c:ptCount val="15"/>
                <c:pt idx="0">
                  <c:v>0</c:v>
                </c:pt>
                <c:pt idx="1">
                  <c:v>0.5</c:v>
                </c:pt>
                <c:pt idx="2">
                  <c:v>1.5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12</c:v>
                </c:pt>
                <c:pt idx="8">
                  <c:v>15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22</c:v>
                </c:pt>
                <c:pt idx="1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2A-4C71-A974-E2B497664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1752175"/>
        <c:axId val="381755055"/>
      </c:barChart>
      <c:catAx>
        <c:axId val="38175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755055"/>
        <c:crosses val="autoZero"/>
        <c:auto val="1"/>
        <c:lblAlgn val="ctr"/>
        <c:lblOffset val="100"/>
        <c:noMultiLvlLbl val="0"/>
      </c:catAx>
      <c:valAx>
        <c:axId val="38175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752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sefat roll 15.xlsx]fruit count!PivotTable5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'fruit count'!$B$3:$B$4</c:f>
              <c:strCache>
                <c:ptCount val="1"/>
                <c:pt idx="0">
                  <c:v>Summer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'fruit count'!$A$5:$A$20</c:f>
              <c:strCach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strCache>
            </c:strRef>
          </c:cat>
          <c:val>
            <c:numRef>
              <c:f>'fruit count'!$B$5:$B$20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5</c:v>
                </c:pt>
                <c:pt idx="11">
                  <c:v>8</c:v>
                </c:pt>
                <c:pt idx="12">
                  <c:v>10</c:v>
                </c:pt>
                <c:pt idx="13">
                  <c:v>5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C-4519-8B10-99079E8C0E2F}"/>
            </c:ext>
          </c:extLst>
        </c:ser>
        <c:ser>
          <c:idx val="1"/>
          <c:order val="1"/>
          <c:tx>
            <c:strRef>
              <c:f>'fruit count'!$C$3:$C$4</c:f>
              <c:strCache>
                <c:ptCount val="1"/>
                <c:pt idx="0">
                  <c:v>Winter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'fruit count'!$A$5:$A$20</c:f>
              <c:strCach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strCache>
            </c:strRef>
          </c:cat>
          <c:val>
            <c:numRef>
              <c:f>'fruit count'!$C$5:$C$20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5</c:v>
                </c:pt>
                <c:pt idx="11">
                  <c:v>8</c:v>
                </c:pt>
                <c:pt idx="12">
                  <c:v>10</c:v>
                </c:pt>
                <c:pt idx="13">
                  <c:v>5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5C-4519-8B10-99079E8C0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1199567"/>
        <c:axId val="451211567"/>
      </c:barChart>
      <c:catAx>
        <c:axId val="451199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11567"/>
        <c:crosses val="autoZero"/>
        <c:auto val="1"/>
        <c:lblAlgn val="ctr"/>
        <c:lblOffset val="100"/>
        <c:noMultiLvlLbl val="0"/>
      </c:catAx>
      <c:valAx>
        <c:axId val="45121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199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sefat roll 15.xlsx]Fruit weight!PivotTable2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'Fruit weight'!$B$3:$B$4</c:f>
              <c:strCache>
                <c:ptCount val="1"/>
                <c:pt idx="0">
                  <c:v>Summer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'Fruit weight'!$A$5:$A$20</c:f>
              <c:strCach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strCache>
            </c:strRef>
          </c:cat>
          <c:val>
            <c:numRef>
              <c:f>'Fruit weight'!$B$5:$B$20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150</c:v>
                </c:pt>
                <c:pt idx="1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7-4C5C-87C7-5760C41C0F52}"/>
            </c:ext>
          </c:extLst>
        </c:ser>
        <c:ser>
          <c:idx val="1"/>
          <c:order val="1"/>
          <c:tx>
            <c:strRef>
              <c:f>'Fruit weight'!$C$3:$C$4</c:f>
              <c:strCache>
                <c:ptCount val="1"/>
                <c:pt idx="0">
                  <c:v>Winter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'Fruit weight'!$A$5:$A$20</c:f>
              <c:strCach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strCache>
            </c:strRef>
          </c:cat>
          <c:val>
            <c:numRef>
              <c:f>'Fruit weight'!$C$5:$C$20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50</c:v>
                </c:pt>
                <c:pt idx="10">
                  <c:v>150</c:v>
                </c:pt>
                <c:pt idx="11">
                  <c:v>250</c:v>
                </c:pt>
                <c:pt idx="12">
                  <c:v>300</c:v>
                </c:pt>
                <c:pt idx="13">
                  <c:v>100</c:v>
                </c:pt>
                <c:pt idx="1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7-4C5C-87C7-5760C41C0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0104927"/>
        <c:axId val="380105407"/>
      </c:barChart>
      <c:catAx>
        <c:axId val="38010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05407"/>
        <c:crosses val="autoZero"/>
        <c:auto val="1"/>
        <c:lblAlgn val="ctr"/>
        <c:lblOffset val="100"/>
        <c:noMultiLvlLbl val="0"/>
      </c:catAx>
      <c:valAx>
        <c:axId val="3801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0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sefat roll 15.xlsx]leaf count!PivotTable4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'leaf count'!$B$3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'leaf count'!$A$4:$A$36</c:f>
              <c:multiLvlStrCache>
                <c:ptCount val="3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</c:v>
                  </c:pt>
                  <c:pt idx="16">
                    <c:v>2</c:v>
                  </c:pt>
                  <c:pt idx="17">
                    <c:v>3</c:v>
                  </c:pt>
                  <c:pt idx="18">
                    <c:v>4</c:v>
                  </c:pt>
                  <c:pt idx="19">
                    <c:v>5</c:v>
                  </c:pt>
                  <c:pt idx="20">
                    <c:v>6</c:v>
                  </c:pt>
                  <c:pt idx="21">
                    <c:v>7</c:v>
                  </c:pt>
                  <c:pt idx="22">
                    <c:v>8</c:v>
                  </c:pt>
                  <c:pt idx="23">
                    <c:v>9</c:v>
                  </c:pt>
                  <c:pt idx="24">
                    <c:v>10</c:v>
                  </c:pt>
                  <c:pt idx="25">
                    <c:v>11</c:v>
                  </c:pt>
                  <c:pt idx="26">
                    <c:v>12</c:v>
                  </c:pt>
                  <c:pt idx="27">
                    <c:v>13</c:v>
                  </c:pt>
                  <c:pt idx="28">
                    <c:v>14</c:v>
                  </c:pt>
                  <c:pt idx="29">
                    <c:v>15</c:v>
                  </c:pt>
                </c:lvl>
                <c:lvl>
                  <c:pt idx="0">
                    <c:v>Summer</c:v>
                  </c:pt>
                  <c:pt idx="15">
                    <c:v>Winter</c:v>
                  </c:pt>
                </c:lvl>
              </c:multiLvlStrCache>
            </c:multiLvlStrRef>
          </c:cat>
          <c:val>
            <c:numRef>
              <c:f>'leaf count'!$B$4:$B$36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14</c:v>
                </c:pt>
                <c:pt idx="11">
                  <c:v>16</c:v>
                </c:pt>
                <c:pt idx="12">
                  <c:v>18</c:v>
                </c:pt>
                <c:pt idx="13">
                  <c:v>16</c:v>
                </c:pt>
                <c:pt idx="14">
                  <c:v>14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10</c:v>
                </c:pt>
                <c:pt idx="25">
                  <c:v>12</c:v>
                </c:pt>
                <c:pt idx="26">
                  <c:v>14</c:v>
                </c:pt>
                <c:pt idx="27">
                  <c:v>16</c:v>
                </c:pt>
                <c:pt idx="28">
                  <c:v>14</c:v>
                </c:pt>
                <c:pt idx="2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14-416C-BAB3-1AEA57A90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4333567"/>
        <c:axId val="504332607"/>
      </c:barChart>
      <c:catAx>
        <c:axId val="50433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332607"/>
        <c:crosses val="autoZero"/>
        <c:auto val="1"/>
        <c:lblAlgn val="ctr"/>
        <c:lblOffset val="100"/>
        <c:noMultiLvlLbl val="0"/>
      </c:catAx>
      <c:valAx>
        <c:axId val="50433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333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7806-8E15-1B0C-C1CD-F37FBB798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5FD7E-62FB-DC8D-2C5F-AF68CB931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CD6CF-EB32-3094-9776-3F5AD183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A909-6C12-4B11-B98F-2638312459A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6B3F-DB59-EAAE-32DF-978FD0F8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48C6-1061-CB32-172E-4453A907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A5AA-EAFA-4A5E-9FDE-DAB551E0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D364-8B8C-B83F-3542-D7DF8307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FFBC9-7DBF-44E6-0C77-CE00BAE55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8469F-BC42-C05C-3EE3-2931A1C5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A909-6C12-4B11-B98F-2638312459A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F461-123A-7F04-1007-157E4E43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908D-0465-70CA-7011-A4E236B0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A5AA-EAFA-4A5E-9FDE-DAB551E0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BF5C3-0CDF-5EAB-236E-BCE2B2D2C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F9D2A-F27B-7A6A-CA49-8248A413F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8F18-C132-E07D-1589-16A76565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A909-6C12-4B11-B98F-2638312459A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0573B-B28D-D805-636B-C1ECA3E0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4E91-D0CC-7123-B29B-EC9204A3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A5AA-EAFA-4A5E-9FDE-DAB551E0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85F7-CC1D-DE1F-9BA8-1E2AEDC3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0A94-03A9-4206-8AA6-17C87C08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2892-523B-A19E-5951-09EBEE9E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A909-6C12-4B11-B98F-2638312459A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BE92-3F54-32CA-6CA3-C61899E4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C3E3-8329-C36B-0CC6-1B84F48A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A5AA-EAFA-4A5E-9FDE-DAB551E0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5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0797-E048-DDC6-1A38-357333FE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BB119-E991-3C95-7CB7-6792BF70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74099-9298-D97D-BFA9-0670BFA7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A909-6C12-4B11-B98F-2638312459A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2B3B-07EB-430E-C1E9-F28E3522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0CBFA-1D99-3AB8-EF9E-9C3CE416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A5AA-EAFA-4A5E-9FDE-DAB551E0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0666-3ACD-06E7-711C-58B59BA6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B748-2934-885E-D280-4705708EB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31222-1E09-86E7-8586-53B0AFF1D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5BD5-0E6B-FB43-6EFB-96182AFA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A909-6C12-4B11-B98F-2638312459A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0C29A-5E92-E77D-4D2F-75F78DD0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5D077-12E2-7707-B649-54D15436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A5AA-EAFA-4A5E-9FDE-DAB551E0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6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D2AF-A5E0-3C3C-EF9E-D518E367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665D-2D1A-B014-95E1-14B5BBA46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3AA1D-64B1-191F-8A4A-1D38F76A4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D8373-DEDD-C683-23BE-2C4573772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6F9BF-15D5-5175-8DA1-EBAF2E27D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47145-2A36-72F3-910E-5AEC7D21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A909-6C12-4B11-B98F-2638312459A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279C1-79D5-23C7-22E7-E9BA93F3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D524E-E9A1-5C81-197C-B5CBBC49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A5AA-EAFA-4A5E-9FDE-DAB551E0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2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E61D-6D64-6488-E920-9E6DCFF4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6E4B0-5081-DF91-08CF-C1B0C524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A909-6C12-4B11-B98F-2638312459A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22984-6B29-025D-23AD-FFA8DC98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01929-30C4-87CA-2D7D-BA9C974B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A5AA-EAFA-4A5E-9FDE-DAB551E0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2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45BB1-16B1-5260-BFA5-225968E2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A909-6C12-4B11-B98F-2638312459A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DE4C7-F712-CC48-EA34-84E535EB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00BBE-3C2C-D7C9-A358-C785B0FD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A5AA-EAFA-4A5E-9FDE-DAB551E0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2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6887-C07C-8104-6D0D-08EF3E4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6D13-F70E-9093-D535-64B95CAC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4554F-7201-F8E1-21CF-A7C8D0643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D498-E5A9-9B01-B3FE-8D09DDD3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A909-6C12-4B11-B98F-2638312459A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B465A-8558-993A-832B-8FC90E6F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2965B-668C-A5A1-7CFF-3204CF4F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A5AA-EAFA-4A5E-9FDE-DAB551E0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FD69-25AE-38C6-D4A5-C788130F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F9E43-3B89-D8D8-2EB3-329C93035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1E96-2802-BC76-06A3-CE809C156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4EC67-6C22-B77F-2385-344773FA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A909-6C12-4B11-B98F-2638312459A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76E51-AF97-E99F-46D0-CFA5DEC1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11CFD-4F38-8BF5-B454-DF954CD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A5AA-EAFA-4A5E-9FDE-DAB551E0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ABB8E-F6DD-1EFB-E5B7-4B9B999C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92803-29E2-95D1-984D-23979D6C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B8D6-D024-396D-BFE3-EBFBE41F4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9A909-6C12-4B11-B98F-2638312459A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48E9-BCBE-F4A0-FBFB-2A6CD16FE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BD63-45BB-D4BB-329A-66CB13F82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A5AA-EAFA-4A5E-9FDE-DAB551E0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3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4EF8-EA83-4F6F-0D94-3182EC3FE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plant growth ( Brinjal ) between summer and winter season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C6C98-2723-1258-BCB1-2B31521A9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Md. </a:t>
            </a:r>
            <a:r>
              <a:rPr lang="en-US" sz="3600" dirty="0" err="1"/>
              <a:t>Sajjatul</a:t>
            </a:r>
            <a:r>
              <a:rPr lang="en-US" sz="3600" dirty="0"/>
              <a:t> Islam </a:t>
            </a:r>
            <a:r>
              <a:rPr lang="en-US" sz="3600" dirty="0" err="1"/>
              <a:t>Sefat</a:t>
            </a:r>
            <a:endParaRPr lang="en-US" sz="3600" dirty="0"/>
          </a:p>
          <a:p>
            <a:r>
              <a:rPr lang="en-US" sz="3600" dirty="0"/>
              <a:t>Batch 23</a:t>
            </a:r>
          </a:p>
          <a:p>
            <a:r>
              <a:rPr lang="en-US" sz="3600" dirty="0"/>
              <a:t>Roll 15</a:t>
            </a:r>
          </a:p>
        </p:txBody>
      </p:sp>
    </p:spTree>
    <p:extLst>
      <p:ext uri="{BB962C8B-B14F-4D97-AF65-F5344CB8AC3E}">
        <p14:creationId xmlns:p14="http://schemas.microsoft.com/office/powerpoint/2010/main" val="170092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6B8-5B19-E1F8-4057-3BAEAFA3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weight comparison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28584E-6015-3B8C-9DF6-AE2540412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877036"/>
              </p:ext>
            </p:extLst>
          </p:nvPr>
        </p:nvGraphicFramePr>
        <p:xfrm>
          <a:off x="583325" y="2204085"/>
          <a:ext cx="11130454" cy="4288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175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730D-7837-62F9-E11B-B6D39C69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count comparison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DEEBD69-CD8E-BF2E-57E8-1644C4BE5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566795"/>
              </p:ext>
            </p:extLst>
          </p:nvPr>
        </p:nvGraphicFramePr>
        <p:xfrm>
          <a:off x="1072055" y="1907628"/>
          <a:ext cx="9995338" cy="4585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637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70238E-EDDE-6255-9339-D7F92C2A245C}"/>
              </a:ext>
            </a:extLst>
          </p:cNvPr>
          <p:cNvSpPr txBox="1"/>
          <p:nvPr/>
        </p:nvSpPr>
        <p:spPr>
          <a:xfrm>
            <a:off x="740979" y="1001380"/>
            <a:ext cx="10862442" cy="5345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 of Parameters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day number since planting.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Indicates whether it is summer or winter.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Stage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current stage of the plant (e.g., germination, vegetative, flowering, senescence).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 Height (cm)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Height of the plant in centimeters.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Leaf Count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leaves on the plant.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 Diameter (mm)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Diameter of the stem in millimeters.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 to Flowering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days taken to reach the flowering stage.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Fruit Count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number of fruits produced.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Fruit Weight (g)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weight of the harvested fruits in grams.</a:t>
            </a:r>
          </a:p>
        </p:txBody>
      </p:sp>
    </p:spTree>
    <p:extLst>
      <p:ext uri="{BB962C8B-B14F-4D97-AF65-F5344CB8AC3E}">
        <p14:creationId xmlns:p14="http://schemas.microsoft.com/office/powerpoint/2010/main" val="143905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91DBB0-ECD0-D0C6-65F6-145AAC1C0DFE}"/>
              </a:ext>
            </a:extLst>
          </p:cNvPr>
          <p:cNvSpPr txBox="1"/>
          <p:nvPr/>
        </p:nvSpPr>
        <p:spPr>
          <a:xfrm>
            <a:off x="1217886" y="1137301"/>
            <a:ext cx="10227880" cy="1362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analyzing Height, fruit count, leaf count, stem diameter, fruit weight we can say that , growing Brinjal in summer season is more effective than winter season.</a:t>
            </a:r>
          </a:p>
        </p:txBody>
      </p:sp>
    </p:spTree>
    <p:extLst>
      <p:ext uri="{BB962C8B-B14F-4D97-AF65-F5344CB8AC3E}">
        <p14:creationId xmlns:p14="http://schemas.microsoft.com/office/powerpoint/2010/main" val="5325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E20BD-F522-B270-2369-3BBDA03F5884}"/>
              </a:ext>
            </a:extLst>
          </p:cNvPr>
          <p:cNvSpPr txBox="1"/>
          <p:nvPr/>
        </p:nvSpPr>
        <p:spPr>
          <a:xfrm>
            <a:off x="961697" y="712775"/>
            <a:ext cx="10878207" cy="5432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comparing the growth of brinjal (eggplant) between summer and winter seasons, the following objectives can guide the research or analysis: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Growth Rate Analysis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Determine how the growth rate (height, leaf count, stem diameter) differs between the two seasons.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Rationale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Understanding seasonal impacts on growth rates can inform better cultivation practices.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Yield Comparison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Assess differences in fruit yield (fruit count and weight) between summer and winter.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Rationale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Identifying which season produces higher yields can help optimize planting schedules.</a:t>
            </a:r>
          </a:p>
        </p:txBody>
      </p:sp>
    </p:spTree>
    <p:extLst>
      <p:ext uri="{BB962C8B-B14F-4D97-AF65-F5344CB8AC3E}">
        <p14:creationId xmlns:p14="http://schemas.microsoft.com/office/powerpoint/2010/main" val="55565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8B301F-A58A-4B1E-0AE3-7DAC7397BB28}"/>
              </a:ext>
            </a:extLst>
          </p:cNvPr>
          <p:cNvSpPr txBox="1"/>
          <p:nvPr/>
        </p:nvSpPr>
        <p:spPr>
          <a:xfrm>
            <a:off x="666092" y="831303"/>
            <a:ext cx="11047687" cy="453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Phenological Development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Compare the time taken to reach key growth stages (germination, flowering, fruiting) in both seasons.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Rationale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Insights into developmental timelines can aid in planning for optimal harvests.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Nutrient Utilization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Evaluate the nutrient uptake and soil pH changes during both growing seasons.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Rationale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This analysis can highlight seasonal variations in soil health and nutrient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68275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4B2EFA-A7BD-AC5C-5FCC-F4C5E7B2C0E8}"/>
              </a:ext>
            </a:extLst>
          </p:cNvPr>
          <p:cNvSpPr txBox="1"/>
          <p:nvPr/>
        </p:nvSpPr>
        <p:spPr>
          <a:xfrm>
            <a:off x="871043" y="793480"/>
            <a:ext cx="10685081" cy="453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Pest and Disease Resistance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Investigate the incidence of pests and diseases affecting brinjal in summer versus winter.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Rationale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Understanding vulnerabilities can lead to better pest management strategies tailored to each season.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Water Requirements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Compare the watering frequency and irrigation needs between the two seasons.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Rationale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Identifying water requirements can optimize irrigation practices, conserving resources while ensuring plant health.</a:t>
            </a:r>
          </a:p>
        </p:txBody>
      </p:sp>
    </p:spTree>
    <p:extLst>
      <p:ext uri="{BB962C8B-B14F-4D97-AF65-F5344CB8AC3E}">
        <p14:creationId xmlns:p14="http://schemas.microsoft.com/office/powerpoint/2010/main" val="419615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574B7-A421-C46A-75C4-133277D43EC0}"/>
              </a:ext>
            </a:extLst>
          </p:cNvPr>
          <p:cNvSpPr txBox="1"/>
          <p:nvPr/>
        </p:nvSpPr>
        <p:spPr>
          <a:xfrm>
            <a:off x="740979" y="1206565"/>
            <a:ext cx="10830911" cy="453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Environmental Factors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Analyze the impact of environmental factors (temperature, humidity, sunlight) on brinjal growth in both seasons.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Rationale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Understanding how environmental conditions affect growth can inform the selection of planting times and varieties.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Quality of Produce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Assess differences in the quality of fruits (size, taste, nutritional content) produced in summer versus winter.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Rationale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Higher quality produce can lead to better market prices and consumer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02054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DC6D3-B18B-B302-82E9-B64F8C3A6F94}"/>
              </a:ext>
            </a:extLst>
          </p:cNvPr>
          <p:cNvSpPr txBox="1"/>
          <p:nvPr/>
        </p:nvSpPr>
        <p:spPr>
          <a:xfrm>
            <a:off x="504497" y="1159244"/>
            <a:ext cx="10830909" cy="453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Sustainability Practices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Explore sustainable practices suited to each season to enhance brinjal cultivation.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Rationale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This could lead to more environmentally friendly and economically viable farming methods.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Adaptation Strategies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Develop strategies for adapting brinjal cultivation to climate change impacts on seasonal weather patterns.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Rationale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This helps ensure consistent yields and resilience in the face of changing environmental conditions.</a:t>
            </a:r>
          </a:p>
        </p:txBody>
      </p:sp>
    </p:spTree>
    <p:extLst>
      <p:ext uri="{BB962C8B-B14F-4D97-AF65-F5344CB8AC3E}">
        <p14:creationId xmlns:p14="http://schemas.microsoft.com/office/powerpoint/2010/main" val="274835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42480F-E894-CAB8-FDF1-2244D24F09D6}"/>
              </a:ext>
            </a:extLst>
          </p:cNvPr>
          <p:cNvSpPr txBox="1"/>
          <p:nvPr/>
        </p:nvSpPr>
        <p:spPr>
          <a:xfrm>
            <a:off x="1169275" y="1472376"/>
            <a:ext cx="9853449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pursuing these objectives, researchers and farmers can gain valuable insights into the optimal cultivation practices for brinjal, ultimately enhancing productivity and sustainability in both summer and winter growing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354729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CC8F9E7-4DB7-C33F-D109-C979F9A89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290954"/>
              </p:ext>
            </p:extLst>
          </p:nvPr>
        </p:nvGraphicFramePr>
        <p:xfrm>
          <a:off x="1119352" y="1481959"/>
          <a:ext cx="9711558" cy="4950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193306A-8FE8-49A2-2FFB-7930B6CB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82" y="266755"/>
            <a:ext cx="9551276" cy="899894"/>
          </a:xfrm>
        </p:spPr>
        <p:txBody>
          <a:bodyPr/>
          <a:lstStyle/>
          <a:p>
            <a:r>
              <a:rPr lang="en-US" b="1" dirty="0"/>
              <a:t>Height Comparison</a:t>
            </a:r>
          </a:p>
        </p:txBody>
      </p:sp>
    </p:spTree>
    <p:extLst>
      <p:ext uri="{BB962C8B-B14F-4D97-AF65-F5344CB8AC3E}">
        <p14:creationId xmlns:p14="http://schemas.microsoft.com/office/powerpoint/2010/main" val="276667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18BD-025F-37DF-88C2-A42A054E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count comparison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708C3F-4A4F-978A-D925-2417C40B6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128353"/>
              </p:ext>
            </p:extLst>
          </p:nvPr>
        </p:nvGraphicFramePr>
        <p:xfrm>
          <a:off x="1335590" y="2188396"/>
          <a:ext cx="9180010" cy="4304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141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622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Comparison of plant growth ( Brinjal ) between summer and winter season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Height Comparison</vt:lpstr>
      <vt:lpstr>Fruit count comparison</vt:lpstr>
      <vt:lpstr>Fruit weight comparison </vt:lpstr>
      <vt:lpstr>Leaf count comparison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</dc:creator>
  <cp:lastModifiedBy>anik</cp:lastModifiedBy>
  <cp:revision>1</cp:revision>
  <dcterms:created xsi:type="dcterms:W3CDTF">2024-10-05T08:42:42Z</dcterms:created>
  <dcterms:modified xsi:type="dcterms:W3CDTF">2024-10-05T08:53:14Z</dcterms:modified>
</cp:coreProperties>
</file>