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2"/>
    <p:sldId id="257" r:id="rId3"/>
    <p:sldId id="258" r:id="rId4"/>
    <p:sldId id="259" r:id="rId5"/>
    <p:sldId id="261" r:id="rId6"/>
    <p:sldId id="262" r:id="rId7"/>
    <p:sldId id="263" r:id="rId8"/>
    <p:sldId id="269" r:id="rId9"/>
    <p:sldId id="264" r:id="rId10"/>
    <p:sldId id="265" r:id="rId11"/>
    <p:sldId id="266" r:id="rId12"/>
    <p:sldId id="270" r:id="rId13"/>
    <p:sldId id="271" r:id="rId14"/>
    <p:sldId id="267" r:id="rId15"/>
    <p:sldId id="268" r:id="rId16"/>
    <p:sldId id="272" r:id="rId17"/>
    <p:sldId id="27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94" autoAdjust="0"/>
    <p:restoredTop sz="94660"/>
  </p:normalViewPr>
  <p:slideViewPr>
    <p:cSldViewPr snapToGrid="0">
      <p:cViewPr>
        <p:scale>
          <a:sx n="100" d="100"/>
          <a:sy n="100" d="100"/>
        </p:scale>
        <p:origin x="690" y="2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91EDEE-8850-4E0C-ABA7-CB99693BD166}" type="datetimeFigureOut">
              <a:rPr lang="es-AR" smtClean="0"/>
              <a:t>21/11/2020</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D11994-9DAD-4D16-804D-1A4C820DE920}" type="slidenum">
              <a:rPr lang="es-AR" smtClean="0"/>
              <a:t>‹Nº›</a:t>
            </a:fld>
            <a:endParaRPr lang="es-AR"/>
          </a:p>
        </p:txBody>
      </p:sp>
    </p:spTree>
    <p:extLst>
      <p:ext uri="{BB962C8B-B14F-4D97-AF65-F5344CB8AC3E}">
        <p14:creationId xmlns:p14="http://schemas.microsoft.com/office/powerpoint/2010/main" val="2488699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smtClean="0"/>
              <a:t>Sin embargo, en muchos casos los modelos que incluyen dependencia son más realistas que los que no lo hacen.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smtClean="0"/>
              <a:t>En otras palabras, existirá autocorrelación espacial cuando el valor observado de una variable en una unidad o área determinada dependa, en cierta manera, de los valores observados en unidades o áreas vecinas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smtClean="0">
                <a:latin typeface="Calibri" panose="020F0502020204030204" pitchFamily="34" charset="0"/>
                <a:cs typeface="Calibri" panose="020F0502020204030204" pitchFamily="34" charset="0"/>
              </a:rPr>
              <a:t>En el contexto espacial, esta falta de independencia recibe el nombre de dependencia o autocorrelación espacial, la cual se define mediante una </a:t>
            </a:r>
            <a:r>
              <a:rPr lang="es-MX" b="1" dirty="0" smtClean="0">
                <a:latin typeface="Calibri" panose="020F0502020204030204" pitchFamily="34" charset="0"/>
                <a:cs typeface="Calibri" panose="020F0502020204030204" pitchFamily="34" charset="0"/>
              </a:rPr>
              <a:t>relación funcional</a:t>
            </a:r>
            <a:r>
              <a:rPr lang="es-MX" dirty="0" smtClean="0">
                <a:latin typeface="Calibri" panose="020F0502020204030204" pitchFamily="34" charset="0"/>
                <a:cs typeface="Calibri" panose="020F0502020204030204" pitchFamily="34" charset="0"/>
              </a:rPr>
              <a:t> entre lo que ocurre en una unidad determinada del espacio y en sus unidades </a:t>
            </a:r>
            <a:r>
              <a:rPr lang="es-MX" b="1" dirty="0" smtClean="0">
                <a:latin typeface="Calibri" panose="020F0502020204030204" pitchFamily="34" charset="0"/>
                <a:cs typeface="Calibri" panose="020F0502020204030204" pitchFamily="34" charset="0"/>
              </a:rPr>
              <a:t>vecinas</a:t>
            </a:r>
            <a:endParaRPr lang="es-AR" b="1" dirty="0" smtClean="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smtClean="0"/>
          </a:p>
        </p:txBody>
      </p:sp>
      <p:sp>
        <p:nvSpPr>
          <p:cNvPr id="4" name="Marcador de número de diapositiva 3"/>
          <p:cNvSpPr>
            <a:spLocks noGrp="1"/>
          </p:cNvSpPr>
          <p:nvPr>
            <p:ph type="sldNum" sz="quarter" idx="10"/>
          </p:nvPr>
        </p:nvSpPr>
        <p:spPr/>
        <p:txBody>
          <a:bodyPr/>
          <a:lstStyle/>
          <a:p>
            <a:fld id="{00D11994-9DAD-4D16-804D-1A4C820DE920}" type="slidenum">
              <a:rPr lang="es-AR" smtClean="0"/>
              <a:t>6</a:t>
            </a:fld>
            <a:endParaRPr lang="es-AR"/>
          </a:p>
        </p:txBody>
      </p:sp>
    </p:spTree>
    <p:extLst>
      <p:ext uri="{BB962C8B-B14F-4D97-AF65-F5344CB8AC3E}">
        <p14:creationId xmlns:p14="http://schemas.microsoft.com/office/powerpoint/2010/main" val="6116021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smtClean="0"/>
              <a:t> </a:t>
            </a:r>
            <a:r>
              <a:rPr lang="es-MX" dirty="0" err="1" smtClean="0"/>
              <a:t>Completarrrrrrrr</a:t>
            </a:r>
            <a:r>
              <a:rPr lang="es-MX" dirty="0" smtClean="0"/>
              <a:t>…..</a:t>
            </a:r>
          </a:p>
        </p:txBody>
      </p:sp>
      <p:sp>
        <p:nvSpPr>
          <p:cNvPr id="4" name="Marcador de número de diapositiva 3"/>
          <p:cNvSpPr>
            <a:spLocks noGrp="1"/>
          </p:cNvSpPr>
          <p:nvPr>
            <p:ph type="sldNum" sz="quarter" idx="10"/>
          </p:nvPr>
        </p:nvSpPr>
        <p:spPr/>
        <p:txBody>
          <a:bodyPr/>
          <a:lstStyle/>
          <a:p>
            <a:fld id="{00D11994-9DAD-4D16-804D-1A4C820DE920}" type="slidenum">
              <a:rPr lang="es-AR" smtClean="0"/>
              <a:t>15</a:t>
            </a:fld>
            <a:endParaRPr lang="es-AR"/>
          </a:p>
        </p:txBody>
      </p:sp>
    </p:spTree>
    <p:extLst>
      <p:ext uri="{BB962C8B-B14F-4D97-AF65-F5344CB8AC3E}">
        <p14:creationId xmlns:p14="http://schemas.microsoft.com/office/powerpoint/2010/main" val="9987659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 </a:t>
            </a:r>
            <a:r>
              <a:rPr lang="es-MX" sz="1200" b="0" i="0" u="none" strike="noStrike" kern="1200" baseline="0" dirty="0" smtClean="0">
                <a:solidFill>
                  <a:schemeClr val="tx1"/>
                </a:solidFill>
                <a:latin typeface="+mn-lt"/>
                <a:ea typeface="+mn-ea"/>
                <a:cs typeface="+mn-cs"/>
              </a:rPr>
              <a:t>Puede apreciarse que el estado B, razones heterogéneas sin correlación espacial, en el índice de Moran se acepta como parte de la H0 y en el índice de Oden cuando ella se rechaza. El test basado en el índice de Oden conduce a aceptar la existencia de correlación espacial cuando la situación es B, es decir heterogeneidad espacial pero no autocorrelación. </a:t>
            </a:r>
          </a:p>
          <a:p>
            <a:r>
              <a:rPr lang="es-MX" sz="1200" b="0" i="0" u="none" strike="noStrike" kern="1200" baseline="0" dirty="0" smtClean="0">
                <a:solidFill>
                  <a:schemeClr val="tx1"/>
                </a:solidFill>
                <a:latin typeface="+mn-lt"/>
                <a:ea typeface="+mn-ea"/>
                <a:cs typeface="+mn-cs"/>
              </a:rPr>
              <a:t>En consecuencia no sorprende que el test basado en 𝐼𝑝𝑜𝑝∗ tenga mayor potencia, especialmente en estados como B, frente a los cuales el índice de Moran debería tener como máxima potencia la probabilidad de error de tipo I (Assunção y otros, 1999). </a:t>
            </a:r>
            <a:endParaRPr lang="es-MX" dirty="0" smtClean="0"/>
          </a:p>
        </p:txBody>
      </p:sp>
      <p:sp>
        <p:nvSpPr>
          <p:cNvPr id="4" name="Marcador de número de diapositiva 3"/>
          <p:cNvSpPr>
            <a:spLocks noGrp="1"/>
          </p:cNvSpPr>
          <p:nvPr>
            <p:ph type="sldNum" sz="quarter" idx="10"/>
          </p:nvPr>
        </p:nvSpPr>
        <p:spPr/>
        <p:txBody>
          <a:bodyPr/>
          <a:lstStyle/>
          <a:p>
            <a:fld id="{00D11994-9DAD-4D16-804D-1A4C820DE920}" type="slidenum">
              <a:rPr lang="es-AR" smtClean="0"/>
              <a:t>16</a:t>
            </a:fld>
            <a:endParaRPr lang="es-AR"/>
          </a:p>
        </p:txBody>
      </p:sp>
    </p:spTree>
    <p:extLst>
      <p:ext uri="{BB962C8B-B14F-4D97-AF65-F5344CB8AC3E}">
        <p14:creationId xmlns:p14="http://schemas.microsoft.com/office/powerpoint/2010/main" val="1626636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smtClean="0"/>
              <a:t> </a:t>
            </a:r>
          </a:p>
        </p:txBody>
      </p:sp>
      <p:sp>
        <p:nvSpPr>
          <p:cNvPr id="4" name="Marcador de número de diapositiva 3"/>
          <p:cNvSpPr>
            <a:spLocks noGrp="1"/>
          </p:cNvSpPr>
          <p:nvPr>
            <p:ph type="sldNum" sz="quarter" idx="10"/>
          </p:nvPr>
        </p:nvSpPr>
        <p:spPr/>
        <p:txBody>
          <a:bodyPr/>
          <a:lstStyle/>
          <a:p>
            <a:fld id="{00D11994-9DAD-4D16-804D-1A4C820DE920}" type="slidenum">
              <a:rPr lang="es-AR" smtClean="0"/>
              <a:t>17</a:t>
            </a:fld>
            <a:endParaRPr lang="es-AR"/>
          </a:p>
        </p:txBody>
      </p:sp>
    </p:spTree>
    <p:extLst>
      <p:ext uri="{BB962C8B-B14F-4D97-AF65-F5344CB8AC3E}">
        <p14:creationId xmlns:p14="http://schemas.microsoft.com/office/powerpoint/2010/main" val="14182425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smtClean="0"/>
              <a:t> </a:t>
            </a:r>
          </a:p>
        </p:txBody>
      </p:sp>
      <p:sp>
        <p:nvSpPr>
          <p:cNvPr id="4" name="Marcador de número de diapositiva 3"/>
          <p:cNvSpPr>
            <a:spLocks noGrp="1"/>
          </p:cNvSpPr>
          <p:nvPr>
            <p:ph type="sldNum" sz="quarter" idx="10"/>
          </p:nvPr>
        </p:nvSpPr>
        <p:spPr/>
        <p:txBody>
          <a:bodyPr/>
          <a:lstStyle/>
          <a:p>
            <a:fld id="{00D11994-9DAD-4D16-804D-1A4C820DE920}" type="slidenum">
              <a:rPr lang="es-AR" smtClean="0"/>
              <a:t>18</a:t>
            </a:fld>
            <a:endParaRPr lang="es-AR"/>
          </a:p>
        </p:txBody>
      </p:sp>
    </p:spTree>
    <p:extLst>
      <p:ext uri="{BB962C8B-B14F-4D97-AF65-F5344CB8AC3E}">
        <p14:creationId xmlns:p14="http://schemas.microsoft.com/office/powerpoint/2010/main" val="4174924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smtClean="0"/>
              <a:t> </a:t>
            </a:r>
          </a:p>
        </p:txBody>
      </p:sp>
      <p:sp>
        <p:nvSpPr>
          <p:cNvPr id="4" name="Marcador de número de diapositiva 3"/>
          <p:cNvSpPr>
            <a:spLocks noGrp="1"/>
          </p:cNvSpPr>
          <p:nvPr>
            <p:ph type="sldNum" sz="quarter" idx="10"/>
          </p:nvPr>
        </p:nvSpPr>
        <p:spPr/>
        <p:txBody>
          <a:bodyPr/>
          <a:lstStyle/>
          <a:p>
            <a:fld id="{00D11994-9DAD-4D16-804D-1A4C820DE920}" type="slidenum">
              <a:rPr lang="es-AR" smtClean="0"/>
              <a:t>19</a:t>
            </a:fld>
            <a:endParaRPr lang="es-AR"/>
          </a:p>
        </p:txBody>
      </p:sp>
    </p:spTree>
    <p:extLst>
      <p:ext uri="{BB962C8B-B14F-4D97-AF65-F5344CB8AC3E}">
        <p14:creationId xmlns:p14="http://schemas.microsoft.com/office/powerpoint/2010/main" val="1253296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smtClean="0"/>
              <a:t> A modo de ejemplo, se puede considerar la competencia entre plantas por la luz, donde zonas de plantas fuertes pueden estar rodeadas de otras con plantas menos fuertes.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smtClean="0"/>
              <a:t> Esta situación representa el efecto contagio, lo que ocurre en una unidad se “contagia” a áreas vecinas.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smtClean="0"/>
          </a:p>
          <a:p>
            <a:endParaRPr lang="es-AR" sz="1200" b="0" i="0" u="none" strike="noStrike" kern="1200" baseline="0" dirty="0" smtClean="0">
              <a:solidFill>
                <a:schemeClr val="tx1"/>
              </a:solidFill>
              <a:latin typeface="+mn-lt"/>
              <a:ea typeface="+mn-ea"/>
              <a:cs typeface="+mn-cs"/>
            </a:endParaRPr>
          </a:p>
          <a:p>
            <a:r>
              <a:rPr lang="es-MX" sz="1200" b="0" i="0" u="none" strike="noStrike" kern="1200" baseline="0" dirty="0" smtClean="0">
                <a:solidFill>
                  <a:schemeClr val="tx1"/>
                </a:solidFill>
                <a:latin typeface="+mn-lt"/>
                <a:ea typeface="+mn-ea"/>
                <a:cs typeface="+mn-cs"/>
              </a:rPr>
              <a:t>en esta situación no existe autocorrelación espacial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smtClean="0"/>
              <a:t>Quienes permiten verificar si se cumple la hipótesis de que una variable se encuentra distribuida en forma aleatoria en el espacio o si, por el contrario, existe asociación significativa entre unidades vecinas son los índices de autocorrelación espacial</a:t>
            </a:r>
          </a:p>
        </p:txBody>
      </p:sp>
      <p:sp>
        <p:nvSpPr>
          <p:cNvPr id="4" name="Marcador de número de diapositiva 3"/>
          <p:cNvSpPr>
            <a:spLocks noGrp="1"/>
          </p:cNvSpPr>
          <p:nvPr>
            <p:ph type="sldNum" sz="quarter" idx="10"/>
          </p:nvPr>
        </p:nvSpPr>
        <p:spPr/>
        <p:txBody>
          <a:bodyPr/>
          <a:lstStyle/>
          <a:p>
            <a:fld id="{00D11994-9DAD-4D16-804D-1A4C820DE920}" type="slidenum">
              <a:rPr lang="es-AR" smtClean="0"/>
              <a:t>7</a:t>
            </a:fld>
            <a:endParaRPr lang="es-AR"/>
          </a:p>
        </p:txBody>
      </p:sp>
    </p:spTree>
    <p:extLst>
      <p:ext uri="{BB962C8B-B14F-4D97-AF65-F5344CB8AC3E}">
        <p14:creationId xmlns:p14="http://schemas.microsoft.com/office/powerpoint/2010/main" val="1853888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sz="1200" b="0" i="0" u="none" strike="noStrike" kern="1200" baseline="0" dirty="0" smtClean="0">
                <a:solidFill>
                  <a:schemeClr val="tx1"/>
                </a:solidFill>
                <a:latin typeface="+mn-lt"/>
                <a:ea typeface="+mn-ea"/>
                <a:cs typeface="+mn-cs"/>
              </a:rPr>
              <a:t>Como dice la primera ley de la geografía, o principio de autocorrelación espacial </a:t>
            </a:r>
          </a:p>
          <a:p>
            <a:endParaRPr lang="es-MX" sz="1200" b="0" i="0" u="none" strike="noStrike" kern="1200" baseline="0" dirty="0" smtClean="0">
              <a:solidFill>
                <a:schemeClr val="tx1"/>
              </a:solidFill>
              <a:latin typeface="+mn-lt"/>
              <a:ea typeface="+mn-ea"/>
              <a:cs typeface="+mn-cs"/>
            </a:endParaRPr>
          </a:p>
          <a:p>
            <a:r>
              <a:rPr lang="es-AR" sz="1200" b="0" i="0" u="none" strike="noStrike" kern="1200" baseline="0" dirty="0" smtClean="0">
                <a:solidFill>
                  <a:schemeClr val="tx1"/>
                </a:solidFill>
                <a:latin typeface="+mn-lt"/>
                <a:ea typeface="+mn-ea"/>
                <a:cs typeface="+mn-cs"/>
              </a:rPr>
              <a:t>Para poder responder a esta pregunta nace el concepto de vecindad. </a:t>
            </a:r>
          </a:p>
          <a:p>
            <a:endParaRPr lang="es-AR" sz="1200" b="0" i="0" u="none" strike="noStrike"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smtClean="0">
                <a:latin typeface="Calibri" panose="020F0502020204030204" pitchFamily="34" charset="0"/>
                <a:cs typeface="Calibri" panose="020F0502020204030204" pitchFamily="34" charset="0"/>
              </a:rPr>
              <a:t>Todos los criterios de vecindad deben cumplir que, al seleccionar una unidad, el resto de ellas queden particionadas en dos conjuntos mutuamente excluyentes, uno compuesto por unidades vecinas y otro por las que no lo son.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smtClean="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smtClean="0">
                <a:latin typeface="Calibri" panose="020F0502020204030204" pitchFamily="34" charset="0"/>
                <a:cs typeface="Calibri" panose="020F0502020204030204" pitchFamily="34" charset="0"/>
              </a:rPr>
              <a:t>Sea A un área determinada y, según el criterio que se está utilizando, la unidad B es vecina suya. Si el criterio utilizado es simétrico, entonces B también tendrá como vecina a </a:t>
            </a:r>
            <a:r>
              <a:rPr lang="es-MX" dirty="0" err="1" smtClean="0">
                <a:latin typeface="Calibri" panose="020F0502020204030204" pitchFamily="34" charset="0"/>
                <a:cs typeface="Calibri" panose="020F0502020204030204" pitchFamily="34" charset="0"/>
              </a:rPr>
              <a:t>A</a:t>
            </a:r>
            <a:r>
              <a:rPr lang="es-MX" dirty="0" smtClean="0">
                <a:latin typeface="Calibri" panose="020F0502020204030204" pitchFamily="34" charset="0"/>
                <a:cs typeface="Calibri" panose="020F0502020204030204" pitchFamily="34" charset="0"/>
              </a:rPr>
              <a:t>. Si el criterio no fuera simétrico, B no necesariamente tendrá a </a:t>
            </a:r>
            <a:r>
              <a:rPr lang="es-MX" dirty="0" err="1" smtClean="0">
                <a:latin typeface="Calibri" panose="020F0502020204030204" pitchFamily="34" charset="0"/>
                <a:cs typeface="Calibri" panose="020F0502020204030204" pitchFamily="34" charset="0"/>
              </a:rPr>
              <a:t>A</a:t>
            </a:r>
            <a:r>
              <a:rPr lang="es-MX" dirty="0" smtClean="0">
                <a:latin typeface="Calibri" panose="020F0502020204030204" pitchFamily="34" charset="0"/>
                <a:cs typeface="Calibri" panose="020F0502020204030204" pitchFamily="34" charset="0"/>
              </a:rPr>
              <a:t> entre el conjunto de sus unidades vecinas.  </a:t>
            </a:r>
            <a:endParaRPr lang="es-AR" b="1" dirty="0" smtClean="0">
              <a:latin typeface="Calibri" panose="020F0502020204030204" pitchFamily="34" charset="0"/>
              <a:cs typeface="Calibri" panose="020F0502020204030204" pitchFamily="34" charset="0"/>
            </a:endParaRPr>
          </a:p>
          <a:p>
            <a:endParaRPr lang="es-AR" dirty="0"/>
          </a:p>
        </p:txBody>
      </p:sp>
      <p:sp>
        <p:nvSpPr>
          <p:cNvPr id="4" name="Marcador de número de diapositiva 3"/>
          <p:cNvSpPr>
            <a:spLocks noGrp="1"/>
          </p:cNvSpPr>
          <p:nvPr>
            <p:ph type="sldNum" sz="quarter" idx="10"/>
          </p:nvPr>
        </p:nvSpPr>
        <p:spPr/>
        <p:txBody>
          <a:bodyPr/>
          <a:lstStyle/>
          <a:p>
            <a:fld id="{00D11994-9DAD-4D16-804D-1A4C820DE920}" type="slidenum">
              <a:rPr lang="es-AR" smtClean="0"/>
              <a:t>8</a:t>
            </a:fld>
            <a:endParaRPr lang="es-AR"/>
          </a:p>
        </p:txBody>
      </p:sp>
    </p:spTree>
    <p:extLst>
      <p:ext uri="{BB962C8B-B14F-4D97-AF65-F5344CB8AC3E}">
        <p14:creationId xmlns:p14="http://schemas.microsoft.com/office/powerpoint/2010/main" val="3798696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sz="1200" b="0" i="0" u="none" strike="noStrike" kern="1200" baseline="0" dirty="0" smtClean="0">
                <a:solidFill>
                  <a:schemeClr val="tx1"/>
                </a:solidFill>
                <a:latin typeface="+mn-lt"/>
                <a:ea typeface="+mn-ea"/>
                <a:cs typeface="+mn-cs"/>
              </a:rPr>
              <a:t>Los más utilizados y divulgados en la bibliografía son: </a:t>
            </a:r>
          </a:p>
          <a:p>
            <a:r>
              <a:rPr lang="es-MX" sz="1200" b="0" i="0" u="none" strike="noStrike" kern="1200" baseline="0" dirty="0" smtClean="0">
                <a:solidFill>
                  <a:schemeClr val="tx1"/>
                </a:solidFill>
                <a:latin typeface="+mn-lt"/>
                <a:ea typeface="+mn-ea"/>
                <a:cs typeface="+mn-cs"/>
              </a:rPr>
              <a:t> Vecinos por contigüidad. Se define como áreas vecinas a aquellas en las que para ir de una a otra no haya que pasar por una tercera, es decir, que estén contiguas en el mapa. Existen tres criterios de vecindad basados en contigüidades: Reina, Torre y Alfil, reciben estos nombres porque las unidades vecinas son aquellas a las que se accede según el movimiento de las piezas en el tablero de ajedrez. </a:t>
            </a:r>
          </a:p>
          <a:p>
            <a:r>
              <a:rPr lang="es-MX" sz="1200" b="0" i="0" u="none" strike="noStrike" kern="1200" baseline="0" dirty="0" smtClean="0">
                <a:solidFill>
                  <a:schemeClr val="tx1"/>
                </a:solidFill>
                <a:latin typeface="+mn-lt"/>
                <a:ea typeface="+mn-ea"/>
                <a:cs typeface="+mn-cs"/>
              </a:rPr>
              <a:t>	o Reina: en el ajedrez puede moverse a lo largo de la fila, la columna y las diagonales de la casilla en que se encuentre. Extrapolando esos movimientos a la situación de interés, dos áreas serán vecinas si tienen al menos un punto común. </a:t>
            </a:r>
          </a:p>
          <a:p>
            <a:r>
              <a:rPr lang="es-MX" sz="1200" b="0" i="0" u="none" strike="noStrike" kern="1200" baseline="0" dirty="0" smtClean="0">
                <a:solidFill>
                  <a:schemeClr val="tx1"/>
                </a:solidFill>
                <a:latin typeface="+mn-lt"/>
                <a:ea typeface="+mn-ea"/>
                <a:cs typeface="+mn-cs"/>
              </a:rPr>
              <a:t>	o Torre: solo puede moverse a lo largo de la fila y la columna en que se encuentre, no puede moverse en diagonal. Análogamente se considera que dos áreas son vecinas si tienen más de un punto en común. </a:t>
            </a:r>
          </a:p>
          <a:p>
            <a:r>
              <a:rPr lang="es-MX" sz="1200" b="0" i="0" u="none" strike="noStrike" kern="1200" baseline="0" dirty="0" smtClean="0">
                <a:solidFill>
                  <a:schemeClr val="tx1"/>
                </a:solidFill>
                <a:latin typeface="+mn-lt"/>
                <a:ea typeface="+mn-ea"/>
                <a:cs typeface="+mn-cs"/>
              </a:rPr>
              <a:t>	o Alfil: solo puede moverse a lo largo de la diagonal de la casilla en la que se encuentre. De esta manera, dos unidades en el espacio serán vecinas si y solo si tienen tan solo un punto en común. </a:t>
            </a:r>
          </a:p>
          <a:p>
            <a:r>
              <a:rPr lang="es-MX" sz="1200" b="0" i="0" u="none" strike="noStrike" kern="1200" baseline="0" dirty="0" smtClean="0">
                <a:solidFill>
                  <a:schemeClr val="tx1"/>
                </a:solidFill>
                <a:latin typeface="+mn-lt"/>
                <a:ea typeface="+mn-ea"/>
                <a:cs typeface="+mn-cs"/>
              </a:rPr>
              <a:t>Este criterio cumple la condición de simetría ya que, si un área tiene un punto o más en común con una segunda, esta segunda también tendrá un punto o más en común con la primera. </a:t>
            </a:r>
          </a:p>
          <a:p>
            <a:endParaRPr lang="es-MX" sz="1200" b="0" i="0" u="none" strike="noStrike" kern="1200" baseline="0" dirty="0" smtClean="0">
              <a:solidFill>
                <a:schemeClr val="tx1"/>
              </a:solidFill>
              <a:latin typeface="+mn-lt"/>
              <a:ea typeface="+mn-ea"/>
              <a:cs typeface="+mn-cs"/>
            </a:endParaRPr>
          </a:p>
          <a:p>
            <a:endParaRPr lang="es-AR" sz="1200" b="0" i="0" u="none" strike="noStrike" kern="1200" baseline="0" dirty="0" smtClean="0">
              <a:solidFill>
                <a:schemeClr val="tx1"/>
              </a:solidFill>
              <a:latin typeface="+mn-lt"/>
              <a:ea typeface="+mn-ea"/>
              <a:cs typeface="+mn-cs"/>
            </a:endParaRPr>
          </a:p>
          <a:p>
            <a:r>
              <a:rPr lang="es-MX" sz="1200" b="0" i="0" u="none" strike="noStrike" kern="1200" baseline="0" dirty="0" smtClean="0">
                <a:solidFill>
                  <a:schemeClr val="tx1"/>
                </a:solidFill>
                <a:latin typeface="+mn-lt"/>
                <a:ea typeface="+mn-ea"/>
                <a:cs typeface="+mn-cs"/>
              </a:rPr>
              <a:t> Vecinos basados en la distancia euclídea. Este método considera vecinas dos áreas si cumplen cierta condición referente a la distancia que las separa. Una forma usual de referirse a la distancia entre dos áreas es hacer que ella sea la distancia entre sus centroides. Existen dos variantes: </a:t>
            </a:r>
          </a:p>
          <a:p>
            <a:r>
              <a:rPr lang="es-MX" sz="1200" b="0" i="0" u="none" strike="noStrike" kern="1200" baseline="0" dirty="0" smtClean="0">
                <a:solidFill>
                  <a:schemeClr val="tx1"/>
                </a:solidFill>
                <a:latin typeface="+mn-lt"/>
                <a:ea typeface="+mn-ea"/>
                <a:cs typeface="+mn-cs"/>
              </a:rPr>
              <a:t>	o Los k vecinos más cercanos. Se calcula la distancia de la unidad considerada a todas las demás: serán vecinas las k unidades cuyas distancias sean las k menores. El número k se determina en base a la naturaleza de cada problema. Será una relación asimétrica en la que todas las áreas tendrán el mismo número de vecinos. </a:t>
            </a:r>
          </a:p>
          <a:p>
            <a:r>
              <a:rPr lang="es-MX" sz="1200" b="0" i="0" u="none" strike="noStrike" kern="1200" baseline="0" dirty="0" smtClean="0">
                <a:solidFill>
                  <a:schemeClr val="tx1"/>
                </a:solidFill>
                <a:latin typeface="+mn-lt"/>
                <a:ea typeface="+mn-ea"/>
                <a:cs typeface="+mn-cs"/>
              </a:rPr>
              <a:t>	o Dos áreas serán vecinas si y solo si la distancia entre ellas es menor a una magnitud fijada a priori. Este método es adecuado cuando las áreas tienen una distancia similar entre ellas, ya que si hay una distancia mucho mayor a las otras se presentará el problema de dejar esta unidad sin vecinos, o considerar un número de vecinos demasiado alto en el resto de áreas. Esta relación es simétrica. </a:t>
            </a:r>
          </a:p>
          <a:p>
            <a:endParaRPr lang="es-MX" sz="1200" b="0" i="0" u="none" strike="noStrike" kern="1200" baseline="0" dirty="0" smtClean="0">
              <a:solidFill>
                <a:schemeClr val="tx1"/>
              </a:solidFill>
              <a:latin typeface="+mn-lt"/>
              <a:ea typeface="+mn-ea"/>
              <a:cs typeface="+mn-cs"/>
            </a:endParaRPr>
          </a:p>
        </p:txBody>
      </p:sp>
      <p:sp>
        <p:nvSpPr>
          <p:cNvPr id="4" name="Marcador de número de diapositiva 3"/>
          <p:cNvSpPr>
            <a:spLocks noGrp="1"/>
          </p:cNvSpPr>
          <p:nvPr>
            <p:ph type="sldNum" sz="quarter" idx="10"/>
          </p:nvPr>
        </p:nvSpPr>
        <p:spPr/>
        <p:txBody>
          <a:bodyPr/>
          <a:lstStyle/>
          <a:p>
            <a:fld id="{00D11994-9DAD-4D16-804D-1A4C820DE920}" type="slidenum">
              <a:rPr lang="es-AR" smtClean="0"/>
              <a:t>9</a:t>
            </a:fld>
            <a:endParaRPr lang="es-AR"/>
          </a:p>
        </p:txBody>
      </p:sp>
    </p:spTree>
    <p:extLst>
      <p:ext uri="{BB962C8B-B14F-4D97-AF65-F5344CB8AC3E}">
        <p14:creationId xmlns:p14="http://schemas.microsoft.com/office/powerpoint/2010/main" val="9772037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None/>
            </a:pPr>
            <a:r>
              <a:rPr lang="es-MX" sz="1200" dirty="0" smtClean="0">
                <a:latin typeface="Calibri" panose="020F0502020204030204" pitchFamily="34" charset="0"/>
                <a:cs typeface="Calibri" panose="020F0502020204030204" pitchFamily="34" charset="0"/>
              </a:rPr>
              <a:t>Una vez definido el criterio de vecindad a utilizar, resulta de interés cuantificar la fuerza de cada relación, esto es lo que se conoce como pesos </a:t>
            </a:r>
            <a:r>
              <a:rPr lang="es-MX" sz="1200" dirty="0" err="1" smtClean="0">
                <a:latin typeface="Calibri" panose="020F0502020204030204" pitchFamily="34" charset="0"/>
                <a:cs typeface="Calibri" panose="020F0502020204030204" pitchFamily="34" charset="0"/>
              </a:rPr>
              <a:t>espaciale</a:t>
            </a:r>
            <a:endParaRPr lang="es-MX" sz="1200" dirty="0" smtClean="0">
              <a:latin typeface="Calibri" panose="020F0502020204030204" pitchFamily="34" charset="0"/>
              <a:cs typeface="Calibri" panose="020F0502020204030204" pitchFamily="34" charset="0"/>
            </a:endParaRPr>
          </a:p>
          <a:p>
            <a:r>
              <a:rPr lang="es-MX" sz="1200" dirty="0" smtClean="0">
                <a:latin typeface="Calibri" panose="020F0502020204030204" pitchFamily="34" charset="0"/>
                <a:cs typeface="Calibri" panose="020F0502020204030204" pitchFamily="34" charset="0"/>
              </a:rPr>
              <a:t>Dentro de todos los posibles criterios para asignar los pesos, se distinguen dos grandes grupos; aquellos donde por el simple hecho de ser vecinos cada unión tendrá un peso común y aquellos en los que la importancia de las uniones variará en base a ciertas características. </a:t>
            </a:r>
          </a:p>
          <a:p>
            <a:r>
              <a:rPr lang="es-MX" sz="1200" dirty="0" smtClean="0">
                <a:latin typeface="Calibri" panose="020F0502020204030204" pitchFamily="34" charset="0"/>
                <a:cs typeface="Calibri" panose="020F0502020204030204" pitchFamily="34" charset="0"/>
              </a:rPr>
              <a:t> Binario: Es el criterio más sencillo, asume que </a:t>
            </a:r>
            <a:r>
              <a:rPr lang="es-MX" sz="1200" dirty="0" err="1" smtClean="0">
                <a:latin typeface="Calibri" panose="020F0502020204030204" pitchFamily="34" charset="0"/>
                <a:cs typeface="Calibri" panose="020F0502020204030204" pitchFamily="34" charset="0"/>
              </a:rPr>
              <a:t>wij</a:t>
            </a:r>
            <a:r>
              <a:rPr lang="es-MX" sz="1200" dirty="0" smtClean="0">
                <a:latin typeface="Calibri" panose="020F0502020204030204" pitchFamily="34" charset="0"/>
                <a:cs typeface="Calibri" panose="020F0502020204030204" pitchFamily="34" charset="0"/>
              </a:rPr>
              <a:t> = 1 cuando i y j son unidades vecinas y </a:t>
            </a:r>
            <a:r>
              <a:rPr lang="es-MX" sz="1200" dirty="0" err="1" smtClean="0">
                <a:latin typeface="Calibri" panose="020F0502020204030204" pitchFamily="34" charset="0"/>
                <a:cs typeface="Calibri" panose="020F0502020204030204" pitchFamily="34" charset="0"/>
              </a:rPr>
              <a:t>wij</a:t>
            </a:r>
            <a:r>
              <a:rPr lang="es-MX" sz="1200" dirty="0" smtClean="0">
                <a:latin typeface="Calibri" panose="020F0502020204030204" pitchFamily="34" charset="0"/>
                <a:cs typeface="Calibri" panose="020F0502020204030204" pitchFamily="34" charset="0"/>
              </a:rPr>
              <a:t> = 0 cuando no lo son. Este método es el más utilizado cuando existe poca información del proceso espacial. Bajo este criterio la suma de los pesos de un área es el número de vecinos que tiene. </a:t>
            </a:r>
          </a:p>
          <a:p>
            <a:r>
              <a:rPr lang="es-MX" sz="1200" dirty="0" smtClean="0">
                <a:latin typeface="Calibri" panose="020F0502020204030204" pitchFamily="34" charset="0"/>
                <a:cs typeface="Calibri" panose="020F0502020204030204" pitchFamily="34" charset="0"/>
              </a:rPr>
              <a:t> Estandarización por filas: Este método se basa en que los pesos de cada fila de la matriz sumen 1. Para ello se divide la unidad entre el número de áreas vecinas que posee la unidad considerada. Según este método los pesos de áreas con pocos vecinos serán mayores que los de áreas con un número de vecinos mayor. Es decir, cada vecino de un área con pocos vecinos ejerce gran influencia sobre ella, mientras que los vecinos de áreas con muchos vecinos ejercen una influencia menor. </a:t>
            </a:r>
          </a:p>
          <a:p>
            <a:r>
              <a:rPr lang="es-MX" sz="1200" dirty="0" smtClean="0">
                <a:latin typeface="Calibri" panose="020F0502020204030204" pitchFamily="34" charset="0"/>
                <a:cs typeface="Calibri" panose="020F0502020204030204" pitchFamily="34" charset="0"/>
              </a:rPr>
              <a:t> Estandarización Global: considera el mismo peso para todas las relaciones de vecindad, definiendo el peso como el cociente entre la unidad y el número total de vecinos. De esta manera, la suma de todos los pesos será igual a uno.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smtClean="0"/>
          </a:p>
        </p:txBody>
      </p:sp>
      <p:sp>
        <p:nvSpPr>
          <p:cNvPr id="4" name="Marcador de número de diapositiva 3"/>
          <p:cNvSpPr>
            <a:spLocks noGrp="1"/>
          </p:cNvSpPr>
          <p:nvPr>
            <p:ph type="sldNum" sz="quarter" idx="10"/>
          </p:nvPr>
        </p:nvSpPr>
        <p:spPr/>
        <p:txBody>
          <a:bodyPr/>
          <a:lstStyle/>
          <a:p>
            <a:fld id="{00D11994-9DAD-4D16-804D-1A4C820DE920}" type="slidenum">
              <a:rPr lang="es-AR" smtClean="0"/>
              <a:t>10</a:t>
            </a:fld>
            <a:endParaRPr lang="es-AR"/>
          </a:p>
        </p:txBody>
      </p:sp>
    </p:spTree>
    <p:extLst>
      <p:ext uri="{BB962C8B-B14F-4D97-AF65-F5344CB8AC3E}">
        <p14:creationId xmlns:p14="http://schemas.microsoft.com/office/powerpoint/2010/main" val="22527458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smtClean="0"/>
              <a:t> </a:t>
            </a:r>
          </a:p>
        </p:txBody>
      </p:sp>
      <p:sp>
        <p:nvSpPr>
          <p:cNvPr id="4" name="Marcador de número de diapositiva 3"/>
          <p:cNvSpPr>
            <a:spLocks noGrp="1"/>
          </p:cNvSpPr>
          <p:nvPr>
            <p:ph type="sldNum" sz="quarter" idx="10"/>
          </p:nvPr>
        </p:nvSpPr>
        <p:spPr/>
        <p:txBody>
          <a:bodyPr/>
          <a:lstStyle/>
          <a:p>
            <a:fld id="{00D11994-9DAD-4D16-804D-1A4C820DE920}" type="slidenum">
              <a:rPr lang="es-AR" smtClean="0"/>
              <a:t>11</a:t>
            </a:fld>
            <a:endParaRPr lang="es-AR"/>
          </a:p>
        </p:txBody>
      </p:sp>
    </p:spTree>
    <p:extLst>
      <p:ext uri="{BB962C8B-B14F-4D97-AF65-F5344CB8AC3E}">
        <p14:creationId xmlns:p14="http://schemas.microsoft.com/office/powerpoint/2010/main" val="848166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err="1" smtClean="0"/>
              <a:t>Completarrr</a:t>
            </a:r>
            <a:r>
              <a:rPr lang="es-MX" dirty="0" smtClean="0"/>
              <a:t>….</a:t>
            </a:r>
          </a:p>
        </p:txBody>
      </p:sp>
      <p:sp>
        <p:nvSpPr>
          <p:cNvPr id="4" name="Marcador de número de diapositiva 3"/>
          <p:cNvSpPr>
            <a:spLocks noGrp="1"/>
          </p:cNvSpPr>
          <p:nvPr>
            <p:ph type="sldNum" sz="quarter" idx="10"/>
          </p:nvPr>
        </p:nvSpPr>
        <p:spPr/>
        <p:txBody>
          <a:bodyPr/>
          <a:lstStyle/>
          <a:p>
            <a:fld id="{00D11994-9DAD-4D16-804D-1A4C820DE920}" type="slidenum">
              <a:rPr lang="es-AR" smtClean="0"/>
              <a:t>12</a:t>
            </a:fld>
            <a:endParaRPr lang="es-AR"/>
          </a:p>
        </p:txBody>
      </p:sp>
    </p:spTree>
    <p:extLst>
      <p:ext uri="{BB962C8B-B14F-4D97-AF65-F5344CB8AC3E}">
        <p14:creationId xmlns:p14="http://schemas.microsoft.com/office/powerpoint/2010/main" val="401067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smtClean="0"/>
              <a:t> Gráfico de dispersión de Moran??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smtClean="0"/>
          </a:p>
        </p:txBody>
      </p:sp>
      <p:sp>
        <p:nvSpPr>
          <p:cNvPr id="4" name="Marcador de número de diapositiva 3"/>
          <p:cNvSpPr>
            <a:spLocks noGrp="1"/>
          </p:cNvSpPr>
          <p:nvPr>
            <p:ph type="sldNum" sz="quarter" idx="10"/>
          </p:nvPr>
        </p:nvSpPr>
        <p:spPr/>
        <p:txBody>
          <a:bodyPr/>
          <a:lstStyle/>
          <a:p>
            <a:fld id="{00D11994-9DAD-4D16-804D-1A4C820DE920}" type="slidenum">
              <a:rPr lang="es-AR" smtClean="0"/>
              <a:t>13</a:t>
            </a:fld>
            <a:endParaRPr lang="es-AR"/>
          </a:p>
        </p:txBody>
      </p:sp>
    </p:spTree>
    <p:extLst>
      <p:ext uri="{BB962C8B-B14F-4D97-AF65-F5344CB8AC3E}">
        <p14:creationId xmlns:p14="http://schemas.microsoft.com/office/powerpoint/2010/main" val="1621667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smtClean="0"/>
              <a:t> </a:t>
            </a:r>
          </a:p>
        </p:txBody>
      </p:sp>
      <p:sp>
        <p:nvSpPr>
          <p:cNvPr id="4" name="Marcador de número de diapositiva 3"/>
          <p:cNvSpPr>
            <a:spLocks noGrp="1"/>
          </p:cNvSpPr>
          <p:nvPr>
            <p:ph type="sldNum" sz="quarter" idx="10"/>
          </p:nvPr>
        </p:nvSpPr>
        <p:spPr/>
        <p:txBody>
          <a:bodyPr/>
          <a:lstStyle/>
          <a:p>
            <a:fld id="{00D11994-9DAD-4D16-804D-1A4C820DE920}" type="slidenum">
              <a:rPr lang="es-AR" smtClean="0"/>
              <a:t>14</a:t>
            </a:fld>
            <a:endParaRPr lang="es-AR"/>
          </a:p>
        </p:txBody>
      </p:sp>
    </p:spTree>
    <p:extLst>
      <p:ext uri="{BB962C8B-B14F-4D97-AF65-F5344CB8AC3E}">
        <p14:creationId xmlns:p14="http://schemas.microsoft.com/office/powerpoint/2010/main" val="703288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2A54C80-263E-416B-A8E0-580EDEADCBDC}" type="datetimeFigureOut">
              <a:rPr lang="en-US" dirty="0"/>
              <a:t>11/18/2020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11/18/2020</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11/18/2020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407327" y="899930"/>
            <a:ext cx="9459886" cy="1646302"/>
          </a:xfrm>
        </p:spPr>
        <p:txBody>
          <a:bodyPr/>
          <a:lstStyle/>
          <a:p>
            <a:pPr algn="ctr"/>
            <a:r>
              <a:rPr lang="es-AR" sz="3600" dirty="0" smtClean="0">
                <a:solidFill>
                  <a:schemeClr val="accent2">
                    <a:lumMod val="75000"/>
                  </a:schemeClr>
                </a:solidFill>
                <a:latin typeface="Calibri" panose="020F0502020204030204" pitchFamily="34" charset="0"/>
                <a:cs typeface="Calibri" panose="020F0502020204030204" pitchFamily="34" charset="0"/>
              </a:rPr>
              <a:t>Indicadores globales de autocorrelación espacial para unidades de diferentes tamaño</a:t>
            </a:r>
            <a:endParaRPr lang="es-AR" sz="3600" dirty="0">
              <a:solidFill>
                <a:schemeClr val="accent2">
                  <a:lumMod val="75000"/>
                </a:schemeClr>
              </a:solidFill>
              <a:latin typeface="Calibri" panose="020F0502020204030204" pitchFamily="34" charset="0"/>
              <a:cs typeface="Calibri" panose="020F0502020204030204" pitchFamily="34" charset="0"/>
            </a:endParaRPr>
          </a:p>
        </p:txBody>
      </p:sp>
      <p:sp>
        <p:nvSpPr>
          <p:cNvPr id="4" name="Rectángulo 3"/>
          <p:cNvSpPr/>
          <p:nvPr/>
        </p:nvSpPr>
        <p:spPr>
          <a:xfrm>
            <a:off x="1333472" y="3215043"/>
            <a:ext cx="7132320" cy="584775"/>
          </a:xfrm>
          <a:prstGeom prst="rect">
            <a:avLst/>
          </a:prstGeom>
        </p:spPr>
        <p:txBody>
          <a:bodyPr wrap="square">
            <a:spAutoFit/>
          </a:bodyPr>
          <a:lstStyle/>
          <a:p>
            <a:pPr algn="ctr"/>
            <a:r>
              <a:rPr lang="es-AR" sz="1600" dirty="0" smtClean="0">
                <a:solidFill>
                  <a:schemeClr val="accent2">
                    <a:lumMod val="75000"/>
                  </a:schemeClr>
                </a:solidFill>
                <a:latin typeface="Calibri" panose="020F0502020204030204" pitchFamily="34" charset="0"/>
                <a:cs typeface="Calibri" panose="020F0502020204030204" pitchFamily="34" charset="0"/>
              </a:rPr>
              <a:t>Universidad Nacional de Rosario </a:t>
            </a:r>
          </a:p>
          <a:p>
            <a:pPr algn="ctr"/>
            <a:r>
              <a:rPr lang="es-AR" sz="1600" dirty="0" smtClean="0">
                <a:solidFill>
                  <a:schemeClr val="accent2">
                    <a:lumMod val="75000"/>
                  </a:schemeClr>
                </a:solidFill>
                <a:latin typeface="Calibri" panose="020F0502020204030204" pitchFamily="34" charset="0"/>
                <a:cs typeface="Calibri" panose="020F0502020204030204" pitchFamily="34" charset="0"/>
              </a:rPr>
              <a:t>Facultad </a:t>
            </a:r>
            <a:r>
              <a:rPr lang="es-AR" sz="1600" dirty="0">
                <a:solidFill>
                  <a:schemeClr val="accent2">
                    <a:lumMod val="75000"/>
                  </a:schemeClr>
                </a:solidFill>
                <a:latin typeface="Calibri" panose="020F0502020204030204" pitchFamily="34" charset="0"/>
                <a:cs typeface="Calibri" panose="020F0502020204030204" pitchFamily="34" charset="0"/>
              </a:rPr>
              <a:t>de Ciencias Económicas y </a:t>
            </a:r>
            <a:r>
              <a:rPr lang="es-AR" sz="1600" dirty="0" smtClean="0">
                <a:solidFill>
                  <a:schemeClr val="accent2">
                    <a:lumMod val="75000"/>
                  </a:schemeClr>
                </a:solidFill>
                <a:latin typeface="Calibri" panose="020F0502020204030204" pitchFamily="34" charset="0"/>
                <a:cs typeface="Calibri" panose="020F0502020204030204" pitchFamily="34" charset="0"/>
              </a:rPr>
              <a:t>Estadística</a:t>
            </a:r>
            <a:endParaRPr lang="es-AR" sz="1600" dirty="0">
              <a:solidFill>
                <a:schemeClr val="accent2">
                  <a:lumMod val="75000"/>
                </a:schemeClr>
              </a:solidFill>
              <a:latin typeface="Calibri" panose="020F0502020204030204" pitchFamily="34" charset="0"/>
              <a:cs typeface="Calibri" panose="020F0502020204030204" pitchFamily="34" charset="0"/>
            </a:endParaRPr>
          </a:p>
        </p:txBody>
      </p:sp>
      <p:sp>
        <p:nvSpPr>
          <p:cNvPr id="5" name="Elipse 4"/>
          <p:cNvSpPr/>
          <p:nvPr/>
        </p:nvSpPr>
        <p:spPr>
          <a:xfrm>
            <a:off x="4348010" y="4001291"/>
            <a:ext cx="1103244" cy="1113183"/>
          </a:xfrm>
          <a:prstGeom prst="ellipse">
            <a:avLst/>
          </a:prstGeom>
          <a:blipFill>
            <a:blip r:embed="rId2">
              <a:duotone>
                <a:schemeClr val="accent1">
                  <a:shade val="45000"/>
                  <a:satMod val="135000"/>
                </a:schemeClr>
                <a:prstClr val="white"/>
              </a:duotone>
            </a:blip>
            <a:srcRect/>
            <a:stretch>
              <a:fillRect l="-220119" t="-22076" r="-247744" b="-19122"/>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accent2">
                  <a:lumMod val="75000"/>
                </a:schemeClr>
              </a:solidFill>
            </a:endParaRPr>
          </a:p>
        </p:txBody>
      </p:sp>
      <p:sp>
        <p:nvSpPr>
          <p:cNvPr id="6" name="CuadroTexto 5"/>
          <p:cNvSpPr txBox="1"/>
          <p:nvPr/>
        </p:nvSpPr>
        <p:spPr>
          <a:xfrm>
            <a:off x="400224" y="5638179"/>
            <a:ext cx="4876800" cy="830997"/>
          </a:xfrm>
          <a:prstGeom prst="rect">
            <a:avLst/>
          </a:prstGeom>
          <a:noFill/>
        </p:spPr>
        <p:txBody>
          <a:bodyPr wrap="square" rtlCol="0">
            <a:spAutoFit/>
          </a:bodyPr>
          <a:lstStyle/>
          <a:p>
            <a:pPr algn="just"/>
            <a:r>
              <a:rPr lang="es-AR" sz="1600" dirty="0" smtClean="0">
                <a:solidFill>
                  <a:schemeClr val="accent2">
                    <a:lumMod val="75000"/>
                  </a:schemeClr>
                </a:solidFill>
                <a:latin typeface="Calibri" panose="020F0502020204030204" pitchFamily="34" charset="0"/>
                <a:cs typeface="Calibri" panose="020F0502020204030204" pitchFamily="34" charset="0"/>
              </a:rPr>
              <a:t>Tesina, Licenciatura en Estadística</a:t>
            </a:r>
          </a:p>
          <a:p>
            <a:pPr algn="just"/>
            <a:r>
              <a:rPr lang="es-AR" sz="1600" dirty="0" smtClean="0">
                <a:solidFill>
                  <a:schemeClr val="accent2">
                    <a:lumMod val="75000"/>
                  </a:schemeClr>
                </a:solidFill>
                <a:latin typeface="Calibri" panose="020F0502020204030204" pitchFamily="34" charset="0"/>
                <a:cs typeface="Calibri" panose="020F0502020204030204" pitchFamily="34" charset="0"/>
              </a:rPr>
              <a:t>Diciembre, 2020</a:t>
            </a:r>
            <a:endParaRPr lang="es-AR" sz="1600" dirty="0">
              <a:solidFill>
                <a:schemeClr val="accent2">
                  <a:lumMod val="75000"/>
                </a:schemeClr>
              </a:solidFill>
              <a:latin typeface="Calibri" panose="020F0502020204030204" pitchFamily="34" charset="0"/>
              <a:cs typeface="Calibri" panose="020F0502020204030204" pitchFamily="34" charset="0"/>
            </a:endParaRPr>
          </a:p>
          <a:p>
            <a:pPr algn="just"/>
            <a:r>
              <a:rPr lang="es-AR" sz="1600" dirty="0" smtClean="0">
                <a:solidFill>
                  <a:schemeClr val="accent2">
                    <a:lumMod val="75000"/>
                  </a:schemeClr>
                </a:solidFill>
                <a:latin typeface="Calibri" panose="020F0502020204030204" pitchFamily="34" charset="0"/>
                <a:cs typeface="Calibri" panose="020F0502020204030204" pitchFamily="34" charset="0"/>
              </a:rPr>
              <a:t>Sebastián Mario </a:t>
            </a:r>
            <a:r>
              <a:rPr lang="es-AR" sz="1600" dirty="0" err="1" smtClean="0">
                <a:solidFill>
                  <a:schemeClr val="accent2">
                    <a:lumMod val="75000"/>
                  </a:schemeClr>
                </a:solidFill>
                <a:latin typeface="Calibri" panose="020F0502020204030204" pitchFamily="34" charset="0"/>
                <a:cs typeface="Calibri" panose="020F0502020204030204" pitchFamily="34" charset="0"/>
              </a:rPr>
              <a:t>Ferraro</a:t>
            </a:r>
            <a:endParaRPr lang="es-AR" sz="1600" dirty="0" smtClean="0">
              <a:solidFill>
                <a:schemeClr val="accent2">
                  <a:lumMod val="7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635081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latin typeface="Calibri" panose="020F0502020204030204" pitchFamily="34" charset="0"/>
                <a:cs typeface="Calibri" panose="020F0502020204030204" pitchFamily="34" charset="0"/>
              </a:rPr>
              <a:t>Pesos espaciales</a:t>
            </a:r>
            <a:endParaRPr lang="es-AR" dirty="0">
              <a:latin typeface="Calibri" panose="020F0502020204030204" pitchFamily="34" charset="0"/>
              <a:cs typeface="Calibri" panose="020F0502020204030204" pitchFamily="34" charset="0"/>
            </a:endParaRPr>
          </a:p>
        </p:txBody>
      </p:sp>
      <p:sp>
        <p:nvSpPr>
          <p:cNvPr id="3" name="Marcador de contenido 2"/>
          <p:cNvSpPr>
            <a:spLocks noGrp="1"/>
          </p:cNvSpPr>
          <p:nvPr>
            <p:ph idx="1"/>
          </p:nvPr>
        </p:nvSpPr>
        <p:spPr>
          <a:xfrm>
            <a:off x="677334" y="2160589"/>
            <a:ext cx="8596668" cy="4564061"/>
          </a:xfrm>
        </p:spPr>
        <p:txBody>
          <a:bodyPr>
            <a:normAutofit/>
          </a:bodyPr>
          <a:lstStyle/>
          <a:p>
            <a:pPr marL="0" indent="0">
              <a:buNone/>
            </a:pPr>
            <a:r>
              <a:rPr lang="es-MX" dirty="0">
                <a:latin typeface="Calibri" panose="020F0502020204030204" pitchFamily="34" charset="0"/>
                <a:cs typeface="Calibri" panose="020F0502020204030204" pitchFamily="34" charset="0"/>
              </a:rPr>
              <a:t>Una vez definido el criterio de vecindad a utilizar, resulta de interés cuantificar la fuerza de cada </a:t>
            </a:r>
            <a:r>
              <a:rPr lang="es-MX" dirty="0" smtClean="0">
                <a:latin typeface="Calibri" panose="020F0502020204030204" pitchFamily="34" charset="0"/>
                <a:cs typeface="Calibri" panose="020F0502020204030204" pitchFamily="34" charset="0"/>
              </a:rPr>
              <a:t>relación. Los más utilizados son:</a:t>
            </a:r>
          </a:p>
          <a:p>
            <a:r>
              <a:rPr lang="es-MX" dirty="0" smtClean="0">
                <a:latin typeface="Calibri" panose="020F0502020204030204" pitchFamily="34" charset="0"/>
                <a:cs typeface="Calibri" panose="020F0502020204030204" pitchFamily="34" charset="0"/>
              </a:rPr>
              <a:t>Binario</a:t>
            </a:r>
            <a:r>
              <a:rPr lang="es-MX" dirty="0">
                <a:latin typeface="Calibri" panose="020F0502020204030204" pitchFamily="34" charset="0"/>
                <a:cs typeface="Calibri" panose="020F0502020204030204" pitchFamily="34" charset="0"/>
              </a:rPr>
              <a:t>: Es el criterio más sencillo, asume que </a:t>
            </a:r>
            <a:r>
              <a:rPr lang="es-MX" dirty="0" smtClean="0">
                <a:latin typeface="Calibri" panose="020F0502020204030204" pitchFamily="34" charset="0"/>
                <a:cs typeface="Calibri" panose="020F0502020204030204" pitchFamily="34" charset="0"/>
              </a:rPr>
              <a:t>el peso es </a:t>
            </a:r>
            <a:r>
              <a:rPr lang="es-MX" dirty="0">
                <a:latin typeface="Calibri" panose="020F0502020204030204" pitchFamily="34" charset="0"/>
                <a:cs typeface="Calibri" panose="020F0502020204030204" pitchFamily="34" charset="0"/>
              </a:rPr>
              <a:t>1 cuando i y j son unidades vecinas y </a:t>
            </a:r>
            <a:r>
              <a:rPr lang="es-MX" dirty="0" smtClean="0">
                <a:latin typeface="Calibri" panose="020F0502020204030204" pitchFamily="34" charset="0"/>
                <a:cs typeface="Calibri" panose="020F0502020204030204" pitchFamily="34" charset="0"/>
              </a:rPr>
              <a:t>es igual a </a:t>
            </a:r>
            <a:r>
              <a:rPr lang="es-MX" dirty="0">
                <a:latin typeface="Calibri" panose="020F0502020204030204" pitchFamily="34" charset="0"/>
                <a:cs typeface="Calibri" panose="020F0502020204030204" pitchFamily="34" charset="0"/>
              </a:rPr>
              <a:t>0 cuando no lo </a:t>
            </a:r>
            <a:r>
              <a:rPr lang="es-MX" dirty="0" smtClean="0">
                <a:latin typeface="Calibri" panose="020F0502020204030204" pitchFamily="34" charset="0"/>
                <a:cs typeface="Calibri" panose="020F0502020204030204" pitchFamily="34" charset="0"/>
              </a:rPr>
              <a:t>son </a:t>
            </a:r>
            <a:endParaRPr lang="es-MX" dirty="0">
              <a:latin typeface="Calibri" panose="020F0502020204030204" pitchFamily="34" charset="0"/>
              <a:cs typeface="Calibri" panose="020F0502020204030204" pitchFamily="34" charset="0"/>
            </a:endParaRPr>
          </a:p>
          <a:p>
            <a:r>
              <a:rPr lang="es-MX" dirty="0" smtClean="0">
                <a:latin typeface="Calibri" panose="020F0502020204030204" pitchFamily="34" charset="0"/>
                <a:cs typeface="Calibri" panose="020F0502020204030204" pitchFamily="34" charset="0"/>
              </a:rPr>
              <a:t>Estandarización </a:t>
            </a:r>
            <a:r>
              <a:rPr lang="es-MX" dirty="0">
                <a:latin typeface="Calibri" panose="020F0502020204030204" pitchFamily="34" charset="0"/>
                <a:cs typeface="Calibri" panose="020F0502020204030204" pitchFamily="34" charset="0"/>
              </a:rPr>
              <a:t>por filas: Este método se basa en que los pesos de cada fila de la matriz sumen 1. Para ello se divide la unidad entre el número de áreas vecinas que posee la unidad considerada. </a:t>
            </a:r>
          </a:p>
          <a:p>
            <a:r>
              <a:rPr lang="es-MX" dirty="0" smtClean="0">
                <a:latin typeface="Calibri" panose="020F0502020204030204" pitchFamily="34" charset="0"/>
                <a:cs typeface="Calibri" panose="020F0502020204030204" pitchFamily="34" charset="0"/>
              </a:rPr>
              <a:t>Estandarización </a:t>
            </a:r>
            <a:r>
              <a:rPr lang="es-MX" dirty="0">
                <a:latin typeface="Calibri" panose="020F0502020204030204" pitchFamily="34" charset="0"/>
                <a:cs typeface="Calibri" panose="020F0502020204030204" pitchFamily="34" charset="0"/>
              </a:rPr>
              <a:t>Global: considera el mismo peso para todas las relaciones de vecindad, definiendo el peso como el cociente entre la unidad y el número total de vecinos. </a:t>
            </a:r>
            <a:endParaRPr lang="es-AR"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562054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latin typeface="Calibri" panose="020F0502020204030204" pitchFamily="34" charset="0"/>
                <a:cs typeface="Calibri" panose="020F0502020204030204" pitchFamily="34" charset="0"/>
              </a:rPr>
              <a:t>Índice de Moran (I)</a:t>
            </a:r>
            <a:endParaRPr lang="es-AR" dirty="0">
              <a:latin typeface="Calibri" panose="020F0502020204030204" pitchFamily="34" charset="0"/>
              <a:cs typeface="Calibri" panose="020F0502020204030204" pitchFamily="34" charset="0"/>
            </a:endParaRPr>
          </a:p>
        </p:txBody>
      </p:sp>
      <p:sp>
        <p:nvSpPr>
          <p:cNvPr id="3" name="Marcador de contenido 2"/>
          <p:cNvSpPr>
            <a:spLocks noGrp="1"/>
          </p:cNvSpPr>
          <p:nvPr>
            <p:ph idx="1"/>
          </p:nvPr>
        </p:nvSpPr>
        <p:spPr>
          <a:xfrm>
            <a:off x="677333" y="2160589"/>
            <a:ext cx="9085791" cy="3880773"/>
          </a:xfrm>
        </p:spPr>
        <p:txBody>
          <a:bodyPr>
            <a:normAutofit/>
          </a:bodyPr>
          <a:lstStyle/>
          <a:p>
            <a:r>
              <a:rPr lang="es-MX" dirty="0"/>
              <a:t>Es el índice más </a:t>
            </a:r>
            <a:r>
              <a:rPr lang="es-MX" dirty="0" smtClean="0"/>
              <a:t>usual</a:t>
            </a:r>
          </a:p>
          <a:p>
            <a:r>
              <a:rPr lang="es-MX" dirty="0" smtClean="0"/>
              <a:t>Fue </a:t>
            </a:r>
            <a:r>
              <a:rPr lang="es-MX" dirty="0"/>
              <a:t>desarrollado por Moran en 1950 y en la casi totalidad de los programas geoestadísticos se incluye su </a:t>
            </a:r>
            <a:r>
              <a:rPr lang="es-MX" dirty="0" smtClean="0"/>
              <a:t>cálculo</a:t>
            </a:r>
          </a:p>
          <a:p>
            <a:r>
              <a:rPr lang="es-MX" dirty="0" smtClean="0"/>
              <a:t>Su </a:t>
            </a:r>
            <a:r>
              <a:rPr lang="es-MX" dirty="0"/>
              <a:t>interpretación es </a:t>
            </a:r>
            <a:r>
              <a:rPr lang="es-MX" dirty="0" smtClean="0"/>
              <a:t>sencilla, similar </a:t>
            </a:r>
            <a:r>
              <a:rPr lang="es-MX" dirty="0"/>
              <a:t>a la del coeficiente de correlación de </a:t>
            </a:r>
            <a:r>
              <a:rPr lang="es-MX" dirty="0" smtClean="0"/>
              <a:t>Pearson</a:t>
            </a:r>
          </a:p>
          <a:p>
            <a:r>
              <a:rPr lang="es-MX" dirty="0" smtClean="0"/>
              <a:t>Pueden </a:t>
            </a:r>
            <a:r>
              <a:rPr lang="es-MX" dirty="0"/>
              <a:t>hacerse pruebas de hipótesis sobre su significación estadística </a:t>
            </a:r>
            <a:endParaRPr lang="es-AR"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35107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latin typeface="Calibri" panose="020F0502020204030204" pitchFamily="34" charset="0"/>
                <a:cs typeface="Calibri" panose="020F0502020204030204" pitchFamily="34" charset="0"/>
              </a:rPr>
              <a:t>Índice de Moran (I)</a:t>
            </a:r>
            <a:endParaRPr lang="es-AR"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a:xfrm>
                <a:off x="3153833" y="3132139"/>
                <a:ext cx="4066117" cy="811211"/>
              </a:xfrm>
            </p:spPr>
            <p:txBody>
              <a:bodyPr>
                <a:normAutofit/>
              </a:bodyPr>
              <a:lstStyle/>
              <a:p>
                <a:pPr marL="0" indent="0">
                  <a:buNone/>
                </a:pPr>
                <a:r>
                  <a:rPr lang="es-AR" dirty="0"/>
                  <a:t>I =</a:t>
                </a:r>
                <a14:m>
                  <m:oMath xmlns:m="http://schemas.openxmlformats.org/officeDocument/2006/math">
                    <m:r>
                      <a:rPr lang="es-AR" i="1">
                        <a:latin typeface="Cambria Math" panose="02040503050406030204" pitchFamily="18" charset="0"/>
                      </a:rPr>
                      <m:t> </m:t>
                    </m:r>
                    <m:f>
                      <m:fPr>
                        <m:ctrlPr>
                          <a:rPr lang="es-AR" i="1">
                            <a:latin typeface="Cambria Math" panose="02040503050406030204" pitchFamily="18" charset="0"/>
                          </a:rPr>
                        </m:ctrlPr>
                      </m:fPr>
                      <m:num>
                        <m:r>
                          <a:rPr lang="es-AR" i="1">
                            <a:latin typeface="Cambria Math" panose="02040503050406030204" pitchFamily="18" charset="0"/>
                          </a:rPr>
                          <m:t>𝑚</m:t>
                        </m:r>
                      </m:num>
                      <m:den>
                        <m:nary>
                          <m:naryPr>
                            <m:chr m:val="∑"/>
                            <m:limLoc m:val="undOvr"/>
                            <m:supHide m:val="on"/>
                            <m:ctrlPr>
                              <a:rPr lang="es-AR" i="1">
                                <a:latin typeface="Cambria Math" panose="02040503050406030204" pitchFamily="18" charset="0"/>
                              </a:rPr>
                            </m:ctrlPr>
                          </m:naryPr>
                          <m:sub>
                            <m:r>
                              <a:rPr lang="es-AR" i="1">
                                <a:latin typeface="Cambria Math" panose="02040503050406030204" pitchFamily="18" charset="0"/>
                              </a:rPr>
                              <m:t>𝑖𝑗</m:t>
                            </m:r>
                          </m:sub>
                          <m:sup/>
                          <m:e>
                            <m:sSub>
                              <m:sSubPr>
                                <m:ctrlPr>
                                  <a:rPr lang="es-AR" i="1">
                                    <a:latin typeface="Cambria Math" panose="02040503050406030204" pitchFamily="18" charset="0"/>
                                  </a:rPr>
                                </m:ctrlPr>
                              </m:sSubPr>
                              <m:e>
                                <m:r>
                                  <a:rPr lang="es-AR" i="1">
                                    <a:latin typeface="Cambria Math" panose="02040503050406030204" pitchFamily="18" charset="0"/>
                                  </a:rPr>
                                  <m:t>𝑤</m:t>
                                </m:r>
                              </m:e>
                              <m:sub>
                                <m:r>
                                  <a:rPr lang="es-AR" i="1">
                                    <a:latin typeface="Cambria Math" panose="02040503050406030204" pitchFamily="18" charset="0"/>
                                  </a:rPr>
                                  <m:t>𝑖𝑗</m:t>
                                </m:r>
                              </m:sub>
                            </m:sSub>
                          </m:e>
                        </m:nary>
                      </m:den>
                    </m:f>
                  </m:oMath>
                </a14:m>
                <a:r>
                  <a:rPr lang="es-AR" dirty="0"/>
                  <a:t>  </a:t>
                </a:r>
                <a14:m>
                  <m:oMath xmlns:m="http://schemas.openxmlformats.org/officeDocument/2006/math">
                    <m:f>
                      <m:fPr>
                        <m:ctrlPr>
                          <a:rPr lang="es-AR" i="1">
                            <a:latin typeface="Cambria Math" panose="02040503050406030204" pitchFamily="18" charset="0"/>
                          </a:rPr>
                        </m:ctrlPr>
                      </m:fPr>
                      <m:num>
                        <m:nary>
                          <m:naryPr>
                            <m:chr m:val="∑"/>
                            <m:limLoc m:val="undOvr"/>
                            <m:supHide m:val="on"/>
                            <m:ctrlPr>
                              <a:rPr lang="es-AR" i="1">
                                <a:latin typeface="Cambria Math" panose="02040503050406030204" pitchFamily="18" charset="0"/>
                              </a:rPr>
                            </m:ctrlPr>
                          </m:naryPr>
                          <m:sub>
                            <m:r>
                              <a:rPr lang="es-AR" i="1">
                                <a:latin typeface="Cambria Math" panose="02040503050406030204" pitchFamily="18" charset="0"/>
                              </a:rPr>
                              <m:t>𝑖𝑗</m:t>
                            </m:r>
                          </m:sub>
                          <m:sup/>
                          <m:e>
                            <m:sSub>
                              <m:sSubPr>
                                <m:ctrlPr>
                                  <a:rPr lang="es-AR" i="1">
                                    <a:latin typeface="Cambria Math" panose="02040503050406030204" pitchFamily="18" charset="0"/>
                                  </a:rPr>
                                </m:ctrlPr>
                              </m:sSubPr>
                              <m:e>
                                <m:r>
                                  <a:rPr lang="es-AR" i="1">
                                    <a:latin typeface="Cambria Math" panose="02040503050406030204" pitchFamily="18" charset="0"/>
                                  </a:rPr>
                                  <m:t>𝑤</m:t>
                                </m:r>
                              </m:e>
                              <m:sub>
                                <m:r>
                                  <a:rPr lang="es-AR" i="1">
                                    <a:latin typeface="Cambria Math" panose="02040503050406030204" pitchFamily="18" charset="0"/>
                                  </a:rPr>
                                  <m:t>𝑖𝑗</m:t>
                                </m:r>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𝑝</m:t>
                                </m:r>
                              </m:e>
                              <m:sub>
                                <m:r>
                                  <a:rPr lang="es-AR" i="1">
                                    <a:latin typeface="Cambria Math" panose="02040503050406030204" pitchFamily="18" charset="0"/>
                                  </a:rPr>
                                  <m:t>𝑖</m:t>
                                </m:r>
                              </m:sub>
                            </m:sSub>
                            <m:r>
                              <a:rPr lang="es-AR" i="1">
                                <a:latin typeface="Cambria Math" panose="02040503050406030204" pitchFamily="18" charset="0"/>
                              </a:rPr>
                              <m:t>−</m:t>
                            </m:r>
                            <m:acc>
                              <m:accPr>
                                <m:chr m:val="̅"/>
                                <m:ctrlPr>
                                  <a:rPr lang="es-AR" i="1">
                                    <a:latin typeface="Cambria Math" panose="02040503050406030204" pitchFamily="18" charset="0"/>
                                  </a:rPr>
                                </m:ctrlPr>
                              </m:accPr>
                              <m:e>
                                <m:r>
                                  <a:rPr lang="es-AR" i="1">
                                    <a:latin typeface="Cambria Math" panose="02040503050406030204" pitchFamily="18" charset="0"/>
                                  </a:rPr>
                                  <m:t>𝑝</m:t>
                                </m:r>
                              </m:e>
                            </m:acc>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𝑝</m:t>
                                </m:r>
                              </m:e>
                              <m:sub>
                                <m:r>
                                  <a:rPr lang="es-AR" i="1">
                                    <a:latin typeface="Cambria Math" panose="02040503050406030204" pitchFamily="18" charset="0"/>
                                  </a:rPr>
                                  <m:t>𝑗</m:t>
                                </m:r>
                              </m:sub>
                            </m:sSub>
                            <m:r>
                              <a:rPr lang="es-AR" i="1">
                                <a:latin typeface="Cambria Math" panose="02040503050406030204" pitchFamily="18" charset="0"/>
                              </a:rPr>
                              <m:t>−</m:t>
                            </m:r>
                            <m:acc>
                              <m:accPr>
                                <m:chr m:val="̅"/>
                                <m:ctrlPr>
                                  <a:rPr lang="es-AR" i="1">
                                    <a:latin typeface="Cambria Math" panose="02040503050406030204" pitchFamily="18" charset="0"/>
                                  </a:rPr>
                                </m:ctrlPr>
                              </m:accPr>
                              <m:e>
                                <m:r>
                                  <a:rPr lang="es-AR" i="1">
                                    <a:latin typeface="Cambria Math" panose="02040503050406030204" pitchFamily="18" charset="0"/>
                                  </a:rPr>
                                  <m:t>𝑝</m:t>
                                </m:r>
                              </m:e>
                            </m:acc>
                            <m:r>
                              <a:rPr lang="es-AR" i="1">
                                <a:latin typeface="Cambria Math" panose="02040503050406030204" pitchFamily="18" charset="0"/>
                              </a:rPr>
                              <m:t>)</m:t>
                            </m:r>
                          </m:e>
                        </m:nary>
                      </m:num>
                      <m:den>
                        <m:sSup>
                          <m:sSupPr>
                            <m:ctrlPr>
                              <a:rPr lang="es-AR" i="1">
                                <a:latin typeface="Cambria Math" panose="02040503050406030204" pitchFamily="18" charset="0"/>
                              </a:rPr>
                            </m:ctrlPr>
                          </m:sSupPr>
                          <m:e>
                            <m:nary>
                              <m:naryPr>
                                <m:chr m:val="∑"/>
                                <m:limLoc m:val="undOvr"/>
                                <m:supHide m:val="on"/>
                                <m:ctrlPr>
                                  <a:rPr lang="es-AR" i="1">
                                    <a:latin typeface="Cambria Math" panose="02040503050406030204" pitchFamily="18" charset="0"/>
                                  </a:rPr>
                                </m:ctrlPr>
                              </m:naryPr>
                              <m:sub>
                                <m:r>
                                  <a:rPr lang="es-AR" i="1">
                                    <a:latin typeface="Cambria Math" panose="02040503050406030204" pitchFamily="18" charset="0"/>
                                  </a:rPr>
                                  <m:t>𝑖</m:t>
                                </m:r>
                              </m:sub>
                              <m:sup/>
                              <m:e>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𝑝</m:t>
                                    </m:r>
                                  </m:e>
                                  <m:sub>
                                    <m:r>
                                      <a:rPr lang="es-AR" i="1">
                                        <a:latin typeface="Cambria Math" panose="02040503050406030204" pitchFamily="18" charset="0"/>
                                      </a:rPr>
                                      <m:t>𝑖</m:t>
                                    </m:r>
                                  </m:sub>
                                </m:sSub>
                                <m:r>
                                  <a:rPr lang="es-AR" i="1">
                                    <a:latin typeface="Cambria Math" panose="02040503050406030204" pitchFamily="18" charset="0"/>
                                  </a:rPr>
                                  <m:t>−</m:t>
                                </m:r>
                                <m:acc>
                                  <m:accPr>
                                    <m:chr m:val="̅"/>
                                    <m:ctrlPr>
                                      <a:rPr lang="es-AR" i="1">
                                        <a:latin typeface="Cambria Math" panose="02040503050406030204" pitchFamily="18" charset="0"/>
                                      </a:rPr>
                                    </m:ctrlPr>
                                  </m:accPr>
                                  <m:e>
                                    <m:r>
                                      <a:rPr lang="es-AR" i="1">
                                        <a:latin typeface="Cambria Math" panose="02040503050406030204" pitchFamily="18" charset="0"/>
                                      </a:rPr>
                                      <m:t>𝑝</m:t>
                                    </m:r>
                                  </m:e>
                                </m:acc>
                                <m:r>
                                  <a:rPr lang="es-AR" i="1">
                                    <a:latin typeface="Cambria Math" panose="02040503050406030204" pitchFamily="18" charset="0"/>
                                  </a:rPr>
                                  <m:t>)</m:t>
                                </m:r>
                              </m:e>
                            </m:nary>
                          </m:e>
                          <m:sup>
                            <m:r>
                              <a:rPr lang="es-AR" i="1">
                                <a:latin typeface="Cambria Math" panose="02040503050406030204" pitchFamily="18" charset="0"/>
                              </a:rPr>
                              <m:t>2</m:t>
                            </m:r>
                          </m:sup>
                        </m:sSup>
                      </m:den>
                    </m:f>
                  </m:oMath>
                </a14:m>
                <a:r>
                  <a:rPr lang="es-AR" dirty="0"/>
                  <a:t> </a:t>
                </a:r>
                <a:endParaRPr lang="es-AR" i="1" dirty="0"/>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xfrm>
                <a:off x="3153833" y="3132139"/>
                <a:ext cx="4066117" cy="811211"/>
              </a:xfrm>
              <a:blipFill>
                <a:blip r:embed="rId3"/>
                <a:stretch>
                  <a:fillRect l="-1199"/>
                </a:stretch>
              </a:blipFill>
            </p:spPr>
            <p:txBody>
              <a:bodyPr/>
              <a:lstStyle/>
              <a:p>
                <a:r>
                  <a:rPr lang="es-AR">
                    <a:noFill/>
                  </a:rPr>
                  <a:t> </a:t>
                </a:r>
              </a:p>
            </p:txBody>
          </p:sp>
        </mc:Fallback>
      </mc:AlternateContent>
      <p:sp>
        <p:nvSpPr>
          <p:cNvPr id="4" name="Marcador de contenido 2"/>
          <p:cNvSpPr txBox="1">
            <a:spLocks/>
          </p:cNvSpPr>
          <p:nvPr/>
        </p:nvSpPr>
        <p:spPr>
          <a:xfrm>
            <a:off x="4258733" y="1930400"/>
            <a:ext cx="5637742" cy="81121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s-AR" b="1" dirty="0" smtClean="0">
                <a:latin typeface="Calibri" panose="020F0502020204030204" pitchFamily="34" charset="0"/>
                <a:cs typeface="Calibri" panose="020F0502020204030204" pitchFamily="34" charset="0"/>
              </a:rPr>
              <a:t>m</a:t>
            </a:r>
            <a:r>
              <a:rPr lang="es-AR" dirty="0" smtClean="0">
                <a:latin typeface="Calibri" panose="020F0502020204030204" pitchFamily="34" charset="0"/>
                <a:cs typeface="Calibri" panose="020F0502020204030204" pitchFamily="34" charset="0"/>
              </a:rPr>
              <a:t>: cantidad de áreas en la que se divide la región R</a:t>
            </a:r>
            <a:endParaRPr lang="es-AR" i="1"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7" name="Marcador de contenido 2"/>
              <p:cNvSpPr txBox="1">
                <a:spLocks/>
              </p:cNvSpPr>
              <p:nvPr/>
            </p:nvSpPr>
            <p:spPr>
              <a:xfrm>
                <a:off x="763058" y="5045075"/>
                <a:ext cx="5980642" cy="81121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s-MX" dirty="0" smtClean="0"/>
                  <a:t>La razón observada en el área i se define como </a:t>
                </a:r>
                <a14:m>
                  <m:oMath xmlns:m="http://schemas.openxmlformats.org/officeDocument/2006/math">
                    <m:sSub>
                      <m:sSubPr>
                        <m:ctrlPr>
                          <a:rPr lang="es-MX" i="1" smtClean="0">
                            <a:latin typeface="Cambria Math" panose="02040503050406030204" pitchFamily="18" charset="0"/>
                          </a:rPr>
                        </m:ctrlPr>
                      </m:sSubPr>
                      <m:e>
                        <m:r>
                          <a:rPr lang="es-AR" b="0" i="1" smtClean="0">
                            <a:latin typeface="Cambria Math" panose="02040503050406030204" pitchFamily="18" charset="0"/>
                          </a:rPr>
                          <m:t>𝑝</m:t>
                        </m:r>
                      </m:e>
                      <m:sub>
                        <m:r>
                          <a:rPr lang="es-MX" i="1" smtClean="0">
                            <a:latin typeface="Cambria Math" panose="02040503050406030204" pitchFamily="18" charset="0"/>
                          </a:rPr>
                          <m:t>𝑖</m:t>
                        </m:r>
                      </m:sub>
                    </m:sSub>
                  </m:oMath>
                </a14:m>
                <a:r>
                  <a:rPr lang="es-MX" dirty="0" smtClean="0"/>
                  <a:t>= </a:t>
                </a:r>
                <a14:m>
                  <m:oMath xmlns:m="http://schemas.openxmlformats.org/officeDocument/2006/math">
                    <m:f>
                      <m:fPr>
                        <m:ctrlPr>
                          <a:rPr lang="es-MX" dirty="0" smtClean="0">
                            <a:latin typeface="Cambria Math" panose="02040503050406030204" pitchFamily="18" charset="0"/>
                          </a:rPr>
                        </m:ctrlPr>
                      </m:fPr>
                      <m:num>
                        <m:sSub>
                          <m:sSubPr>
                            <m:ctrlPr>
                              <a:rPr lang="es-MX" i="1">
                                <a:latin typeface="Cambria Math" panose="02040503050406030204" pitchFamily="18" charset="0"/>
                              </a:rPr>
                            </m:ctrlPr>
                          </m:sSubPr>
                          <m:e>
                            <m:r>
                              <a:rPr lang="es-AR" b="0" i="1" smtClean="0">
                                <a:latin typeface="Cambria Math" panose="02040503050406030204" pitchFamily="18" charset="0"/>
                              </a:rPr>
                              <m:t>𝑛</m:t>
                            </m:r>
                          </m:e>
                          <m:sub>
                            <m:r>
                              <a:rPr lang="es-MX" i="1">
                                <a:latin typeface="Cambria Math" panose="02040503050406030204" pitchFamily="18" charset="0"/>
                              </a:rPr>
                              <m:t>𝑖</m:t>
                            </m:r>
                          </m:sub>
                        </m:sSub>
                      </m:num>
                      <m:den>
                        <m:sSub>
                          <m:sSubPr>
                            <m:ctrlPr>
                              <a:rPr lang="es-MX" i="1" smtClean="0">
                                <a:latin typeface="Cambria Math" panose="02040503050406030204" pitchFamily="18" charset="0"/>
                              </a:rPr>
                            </m:ctrlPr>
                          </m:sSubPr>
                          <m:e>
                            <m:r>
                              <a:rPr lang="es-AR" b="0" i="1" smtClean="0">
                                <a:latin typeface="Cambria Math" panose="02040503050406030204" pitchFamily="18" charset="0"/>
                              </a:rPr>
                              <m:t>𝑥</m:t>
                            </m:r>
                          </m:e>
                          <m:sub>
                            <m:r>
                              <a:rPr lang="es-MX" i="1">
                                <a:latin typeface="Cambria Math" panose="02040503050406030204" pitchFamily="18" charset="0"/>
                              </a:rPr>
                              <m:t>𝑖</m:t>
                            </m:r>
                          </m:sub>
                        </m:sSub>
                      </m:den>
                    </m:f>
                  </m:oMath>
                </a14:m>
                <a:r>
                  <a:rPr lang="es-MX" dirty="0" smtClean="0"/>
                  <a:t> </a:t>
                </a:r>
                <a:endParaRPr lang="es-AR" i="1" dirty="0">
                  <a:latin typeface="Calibri" panose="020F0502020204030204" pitchFamily="34" charset="0"/>
                  <a:cs typeface="Calibri" panose="020F0502020204030204" pitchFamily="34" charset="0"/>
                </a:endParaRPr>
              </a:p>
            </p:txBody>
          </p:sp>
        </mc:Choice>
        <mc:Fallback>
          <p:sp>
            <p:nvSpPr>
              <p:cNvPr id="7" name="Marcador de contenido 2"/>
              <p:cNvSpPr txBox="1">
                <a:spLocks noRot="1" noChangeAspect="1" noMove="1" noResize="1" noEditPoints="1" noAdjustHandles="1" noChangeArrowheads="1" noChangeShapeType="1" noTextEdit="1"/>
              </p:cNvSpPr>
              <p:nvPr/>
            </p:nvSpPr>
            <p:spPr>
              <a:xfrm>
                <a:off x="763058" y="5045075"/>
                <a:ext cx="5980642" cy="811211"/>
              </a:xfrm>
              <a:prstGeom prst="rect">
                <a:avLst/>
              </a:prstGeom>
              <a:blipFill>
                <a:blip r:embed="rId4"/>
                <a:stretch>
                  <a:fillRect l="-815" t="-1504"/>
                </a:stretch>
              </a:blipFill>
            </p:spPr>
            <p:txBody>
              <a:bodyPr/>
              <a:lstStyle/>
              <a:p>
                <a:r>
                  <a:rPr lang="es-AR">
                    <a:noFill/>
                  </a:rPr>
                  <a:t> </a:t>
                </a:r>
              </a:p>
            </p:txBody>
          </p:sp>
        </mc:Fallback>
      </mc:AlternateContent>
    </p:spTree>
    <p:extLst>
      <p:ext uri="{BB962C8B-B14F-4D97-AF65-F5344CB8AC3E}">
        <p14:creationId xmlns:p14="http://schemas.microsoft.com/office/powerpoint/2010/main" val="3233695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latin typeface="Calibri" panose="020F0502020204030204" pitchFamily="34" charset="0"/>
                <a:cs typeface="Calibri" panose="020F0502020204030204" pitchFamily="34" charset="0"/>
              </a:rPr>
              <a:t>Índice de Moran (I)</a:t>
            </a:r>
            <a:endParaRPr lang="es-AR"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a:xfrm>
                <a:off x="677333" y="2160589"/>
                <a:ext cx="9266767" cy="4697411"/>
              </a:xfrm>
            </p:spPr>
            <p:txBody>
              <a:bodyPr>
                <a:normAutofit/>
              </a:bodyPr>
              <a:lstStyle/>
              <a:p>
                <a:r>
                  <a:rPr lang="en-US" dirty="0">
                    <a:latin typeface="Calibri" panose="020F0502020204030204" pitchFamily="34" charset="0"/>
                    <a:cs typeface="Calibri" panose="020F0502020204030204" pitchFamily="34" charset="0"/>
                  </a:rPr>
                  <a:t>E[I</a:t>
                </a:r>
                <a:r>
                  <a:rPr lang="en-US" dirty="0" smtClean="0">
                    <a:latin typeface="Calibri" panose="020F0502020204030204" pitchFamily="34" charset="0"/>
                    <a:cs typeface="Calibri" panose="020F0502020204030204" pitchFamily="34" charset="0"/>
                  </a:rPr>
                  <a:t>] = </a:t>
                </a:r>
                <a14:m>
                  <m:oMath xmlns:m="http://schemas.openxmlformats.org/officeDocument/2006/math">
                    <m:f>
                      <m:fPr>
                        <m:ctrlPr>
                          <a:rPr lang="es-AR" i="1">
                            <a:latin typeface="Cambria Math" panose="02040503050406030204" pitchFamily="18" charset="0"/>
                          </a:rPr>
                        </m:ctrlPr>
                      </m:fPr>
                      <m:num>
                        <m:r>
                          <a:rPr lang="en-US" i="1">
                            <a:latin typeface="Cambria Math" panose="02040503050406030204" pitchFamily="18" charset="0"/>
                          </a:rPr>
                          <m:t>−1</m:t>
                        </m:r>
                      </m:num>
                      <m:den>
                        <m:r>
                          <a:rPr lang="es-AR" i="1">
                            <a:latin typeface="Cambria Math" panose="02040503050406030204" pitchFamily="18" charset="0"/>
                          </a:rPr>
                          <m:t>𝑚</m:t>
                        </m:r>
                        <m:r>
                          <a:rPr lang="en-US" i="1">
                            <a:latin typeface="Cambria Math" panose="02040503050406030204" pitchFamily="18" charset="0"/>
                          </a:rPr>
                          <m:t> − 1</m:t>
                        </m:r>
                      </m:den>
                    </m:f>
                  </m:oMath>
                </a14:m>
                <a:endParaRPr lang="es-AR" dirty="0">
                  <a:latin typeface="Calibri" panose="020F0502020204030204" pitchFamily="34" charset="0"/>
                  <a:cs typeface="Calibri" panose="020F0502020204030204" pitchFamily="34" charset="0"/>
                </a:endParaRPr>
              </a:p>
              <a:p>
                <a:r>
                  <a:rPr lang="en-US" dirty="0" err="1">
                    <a:latin typeface="Calibri" panose="020F0502020204030204" pitchFamily="34" charset="0"/>
                    <a:cs typeface="Calibri" panose="020F0502020204030204" pitchFamily="34" charset="0"/>
                  </a:rPr>
                  <a:t>Var</a:t>
                </a:r>
                <a:r>
                  <a:rPr lang="en-US" dirty="0">
                    <a:latin typeface="Calibri" panose="020F0502020204030204" pitchFamily="34" charset="0"/>
                    <a:cs typeface="Calibri" panose="020F0502020204030204" pitchFamily="34" charset="0"/>
                  </a:rPr>
                  <a:t>[I] =</a:t>
                </a:r>
                <a14:m>
                  <m:oMath xmlns:m="http://schemas.openxmlformats.org/officeDocument/2006/math">
                    <m:r>
                      <a:rPr lang="en-US" i="1">
                        <a:latin typeface="Cambria Math" panose="02040503050406030204" pitchFamily="18" charset="0"/>
                      </a:rPr>
                      <m:t>  </m:t>
                    </m:r>
                    <m:f>
                      <m:fPr>
                        <m:ctrlPr>
                          <a:rPr lang="es-AR" i="1">
                            <a:latin typeface="Cambria Math" panose="02040503050406030204" pitchFamily="18" charset="0"/>
                          </a:rPr>
                        </m:ctrlPr>
                      </m:fPr>
                      <m:num>
                        <m:sSup>
                          <m:sSupPr>
                            <m:ctrlPr>
                              <a:rPr lang="es-AR" i="1">
                                <a:latin typeface="Cambria Math" panose="02040503050406030204" pitchFamily="18" charset="0"/>
                              </a:rPr>
                            </m:ctrlPr>
                          </m:sSupPr>
                          <m:e>
                            <m:r>
                              <a:rPr lang="es-AR" i="1">
                                <a:latin typeface="Cambria Math" panose="02040503050406030204" pitchFamily="18" charset="0"/>
                              </a:rPr>
                              <m:t>𝑚</m:t>
                            </m:r>
                          </m:e>
                          <m:sup>
                            <m:r>
                              <a:rPr lang="en-US" i="1">
                                <a:latin typeface="Cambria Math" panose="02040503050406030204" pitchFamily="18" charset="0"/>
                              </a:rPr>
                              <m:t>2</m:t>
                            </m:r>
                          </m:sup>
                        </m:sSup>
                        <m:nary>
                          <m:naryPr>
                            <m:chr m:val="∑"/>
                            <m:limLoc m:val="undOvr"/>
                            <m:ctrlPr>
                              <a:rPr lang="es-AR" i="1">
                                <a:latin typeface="Cambria Math" panose="02040503050406030204" pitchFamily="18" charset="0"/>
                              </a:rPr>
                            </m:ctrlPr>
                          </m:naryPr>
                          <m:sub>
                            <m:r>
                              <a:rPr lang="es-AR" i="1">
                                <a:latin typeface="Cambria Math" panose="02040503050406030204" pitchFamily="18" charset="0"/>
                              </a:rPr>
                              <m:t>𝑖𝑗</m:t>
                            </m:r>
                          </m:sub>
                          <m:sup>
                            <m:r>
                              <a:rPr lang="es-AR" i="1">
                                <a:latin typeface="Cambria Math" panose="02040503050406030204" pitchFamily="18" charset="0"/>
                              </a:rPr>
                              <m:t>𝑚</m:t>
                            </m:r>
                          </m:sup>
                          <m:e>
                            <m:sSup>
                              <m:sSupPr>
                                <m:ctrlPr>
                                  <a:rPr lang="es-AR" i="1">
                                    <a:latin typeface="Cambria Math" panose="02040503050406030204" pitchFamily="18" charset="0"/>
                                  </a:rPr>
                                </m:ctrlPr>
                              </m:sSupPr>
                              <m:e>
                                <m:r>
                                  <a:rPr lang="en-US"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𝑤</m:t>
                                    </m:r>
                                  </m:e>
                                  <m:sub>
                                    <m:r>
                                      <a:rPr lang="es-AR" i="1">
                                        <a:latin typeface="Cambria Math" panose="02040503050406030204" pitchFamily="18" charset="0"/>
                                      </a:rPr>
                                      <m:t>𝑖𝑗</m:t>
                                    </m:r>
                                  </m:sub>
                                </m:sSub>
                                <m:r>
                                  <a:rPr lang="en-US" i="1">
                                    <a:latin typeface="Cambria Math" panose="02040503050406030204" pitchFamily="18" charset="0"/>
                                  </a:rPr>
                                  <m:t> − </m:t>
                                </m:r>
                                <m:sSub>
                                  <m:sSubPr>
                                    <m:ctrlPr>
                                      <a:rPr lang="es-AR" i="1">
                                        <a:latin typeface="Cambria Math" panose="02040503050406030204" pitchFamily="18" charset="0"/>
                                      </a:rPr>
                                    </m:ctrlPr>
                                  </m:sSubPr>
                                  <m:e>
                                    <m:r>
                                      <a:rPr lang="es-AR" i="1">
                                        <a:latin typeface="Cambria Math" panose="02040503050406030204" pitchFamily="18" charset="0"/>
                                      </a:rPr>
                                      <m:t>𝑤</m:t>
                                    </m:r>
                                  </m:e>
                                  <m:sub>
                                    <m:r>
                                      <a:rPr lang="es-AR" i="1">
                                        <a:latin typeface="Cambria Math" panose="02040503050406030204" pitchFamily="18" charset="0"/>
                                      </a:rPr>
                                      <m:t>𝑗𝑖</m:t>
                                    </m:r>
                                  </m:sub>
                                </m:sSub>
                                <m:r>
                                  <a:rPr lang="en-US" i="1">
                                    <a:latin typeface="Cambria Math" panose="02040503050406030204" pitchFamily="18" charset="0"/>
                                  </a:rPr>
                                  <m:t>)</m:t>
                                </m:r>
                              </m:e>
                              <m:sup>
                                <m:r>
                                  <a:rPr lang="en-US" i="1">
                                    <a:latin typeface="Cambria Math" panose="02040503050406030204" pitchFamily="18" charset="0"/>
                                  </a:rPr>
                                  <m:t>2 </m:t>
                                </m:r>
                              </m:sup>
                            </m:sSup>
                            <m:r>
                              <a:rPr lang="es-AR" i="1">
                                <a:latin typeface="Cambria Math" panose="02040503050406030204" pitchFamily="18" charset="0"/>
                              </a:rPr>
                              <m:t> </m:t>
                            </m:r>
                          </m:e>
                        </m:nary>
                        <m:r>
                          <a:rPr lang="en-US" i="1">
                            <a:latin typeface="Cambria Math" panose="02040503050406030204" pitchFamily="18" charset="0"/>
                          </a:rPr>
                          <m:t>− </m:t>
                        </m:r>
                        <m:r>
                          <a:rPr lang="es-AR" i="1">
                            <a:latin typeface="Cambria Math" panose="02040503050406030204" pitchFamily="18" charset="0"/>
                          </a:rPr>
                          <m:t>𝑚</m:t>
                        </m:r>
                        <m:nary>
                          <m:naryPr>
                            <m:chr m:val="∑"/>
                            <m:limLoc m:val="undOvr"/>
                            <m:ctrlPr>
                              <a:rPr lang="es-AR" i="1">
                                <a:latin typeface="Cambria Math" panose="02040503050406030204" pitchFamily="18" charset="0"/>
                              </a:rPr>
                            </m:ctrlPr>
                          </m:naryPr>
                          <m:sub>
                            <m:r>
                              <a:rPr lang="es-AR" i="1">
                                <a:latin typeface="Cambria Math" panose="02040503050406030204" pitchFamily="18" charset="0"/>
                              </a:rPr>
                              <m:t>𝑖</m:t>
                            </m:r>
                          </m:sub>
                          <m:sup>
                            <m:r>
                              <a:rPr lang="es-AR" i="1">
                                <a:latin typeface="Cambria Math" panose="02040503050406030204" pitchFamily="18" charset="0"/>
                              </a:rPr>
                              <m:t>𝑚</m:t>
                            </m:r>
                          </m:sup>
                          <m:e>
                            <m:sSup>
                              <m:sSupPr>
                                <m:ctrlPr>
                                  <a:rPr lang="es-AR" i="1">
                                    <a:latin typeface="Cambria Math" panose="02040503050406030204" pitchFamily="18" charset="0"/>
                                  </a:rPr>
                                </m:ctrlPr>
                              </m:sSupPr>
                              <m:e>
                                <m:r>
                                  <a:rPr lang="en-US" i="1">
                                    <a:latin typeface="Cambria Math" panose="02040503050406030204" pitchFamily="18" charset="0"/>
                                  </a:rPr>
                                  <m:t>(</m:t>
                                </m:r>
                                <m:nary>
                                  <m:naryPr>
                                    <m:chr m:val="∑"/>
                                    <m:limLoc m:val="undOvr"/>
                                    <m:ctrlPr>
                                      <a:rPr lang="es-AR" i="1">
                                        <a:latin typeface="Cambria Math" panose="02040503050406030204" pitchFamily="18" charset="0"/>
                                      </a:rPr>
                                    </m:ctrlPr>
                                  </m:naryPr>
                                  <m:sub>
                                    <m:r>
                                      <a:rPr lang="es-AR" i="1">
                                        <a:latin typeface="Cambria Math" panose="02040503050406030204" pitchFamily="18" charset="0"/>
                                      </a:rPr>
                                      <m:t>𝑗</m:t>
                                    </m:r>
                                  </m:sub>
                                  <m:sup>
                                    <m:r>
                                      <a:rPr lang="es-AR" i="1">
                                        <a:latin typeface="Cambria Math" panose="02040503050406030204" pitchFamily="18" charset="0"/>
                                      </a:rPr>
                                      <m:t>𝑚</m:t>
                                    </m:r>
                                  </m:sup>
                                  <m:e>
                                    <m:sSub>
                                      <m:sSubPr>
                                        <m:ctrlPr>
                                          <a:rPr lang="es-AR" i="1">
                                            <a:latin typeface="Cambria Math" panose="02040503050406030204" pitchFamily="18" charset="0"/>
                                          </a:rPr>
                                        </m:ctrlPr>
                                      </m:sSubPr>
                                      <m:e>
                                        <m:r>
                                          <a:rPr lang="es-AR" i="1">
                                            <a:latin typeface="Cambria Math" panose="02040503050406030204" pitchFamily="18" charset="0"/>
                                          </a:rPr>
                                          <m:t>𝑤</m:t>
                                        </m:r>
                                      </m:e>
                                      <m:sub>
                                        <m:r>
                                          <a:rPr lang="es-AR" i="1">
                                            <a:latin typeface="Cambria Math" panose="02040503050406030204" pitchFamily="18" charset="0"/>
                                          </a:rPr>
                                          <m:t>𝑖𝑗</m:t>
                                        </m:r>
                                        <m:r>
                                          <a:rPr lang="es-AR" i="1">
                                            <a:latin typeface="Cambria Math" panose="02040503050406030204" pitchFamily="18" charset="0"/>
                                          </a:rPr>
                                          <m:t> </m:t>
                                        </m:r>
                                      </m:sub>
                                    </m:sSub>
                                    <m:r>
                                      <a:rPr lang="en-US" i="1">
                                        <a:latin typeface="Cambria Math" panose="02040503050406030204" pitchFamily="18" charset="0"/>
                                      </a:rPr>
                                      <m:t>+ </m:t>
                                    </m:r>
                                    <m:nary>
                                      <m:naryPr>
                                        <m:chr m:val="∑"/>
                                        <m:limLoc m:val="undOvr"/>
                                        <m:ctrlPr>
                                          <a:rPr lang="es-AR" i="1">
                                            <a:latin typeface="Cambria Math" panose="02040503050406030204" pitchFamily="18" charset="0"/>
                                          </a:rPr>
                                        </m:ctrlPr>
                                      </m:naryPr>
                                      <m:sub>
                                        <m:r>
                                          <a:rPr lang="es-AR" i="1">
                                            <a:latin typeface="Cambria Math" panose="02040503050406030204" pitchFamily="18" charset="0"/>
                                          </a:rPr>
                                          <m:t>𝑗</m:t>
                                        </m:r>
                                      </m:sub>
                                      <m:sup>
                                        <m:r>
                                          <a:rPr lang="es-AR" i="1">
                                            <a:latin typeface="Cambria Math" panose="02040503050406030204" pitchFamily="18" charset="0"/>
                                          </a:rPr>
                                          <m:t>𝑚</m:t>
                                        </m:r>
                                      </m:sup>
                                      <m:e>
                                        <m:sSub>
                                          <m:sSubPr>
                                            <m:ctrlPr>
                                              <a:rPr lang="es-AR" i="1">
                                                <a:latin typeface="Cambria Math" panose="02040503050406030204" pitchFamily="18" charset="0"/>
                                              </a:rPr>
                                            </m:ctrlPr>
                                          </m:sSubPr>
                                          <m:e>
                                            <m:r>
                                              <a:rPr lang="es-AR" i="1">
                                                <a:latin typeface="Cambria Math" panose="02040503050406030204" pitchFamily="18" charset="0"/>
                                              </a:rPr>
                                              <m:t>𝑤</m:t>
                                            </m:r>
                                          </m:e>
                                          <m:sub>
                                            <m:r>
                                              <a:rPr lang="es-AR" i="1">
                                                <a:latin typeface="Cambria Math" panose="02040503050406030204" pitchFamily="18" charset="0"/>
                                              </a:rPr>
                                              <m:t>𝑗𝑖</m:t>
                                            </m:r>
                                          </m:sub>
                                        </m:sSub>
                                        <m:r>
                                          <a:rPr lang="en-US" i="1">
                                            <a:latin typeface="Cambria Math" panose="02040503050406030204" pitchFamily="18" charset="0"/>
                                          </a:rPr>
                                          <m:t>)</m:t>
                                        </m:r>
                                      </m:e>
                                    </m:nary>
                                  </m:e>
                                </m:nary>
                              </m:e>
                              <m:sup>
                                <m:r>
                                  <a:rPr lang="en-US" i="1">
                                    <a:latin typeface="Cambria Math" panose="02040503050406030204" pitchFamily="18" charset="0"/>
                                  </a:rPr>
                                  <m:t>2</m:t>
                                </m:r>
                              </m:sup>
                            </m:sSup>
                          </m:e>
                        </m:nary>
                        <m:r>
                          <a:rPr lang="en-US" i="1">
                            <a:latin typeface="Cambria Math" panose="02040503050406030204" pitchFamily="18" charset="0"/>
                          </a:rPr>
                          <m:t> + 3[</m:t>
                        </m:r>
                        <m:sSup>
                          <m:sSupPr>
                            <m:ctrlPr>
                              <a:rPr lang="es-AR" i="1">
                                <a:latin typeface="Cambria Math" panose="02040503050406030204" pitchFamily="18" charset="0"/>
                              </a:rPr>
                            </m:ctrlPr>
                          </m:sSupPr>
                          <m:e>
                            <m:nary>
                              <m:naryPr>
                                <m:chr m:val="∑"/>
                                <m:limLoc m:val="undOvr"/>
                                <m:ctrlPr>
                                  <a:rPr lang="es-AR" i="1">
                                    <a:latin typeface="Cambria Math" panose="02040503050406030204" pitchFamily="18" charset="0"/>
                                  </a:rPr>
                                </m:ctrlPr>
                              </m:naryPr>
                              <m:sub>
                                <m:r>
                                  <a:rPr lang="es-AR" i="1">
                                    <a:latin typeface="Cambria Math" panose="02040503050406030204" pitchFamily="18" charset="0"/>
                                  </a:rPr>
                                  <m:t>𝑖𝑗</m:t>
                                </m:r>
                              </m:sub>
                              <m:sup>
                                <m:r>
                                  <a:rPr lang="es-AR" i="1">
                                    <a:latin typeface="Cambria Math" panose="02040503050406030204" pitchFamily="18" charset="0"/>
                                  </a:rPr>
                                  <m:t>𝑚</m:t>
                                </m:r>
                              </m:sup>
                              <m:e>
                                <m:sSub>
                                  <m:sSubPr>
                                    <m:ctrlPr>
                                      <a:rPr lang="es-AR" i="1">
                                        <a:latin typeface="Cambria Math" panose="02040503050406030204" pitchFamily="18" charset="0"/>
                                      </a:rPr>
                                    </m:ctrlPr>
                                  </m:sSubPr>
                                  <m:e>
                                    <m:r>
                                      <a:rPr lang="es-AR" i="1">
                                        <a:latin typeface="Cambria Math" panose="02040503050406030204" pitchFamily="18" charset="0"/>
                                      </a:rPr>
                                      <m:t>𝑤</m:t>
                                    </m:r>
                                  </m:e>
                                  <m:sub>
                                    <m:r>
                                      <a:rPr lang="es-AR" i="1">
                                        <a:latin typeface="Cambria Math" panose="02040503050406030204" pitchFamily="18" charset="0"/>
                                      </a:rPr>
                                      <m:t>𝑖𝑗</m:t>
                                    </m:r>
                                  </m:sub>
                                </m:sSub>
                              </m:e>
                            </m:nary>
                          </m:e>
                          <m:sup>
                            <m:r>
                              <a:rPr lang="en-US" i="1">
                                <a:latin typeface="Cambria Math" panose="02040503050406030204" pitchFamily="18" charset="0"/>
                              </a:rPr>
                              <m:t>2</m:t>
                            </m:r>
                          </m:sup>
                        </m:sSup>
                        <m:r>
                          <a:rPr lang="en-US" i="1">
                            <a:latin typeface="Cambria Math" panose="02040503050406030204" pitchFamily="18" charset="0"/>
                          </a:rPr>
                          <m:t>]</m:t>
                        </m:r>
                      </m:num>
                      <m:den>
                        <m:d>
                          <m:dPr>
                            <m:ctrlPr>
                              <a:rPr lang="es-AR" i="1">
                                <a:latin typeface="Cambria Math" panose="02040503050406030204" pitchFamily="18" charset="0"/>
                              </a:rPr>
                            </m:ctrlPr>
                          </m:dPr>
                          <m:e>
                            <m:sSup>
                              <m:sSupPr>
                                <m:ctrlPr>
                                  <a:rPr lang="es-AR" i="1">
                                    <a:latin typeface="Cambria Math" panose="02040503050406030204" pitchFamily="18" charset="0"/>
                                  </a:rPr>
                                </m:ctrlPr>
                              </m:sSupPr>
                              <m:e>
                                <m:r>
                                  <a:rPr lang="es-AR" i="1">
                                    <a:latin typeface="Cambria Math" panose="02040503050406030204" pitchFamily="18" charset="0"/>
                                  </a:rPr>
                                  <m:t>𝑚</m:t>
                                </m:r>
                              </m:e>
                              <m:sup>
                                <m:r>
                                  <a:rPr lang="en-US" i="1">
                                    <a:latin typeface="Cambria Math" panose="02040503050406030204" pitchFamily="18" charset="0"/>
                                  </a:rPr>
                                  <m:t>2</m:t>
                                </m:r>
                              </m:sup>
                            </m:sSup>
                            <m:r>
                              <a:rPr lang="en-US" i="1">
                                <a:latin typeface="Cambria Math" panose="02040503050406030204" pitchFamily="18" charset="0"/>
                              </a:rPr>
                              <m:t> − 1</m:t>
                            </m:r>
                          </m:e>
                        </m:d>
                        <m:sSup>
                          <m:sSupPr>
                            <m:ctrlPr>
                              <a:rPr lang="es-AR" i="1">
                                <a:latin typeface="Cambria Math" panose="02040503050406030204" pitchFamily="18" charset="0"/>
                              </a:rPr>
                            </m:ctrlPr>
                          </m:sSupPr>
                          <m:e>
                            <m:r>
                              <a:rPr lang="en-US" i="1">
                                <a:latin typeface="Cambria Math" panose="02040503050406030204" pitchFamily="18" charset="0"/>
                              </a:rPr>
                              <m:t>[ </m:t>
                            </m:r>
                            <m:nary>
                              <m:naryPr>
                                <m:chr m:val="∑"/>
                                <m:limLoc m:val="undOvr"/>
                                <m:ctrlPr>
                                  <a:rPr lang="es-AR" i="1">
                                    <a:latin typeface="Cambria Math" panose="02040503050406030204" pitchFamily="18" charset="0"/>
                                  </a:rPr>
                                </m:ctrlPr>
                              </m:naryPr>
                              <m:sub>
                                <m:r>
                                  <a:rPr lang="en-US" i="1">
                                    <a:latin typeface="Cambria Math" panose="02040503050406030204" pitchFamily="18" charset="0"/>
                                  </a:rPr>
                                  <m:t>𝑖𝑗</m:t>
                                </m:r>
                              </m:sub>
                              <m:sup>
                                <m:r>
                                  <a:rPr lang="en-US" i="1">
                                    <a:latin typeface="Cambria Math" panose="02040503050406030204" pitchFamily="18" charset="0"/>
                                  </a:rPr>
                                  <m:t>𝑚</m:t>
                                </m:r>
                              </m:sup>
                              <m:e>
                                <m:sSub>
                                  <m:sSubPr>
                                    <m:ctrlPr>
                                      <a:rPr lang="es-AR"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𝑖𝑗</m:t>
                                    </m:r>
                                    <m:r>
                                      <a:rPr lang="en-US" i="1">
                                        <a:latin typeface="Cambria Math" panose="02040503050406030204" pitchFamily="18" charset="0"/>
                                      </a:rPr>
                                      <m:t> </m:t>
                                    </m:r>
                                  </m:sub>
                                </m:sSub>
                              </m:e>
                            </m:nary>
                            <m:r>
                              <a:rPr lang="en-US" i="1">
                                <a:latin typeface="Cambria Math" panose="02040503050406030204" pitchFamily="18" charset="0"/>
                              </a:rPr>
                              <m:t>]</m:t>
                            </m:r>
                          </m:e>
                          <m:sup>
                            <m:r>
                              <a:rPr lang="en-US" i="1">
                                <a:latin typeface="Cambria Math" panose="02040503050406030204" pitchFamily="18" charset="0"/>
                              </a:rPr>
                              <m:t>2</m:t>
                            </m:r>
                          </m:sup>
                        </m:sSup>
                      </m:den>
                    </m:f>
                  </m:oMath>
                </a14:m>
                <a:r>
                  <a:rPr lang="en-US" dirty="0">
                    <a:latin typeface="Calibri" panose="020F0502020204030204" pitchFamily="34" charset="0"/>
                    <a:cs typeface="Calibri" panose="020F0502020204030204" pitchFamily="34" charset="0"/>
                  </a:rPr>
                  <a:t> - </a:t>
                </a:r>
                <a14:m>
                  <m:oMath xmlns:m="http://schemas.openxmlformats.org/officeDocument/2006/math">
                    <m:f>
                      <m:fPr>
                        <m:ctrlPr>
                          <a:rPr lang="es-AR" i="1">
                            <a:latin typeface="Cambria Math" panose="02040503050406030204" pitchFamily="18" charset="0"/>
                          </a:rPr>
                        </m:ctrlPr>
                      </m:fPr>
                      <m:num>
                        <m:r>
                          <a:rPr lang="en-US" i="1">
                            <a:latin typeface="Cambria Math" panose="02040503050406030204" pitchFamily="18" charset="0"/>
                          </a:rPr>
                          <m:t>1</m:t>
                        </m:r>
                      </m:num>
                      <m:den>
                        <m:sSup>
                          <m:sSupPr>
                            <m:ctrlPr>
                              <a:rPr lang="es-AR"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𝑚</m:t>
                            </m:r>
                            <m:r>
                              <a:rPr lang="en-US" i="1">
                                <a:latin typeface="Cambria Math" panose="02040503050406030204" pitchFamily="18" charset="0"/>
                              </a:rPr>
                              <m:t> − 1)</m:t>
                            </m:r>
                          </m:e>
                          <m:sup>
                            <m:r>
                              <a:rPr lang="en-US" i="1">
                                <a:latin typeface="Cambria Math" panose="02040503050406030204" pitchFamily="18" charset="0"/>
                              </a:rPr>
                              <m:t>2</m:t>
                            </m:r>
                          </m:sup>
                        </m:sSup>
                      </m:den>
                    </m:f>
                  </m:oMath>
                </a14:m>
                <a:endParaRPr lang="es-AR" b="1" dirty="0" smtClean="0">
                  <a:latin typeface="Calibri" panose="020F0502020204030204" pitchFamily="34" charset="0"/>
                  <a:cs typeface="Calibri" panose="020F0502020204030204" pitchFamily="34" charset="0"/>
                </a:endParaRPr>
              </a:p>
              <a:p>
                <a:r>
                  <a:rPr lang="es-MX" dirty="0">
                    <a:latin typeface="Calibri" panose="020F0502020204030204" pitchFamily="34" charset="0"/>
                    <a:cs typeface="Calibri" panose="020F0502020204030204" pitchFamily="34" charset="0"/>
                  </a:rPr>
                  <a:t>Bajo la hipótesis nula </a:t>
                </a:r>
                <a:r>
                  <a:rPr lang="es-MX" dirty="0" smtClean="0">
                    <a:latin typeface="Calibri" panose="020F0502020204030204" pitchFamily="34" charset="0"/>
                    <a:cs typeface="Calibri" panose="020F0502020204030204" pitchFamily="34" charset="0"/>
                  </a:rPr>
                  <a:t>y </a:t>
                </a:r>
                <a:r>
                  <a:rPr lang="es-MX" dirty="0">
                    <a:latin typeface="Calibri" panose="020F0502020204030204" pitchFamily="34" charset="0"/>
                    <a:cs typeface="Calibri" panose="020F0502020204030204" pitchFamily="34" charset="0"/>
                  </a:rPr>
                  <a:t>si p</a:t>
                </a:r>
                <a:r>
                  <a:rPr lang="es-MX" i="1" dirty="0">
                    <a:latin typeface="Calibri" panose="020F0502020204030204" pitchFamily="34" charset="0"/>
                    <a:cs typeface="Calibri" panose="020F0502020204030204" pitchFamily="34" charset="0"/>
                  </a:rPr>
                  <a:t>i </a:t>
                </a:r>
                <a:r>
                  <a:rPr lang="es-MX" dirty="0">
                    <a:latin typeface="Calibri" panose="020F0502020204030204" pitchFamily="34" charset="0"/>
                    <a:cs typeface="Calibri" panose="020F0502020204030204" pitchFamily="34" charset="0"/>
                  </a:rPr>
                  <a:t>∼</a:t>
                </a:r>
                <a:r>
                  <a:rPr lang="es-MX" i="1" dirty="0">
                    <a:latin typeface="Calibri" panose="020F0502020204030204" pitchFamily="34" charset="0"/>
                    <a:cs typeface="Calibri" panose="020F0502020204030204" pitchFamily="34" charset="0"/>
                  </a:rPr>
                  <a:t>N</a:t>
                </a:r>
                <a:r>
                  <a:rPr lang="es-MX" dirty="0">
                    <a:latin typeface="Calibri" panose="020F0502020204030204" pitchFamily="34" charset="0"/>
                    <a:cs typeface="Calibri" panose="020F0502020204030204" pitchFamily="34" charset="0"/>
                  </a:rPr>
                  <a:t>(</a:t>
                </a:r>
                <a:r>
                  <a:rPr lang="es-MX" i="1" dirty="0">
                    <a:latin typeface="Calibri" panose="020F0502020204030204" pitchFamily="34" charset="0"/>
                    <a:cs typeface="Calibri" panose="020F0502020204030204" pitchFamily="34" charset="0"/>
                  </a:rPr>
                  <a:t>μ, σ</a:t>
                </a:r>
                <a:r>
                  <a:rPr lang="es-MX" dirty="0">
                    <a:latin typeface="Calibri" panose="020F0502020204030204" pitchFamily="34" charset="0"/>
                    <a:cs typeface="Calibri" panose="020F0502020204030204" pitchFamily="34" charset="0"/>
                  </a:rPr>
                  <a:t>2) o si m es suficientemente grande, la </a:t>
                </a:r>
                <a:r>
                  <a:rPr lang="es-MX" dirty="0" smtClean="0">
                    <a:latin typeface="Calibri" panose="020F0502020204030204" pitchFamily="34" charset="0"/>
                    <a:cs typeface="Calibri" panose="020F0502020204030204" pitchFamily="34" charset="0"/>
                  </a:rPr>
                  <a:t>estadística              Z </a:t>
                </a:r>
                <a:r>
                  <a:rPr lang="es-MX" dirty="0">
                    <a:latin typeface="Calibri" panose="020F0502020204030204" pitchFamily="34" charset="0"/>
                    <a:cs typeface="Calibri" panose="020F0502020204030204" pitchFamily="34" charset="0"/>
                  </a:rPr>
                  <a:t>= </a:t>
                </a:r>
                <a14:m>
                  <m:oMath xmlns:m="http://schemas.openxmlformats.org/officeDocument/2006/math">
                    <m:f>
                      <m:fPr>
                        <m:ctrlPr>
                          <a:rPr lang="es-MX" i="1" dirty="0">
                            <a:latin typeface="Cambria Math" panose="02040503050406030204" pitchFamily="18" charset="0"/>
                          </a:rPr>
                        </m:ctrlPr>
                      </m:fPr>
                      <m:num>
                        <m:r>
                          <m:rPr>
                            <m:nor/>
                          </m:rPr>
                          <a:rPr lang="en-US" dirty="0">
                            <a:latin typeface="Calibri" panose="020F0502020204030204" pitchFamily="34" charset="0"/>
                            <a:cs typeface="Calibri" panose="020F0502020204030204" pitchFamily="34" charset="0"/>
                          </a:rPr>
                          <m:t>I</m:t>
                        </m:r>
                        <m:r>
                          <m:rPr>
                            <m:nor/>
                          </m:rPr>
                          <a:rPr lang="es-MX" dirty="0">
                            <a:latin typeface="Calibri" panose="020F0502020204030204" pitchFamily="34" charset="0"/>
                            <a:cs typeface="Calibri" panose="020F0502020204030204" pitchFamily="34" charset="0"/>
                          </a:rPr>
                          <m:t>−</m:t>
                        </m:r>
                        <m:r>
                          <m:rPr>
                            <m:nor/>
                          </m:rPr>
                          <a:rPr lang="es-MX" dirty="0">
                            <a:latin typeface="Calibri" panose="020F0502020204030204" pitchFamily="34" charset="0"/>
                            <a:cs typeface="Calibri" panose="020F0502020204030204" pitchFamily="34" charset="0"/>
                          </a:rPr>
                          <m:t>𝐸</m:t>
                        </m:r>
                        <m:r>
                          <m:rPr>
                            <m:nor/>
                          </m:rPr>
                          <a:rPr lang="es-MX" dirty="0">
                            <a:latin typeface="Calibri" panose="020F0502020204030204" pitchFamily="34" charset="0"/>
                            <a:cs typeface="Calibri" panose="020F0502020204030204" pitchFamily="34" charset="0"/>
                          </a:rPr>
                          <m:t>[</m:t>
                        </m:r>
                        <m:r>
                          <m:rPr>
                            <m:nor/>
                          </m:rPr>
                          <a:rPr lang="en-US" dirty="0">
                            <a:latin typeface="Calibri" panose="020F0502020204030204" pitchFamily="34" charset="0"/>
                            <a:cs typeface="Calibri" panose="020F0502020204030204" pitchFamily="34" charset="0"/>
                          </a:rPr>
                          <m:t>I</m:t>
                        </m:r>
                        <m:r>
                          <m:rPr>
                            <m:nor/>
                          </m:rPr>
                          <a:rPr lang="es-MX" dirty="0">
                            <a:latin typeface="Calibri" panose="020F0502020204030204" pitchFamily="34" charset="0"/>
                            <a:cs typeface="Calibri" panose="020F0502020204030204" pitchFamily="34" charset="0"/>
                          </a:rPr>
                          <m:t>]</m:t>
                        </m:r>
                      </m:num>
                      <m:den>
                        <m:r>
                          <m:rPr>
                            <m:nor/>
                          </m:rPr>
                          <a:rPr lang="es-MX" dirty="0">
                            <a:latin typeface="Calibri" panose="020F0502020204030204" pitchFamily="34" charset="0"/>
                            <a:cs typeface="Calibri" panose="020F0502020204030204" pitchFamily="34" charset="0"/>
                          </a:rPr>
                          <m:t>𝑉𝑎𝑟</m:t>
                        </m:r>
                        <m:r>
                          <m:rPr>
                            <m:nor/>
                          </m:rPr>
                          <a:rPr lang="es-MX" dirty="0">
                            <a:latin typeface="Calibri" panose="020F0502020204030204" pitchFamily="34" charset="0"/>
                            <a:cs typeface="Calibri" panose="020F0502020204030204" pitchFamily="34" charset="0"/>
                          </a:rPr>
                          <m:t>[</m:t>
                        </m:r>
                        <m:r>
                          <m:rPr>
                            <m:nor/>
                          </m:rPr>
                          <a:rPr lang="en-US" dirty="0">
                            <a:latin typeface="Calibri" panose="020F0502020204030204" pitchFamily="34" charset="0"/>
                            <a:cs typeface="Calibri" panose="020F0502020204030204" pitchFamily="34" charset="0"/>
                          </a:rPr>
                          <m:t>I</m:t>
                        </m:r>
                        <m:r>
                          <m:rPr>
                            <m:nor/>
                          </m:rPr>
                          <a:rPr lang="es-MX" dirty="0">
                            <a:latin typeface="Calibri" panose="020F0502020204030204" pitchFamily="34" charset="0"/>
                            <a:cs typeface="Calibri" panose="020F0502020204030204" pitchFamily="34" charset="0"/>
                          </a:rPr>
                          <m:t>]</m:t>
                        </m:r>
                      </m:den>
                    </m:f>
                  </m:oMath>
                </a14:m>
                <a:r>
                  <a:rPr lang="es-MX" dirty="0">
                    <a:latin typeface="Calibri" panose="020F0502020204030204" pitchFamily="34" charset="0"/>
                    <a:cs typeface="Calibri" panose="020F0502020204030204" pitchFamily="34" charset="0"/>
                  </a:rPr>
                  <a:t> </a:t>
                </a:r>
                <a:r>
                  <a:rPr lang="es-MX" dirty="0" smtClean="0">
                    <a:latin typeface="Calibri" panose="020F0502020204030204" pitchFamily="34" charset="0"/>
                    <a:cs typeface="Calibri" panose="020F0502020204030204" pitchFamily="34" charset="0"/>
                  </a:rPr>
                  <a:t> </a:t>
                </a:r>
                <a:r>
                  <a:rPr lang="es-MX" dirty="0">
                    <a:latin typeface="Calibri" panose="020F0502020204030204" pitchFamily="34" charset="0"/>
                    <a:cs typeface="Calibri" panose="020F0502020204030204" pitchFamily="34" charset="0"/>
                  </a:rPr>
                  <a:t>sigue una distribución normal </a:t>
                </a:r>
                <a:r>
                  <a:rPr lang="es-MX" dirty="0" smtClean="0">
                    <a:latin typeface="Calibri" panose="020F0502020204030204" pitchFamily="34" charset="0"/>
                    <a:cs typeface="Calibri" panose="020F0502020204030204" pitchFamily="34" charset="0"/>
                  </a:rPr>
                  <a:t>estándar </a:t>
                </a:r>
              </a:p>
              <a:p>
                <a:r>
                  <a:rPr lang="es-MX" dirty="0" smtClean="0">
                    <a:latin typeface="Calibri" panose="020F0502020204030204" pitchFamily="34" charset="0"/>
                    <a:cs typeface="Calibri" panose="020F0502020204030204" pitchFamily="34" charset="0"/>
                  </a:rPr>
                  <a:t>Se </a:t>
                </a:r>
                <a:r>
                  <a:rPr lang="es-MX" dirty="0">
                    <a:latin typeface="Calibri" panose="020F0502020204030204" pitchFamily="34" charset="0"/>
                    <a:cs typeface="Calibri" panose="020F0502020204030204" pitchFamily="34" charset="0"/>
                  </a:rPr>
                  <a:t>puede utilizar un test </a:t>
                </a:r>
                <a:r>
                  <a:rPr lang="es-MX" dirty="0" smtClean="0">
                    <a:latin typeface="Calibri" panose="020F0502020204030204" pitchFamily="34" charset="0"/>
                    <a:cs typeface="Calibri" panose="020F0502020204030204" pitchFamily="34" charset="0"/>
                  </a:rPr>
                  <a:t>permutacional, donde </a:t>
                </a:r>
                <a:r>
                  <a:rPr lang="es-MX" dirty="0">
                    <a:latin typeface="Calibri" panose="020F0502020204030204" pitchFamily="34" charset="0"/>
                    <a:cs typeface="Calibri" panose="020F0502020204030204" pitchFamily="34" charset="0"/>
                  </a:rPr>
                  <a:t>se encuentran las m! posibles configuraciones de las unidades asumiendo que sus valores son aleatorios y sobre cada una de ellas se calcula el valor de I, para luego calcular la probabilidad asociada a la hipótesis de </a:t>
                </a:r>
                <a:r>
                  <a:rPr lang="es-MX" dirty="0" smtClean="0">
                    <a:latin typeface="Calibri" panose="020F0502020204030204" pitchFamily="34" charset="0"/>
                    <a:cs typeface="Calibri" panose="020F0502020204030204" pitchFamily="34" charset="0"/>
                  </a:rPr>
                  <a:t>aleatoriedad</a:t>
                </a:r>
              </a:p>
              <a:p>
                <a:r>
                  <a:rPr lang="es-MX" dirty="0">
                    <a:latin typeface="Calibri" panose="020F0502020204030204" pitchFamily="34" charset="0"/>
                    <a:cs typeface="Calibri" panose="020F0502020204030204" pitchFamily="34" charset="0"/>
                  </a:rPr>
                  <a:t>Si m es grande, el trabajo computacional puede volverse </a:t>
                </a:r>
                <a:r>
                  <a:rPr lang="es-MX" dirty="0" smtClean="0">
                    <a:latin typeface="Calibri" panose="020F0502020204030204" pitchFamily="34" charset="0"/>
                    <a:cs typeface="Calibri" panose="020F0502020204030204" pitchFamily="34" charset="0"/>
                  </a:rPr>
                  <a:t>dificultoso. El </a:t>
                </a:r>
                <a:r>
                  <a:rPr lang="es-MX" dirty="0">
                    <a:latin typeface="Calibri" panose="020F0502020204030204" pitchFamily="34" charset="0"/>
                    <a:cs typeface="Calibri" panose="020F0502020204030204" pitchFamily="34" charset="0"/>
                  </a:rPr>
                  <a:t>test basado en el Método de </a:t>
                </a:r>
                <a:r>
                  <a:rPr lang="es-MX" dirty="0" smtClean="0">
                    <a:latin typeface="Calibri" panose="020F0502020204030204" pitchFamily="34" charset="0"/>
                    <a:cs typeface="Calibri" panose="020F0502020204030204" pitchFamily="34" charset="0"/>
                  </a:rPr>
                  <a:t>Montecarlo, consiste </a:t>
                </a:r>
                <a:r>
                  <a:rPr lang="es-MX" dirty="0">
                    <a:latin typeface="Calibri" panose="020F0502020204030204" pitchFamily="34" charset="0"/>
                    <a:cs typeface="Calibri" panose="020F0502020204030204" pitchFamily="34" charset="0"/>
                  </a:rPr>
                  <a:t>en la realización de un test permutacional, pero sólo considerando un subconjunto de configuraciones elegidas al </a:t>
                </a:r>
                <a:r>
                  <a:rPr lang="es-MX" dirty="0" smtClean="0">
                    <a:latin typeface="Calibri" panose="020F0502020204030204" pitchFamily="34" charset="0"/>
                    <a:cs typeface="Calibri" panose="020F0502020204030204" pitchFamily="34" charset="0"/>
                  </a:rPr>
                  <a:t>azar, generalmente                      se utilizan 999 permutaciones</a:t>
                </a:r>
                <a:endParaRPr lang="es-AR" b="1" dirty="0">
                  <a:latin typeface="Calibri" panose="020F0502020204030204" pitchFamily="34" charset="0"/>
                  <a:cs typeface="Calibri" panose="020F0502020204030204" pitchFamily="34" charset="0"/>
                </a:endParaRPr>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xfrm>
                <a:off x="677333" y="2160589"/>
                <a:ext cx="9266767" cy="4697411"/>
              </a:xfrm>
              <a:blipFill>
                <a:blip r:embed="rId3"/>
                <a:stretch>
                  <a:fillRect l="-132" r="-395"/>
                </a:stretch>
              </a:blipFill>
            </p:spPr>
            <p:txBody>
              <a:bodyPr/>
              <a:lstStyle/>
              <a:p>
                <a:r>
                  <a:rPr lang="es-AR">
                    <a:noFill/>
                  </a:rPr>
                  <a:t> </a:t>
                </a:r>
              </a:p>
            </p:txBody>
          </p:sp>
        </mc:Fallback>
      </mc:AlternateContent>
    </p:spTree>
    <p:extLst>
      <p:ext uri="{BB962C8B-B14F-4D97-AF65-F5344CB8AC3E}">
        <p14:creationId xmlns:p14="http://schemas.microsoft.com/office/powerpoint/2010/main" val="40227481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latin typeface="Calibri" panose="020F0502020204030204" pitchFamily="34" charset="0"/>
                <a:cs typeface="Calibri" panose="020F0502020204030204" pitchFamily="34" charset="0"/>
              </a:rPr>
              <a:t>Efectos de unidades de diferentes tamaños</a:t>
            </a:r>
            <a:endParaRPr lang="es-AR"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a:xfrm>
                <a:off x="677333" y="2160589"/>
                <a:ext cx="9009591" cy="4621211"/>
              </a:xfrm>
            </p:spPr>
            <p:txBody>
              <a:bodyPr>
                <a:noAutofit/>
              </a:bodyPr>
              <a:lstStyle/>
              <a:p>
                <a:r>
                  <a:rPr lang="es-MX" dirty="0" smtClean="0">
                    <a:latin typeface="Calibri" panose="020F0502020204030204" pitchFamily="34" charset="0"/>
                    <a:cs typeface="Calibri" panose="020F0502020204030204" pitchFamily="34" charset="0"/>
                  </a:rPr>
                  <a:t>Si se considera una región dividida en áreas con tamaños diferentes, al </a:t>
                </a:r>
                <a:r>
                  <a:rPr lang="es-MX" dirty="0">
                    <a:latin typeface="Calibri" panose="020F0502020204030204" pitchFamily="34" charset="0"/>
                    <a:cs typeface="Calibri" panose="020F0502020204030204" pitchFamily="34" charset="0"/>
                  </a:rPr>
                  <a:t>calcular la razón observada en cada unidad se estarían utilizando cantidades con diferentes </a:t>
                </a:r>
                <a:r>
                  <a:rPr lang="es-MX" dirty="0" smtClean="0">
                    <a:latin typeface="Calibri" panose="020F0502020204030204" pitchFamily="34" charset="0"/>
                    <a:cs typeface="Calibri" panose="020F0502020204030204" pitchFamily="34" charset="0"/>
                  </a:rPr>
                  <a:t>denominadores</a:t>
                </a:r>
                <a:endParaRPr lang="es-MX" dirty="0">
                  <a:latin typeface="Calibri" panose="020F0502020204030204" pitchFamily="34" charset="0"/>
                  <a:cs typeface="Calibri" panose="020F0502020204030204" pitchFamily="34" charset="0"/>
                </a:endParaRPr>
              </a:p>
              <a:p>
                <a:r>
                  <a:rPr lang="es-AR" dirty="0" smtClean="0">
                    <a:latin typeface="Calibri" panose="020F0502020204030204" pitchFamily="34" charset="0"/>
                    <a:cs typeface="Calibri" panose="020F0502020204030204" pitchFamily="34" charset="0"/>
                  </a:rPr>
                  <a:t>Sea un </a:t>
                </a:r>
                <a:r>
                  <a:rPr lang="es-AR" dirty="0">
                    <a:latin typeface="Calibri" panose="020F0502020204030204" pitchFamily="34" charset="0"/>
                    <a:cs typeface="Calibri" panose="020F0502020204030204" pitchFamily="34" charset="0"/>
                  </a:rPr>
                  <a:t>ejemplo sencillo:  </a:t>
                </a:r>
                <a:r>
                  <a:rPr lang="es-AR" dirty="0">
                    <a:latin typeface="Calibri" panose="020F0502020204030204" pitchFamily="34" charset="0"/>
                    <a:cs typeface="Calibri" panose="020F0502020204030204" pitchFamily="34" charset="0"/>
                  </a:rPr>
                  <a:t>p</a:t>
                </a:r>
                <a:r>
                  <a:rPr lang="es-AR" baseline="-25000" dirty="0">
                    <a:latin typeface="Calibri" panose="020F0502020204030204" pitchFamily="34" charset="0"/>
                    <a:cs typeface="Calibri" panose="020F0502020204030204" pitchFamily="34" charset="0"/>
                  </a:rPr>
                  <a:t>1</a:t>
                </a:r>
                <a:r>
                  <a:rPr lang="es-AR" dirty="0">
                    <a:latin typeface="Calibri" panose="020F0502020204030204" pitchFamily="34" charset="0"/>
                    <a:cs typeface="Calibri" panose="020F0502020204030204" pitchFamily="34" charset="0"/>
                  </a:rPr>
                  <a:t>=</a:t>
                </a:r>
                <a14:m>
                  <m:oMath xmlns:m="http://schemas.openxmlformats.org/officeDocument/2006/math">
                    <m:r>
                      <a:rPr lang="es-AR" i="1">
                        <a:latin typeface="Cambria Math" panose="02040503050406030204" pitchFamily="18" charset="0"/>
                      </a:rPr>
                      <m:t> </m:t>
                    </m:r>
                    <m:f>
                      <m:fPr>
                        <m:ctrlPr>
                          <a:rPr lang="es-AR" i="1">
                            <a:latin typeface="Cambria Math" panose="02040503050406030204" pitchFamily="18" charset="0"/>
                          </a:rPr>
                        </m:ctrlPr>
                      </m:fPr>
                      <m:num>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1</m:t>
                            </m:r>
                          </m:sub>
                        </m:sSub>
                      </m:num>
                      <m:den>
                        <m:sSub>
                          <m:sSubPr>
                            <m:ctrlPr>
                              <a:rPr lang="es-AR" i="1">
                                <a:latin typeface="Cambria Math" panose="02040503050406030204" pitchFamily="18" charset="0"/>
                              </a:rPr>
                            </m:ctrlPr>
                          </m:sSubPr>
                          <m:e>
                            <m:r>
                              <a:rPr lang="es-AR" i="1">
                                <a:latin typeface="Cambria Math" panose="02040503050406030204" pitchFamily="18" charset="0"/>
                              </a:rPr>
                              <m:t>𝑛</m:t>
                            </m:r>
                          </m:e>
                          <m:sub>
                            <m:r>
                              <a:rPr lang="es-AR" i="1">
                                <a:latin typeface="Cambria Math" panose="02040503050406030204" pitchFamily="18" charset="0"/>
                              </a:rPr>
                              <m:t>1</m:t>
                            </m:r>
                          </m:sub>
                        </m:sSub>
                      </m:den>
                    </m:f>
                  </m:oMath>
                </a14:m>
                <a:r>
                  <a:rPr lang="es-AR" dirty="0">
                    <a:latin typeface="Calibri" panose="020F0502020204030204" pitchFamily="34" charset="0"/>
                    <a:cs typeface="Calibri" panose="020F0502020204030204" pitchFamily="34" charset="0"/>
                  </a:rPr>
                  <a:t> = </a:t>
                </a:r>
                <a14:m>
                  <m:oMath xmlns:m="http://schemas.openxmlformats.org/officeDocument/2006/math">
                    <m:f>
                      <m:fPr>
                        <m:ctrlPr>
                          <a:rPr lang="es-AR" i="1">
                            <a:latin typeface="Cambria Math" panose="02040503050406030204" pitchFamily="18" charset="0"/>
                          </a:rPr>
                        </m:ctrlPr>
                      </m:fPr>
                      <m:num>
                        <m:r>
                          <a:rPr lang="es-AR" i="1">
                            <a:latin typeface="Cambria Math" panose="02040503050406030204" pitchFamily="18" charset="0"/>
                          </a:rPr>
                          <m:t>10</m:t>
                        </m:r>
                        <m:r>
                          <a:rPr lang="es-AR" b="0" i="1" smtClean="0">
                            <a:latin typeface="Cambria Math" panose="02040503050406030204" pitchFamily="18" charset="0"/>
                          </a:rPr>
                          <m:t>0</m:t>
                        </m:r>
                      </m:num>
                      <m:den>
                        <m:r>
                          <a:rPr lang="es-AR" i="1">
                            <a:latin typeface="Cambria Math" panose="02040503050406030204" pitchFamily="18" charset="0"/>
                          </a:rPr>
                          <m:t>100</m:t>
                        </m:r>
                        <m:r>
                          <a:rPr lang="es-AR" b="0" i="1" smtClean="0">
                            <a:latin typeface="Cambria Math" panose="02040503050406030204" pitchFamily="18" charset="0"/>
                          </a:rPr>
                          <m:t>0</m:t>
                        </m:r>
                      </m:den>
                    </m:f>
                  </m:oMath>
                </a14:m>
                <a:r>
                  <a:rPr lang="es-AR" dirty="0">
                    <a:latin typeface="Calibri" panose="020F0502020204030204" pitchFamily="34" charset="0"/>
                    <a:cs typeface="Calibri" panose="020F0502020204030204" pitchFamily="34" charset="0"/>
                  </a:rPr>
                  <a:t> = </a:t>
                </a:r>
                <a:r>
                  <a:rPr lang="es-AR" dirty="0" smtClean="0">
                    <a:latin typeface="Calibri" panose="020F0502020204030204" pitchFamily="34" charset="0"/>
                    <a:cs typeface="Calibri" panose="020F0502020204030204" pitchFamily="34" charset="0"/>
                  </a:rPr>
                  <a:t>0,1 </a:t>
                </a:r>
                <a:r>
                  <a:rPr lang="es-AR" dirty="0">
                    <a:latin typeface="Calibri" panose="020F0502020204030204" pitchFamily="34" charset="0"/>
                    <a:cs typeface="Calibri" panose="020F0502020204030204" pitchFamily="34" charset="0"/>
                  </a:rPr>
                  <a:t>y p</a:t>
                </a:r>
                <a:r>
                  <a:rPr lang="es-AR" baseline="-25000" dirty="0">
                    <a:latin typeface="Calibri" panose="020F0502020204030204" pitchFamily="34" charset="0"/>
                    <a:cs typeface="Calibri" panose="020F0502020204030204" pitchFamily="34" charset="0"/>
                  </a:rPr>
                  <a:t>2</a:t>
                </a:r>
                <a:r>
                  <a:rPr lang="es-AR" dirty="0">
                    <a:latin typeface="Calibri" panose="020F0502020204030204" pitchFamily="34" charset="0"/>
                    <a:cs typeface="Calibri" panose="020F0502020204030204" pitchFamily="34" charset="0"/>
                  </a:rPr>
                  <a:t>=</a:t>
                </a:r>
                <a14:m>
                  <m:oMath xmlns:m="http://schemas.openxmlformats.org/officeDocument/2006/math">
                    <m:r>
                      <a:rPr lang="es-AR" i="1">
                        <a:latin typeface="Cambria Math" panose="02040503050406030204" pitchFamily="18" charset="0"/>
                      </a:rPr>
                      <m:t> </m:t>
                    </m:r>
                    <m:f>
                      <m:fPr>
                        <m:ctrlPr>
                          <a:rPr lang="es-AR" i="1">
                            <a:latin typeface="Cambria Math" panose="02040503050406030204" pitchFamily="18" charset="0"/>
                          </a:rPr>
                        </m:ctrlPr>
                      </m:fPr>
                      <m:num>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2</m:t>
                            </m:r>
                          </m:sub>
                        </m:sSub>
                      </m:num>
                      <m:den>
                        <m:sSub>
                          <m:sSubPr>
                            <m:ctrlPr>
                              <a:rPr lang="es-AR" i="1">
                                <a:latin typeface="Cambria Math" panose="02040503050406030204" pitchFamily="18" charset="0"/>
                              </a:rPr>
                            </m:ctrlPr>
                          </m:sSubPr>
                          <m:e>
                            <m:r>
                              <a:rPr lang="es-AR" i="1">
                                <a:latin typeface="Cambria Math" panose="02040503050406030204" pitchFamily="18" charset="0"/>
                              </a:rPr>
                              <m:t>𝑛</m:t>
                            </m:r>
                          </m:e>
                          <m:sub>
                            <m:r>
                              <a:rPr lang="es-AR" i="1">
                                <a:latin typeface="Cambria Math" panose="02040503050406030204" pitchFamily="18" charset="0"/>
                              </a:rPr>
                              <m:t>2</m:t>
                            </m:r>
                          </m:sub>
                        </m:sSub>
                      </m:den>
                    </m:f>
                  </m:oMath>
                </a14:m>
                <a:r>
                  <a:rPr lang="es-AR" dirty="0">
                    <a:latin typeface="Calibri" panose="020F0502020204030204" pitchFamily="34" charset="0"/>
                    <a:cs typeface="Calibri" panose="020F0502020204030204" pitchFamily="34" charset="0"/>
                  </a:rPr>
                  <a:t> = </a:t>
                </a:r>
                <a14:m>
                  <m:oMath xmlns:m="http://schemas.openxmlformats.org/officeDocument/2006/math">
                    <m:f>
                      <m:fPr>
                        <m:ctrlPr>
                          <a:rPr lang="es-AR" i="1">
                            <a:latin typeface="Cambria Math" panose="02040503050406030204" pitchFamily="18" charset="0"/>
                          </a:rPr>
                        </m:ctrlPr>
                      </m:fPr>
                      <m:num>
                        <m:r>
                          <a:rPr lang="es-AR" i="1">
                            <a:latin typeface="Cambria Math" panose="02040503050406030204" pitchFamily="18" charset="0"/>
                          </a:rPr>
                          <m:t>1</m:t>
                        </m:r>
                      </m:num>
                      <m:den>
                        <m:r>
                          <a:rPr lang="es-AR" i="1">
                            <a:latin typeface="Cambria Math" panose="02040503050406030204" pitchFamily="18" charset="0"/>
                          </a:rPr>
                          <m:t>10</m:t>
                        </m:r>
                      </m:den>
                    </m:f>
                  </m:oMath>
                </a14:m>
                <a:r>
                  <a:rPr lang="es-AR" dirty="0">
                    <a:latin typeface="Calibri" panose="020F0502020204030204" pitchFamily="34" charset="0"/>
                    <a:cs typeface="Calibri" panose="020F0502020204030204" pitchFamily="34" charset="0"/>
                  </a:rPr>
                  <a:t> = </a:t>
                </a:r>
                <a:r>
                  <a:rPr lang="es-AR" dirty="0" smtClean="0">
                    <a:latin typeface="Calibri" panose="020F0502020204030204" pitchFamily="34" charset="0"/>
                    <a:cs typeface="Calibri" panose="020F0502020204030204" pitchFamily="34" charset="0"/>
                  </a:rPr>
                  <a:t>0,1</a:t>
                </a:r>
                <a:endParaRPr lang="es-AR" dirty="0">
                  <a:latin typeface="Calibri" panose="020F0502020204030204" pitchFamily="34" charset="0"/>
                  <a:cs typeface="Calibri" panose="020F0502020204030204" pitchFamily="34" charset="0"/>
                </a:endParaRPr>
              </a:p>
              <a:p>
                <a:r>
                  <a:rPr lang="es-MX" dirty="0" smtClean="0">
                    <a:latin typeface="Calibri" panose="020F0502020204030204" pitchFamily="34" charset="0"/>
                    <a:cs typeface="Calibri" panose="020F0502020204030204" pitchFamily="34" charset="0"/>
                  </a:rPr>
                  <a:t>Moran no hace </a:t>
                </a:r>
                <a:r>
                  <a:rPr lang="es-MX" dirty="0">
                    <a:latin typeface="Calibri" panose="020F0502020204030204" pitchFamily="34" charset="0"/>
                    <a:cs typeface="Calibri" panose="020F0502020204030204" pitchFamily="34" charset="0"/>
                  </a:rPr>
                  <a:t>distinción alguna entre estas dos situaciones al momento de hacer los cálculos, es decir no se tiene en cuenta el “tamaño” de las correspondientes áreas. </a:t>
                </a:r>
              </a:p>
              <a:p>
                <a:r>
                  <a:rPr lang="es-MX" dirty="0" smtClean="0">
                    <a:latin typeface="Calibri" panose="020F0502020204030204" pitchFamily="34" charset="0"/>
                    <a:cs typeface="Calibri" panose="020F0502020204030204" pitchFamily="34" charset="0"/>
                  </a:rPr>
                  <a:t>Si </a:t>
                </a:r>
                <a:r>
                  <a:rPr lang="es-MX" dirty="0">
                    <a:latin typeface="Calibri" panose="020F0502020204030204" pitchFamily="34" charset="0"/>
                    <a:cs typeface="Calibri" panose="020F0502020204030204" pitchFamily="34" charset="0"/>
                  </a:rPr>
                  <a:t>se </a:t>
                </a:r>
                <a:r>
                  <a:rPr lang="es-MX" dirty="0" smtClean="0">
                    <a:latin typeface="Calibri" panose="020F0502020204030204" pitchFamily="34" charset="0"/>
                    <a:cs typeface="Calibri" panose="020F0502020204030204" pitchFamily="34" charset="0"/>
                  </a:rPr>
                  <a:t>utiliza </a:t>
                </a:r>
                <a:r>
                  <a:rPr lang="es-MX" dirty="0">
                    <a:latin typeface="Calibri" panose="020F0502020204030204" pitchFamily="34" charset="0"/>
                    <a:cs typeface="Calibri" panose="020F0502020204030204" pitchFamily="34" charset="0"/>
                  </a:rPr>
                  <a:t>la prueba normal, se debe suponer que las razones están distribuidas normal, idénticamente y son </a:t>
                </a:r>
                <a:r>
                  <a:rPr lang="es-MX" dirty="0" smtClean="0">
                    <a:latin typeface="Calibri" panose="020F0502020204030204" pitchFamily="34" charset="0"/>
                    <a:cs typeface="Calibri" panose="020F0502020204030204" pitchFamily="34" charset="0"/>
                  </a:rPr>
                  <a:t>independientes, pero:</a:t>
                </a:r>
              </a:p>
              <a:p>
                <a:pPr lvl="1">
                  <a:buFont typeface="Wingdings" panose="05000000000000000000" pitchFamily="2" charset="2"/>
                  <a:buChar char="§"/>
                </a:pPr>
                <a:r>
                  <a:rPr lang="es-MX" sz="1800" dirty="0" smtClean="0">
                    <a:latin typeface="Calibri" panose="020F0502020204030204" pitchFamily="34" charset="0"/>
                    <a:cs typeface="Calibri" panose="020F0502020204030204" pitchFamily="34" charset="0"/>
                  </a:rPr>
                  <a:t>La </a:t>
                </a:r>
                <a:r>
                  <a:rPr lang="es-MX" sz="1800" dirty="0">
                    <a:latin typeface="Calibri" panose="020F0502020204030204" pitchFamily="34" charset="0"/>
                    <a:cs typeface="Calibri" panose="020F0502020204030204" pitchFamily="34" charset="0"/>
                  </a:rPr>
                  <a:t>variancia </a:t>
                </a:r>
                <a:r>
                  <a:rPr lang="es-MX" sz="1800" dirty="0" smtClean="0">
                    <a:latin typeface="Calibri" panose="020F0502020204030204" pitchFamily="34" charset="0"/>
                    <a:cs typeface="Calibri" panose="020F0502020204030204" pitchFamily="34" charset="0"/>
                  </a:rPr>
                  <a:t>de cada unidad será </a:t>
                </a:r>
                <a:r>
                  <a:rPr lang="es-MX" sz="1800" dirty="0">
                    <a:latin typeface="Calibri" panose="020F0502020204030204" pitchFamily="34" charset="0"/>
                    <a:cs typeface="Calibri" panose="020F0502020204030204" pitchFamily="34" charset="0"/>
                  </a:rPr>
                  <a:t>diferente ya que dependerá del tamaño de la </a:t>
                </a:r>
                <a:r>
                  <a:rPr lang="es-MX" sz="1800" dirty="0" smtClean="0">
                    <a:latin typeface="Calibri" panose="020F0502020204030204" pitchFamily="34" charset="0"/>
                    <a:cs typeface="Calibri" panose="020F0502020204030204" pitchFamily="34" charset="0"/>
                  </a:rPr>
                  <a:t>misma (distribución potencialmente Poisson </a:t>
                </a:r>
                <a:r>
                  <a:rPr lang="es-MX" sz="1800" dirty="0">
                    <a:latin typeface="Calibri" panose="020F0502020204030204" pitchFamily="34" charset="0"/>
                    <a:cs typeface="Calibri" panose="020F0502020204030204" pitchFamily="34" charset="0"/>
                  </a:rPr>
                  <a:t>o </a:t>
                </a:r>
                <a:r>
                  <a:rPr lang="es-MX" sz="1800" dirty="0" smtClean="0">
                    <a:latin typeface="Calibri" panose="020F0502020204030204" pitchFamily="34" charset="0"/>
                    <a:cs typeface="Calibri" panose="020F0502020204030204" pitchFamily="34" charset="0"/>
                  </a:rPr>
                  <a:t>Binomial) </a:t>
                </a:r>
              </a:p>
              <a:p>
                <a:pPr lvl="1">
                  <a:buFont typeface="Wingdings" panose="05000000000000000000" pitchFamily="2" charset="2"/>
                  <a:buChar char="§"/>
                </a:pPr>
                <a:r>
                  <a:rPr lang="es-MX" sz="1800" dirty="0" smtClean="0">
                    <a:latin typeface="Calibri" panose="020F0502020204030204" pitchFamily="34" charset="0"/>
                    <a:cs typeface="Calibri" panose="020F0502020204030204" pitchFamily="34" charset="0"/>
                  </a:rPr>
                  <a:t>Las </a:t>
                </a:r>
                <a:r>
                  <a:rPr lang="es-MX" sz="1800" dirty="0">
                    <a:latin typeface="Calibri" panose="020F0502020204030204" pitchFamily="34" charset="0"/>
                    <a:cs typeface="Calibri" panose="020F0502020204030204" pitchFamily="34" charset="0"/>
                  </a:rPr>
                  <a:t>medias podrían ser </a:t>
                </a:r>
                <a:r>
                  <a:rPr lang="es-MX" sz="1800" dirty="0" smtClean="0">
                    <a:latin typeface="Calibri" panose="020F0502020204030204" pitchFamily="34" charset="0"/>
                    <a:cs typeface="Calibri" panose="020F0502020204030204" pitchFamily="34" charset="0"/>
                  </a:rPr>
                  <a:t>diferentes, </a:t>
                </a:r>
                <a:r>
                  <a:rPr lang="es-MX" sz="1800" dirty="0">
                    <a:latin typeface="Calibri" panose="020F0502020204030204" pitchFamily="34" charset="0"/>
                    <a:cs typeface="Calibri" panose="020F0502020204030204" pitchFamily="34" charset="0"/>
                  </a:rPr>
                  <a:t>ya que la inexistencia de autocorrelación </a:t>
                </a:r>
                <a:r>
                  <a:rPr lang="es-MX" sz="1800" dirty="0" smtClean="0">
                    <a:latin typeface="Calibri" panose="020F0502020204030204" pitchFamily="34" charset="0"/>
                    <a:cs typeface="Calibri" panose="020F0502020204030204" pitchFamily="34" charset="0"/>
                  </a:rPr>
                  <a:t>      espacial </a:t>
                </a:r>
                <a:r>
                  <a:rPr lang="es-MX" sz="1800" dirty="0">
                    <a:latin typeface="Calibri" panose="020F0502020204030204" pitchFamily="34" charset="0"/>
                    <a:cs typeface="Calibri" panose="020F0502020204030204" pitchFamily="34" charset="0"/>
                  </a:rPr>
                  <a:t>no </a:t>
                </a:r>
                <a:r>
                  <a:rPr lang="es-MX" sz="1800" dirty="0" smtClean="0">
                    <a:latin typeface="Calibri" panose="020F0502020204030204" pitchFamily="34" charset="0"/>
                    <a:cs typeface="Calibri" panose="020F0502020204030204" pitchFamily="34" charset="0"/>
                  </a:rPr>
                  <a:t>descarta  la </a:t>
                </a:r>
                <a:r>
                  <a:rPr lang="es-MX" sz="1800" dirty="0">
                    <a:latin typeface="Calibri" panose="020F0502020204030204" pitchFamily="34" charset="0"/>
                    <a:cs typeface="Calibri" panose="020F0502020204030204" pitchFamily="34" charset="0"/>
                  </a:rPr>
                  <a:t>heterogeneidad </a:t>
                </a:r>
                <a:r>
                  <a:rPr lang="es-MX" sz="1800" dirty="0" smtClean="0">
                    <a:latin typeface="Calibri" panose="020F0502020204030204" pitchFamily="34" charset="0"/>
                    <a:cs typeface="Calibri" panose="020F0502020204030204" pitchFamily="34" charset="0"/>
                  </a:rPr>
                  <a:t>espacial</a:t>
                </a:r>
                <a:endParaRPr lang="es-MX" sz="1800" dirty="0">
                  <a:latin typeface="Calibri" panose="020F0502020204030204" pitchFamily="34" charset="0"/>
                  <a:cs typeface="Calibri" panose="020F0502020204030204" pitchFamily="34" charset="0"/>
                </a:endParaRPr>
              </a:p>
              <a:p>
                <a:r>
                  <a:rPr lang="es-MX" dirty="0">
                    <a:latin typeface="Calibri" panose="020F0502020204030204" pitchFamily="34" charset="0"/>
                    <a:cs typeface="Calibri" panose="020F0502020204030204" pitchFamily="34" charset="0"/>
                  </a:rPr>
                  <a:t>Si se aplica un test permutacional </a:t>
                </a:r>
                <a:r>
                  <a:rPr lang="es-MX" dirty="0" smtClean="0">
                    <a:latin typeface="Calibri" panose="020F0502020204030204" pitchFamily="34" charset="0"/>
                    <a:cs typeface="Calibri" panose="020F0502020204030204" pitchFamily="34" charset="0"/>
                  </a:rPr>
                  <a:t>bajo esta situación, </a:t>
                </a:r>
                <a:r>
                  <a:rPr lang="es-MX" dirty="0">
                    <a:latin typeface="Calibri" panose="020F0502020204030204" pitchFamily="34" charset="0"/>
                    <a:cs typeface="Calibri" panose="020F0502020204030204" pitchFamily="34" charset="0"/>
                  </a:rPr>
                  <a:t>las distribuciones no </a:t>
                </a:r>
                <a:r>
                  <a:rPr lang="es-MX" dirty="0" smtClean="0">
                    <a:latin typeface="Calibri" panose="020F0502020204030204" pitchFamily="34" charset="0"/>
                    <a:cs typeface="Calibri" panose="020F0502020204030204" pitchFamily="34" charset="0"/>
                  </a:rPr>
                  <a:t>                         son </a:t>
                </a:r>
                <a:r>
                  <a:rPr lang="es-MX" dirty="0">
                    <a:latin typeface="Calibri" panose="020F0502020204030204" pitchFamily="34" charset="0"/>
                    <a:cs typeface="Calibri" panose="020F0502020204030204" pitchFamily="34" charset="0"/>
                  </a:rPr>
                  <a:t>“intercambiables”, condición requerida por esa clase de </a:t>
                </a:r>
                <a:r>
                  <a:rPr lang="es-MX" dirty="0" smtClean="0">
                    <a:latin typeface="Calibri" panose="020F0502020204030204" pitchFamily="34" charset="0"/>
                    <a:cs typeface="Calibri" panose="020F0502020204030204" pitchFamily="34" charset="0"/>
                  </a:rPr>
                  <a:t>pruebas </a:t>
                </a:r>
                <a:endParaRPr lang="es-AR" b="1" dirty="0">
                  <a:latin typeface="Calibri" panose="020F0502020204030204" pitchFamily="34" charset="0"/>
                  <a:cs typeface="Calibri" panose="020F0502020204030204" pitchFamily="34" charset="0"/>
                </a:endParaRPr>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xfrm>
                <a:off x="677333" y="2160589"/>
                <a:ext cx="9009591" cy="4621211"/>
              </a:xfrm>
              <a:blipFill>
                <a:blip r:embed="rId3"/>
                <a:stretch>
                  <a:fillRect l="-135" t="-659" b="-395"/>
                </a:stretch>
              </a:blipFill>
            </p:spPr>
            <p:txBody>
              <a:bodyPr/>
              <a:lstStyle/>
              <a:p>
                <a:r>
                  <a:rPr lang="es-AR">
                    <a:noFill/>
                  </a:rPr>
                  <a:t> </a:t>
                </a:r>
              </a:p>
            </p:txBody>
          </p:sp>
        </mc:Fallback>
      </mc:AlternateContent>
    </p:spTree>
    <p:extLst>
      <p:ext uri="{BB962C8B-B14F-4D97-AF65-F5344CB8AC3E}">
        <p14:creationId xmlns:p14="http://schemas.microsoft.com/office/powerpoint/2010/main" val="15825414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ítulo 1"/>
              <p:cNvSpPr>
                <a:spLocks noGrp="1"/>
              </p:cNvSpPr>
              <p:nvPr>
                <p:ph type="title"/>
              </p:nvPr>
            </p:nvSpPr>
            <p:spPr/>
            <p:txBody>
              <a:bodyPr/>
              <a:lstStyle/>
              <a:p>
                <a:r>
                  <a:rPr lang="es-AR" dirty="0" smtClean="0">
                    <a:latin typeface="Calibri" panose="020F0502020204030204" pitchFamily="34" charset="0"/>
                    <a:cs typeface="Calibri" panose="020F0502020204030204" pitchFamily="34" charset="0"/>
                  </a:rPr>
                  <a:t>Índice de Oden (</a:t>
                </a:r>
                <a14:m>
                  <m:oMath xmlns:m="http://schemas.openxmlformats.org/officeDocument/2006/math">
                    <m:sSubSup>
                      <m:sSubSupPr>
                        <m:ctrlPr>
                          <a:rPr lang="es-AR" i="1">
                            <a:latin typeface="Cambria Math" panose="02040503050406030204" pitchFamily="18" charset="0"/>
                          </a:rPr>
                        </m:ctrlPr>
                      </m:sSubSupPr>
                      <m:e>
                        <m:r>
                          <a:rPr lang="es-AR" i="1">
                            <a:latin typeface="Cambria Math" panose="02040503050406030204" pitchFamily="18" charset="0"/>
                          </a:rPr>
                          <m:t>𝐼</m:t>
                        </m:r>
                      </m:e>
                      <m:sub>
                        <m:r>
                          <a:rPr lang="es-AR" i="1">
                            <a:latin typeface="Cambria Math" panose="02040503050406030204" pitchFamily="18" charset="0"/>
                          </a:rPr>
                          <m:t>𝑝𝑜𝑝</m:t>
                        </m:r>
                      </m:sub>
                      <m:sup>
                        <m:r>
                          <a:rPr lang="es-AR" i="1">
                            <a:latin typeface="Cambria Math" panose="02040503050406030204" pitchFamily="18" charset="0"/>
                          </a:rPr>
                          <m:t>∗</m:t>
                        </m:r>
                      </m:sup>
                    </m:sSubSup>
                  </m:oMath>
                </a14:m>
                <a:r>
                  <a:rPr lang="es-AR" dirty="0" smtClean="0">
                    <a:latin typeface="Calibri" panose="020F0502020204030204" pitchFamily="34" charset="0"/>
                    <a:cs typeface="Calibri" panose="020F0502020204030204" pitchFamily="34" charset="0"/>
                  </a:rPr>
                  <a:t>)</a:t>
                </a:r>
                <a:endParaRPr lang="es-AR" dirty="0">
                  <a:latin typeface="Calibri" panose="020F0502020204030204" pitchFamily="34" charset="0"/>
                  <a:cs typeface="Calibri" panose="020F0502020204030204" pitchFamily="34" charset="0"/>
                </a:endParaRPr>
              </a:p>
            </p:txBody>
          </p:sp>
        </mc:Choice>
        <mc:Fallback>
          <p:sp>
            <p:nvSpPr>
              <p:cNvPr id="2" name="Título 1"/>
              <p:cNvSpPr>
                <a:spLocks noGrp="1" noRot="1" noChangeAspect="1" noMove="1" noResize="1" noEditPoints="1" noAdjustHandles="1" noChangeArrowheads="1" noChangeShapeType="1" noTextEdit="1"/>
              </p:cNvSpPr>
              <p:nvPr>
                <p:ph type="title"/>
              </p:nvPr>
            </p:nvSpPr>
            <p:spPr>
              <a:blipFill>
                <a:blip r:embed="rId3"/>
                <a:stretch>
                  <a:fillRect l="-2128" t="-6452"/>
                </a:stretch>
              </a:blipFill>
            </p:spPr>
            <p:txBody>
              <a:bodyPr/>
              <a:lstStyle/>
              <a:p>
                <a:r>
                  <a:rPr lang="es-AR">
                    <a:noFill/>
                  </a:rPr>
                  <a:t> </a:t>
                </a:r>
              </a:p>
            </p:txBody>
          </p:sp>
        </mc:Fallback>
      </mc:AlternateContent>
      <mc:AlternateContent xmlns:mc="http://schemas.openxmlformats.org/markup-compatibility/2006">
        <mc:Choice xmlns:a14="http://schemas.microsoft.com/office/drawing/2010/main" Requires="a14">
          <p:sp>
            <p:nvSpPr>
              <p:cNvPr id="3" name="Marcador de contenido 2"/>
              <p:cNvSpPr>
                <a:spLocks noGrp="1"/>
              </p:cNvSpPr>
              <p:nvPr>
                <p:ph idx="1"/>
              </p:nvPr>
            </p:nvSpPr>
            <p:spPr/>
            <p:txBody>
              <a:bodyPr>
                <a:normAutofit/>
              </a:bodyPr>
              <a:lstStyle/>
              <a:p>
                <a:pPr marL="0" indent="0">
                  <a:buNone/>
                </a:pPr>
                <a14:m>
                  <m:oMath xmlns:m="http://schemas.openxmlformats.org/officeDocument/2006/math">
                    <m:sSubSup>
                      <m:sSubSupPr>
                        <m:ctrlPr>
                          <a:rPr lang="es-AR" i="1">
                            <a:latin typeface="Cambria Math" panose="02040503050406030204" pitchFamily="18" charset="0"/>
                          </a:rPr>
                        </m:ctrlPr>
                      </m:sSubSupPr>
                      <m:e>
                        <m:r>
                          <a:rPr lang="es-AR" i="1">
                            <a:latin typeface="Cambria Math" panose="02040503050406030204" pitchFamily="18" charset="0"/>
                          </a:rPr>
                          <m:t>𝐼</m:t>
                        </m:r>
                      </m:e>
                      <m:sub>
                        <m:r>
                          <a:rPr lang="es-AR" i="1">
                            <a:latin typeface="Cambria Math" panose="02040503050406030204" pitchFamily="18" charset="0"/>
                          </a:rPr>
                          <m:t>𝑝𝑜𝑝</m:t>
                        </m:r>
                      </m:sub>
                      <m:sup>
                        <m:r>
                          <a:rPr lang="es-AR" i="1">
                            <a:latin typeface="Cambria Math" panose="02040503050406030204" pitchFamily="18" charset="0"/>
                          </a:rPr>
                          <m:t>∗</m:t>
                        </m:r>
                      </m:sup>
                    </m:sSubSup>
                  </m:oMath>
                </a14:m>
                <a:r>
                  <a:rPr lang="es-AR" dirty="0">
                    <a:latin typeface="Calibri" panose="020F0502020204030204" pitchFamily="34" charset="0"/>
                    <a:cs typeface="Calibri" panose="020F0502020204030204" pitchFamily="34" charset="0"/>
                  </a:rPr>
                  <a:t> = </a:t>
                </a:r>
                <a14:m>
                  <m:oMath xmlns:m="http://schemas.openxmlformats.org/officeDocument/2006/math">
                    <m:f>
                      <m:fPr>
                        <m:ctrlPr>
                          <a:rPr lang="es-AR" i="1">
                            <a:latin typeface="Cambria Math" panose="02040503050406030204" pitchFamily="18" charset="0"/>
                          </a:rPr>
                        </m:ctrlPr>
                      </m:fPr>
                      <m:num>
                        <m:sSup>
                          <m:sSupPr>
                            <m:ctrlPr>
                              <a:rPr lang="es-AR" i="1">
                                <a:latin typeface="Cambria Math" panose="02040503050406030204" pitchFamily="18" charset="0"/>
                              </a:rPr>
                            </m:ctrlPr>
                          </m:sSupPr>
                          <m:e>
                            <m:r>
                              <a:rPr lang="es-AR" i="1">
                                <a:latin typeface="Cambria Math" panose="02040503050406030204" pitchFamily="18" charset="0"/>
                              </a:rPr>
                              <m:t>𝑥</m:t>
                            </m:r>
                          </m:e>
                          <m:sup>
                            <m:r>
                              <a:rPr lang="es-AR" i="1">
                                <a:latin typeface="Cambria Math" panose="02040503050406030204" pitchFamily="18" charset="0"/>
                              </a:rPr>
                              <m:t>2</m:t>
                            </m:r>
                          </m:sup>
                        </m:sSup>
                        <m:nary>
                          <m:naryPr>
                            <m:chr m:val="∑"/>
                            <m:limLoc m:val="undOvr"/>
                            <m:ctrlPr>
                              <a:rPr lang="es-AR" i="1">
                                <a:latin typeface="Cambria Math" panose="02040503050406030204" pitchFamily="18" charset="0"/>
                              </a:rPr>
                            </m:ctrlPr>
                          </m:naryPr>
                          <m:sub>
                            <m:r>
                              <a:rPr lang="es-AR" i="1">
                                <a:latin typeface="Cambria Math" panose="02040503050406030204" pitchFamily="18" charset="0"/>
                              </a:rPr>
                              <m:t>𝑖𝑗</m:t>
                            </m:r>
                          </m:sub>
                          <m:sup>
                            <m:r>
                              <a:rPr lang="es-AR" i="1">
                                <a:latin typeface="Cambria Math" panose="02040503050406030204" pitchFamily="18" charset="0"/>
                              </a:rPr>
                              <m:t>𝑚</m:t>
                            </m:r>
                          </m:sup>
                          <m:e>
                            <m:sSubSup>
                              <m:sSubSupPr>
                                <m:ctrlPr>
                                  <a:rPr lang="es-AR" i="1">
                                    <a:latin typeface="Cambria Math" panose="02040503050406030204" pitchFamily="18" charset="0"/>
                                  </a:rPr>
                                </m:ctrlPr>
                              </m:sSubSupPr>
                              <m:e>
                                <m:r>
                                  <a:rPr lang="es-AR" i="1">
                                    <a:latin typeface="Cambria Math" panose="02040503050406030204" pitchFamily="18" charset="0"/>
                                  </a:rPr>
                                  <m:t>𝑀</m:t>
                                </m:r>
                              </m:e>
                              <m:sub>
                                <m:r>
                                  <a:rPr lang="es-AR" i="1">
                                    <a:latin typeface="Cambria Math" panose="02040503050406030204" pitchFamily="18" charset="0"/>
                                  </a:rPr>
                                  <m:t>𝑖𝑗</m:t>
                                </m:r>
                                <m:r>
                                  <a:rPr lang="es-AR" i="1">
                                    <a:latin typeface="Cambria Math" panose="02040503050406030204" pitchFamily="18" charset="0"/>
                                  </a:rPr>
                                  <m:t> </m:t>
                                </m:r>
                              </m:sub>
                              <m:sup>
                                <m:r>
                                  <a:rPr lang="es-AR" i="1">
                                    <a:latin typeface="Cambria Math" panose="02040503050406030204" pitchFamily="18" charset="0"/>
                                  </a:rPr>
                                  <m:t>∗</m:t>
                                </m:r>
                              </m:sup>
                            </m:sSubSup>
                          </m:e>
                        </m:nary>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𝑑</m:t>
                                </m:r>
                              </m:e>
                              <m:sub>
                                <m:r>
                                  <a:rPr lang="es-AR" i="1">
                                    <a:latin typeface="Cambria Math" panose="02040503050406030204" pitchFamily="18" charset="0"/>
                                  </a:rPr>
                                  <m:t>𝑖</m:t>
                                </m:r>
                              </m:sub>
                            </m:sSub>
                            <m:r>
                              <a:rPr lang="es-AR" i="1">
                                <a:latin typeface="Cambria Math" panose="02040503050406030204" pitchFamily="18" charset="0"/>
                              </a:rPr>
                              <m:t> – </m:t>
                            </m:r>
                            <m:sSub>
                              <m:sSubPr>
                                <m:ctrlPr>
                                  <a:rPr lang="es-AR" i="1">
                                    <a:latin typeface="Cambria Math" panose="02040503050406030204" pitchFamily="18" charset="0"/>
                                  </a:rPr>
                                </m:ctrlPr>
                              </m:sSubPr>
                              <m:e>
                                <m:r>
                                  <a:rPr lang="es-AR" i="1">
                                    <a:latin typeface="Cambria Math" panose="02040503050406030204" pitchFamily="18" charset="0"/>
                                  </a:rPr>
                                  <m:t>𝑒</m:t>
                                </m:r>
                              </m:e>
                              <m:sub>
                                <m:r>
                                  <a:rPr lang="es-AR" i="1">
                                    <a:latin typeface="Cambria Math" panose="02040503050406030204" pitchFamily="18" charset="0"/>
                                  </a:rPr>
                                  <m:t>𝑖</m:t>
                                </m:r>
                              </m:sub>
                            </m:sSub>
                          </m:e>
                        </m:d>
                        <m:r>
                          <a:rPr lang="es-AR" i="1">
                            <a:latin typeface="Cambria Math" panose="02040503050406030204" pitchFamily="18" charset="0"/>
                          </a:rPr>
                          <m:t> </m:t>
                        </m:r>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𝑑</m:t>
                                </m:r>
                              </m:e>
                              <m:sub>
                                <m:r>
                                  <a:rPr lang="es-AR" i="1">
                                    <a:latin typeface="Cambria Math" panose="02040503050406030204" pitchFamily="18" charset="0"/>
                                  </a:rPr>
                                  <m:t>𝑗</m:t>
                                </m:r>
                              </m:sub>
                            </m:sSub>
                            <m:r>
                              <a:rPr lang="es-AR" i="1">
                                <a:latin typeface="Cambria Math" panose="02040503050406030204" pitchFamily="18" charset="0"/>
                              </a:rPr>
                              <m:t> –</m:t>
                            </m:r>
                            <m:sSub>
                              <m:sSubPr>
                                <m:ctrlPr>
                                  <a:rPr lang="es-AR" i="1">
                                    <a:latin typeface="Cambria Math" panose="02040503050406030204" pitchFamily="18" charset="0"/>
                                  </a:rPr>
                                </m:ctrlPr>
                              </m:sSubPr>
                              <m:e>
                                <m:r>
                                  <a:rPr lang="es-AR" i="1">
                                    <a:latin typeface="Cambria Math" panose="02040503050406030204" pitchFamily="18" charset="0"/>
                                  </a:rPr>
                                  <m:t> </m:t>
                                </m:r>
                                <m:r>
                                  <a:rPr lang="es-AR" i="1">
                                    <a:latin typeface="Cambria Math" panose="02040503050406030204" pitchFamily="18" charset="0"/>
                                  </a:rPr>
                                  <m:t>𝑒</m:t>
                                </m:r>
                              </m:e>
                              <m:sub>
                                <m:r>
                                  <a:rPr lang="es-AR" i="1">
                                    <a:latin typeface="Cambria Math" panose="02040503050406030204" pitchFamily="18" charset="0"/>
                                  </a:rPr>
                                  <m:t>𝑗</m:t>
                                </m:r>
                              </m:sub>
                            </m:sSub>
                          </m:e>
                        </m:d>
                        <m:r>
                          <a:rPr lang="es-AR" i="1">
                            <a:latin typeface="Cambria Math" panose="02040503050406030204" pitchFamily="18" charset="0"/>
                          </a:rPr>
                          <m:t>−</m:t>
                        </m:r>
                        <m:r>
                          <a:rPr lang="es-AR" i="1">
                            <a:latin typeface="Cambria Math" panose="02040503050406030204" pitchFamily="18" charset="0"/>
                          </a:rPr>
                          <m:t>𝑥</m:t>
                        </m:r>
                        <m:d>
                          <m:dPr>
                            <m:ctrlPr>
                              <a:rPr lang="es-AR" i="1">
                                <a:latin typeface="Cambria Math" panose="02040503050406030204" pitchFamily="18" charset="0"/>
                              </a:rPr>
                            </m:ctrlPr>
                          </m:dPr>
                          <m:e>
                            <m:r>
                              <a:rPr lang="es-AR" i="1">
                                <a:latin typeface="Cambria Math" panose="02040503050406030204" pitchFamily="18" charset="0"/>
                              </a:rPr>
                              <m:t>1 – 2</m:t>
                            </m:r>
                            <m:acc>
                              <m:accPr>
                                <m:chr m:val="̅"/>
                                <m:ctrlPr>
                                  <a:rPr lang="es-AR" i="1">
                                    <a:latin typeface="Cambria Math" panose="02040503050406030204" pitchFamily="18" charset="0"/>
                                  </a:rPr>
                                </m:ctrlPr>
                              </m:accPr>
                              <m:e>
                                <m:r>
                                  <a:rPr lang="es-AR" i="1">
                                    <a:latin typeface="Cambria Math" panose="02040503050406030204" pitchFamily="18" charset="0"/>
                                  </a:rPr>
                                  <m:t>𝑏</m:t>
                                </m:r>
                              </m:e>
                            </m:acc>
                          </m:e>
                        </m:d>
                        <m:nary>
                          <m:naryPr>
                            <m:chr m:val="∑"/>
                            <m:limLoc m:val="undOvr"/>
                            <m:ctrlPr>
                              <a:rPr lang="es-AR" i="1">
                                <a:latin typeface="Cambria Math" panose="02040503050406030204" pitchFamily="18" charset="0"/>
                              </a:rPr>
                            </m:ctrlPr>
                          </m:naryPr>
                          <m:sub>
                            <m:r>
                              <a:rPr lang="es-AR" i="1">
                                <a:latin typeface="Cambria Math" panose="02040503050406030204" pitchFamily="18" charset="0"/>
                              </a:rPr>
                              <m:t>𝑖</m:t>
                            </m:r>
                          </m:sub>
                          <m:sup>
                            <m:r>
                              <a:rPr lang="es-AR" i="1">
                                <a:latin typeface="Cambria Math" panose="02040503050406030204" pitchFamily="18" charset="0"/>
                              </a:rPr>
                              <m:t>𝑚</m:t>
                            </m:r>
                          </m:sup>
                          <m:e>
                            <m:sSubSup>
                              <m:sSubSupPr>
                                <m:ctrlPr>
                                  <a:rPr lang="es-AR" i="1">
                                    <a:latin typeface="Cambria Math" panose="02040503050406030204" pitchFamily="18" charset="0"/>
                                  </a:rPr>
                                </m:ctrlPr>
                              </m:sSubSupPr>
                              <m:e>
                                <m:r>
                                  <a:rPr lang="es-AR" i="1">
                                    <a:latin typeface="Cambria Math" panose="02040503050406030204" pitchFamily="18" charset="0"/>
                                  </a:rPr>
                                  <m:t>𝑀</m:t>
                                </m:r>
                              </m:e>
                              <m:sub>
                                <m:r>
                                  <a:rPr lang="es-AR" i="1">
                                    <a:latin typeface="Cambria Math" panose="02040503050406030204" pitchFamily="18" charset="0"/>
                                  </a:rPr>
                                  <m:t>𝑖𝑖</m:t>
                                </m:r>
                              </m:sub>
                              <m:sup>
                                <m:r>
                                  <a:rPr lang="es-AR" i="1">
                                    <a:latin typeface="Cambria Math" panose="02040503050406030204" pitchFamily="18" charset="0"/>
                                  </a:rPr>
                                  <m:t>∗</m:t>
                                </m:r>
                              </m:sup>
                            </m:sSubSup>
                          </m:e>
                        </m:nary>
                        <m:sSub>
                          <m:sSubPr>
                            <m:ctrlPr>
                              <a:rPr lang="es-AR" i="1">
                                <a:latin typeface="Cambria Math" panose="02040503050406030204" pitchFamily="18" charset="0"/>
                              </a:rPr>
                            </m:ctrlPr>
                          </m:sSubPr>
                          <m:e>
                            <m:r>
                              <a:rPr lang="es-AR" i="1">
                                <a:latin typeface="Cambria Math" panose="02040503050406030204" pitchFamily="18" charset="0"/>
                              </a:rPr>
                              <m:t>𝑑</m:t>
                            </m:r>
                          </m:e>
                          <m:sub>
                            <m:r>
                              <a:rPr lang="es-AR" i="1">
                                <a:latin typeface="Cambria Math" panose="02040503050406030204" pitchFamily="18" charset="0"/>
                              </a:rPr>
                              <m:t>𝑖</m:t>
                            </m:r>
                            <m:r>
                              <a:rPr lang="es-AR" i="1">
                                <a:latin typeface="Cambria Math" panose="02040503050406030204" pitchFamily="18" charset="0"/>
                              </a:rPr>
                              <m:t> </m:t>
                            </m:r>
                          </m:sub>
                        </m:sSub>
                        <m:r>
                          <a:rPr lang="es-AR" i="1">
                            <a:latin typeface="Cambria Math" panose="02040503050406030204" pitchFamily="18" charset="0"/>
                          </a:rPr>
                          <m:t>–</m:t>
                        </m:r>
                        <m:r>
                          <a:rPr lang="es-AR" i="1">
                            <a:latin typeface="Cambria Math" panose="02040503050406030204" pitchFamily="18" charset="0"/>
                          </a:rPr>
                          <m:t>𝑥</m:t>
                        </m:r>
                        <m:acc>
                          <m:accPr>
                            <m:chr m:val="̅"/>
                            <m:ctrlPr>
                              <a:rPr lang="es-AR" i="1">
                                <a:latin typeface="Cambria Math" panose="02040503050406030204" pitchFamily="18" charset="0"/>
                              </a:rPr>
                            </m:ctrlPr>
                          </m:accPr>
                          <m:e>
                            <m:r>
                              <a:rPr lang="es-AR" i="1">
                                <a:latin typeface="Cambria Math" panose="02040503050406030204" pitchFamily="18" charset="0"/>
                              </a:rPr>
                              <m:t>𝑏</m:t>
                            </m:r>
                          </m:e>
                        </m:acc>
                        <m:nary>
                          <m:naryPr>
                            <m:chr m:val="∑"/>
                            <m:limLoc m:val="undOvr"/>
                            <m:ctrlPr>
                              <a:rPr lang="es-AR" i="1">
                                <a:latin typeface="Cambria Math" panose="02040503050406030204" pitchFamily="18" charset="0"/>
                              </a:rPr>
                            </m:ctrlPr>
                          </m:naryPr>
                          <m:sub>
                            <m:r>
                              <a:rPr lang="es-AR" i="1">
                                <a:latin typeface="Cambria Math" panose="02040503050406030204" pitchFamily="18" charset="0"/>
                              </a:rPr>
                              <m:t>𝑖𝑖</m:t>
                            </m:r>
                          </m:sub>
                          <m:sup>
                            <m:r>
                              <a:rPr lang="es-AR" i="1">
                                <a:latin typeface="Cambria Math" panose="02040503050406030204" pitchFamily="18" charset="0"/>
                              </a:rPr>
                              <m:t>𝑚</m:t>
                            </m:r>
                          </m:sup>
                          <m:e>
                            <m:sSubSup>
                              <m:sSubSupPr>
                                <m:ctrlPr>
                                  <a:rPr lang="es-AR" i="1">
                                    <a:latin typeface="Cambria Math" panose="02040503050406030204" pitchFamily="18" charset="0"/>
                                  </a:rPr>
                                </m:ctrlPr>
                              </m:sSubSupPr>
                              <m:e>
                                <m:r>
                                  <a:rPr lang="es-AR" i="1">
                                    <a:latin typeface="Cambria Math" panose="02040503050406030204" pitchFamily="18" charset="0"/>
                                  </a:rPr>
                                  <m:t>𝑀</m:t>
                                </m:r>
                              </m:e>
                              <m:sub>
                                <m:r>
                                  <a:rPr lang="es-AR" i="1">
                                    <a:latin typeface="Cambria Math" panose="02040503050406030204" pitchFamily="18" charset="0"/>
                                  </a:rPr>
                                  <m:t>𝑖𝑖</m:t>
                                </m:r>
                              </m:sub>
                              <m:sup>
                                <m:r>
                                  <a:rPr lang="es-AR" i="1">
                                    <a:latin typeface="Cambria Math" panose="02040503050406030204" pitchFamily="18" charset="0"/>
                                  </a:rPr>
                                  <m:t>∗</m:t>
                                </m:r>
                              </m:sup>
                            </m:sSubSup>
                            <m:sSub>
                              <m:sSubPr>
                                <m:ctrlPr>
                                  <a:rPr lang="es-AR" i="1">
                                    <a:latin typeface="Cambria Math" panose="02040503050406030204" pitchFamily="18" charset="0"/>
                                  </a:rPr>
                                </m:ctrlPr>
                              </m:sSubPr>
                              <m:e>
                                <m:r>
                                  <a:rPr lang="es-AR" i="1">
                                    <a:latin typeface="Cambria Math" panose="02040503050406030204" pitchFamily="18" charset="0"/>
                                  </a:rPr>
                                  <m:t>𝑒</m:t>
                                </m:r>
                              </m:e>
                              <m:sub>
                                <m:r>
                                  <a:rPr lang="es-AR" i="1">
                                    <a:latin typeface="Cambria Math" panose="02040503050406030204" pitchFamily="18" charset="0"/>
                                  </a:rPr>
                                  <m:t>𝑖</m:t>
                                </m:r>
                              </m:sub>
                            </m:sSub>
                          </m:e>
                        </m:nary>
                      </m:num>
                      <m:den>
                        <m:acc>
                          <m:accPr>
                            <m:chr m:val="̅"/>
                            <m:ctrlPr>
                              <a:rPr lang="es-AR" i="1">
                                <a:latin typeface="Cambria Math" panose="02040503050406030204" pitchFamily="18" charset="0"/>
                              </a:rPr>
                            </m:ctrlPr>
                          </m:accPr>
                          <m:e>
                            <m:r>
                              <a:rPr lang="es-AR" i="1">
                                <a:latin typeface="Cambria Math" panose="02040503050406030204" pitchFamily="18" charset="0"/>
                              </a:rPr>
                              <m:t>𝑏</m:t>
                            </m:r>
                          </m:e>
                        </m:acc>
                        <m:r>
                          <a:rPr lang="es-AR" i="1">
                            <a:latin typeface="Cambria Math" panose="02040503050406030204" pitchFamily="18" charset="0"/>
                          </a:rPr>
                          <m:t> (1 − </m:t>
                        </m:r>
                        <m:acc>
                          <m:accPr>
                            <m:chr m:val="̅"/>
                            <m:ctrlPr>
                              <a:rPr lang="es-AR" i="1">
                                <a:latin typeface="Cambria Math" panose="02040503050406030204" pitchFamily="18" charset="0"/>
                              </a:rPr>
                            </m:ctrlPr>
                          </m:accPr>
                          <m:e>
                            <m:r>
                              <a:rPr lang="es-AR" i="1">
                                <a:latin typeface="Cambria Math" panose="02040503050406030204" pitchFamily="18" charset="0"/>
                              </a:rPr>
                              <m:t>𝑏</m:t>
                            </m:r>
                          </m:e>
                        </m:acc>
                        <m:r>
                          <a:rPr lang="es-AR" i="1">
                            <a:latin typeface="Cambria Math" panose="02040503050406030204" pitchFamily="18" charset="0"/>
                          </a:rPr>
                          <m:t>)(</m:t>
                        </m:r>
                        <m:sSup>
                          <m:sSupPr>
                            <m:ctrlPr>
                              <a:rPr lang="es-AR" i="1">
                                <a:latin typeface="Cambria Math" panose="02040503050406030204" pitchFamily="18" charset="0"/>
                              </a:rPr>
                            </m:ctrlPr>
                          </m:sSupPr>
                          <m:e>
                            <m:r>
                              <a:rPr lang="es-AR" i="1">
                                <a:latin typeface="Cambria Math" panose="02040503050406030204" pitchFamily="18" charset="0"/>
                              </a:rPr>
                              <m:t>𝑛</m:t>
                            </m:r>
                          </m:e>
                          <m:sup>
                            <m:r>
                              <a:rPr lang="es-AR" i="1">
                                <a:latin typeface="Cambria Math" panose="02040503050406030204" pitchFamily="18" charset="0"/>
                              </a:rPr>
                              <m:t>2</m:t>
                            </m:r>
                          </m:sup>
                        </m:sSup>
                        <m:nary>
                          <m:naryPr>
                            <m:chr m:val="∑"/>
                            <m:limLoc m:val="undOvr"/>
                            <m:ctrlPr>
                              <a:rPr lang="es-AR" i="1">
                                <a:latin typeface="Cambria Math" panose="02040503050406030204" pitchFamily="18" charset="0"/>
                              </a:rPr>
                            </m:ctrlPr>
                          </m:naryPr>
                          <m:sub>
                            <m:r>
                              <a:rPr lang="es-AR" i="1">
                                <a:latin typeface="Cambria Math" panose="02040503050406030204" pitchFamily="18" charset="0"/>
                              </a:rPr>
                              <m:t>𝑖𝑗</m:t>
                            </m:r>
                          </m:sub>
                          <m:sup>
                            <m:r>
                              <a:rPr lang="es-AR" i="1">
                                <a:latin typeface="Cambria Math" panose="02040503050406030204" pitchFamily="18" charset="0"/>
                              </a:rPr>
                              <m:t>𝑚</m:t>
                            </m:r>
                          </m:sup>
                          <m:e>
                            <m:sSub>
                              <m:sSubPr>
                                <m:ctrlPr>
                                  <a:rPr lang="es-AR" i="1">
                                    <a:latin typeface="Cambria Math" panose="02040503050406030204" pitchFamily="18" charset="0"/>
                                  </a:rPr>
                                </m:ctrlPr>
                              </m:sSubPr>
                              <m:e>
                                <m:r>
                                  <a:rPr lang="es-AR" i="1">
                                    <a:latin typeface="Cambria Math" panose="02040503050406030204" pitchFamily="18" charset="0"/>
                                  </a:rPr>
                                  <m:t>𝑒</m:t>
                                </m:r>
                              </m:e>
                              <m:sub>
                                <m:r>
                                  <a:rPr lang="es-AR" i="1">
                                    <a:latin typeface="Cambria Math" panose="02040503050406030204" pitchFamily="18" charset="0"/>
                                  </a:rPr>
                                  <m:t>𝑖</m:t>
                                </m:r>
                              </m:sub>
                            </m:sSub>
                            <m:sSub>
                              <m:sSubPr>
                                <m:ctrlPr>
                                  <a:rPr lang="es-AR" i="1">
                                    <a:latin typeface="Cambria Math" panose="02040503050406030204" pitchFamily="18" charset="0"/>
                                  </a:rPr>
                                </m:ctrlPr>
                              </m:sSubPr>
                              <m:e>
                                <m:r>
                                  <a:rPr lang="es-AR" i="1">
                                    <a:latin typeface="Cambria Math" panose="02040503050406030204" pitchFamily="18" charset="0"/>
                                  </a:rPr>
                                  <m:t>𝑒</m:t>
                                </m:r>
                              </m:e>
                              <m:sub>
                                <m:r>
                                  <a:rPr lang="es-AR" i="1">
                                    <a:latin typeface="Cambria Math" panose="02040503050406030204" pitchFamily="18" charset="0"/>
                                  </a:rPr>
                                  <m:t>𝑗</m:t>
                                </m:r>
                              </m:sub>
                            </m:sSub>
                            <m:sSubSup>
                              <m:sSubSupPr>
                                <m:ctrlPr>
                                  <a:rPr lang="es-AR" i="1">
                                    <a:latin typeface="Cambria Math" panose="02040503050406030204" pitchFamily="18" charset="0"/>
                                  </a:rPr>
                                </m:ctrlPr>
                              </m:sSubSupPr>
                              <m:e>
                                <m:r>
                                  <a:rPr lang="es-AR" i="1">
                                    <a:latin typeface="Cambria Math" panose="02040503050406030204" pitchFamily="18" charset="0"/>
                                  </a:rPr>
                                  <m:t>𝑀</m:t>
                                </m:r>
                              </m:e>
                              <m:sub>
                                <m:r>
                                  <a:rPr lang="es-AR" i="1">
                                    <a:latin typeface="Cambria Math" panose="02040503050406030204" pitchFamily="18" charset="0"/>
                                  </a:rPr>
                                  <m:t>𝑖𝑗</m:t>
                                </m:r>
                                <m:r>
                                  <a:rPr lang="es-AR" i="1">
                                    <a:latin typeface="Cambria Math" panose="02040503050406030204" pitchFamily="18" charset="0"/>
                                  </a:rPr>
                                  <m:t> </m:t>
                                </m:r>
                              </m:sub>
                              <m:sup>
                                <m:r>
                                  <a:rPr lang="es-AR" i="1">
                                    <a:latin typeface="Cambria Math" panose="02040503050406030204" pitchFamily="18" charset="0"/>
                                  </a:rPr>
                                  <m:t>∗</m:t>
                                </m:r>
                              </m:sup>
                            </m:sSubSup>
                            <m:r>
                              <a:rPr lang="es-AR" i="1">
                                <a:latin typeface="Cambria Math" panose="02040503050406030204" pitchFamily="18" charset="0"/>
                              </a:rPr>
                              <m:t>−</m:t>
                            </m:r>
                            <m:r>
                              <a:rPr lang="es-AR" i="1">
                                <a:latin typeface="Cambria Math" panose="02040503050406030204" pitchFamily="18" charset="0"/>
                              </a:rPr>
                              <m:t>𝑛</m:t>
                            </m:r>
                          </m:e>
                        </m:nary>
                        <m:nary>
                          <m:naryPr>
                            <m:chr m:val="∑"/>
                            <m:limLoc m:val="undOvr"/>
                            <m:ctrlPr>
                              <a:rPr lang="es-AR" i="1">
                                <a:latin typeface="Cambria Math" panose="02040503050406030204" pitchFamily="18" charset="0"/>
                              </a:rPr>
                            </m:ctrlPr>
                          </m:naryPr>
                          <m:sub>
                            <m:r>
                              <a:rPr lang="es-AR" i="1">
                                <a:latin typeface="Cambria Math" panose="02040503050406030204" pitchFamily="18" charset="0"/>
                              </a:rPr>
                              <m:t>𝑖</m:t>
                            </m:r>
                          </m:sub>
                          <m:sup>
                            <m:r>
                              <a:rPr lang="es-AR" i="1">
                                <a:latin typeface="Cambria Math" panose="02040503050406030204" pitchFamily="18" charset="0"/>
                              </a:rPr>
                              <m:t>𝑚</m:t>
                            </m:r>
                          </m:sup>
                          <m:e>
                            <m:sSub>
                              <m:sSubPr>
                                <m:ctrlPr>
                                  <a:rPr lang="es-AR" i="1">
                                    <a:latin typeface="Cambria Math" panose="02040503050406030204" pitchFamily="18" charset="0"/>
                                  </a:rPr>
                                </m:ctrlPr>
                              </m:sSubPr>
                              <m:e>
                                <m:r>
                                  <a:rPr lang="es-AR" i="1">
                                    <a:latin typeface="Cambria Math" panose="02040503050406030204" pitchFamily="18" charset="0"/>
                                  </a:rPr>
                                  <m:t>𝑒</m:t>
                                </m:r>
                              </m:e>
                              <m:sub>
                                <m:r>
                                  <a:rPr lang="es-AR" i="1">
                                    <a:latin typeface="Cambria Math" panose="02040503050406030204" pitchFamily="18" charset="0"/>
                                  </a:rPr>
                                  <m:t>𝑖</m:t>
                                </m:r>
                              </m:sub>
                            </m:sSub>
                            <m:sSubSup>
                              <m:sSubSupPr>
                                <m:ctrlPr>
                                  <a:rPr lang="es-AR" i="1">
                                    <a:latin typeface="Cambria Math" panose="02040503050406030204" pitchFamily="18" charset="0"/>
                                  </a:rPr>
                                </m:ctrlPr>
                              </m:sSubSupPr>
                              <m:e>
                                <m:r>
                                  <a:rPr lang="es-AR" i="1">
                                    <a:latin typeface="Cambria Math" panose="02040503050406030204" pitchFamily="18" charset="0"/>
                                  </a:rPr>
                                  <m:t>𝑀</m:t>
                                </m:r>
                              </m:e>
                              <m:sub>
                                <m:r>
                                  <a:rPr lang="es-AR" i="1">
                                    <a:latin typeface="Cambria Math" panose="02040503050406030204" pitchFamily="18" charset="0"/>
                                  </a:rPr>
                                  <m:t>𝑖𝑖</m:t>
                                </m:r>
                              </m:sub>
                              <m:sup>
                                <m:r>
                                  <a:rPr lang="es-AR" i="1">
                                    <a:latin typeface="Cambria Math" panose="02040503050406030204" pitchFamily="18" charset="0"/>
                                  </a:rPr>
                                  <m:t>∗</m:t>
                                </m:r>
                              </m:sup>
                            </m:sSubSup>
                          </m:e>
                        </m:nary>
                      </m:den>
                    </m:f>
                  </m:oMath>
                </a14:m>
                <a:endParaRPr lang="es-AR" b="1" dirty="0">
                  <a:latin typeface="Calibri" panose="020F0502020204030204" pitchFamily="34" charset="0"/>
                  <a:cs typeface="Calibri" panose="020F0502020204030204" pitchFamily="34" charset="0"/>
                </a:endParaRPr>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blipFill>
                <a:blip r:embed="rId4"/>
                <a:stretch>
                  <a:fillRect/>
                </a:stretch>
              </a:blipFill>
            </p:spPr>
            <p:txBody>
              <a:bodyPr/>
              <a:lstStyle/>
              <a:p>
                <a:r>
                  <a:rPr lang="es-AR">
                    <a:noFill/>
                  </a:rPr>
                  <a:t> </a:t>
                </a:r>
              </a:p>
            </p:txBody>
          </p:sp>
        </mc:Fallback>
      </mc:AlternateContent>
    </p:spTree>
    <p:extLst>
      <p:ext uri="{BB962C8B-B14F-4D97-AF65-F5344CB8AC3E}">
        <p14:creationId xmlns:p14="http://schemas.microsoft.com/office/powerpoint/2010/main" val="19460831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819150"/>
          </a:xfrm>
        </p:spPr>
        <p:txBody>
          <a:bodyPr/>
          <a:lstStyle/>
          <a:p>
            <a:r>
              <a:rPr lang="es-AR" dirty="0" smtClean="0">
                <a:latin typeface="Calibri" panose="020F0502020204030204" pitchFamily="34" charset="0"/>
                <a:cs typeface="Calibri" panose="020F0502020204030204" pitchFamily="34" charset="0"/>
              </a:rPr>
              <a:t>Hipótesis</a:t>
            </a:r>
            <a:r>
              <a:rPr lang="es-MX" dirty="0" smtClean="0"/>
              <a:t> de los índices de Moran y Oden </a:t>
            </a:r>
            <a:endParaRPr lang="es-AR" dirty="0">
              <a:latin typeface="Calibri" panose="020F0502020204030204" pitchFamily="34" charset="0"/>
              <a:cs typeface="Calibri" panose="020F0502020204030204" pitchFamily="34" charset="0"/>
            </a:endParaRPr>
          </a:p>
        </p:txBody>
      </p:sp>
      <p:sp>
        <p:nvSpPr>
          <p:cNvPr id="3" name="Marcador de contenido 2"/>
          <p:cNvSpPr>
            <a:spLocks noGrp="1"/>
          </p:cNvSpPr>
          <p:nvPr>
            <p:ph idx="1"/>
          </p:nvPr>
        </p:nvSpPr>
        <p:spPr>
          <a:xfrm>
            <a:off x="677334" y="2160590"/>
            <a:ext cx="8596668" cy="2840036"/>
          </a:xfrm>
        </p:spPr>
        <p:txBody>
          <a:bodyPr>
            <a:normAutofit/>
          </a:bodyPr>
          <a:lstStyle/>
          <a:p>
            <a:pPr marL="0" indent="0">
              <a:buNone/>
            </a:pPr>
            <a:r>
              <a:rPr lang="es-MX" dirty="0"/>
              <a:t>A pesar de la mayor potencia obtenida por el índice de Oden con respecto al índice de </a:t>
            </a:r>
            <a:r>
              <a:rPr lang="es-MX" dirty="0" smtClean="0"/>
              <a:t>Moran, Assunção (1999) advierte </a:t>
            </a:r>
            <a:r>
              <a:rPr lang="es-MX" dirty="0"/>
              <a:t>sobre lo inapropiado de la comparación entre las pruebas de </a:t>
            </a:r>
            <a:r>
              <a:rPr lang="es-MX" dirty="0" smtClean="0"/>
              <a:t>hipótesis </a:t>
            </a:r>
            <a:endParaRPr lang="es-MX" dirty="0"/>
          </a:p>
          <a:p>
            <a:pPr marL="0" indent="0">
              <a:buNone/>
            </a:pPr>
            <a:r>
              <a:rPr lang="es-MX" dirty="0"/>
              <a:t>Para realizar la comparación entre los test se definen tres estados con respecto a la configuración espacial de las </a:t>
            </a:r>
            <a:r>
              <a:rPr lang="es-MX" dirty="0" smtClean="0"/>
              <a:t>razones </a:t>
            </a:r>
            <a:r>
              <a:rPr lang="es-MX" dirty="0"/>
              <a:t>de las áreas: </a:t>
            </a:r>
          </a:p>
          <a:p>
            <a:r>
              <a:rPr lang="es-AR" dirty="0"/>
              <a:t>A) Razones espaciales homogéneas o constantes </a:t>
            </a:r>
          </a:p>
          <a:p>
            <a:r>
              <a:rPr lang="es-MX" dirty="0" smtClean="0"/>
              <a:t>B) </a:t>
            </a:r>
            <a:r>
              <a:rPr lang="es-MX" dirty="0"/>
              <a:t>Razones heterogéneas sin correlación espacial </a:t>
            </a:r>
          </a:p>
          <a:p>
            <a:r>
              <a:rPr lang="es-AR" dirty="0"/>
              <a:t>C) Razones heterogéneas correlacionados espacialmente </a:t>
            </a:r>
          </a:p>
          <a:p>
            <a:pPr marL="0" indent="0">
              <a:buNone/>
            </a:pPr>
            <a:endParaRPr lang="es-AR" b="1"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graphicFrame>
            <p:nvGraphicFramePr>
              <p:cNvPr id="4" name="Tabla 3"/>
              <p:cNvGraphicFramePr>
                <a:graphicFrameLocks noGrp="1"/>
              </p:cNvGraphicFramePr>
              <p:nvPr>
                <p:extLst>
                  <p:ext uri="{D42A27DB-BD31-4B8C-83A1-F6EECF244321}">
                    <p14:modId xmlns:p14="http://schemas.microsoft.com/office/powerpoint/2010/main" val="3724331568"/>
                  </p:ext>
                </p:extLst>
              </p:nvPr>
            </p:nvGraphicFramePr>
            <p:xfrm>
              <a:off x="3337177" y="5260692"/>
              <a:ext cx="3296031" cy="1372934"/>
            </p:xfrm>
            <a:graphic>
              <a:graphicData uri="http://schemas.openxmlformats.org/drawingml/2006/table">
                <a:tbl>
                  <a:tblPr firstRow="1" firstCol="1" bandRow="1">
                    <a:tableStyleId>{5C22544A-7EE6-4342-B048-85BDC9FD1C3A}</a:tableStyleId>
                  </a:tblPr>
                  <a:tblGrid>
                    <a:gridCol w="1772031">
                      <a:extLst>
                        <a:ext uri="{9D8B030D-6E8A-4147-A177-3AD203B41FA5}">
                          <a16:colId xmlns:a16="http://schemas.microsoft.com/office/drawing/2014/main" val="734868397"/>
                        </a:ext>
                      </a:extLst>
                    </a:gridCol>
                    <a:gridCol w="762000">
                      <a:extLst>
                        <a:ext uri="{9D8B030D-6E8A-4147-A177-3AD203B41FA5}">
                          <a16:colId xmlns:a16="http://schemas.microsoft.com/office/drawing/2014/main" val="66509392"/>
                        </a:ext>
                      </a:extLst>
                    </a:gridCol>
                    <a:gridCol w="762000">
                      <a:extLst>
                        <a:ext uri="{9D8B030D-6E8A-4147-A177-3AD203B41FA5}">
                          <a16:colId xmlns:a16="http://schemas.microsoft.com/office/drawing/2014/main" val="4262001047"/>
                        </a:ext>
                      </a:extLst>
                    </a:gridCol>
                  </a:tblGrid>
                  <a:tr h="190500">
                    <a:tc>
                      <a:txBody>
                        <a:bodyPr/>
                        <a:lstStyle/>
                        <a:p>
                          <a:pPr algn="just">
                            <a:lnSpc>
                              <a:spcPct val="150000"/>
                            </a:lnSpc>
                            <a:spcAft>
                              <a:spcPts val="800"/>
                            </a:spcAft>
                          </a:pPr>
                          <a:r>
                            <a:rPr lang="es-AR" sz="1800" dirty="0">
                              <a:effectLst/>
                              <a:latin typeface="Calibri" panose="020F0502020204030204" pitchFamily="34" charset="0"/>
                              <a:cs typeface="Calibri" panose="020F0502020204030204" pitchFamily="34" charset="0"/>
                            </a:rPr>
                            <a:t>Índices/Hipótesis</a:t>
                          </a:r>
                          <a:endParaRPr lang="es-AR" sz="1800" dirty="0">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b"/>
                    </a:tc>
                    <a:tc>
                      <a:txBody>
                        <a:bodyPr/>
                        <a:lstStyle/>
                        <a:p>
                          <a:pPr algn="just">
                            <a:lnSpc>
                              <a:spcPct val="150000"/>
                            </a:lnSpc>
                            <a:spcAft>
                              <a:spcPts val="800"/>
                            </a:spcAft>
                          </a:pPr>
                          <a:r>
                            <a:rPr lang="es-AR" sz="1800">
                              <a:effectLst/>
                              <a:latin typeface="Calibri" panose="020F0502020204030204" pitchFamily="34" charset="0"/>
                              <a:cs typeface="Calibri" panose="020F0502020204030204" pitchFamily="34" charset="0"/>
                            </a:rPr>
                            <a:t>H</a:t>
                          </a:r>
                          <a:r>
                            <a:rPr lang="es-AR" sz="1800" baseline="-25000">
                              <a:effectLst/>
                              <a:latin typeface="Calibri" panose="020F0502020204030204" pitchFamily="34" charset="0"/>
                              <a:cs typeface="Calibri" panose="020F0502020204030204" pitchFamily="34" charset="0"/>
                            </a:rPr>
                            <a:t>0</a:t>
                          </a:r>
                          <a:endParaRPr lang="es-AR" sz="1800">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b"/>
                    </a:tc>
                    <a:tc>
                      <a:txBody>
                        <a:bodyPr/>
                        <a:lstStyle/>
                        <a:p>
                          <a:pPr algn="just">
                            <a:lnSpc>
                              <a:spcPct val="150000"/>
                            </a:lnSpc>
                            <a:spcAft>
                              <a:spcPts val="800"/>
                            </a:spcAft>
                          </a:pPr>
                          <a:r>
                            <a:rPr lang="es-AR" sz="1800">
                              <a:effectLst/>
                              <a:latin typeface="Calibri" panose="020F0502020204030204" pitchFamily="34" charset="0"/>
                              <a:cs typeface="Calibri" panose="020F0502020204030204" pitchFamily="34" charset="0"/>
                            </a:rPr>
                            <a:t>H</a:t>
                          </a:r>
                          <a:r>
                            <a:rPr lang="es-AR" sz="1800" baseline="-25000">
                              <a:effectLst/>
                              <a:latin typeface="Calibri" panose="020F0502020204030204" pitchFamily="34" charset="0"/>
                              <a:cs typeface="Calibri" panose="020F0502020204030204" pitchFamily="34" charset="0"/>
                            </a:rPr>
                            <a:t>1</a:t>
                          </a:r>
                          <a:endParaRPr lang="es-AR" sz="1800">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b"/>
                    </a:tc>
                    <a:extLst>
                      <a:ext uri="{0D108BD9-81ED-4DB2-BD59-A6C34878D82A}">
                        <a16:rowId xmlns:a16="http://schemas.microsoft.com/office/drawing/2014/main" val="2373026191"/>
                      </a:ext>
                    </a:extLst>
                  </a:tr>
                  <a:tr h="190500">
                    <a:tc>
                      <a:txBody>
                        <a:bodyPr/>
                        <a:lstStyle/>
                        <a:p>
                          <a:pPr algn="ctr">
                            <a:lnSpc>
                              <a:spcPct val="150000"/>
                            </a:lnSpc>
                            <a:spcAft>
                              <a:spcPts val="800"/>
                            </a:spcAft>
                          </a:pPr>
                          <a:r>
                            <a:rPr lang="es-AR" sz="1800">
                              <a:effectLst/>
                              <a:latin typeface="Calibri" panose="020F0502020204030204" pitchFamily="34" charset="0"/>
                              <a:cs typeface="Calibri" panose="020F0502020204030204" pitchFamily="34" charset="0"/>
                            </a:rPr>
                            <a:t>I</a:t>
                          </a:r>
                          <a:endParaRPr lang="es-AR" sz="1800">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b"/>
                    </a:tc>
                    <a:tc>
                      <a:txBody>
                        <a:bodyPr/>
                        <a:lstStyle/>
                        <a:p>
                          <a:pPr algn="just">
                            <a:lnSpc>
                              <a:spcPct val="150000"/>
                            </a:lnSpc>
                            <a:spcAft>
                              <a:spcPts val="800"/>
                            </a:spcAft>
                          </a:pPr>
                          <a:r>
                            <a:rPr lang="es-AR" sz="1800">
                              <a:effectLst/>
                              <a:latin typeface="Calibri" panose="020F0502020204030204" pitchFamily="34" charset="0"/>
                              <a:cs typeface="Calibri" panose="020F0502020204030204" pitchFamily="34" charset="0"/>
                            </a:rPr>
                            <a:t>A U B</a:t>
                          </a:r>
                          <a:endParaRPr lang="es-AR" sz="1800">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b"/>
                    </a:tc>
                    <a:tc>
                      <a:txBody>
                        <a:bodyPr/>
                        <a:lstStyle/>
                        <a:p>
                          <a:pPr algn="just">
                            <a:lnSpc>
                              <a:spcPct val="150000"/>
                            </a:lnSpc>
                            <a:spcAft>
                              <a:spcPts val="800"/>
                            </a:spcAft>
                          </a:pPr>
                          <a:r>
                            <a:rPr lang="es-AR" sz="1800">
                              <a:effectLst/>
                              <a:latin typeface="Calibri" panose="020F0502020204030204" pitchFamily="34" charset="0"/>
                              <a:cs typeface="Calibri" panose="020F0502020204030204" pitchFamily="34" charset="0"/>
                            </a:rPr>
                            <a:t>C</a:t>
                          </a:r>
                          <a:endParaRPr lang="es-AR" sz="1800">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b"/>
                    </a:tc>
                    <a:extLst>
                      <a:ext uri="{0D108BD9-81ED-4DB2-BD59-A6C34878D82A}">
                        <a16:rowId xmlns:a16="http://schemas.microsoft.com/office/drawing/2014/main" val="1040634465"/>
                      </a:ext>
                    </a:extLst>
                  </a:tr>
                  <a:tr h="190500">
                    <a:tc>
                      <a:txBody>
                        <a:bodyPr/>
                        <a:lstStyle/>
                        <a:p>
                          <a:pPr algn="just">
                            <a:lnSpc>
                              <a:spcPct val="150000"/>
                            </a:lnSpc>
                            <a:spcAft>
                              <a:spcPts val="800"/>
                            </a:spcAft>
                          </a:pPr>
                          <a14:m>
                            <m:oMathPara xmlns:m="http://schemas.openxmlformats.org/officeDocument/2006/math">
                              <m:oMathParaPr>
                                <m:jc m:val="centerGroup"/>
                              </m:oMathParaPr>
                              <m:oMath xmlns:m="http://schemas.openxmlformats.org/officeDocument/2006/math">
                                <m:sSubSup>
                                  <m:sSubSupPr>
                                    <m:ctrlPr>
                                      <a:rPr lang="es-AR" sz="1800">
                                        <a:effectLst/>
                                      </a:rPr>
                                    </m:ctrlPr>
                                  </m:sSubSupPr>
                                  <m:e>
                                    <m:r>
                                      <a:rPr lang="es-AR" sz="1800">
                                        <a:effectLst/>
                                      </a:rPr>
                                      <m:t>𝐼</m:t>
                                    </m:r>
                                  </m:e>
                                  <m:sub>
                                    <m:r>
                                      <a:rPr lang="es-AR" sz="1800">
                                        <a:effectLst/>
                                      </a:rPr>
                                      <m:t>𝑝𝑜𝑝</m:t>
                                    </m:r>
                                  </m:sub>
                                  <m:sup>
                                    <m:r>
                                      <a:rPr lang="es-AR" sz="1800">
                                        <a:effectLst/>
                                      </a:rPr>
                                      <m:t>∗</m:t>
                                    </m:r>
                                  </m:sup>
                                </m:sSubSup>
                              </m:oMath>
                            </m:oMathPara>
                          </a14:m>
                          <a:endParaRPr lang="es-AR" sz="1800">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b"/>
                    </a:tc>
                    <a:tc>
                      <a:txBody>
                        <a:bodyPr/>
                        <a:lstStyle/>
                        <a:p>
                          <a:pPr algn="just">
                            <a:lnSpc>
                              <a:spcPct val="150000"/>
                            </a:lnSpc>
                            <a:spcAft>
                              <a:spcPts val="800"/>
                            </a:spcAft>
                          </a:pPr>
                          <a:r>
                            <a:rPr lang="es-AR" sz="1800">
                              <a:effectLst/>
                              <a:latin typeface="Calibri" panose="020F0502020204030204" pitchFamily="34" charset="0"/>
                              <a:cs typeface="Calibri" panose="020F0502020204030204" pitchFamily="34" charset="0"/>
                            </a:rPr>
                            <a:t>A</a:t>
                          </a:r>
                          <a:endParaRPr lang="es-AR" sz="1800">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b"/>
                    </a:tc>
                    <a:tc>
                      <a:txBody>
                        <a:bodyPr/>
                        <a:lstStyle/>
                        <a:p>
                          <a:pPr algn="just">
                            <a:lnSpc>
                              <a:spcPct val="150000"/>
                            </a:lnSpc>
                            <a:spcAft>
                              <a:spcPts val="800"/>
                            </a:spcAft>
                          </a:pPr>
                          <a:r>
                            <a:rPr lang="es-AR" sz="1800" dirty="0">
                              <a:effectLst/>
                              <a:latin typeface="Calibri" panose="020F0502020204030204" pitchFamily="34" charset="0"/>
                              <a:cs typeface="Calibri" panose="020F0502020204030204" pitchFamily="34" charset="0"/>
                            </a:rPr>
                            <a:t>B U C</a:t>
                          </a:r>
                          <a:endParaRPr lang="es-AR" sz="1800" dirty="0">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b"/>
                    </a:tc>
                    <a:extLst>
                      <a:ext uri="{0D108BD9-81ED-4DB2-BD59-A6C34878D82A}">
                        <a16:rowId xmlns:a16="http://schemas.microsoft.com/office/drawing/2014/main" val="3663508165"/>
                      </a:ext>
                    </a:extLst>
                  </a:tr>
                </a:tbl>
              </a:graphicData>
            </a:graphic>
          </p:graphicFrame>
        </mc:Choice>
        <mc:Fallback>
          <p:graphicFrame>
            <p:nvGraphicFramePr>
              <p:cNvPr id="4" name="Tabla 3"/>
              <p:cNvGraphicFramePr>
                <a:graphicFrameLocks noGrp="1"/>
              </p:cNvGraphicFramePr>
              <p:nvPr>
                <p:extLst>
                  <p:ext uri="{D42A27DB-BD31-4B8C-83A1-F6EECF244321}">
                    <p14:modId xmlns:p14="http://schemas.microsoft.com/office/powerpoint/2010/main" val="3724331568"/>
                  </p:ext>
                </p:extLst>
              </p:nvPr>
            </p:nvGraphicFramePr>
            <p:xfrm>
              <a:off x="3337177" y="5260692"/>
              <a:ext cx="3296031" cy="1372934"/>
            </p:xfrm>
            <a:graphic>
              <a:graphicData uri="http://schemas.openxmlformats.org/drawingml/2006/table">
                <a:tbl>
                  <a:tblPr firstRow="1" firstCol="1" bandRow="1">
                    <a:tableStyleId>{5C22544A-7EE6-4342-B048-85BDC9FD1C3A}</a:tableStyleId>
                  </a:tblPr>
                  <a:tblGrid>
                    <a:gridCol w="1772031">
                      <a:extLst>
                        <a:ext uri="{9D8B030D-6E8A-4147-A177-3AD203B41FA5}">
                          <a16:colId xmlns:a16="http://schemas.microsoft.com/office/drawing/2014/main" val="734868397"/>
                        </a:ext>
                      </a:extLst>
                    </a:gridCol>
                    <a:gridCol w="762000">
                      <a:extLst>
                        <a:ext uri="{9D8B030D-6E8A-4147-A177-3AD203B41FA5}">
                          <a16:colId xmlns:a16="http://schemas.microsoft.com/office/drawing/2014/main" val="66509392"/>
                        </a:ext>
                      </a:extLst>
                    </a:gridCol>
                    <a:gridCol w="762000">
                      <a:extLst>
                        <a:ext uri="{9D8B030D-6E8A-4147-A177-3AD203B41FA5}">
                          <a16:colId xmlns:a16="http://schemas.microsoft.com/office/drawing/2014/main" val="4262001047"/>
                        </a:ext>
                      </a:extLst>
                    </a:gridCol>
                  </a:tblGrid>
                  <a:tr h="411480">
                    <a:tc>
                      <a:txBody>
                        <a:bodyPr/>
                        <a:lstStyle/>
                        <a:p>
                          <a:pPr algn="just">
                            <a:lnSpc>
                              <a:spcPct val="150000"/>
                            </a:lnSpc>
                            <a:spcAft>
                              <a:spcPts val="800"/>
                            </a:spcAft>
                          </a:pPr>
                          <a:r>
                            <a:rPr lang="es-AR" sz="1800" dirty="0">
                              <a:effectLst/>
                              <a:latin typeface="Calibri" panose="020F0502020204030204" pitchFamily="34" charset="0"/>
                              <a:cs typeface="Calibri" panose="020F0502020204030204" pitchFamily="34" charset="0"/>
                            </a:rPr>
                            <a:t>Índices/Hipótesis</a:t>
                          </a:r>
                          <a:endParaRPr lang="es-AR" sz="1800" dirty="0">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b"/>
                    </a:tc>
                    <a:tc>
                      <a:txBody>
                        <a:bodyPr/>
                        <a:lstStyle/>
                        <a:p>
                          <a:pPr algn="just">
                            <a:lnSpc>
                              <a:spcPct val="150000"/>
                            </a:lnSpc>
                            <a:spcAft>
                              <a:spcPts val="800"/>
                            </a:spcAft>
                          </a:pPr>
                          <a:r>
                            <a:rPr lang="es-AR" sz="1800">
                              <a:effectLst/>
                              <a:latin typeface="Calibri" panose="020F0502020204030204" pitchFamily="34" charset="0"/>
                              <a:cs typeface="Calibri" panose="020F0502020204030204" pitchFamily="34" charset="0"/>
                            </a:rPr>
                            <a:t>H</a:t>
                          </a:r>
                          <a:r>
                            <a:rPr lang="es-AR" sz="1800" baseline="-25000">
                              <a:effectLst/>
                              <a:latin typeface="Calibri" panose="020F0502020204030204" pitchFamily="34" charset="0"/>
                              <a:cs typeface="Calibri" panose="020F0502020204030204" pitchFamily="34" charset="0"/>
                            </a:rPr>
                            <a:t>0</a:t>
                          </a:r>
                          <a:endParaRPr lang="es-AR" sz="1800">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b"/>
                    </a:tc>
                    <a:tc>
                      <a:txBody>
                        <a:bodyPr/>
                        <a:lstStyle/>
                        <a:p>
                          <a:pPr algn="just">
                            <a:lnSpc>
                              <a:spcPct val="150000"/>
                            </a:lnSpc>
                            <a:spcAft>
                              <a:spcPts val="800"/>
                            </a:spcAft>
                          </a:pPr>
                          <a:r>
                            <a:rPr lang="es-AR" sz="1800">
                              <a:effectLst/>
                              <a:latin typeface="Calibri" panose="020F0502020204030204" pitchFamily="34" charset="0"/>
                              <a:cs typeface="Calibri" panose="020F0502020204030204" pitchFamily="34" charset="0"/>
                            </a:rPr>
                            <a:t>H</a:t>
                          </a:r>
                          <a:r>
                            <a:rPr lang="es-AR" sz="1800" baseline="-25000">
                              <a:effectLst/>
                              <a:latin typeface="Calibri" panose="020F0502020204030204" pitchFamily="34" charset="0"/>
                              <a:cs typeface="Calibri" panose="020F0502020204030204" pitchFamily="34" charset="0"/>
                            </a:rPr>
                            <a:t>1</a:t>
                          </a:r>
                          <a:endParaRPr lang="es-AR" sz="1800">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b"/>
                    </a:tc>
                    <a:extLst>
                      <a:ext uri="{0D108BD9-81ED-4DB2-BD59-A6C34878D82A}">
                        <a16:rowId xmlns:a16="http://schemas.microsoft.com/office/drawing/2014/main" val="2373026191"/>
                      </a:ext>
                    </a:extLst>
                  </a:tr>
                  <a:tr h="411480">
                    <a:tc>
                      <a:txBody>
                        <a:bodyPr/>
                        <a:lstStyle/>
                        <a:p>
                          <a:pPr algn="ctr">
                            <a:lnSpc>
                              <a:spcPct val="150000"/>
                            </a:lnSpc>
                            <a:spcAft>
                              <a:spcPts val="800"/>
                            </a:spcAft>
                          </a:pPr>
                          <a:r>
                            <a:rPr lang="es-AR" sz="1800">
                              <a:effectLst/>
                              <a:latin typeface="Calibri" panose="020F0502020204030204" pitchFamily="34" charset="0"/>
                              <a:cs typeface="Calibri" panose="020F0502020204030204" pitchFamily="34" charset="0"/>
                            </a:rPr>
                            <a:t>I</a:t>
                          </a:r>
                          <a:endParaRPr lang="es-AR" sz="1800">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b"/>
                    </a:tc>
                    <a:tc>
                      <a:txBody>
                        <a:bodyPr/>
                        <a:lstStyle/>
                        <a:p>
                          <a:pPr algn="just">
                            <a:lnSpc>
                              <a:spcPct val="150000"/>
                            </a:lnSpc>
                            <a:spcAft>
                              <a:spcPts val="800"/>
                            </a:spcAft>
                          </a:pPr>
                          <a:r>
                            <a:rPr lang="es-AR" sz="1800">
                              <a:effectLst/>
                              <a:latin typeface="Calibri" panose="020F0502020204030204" pitchFamily="34" charset="0"/>
                              <a:cs typeface="Calibri" panose="020F0502020204030204" pitchFamily="34" charset="0"/>
                            </a:rPr>
                            <a:t>A U B</a:t>
                          </a:r>
                          <a:endParaRPr lang="es-AR" sz="1800">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b"/>
                    </a:tc>
                    <a:tc>
                      <a:txBody>
                        <a:bodyPr/>
                        <a:lstStyle/>
                        <a:p>
                          <a:pPr algn="just">
                            <a:lnSpc>
                              <a:spcPct val="150000"/>
                            </a:lnSpc>
                            <a:spcAft>
                              <a:spcPts val="800"/>
                            </a:spcAft>
                          </a:pPr>
                          <a:r>
                            <a:rPr lang="es-AR" sz="1800">
                              <a:effectLst/>
                              <a:latin typeface="Calibri" panose="020F0502020204030204" pitchFamily="34" charset="0"/>
                              <a:cs typeface="Calibri" panose="020F0502020204030204" pitchFamily="34" charset="0"/>
                            </a:rPr>
                            <a:t>C</a:t>
                          </a:r>
                          <a:endParaRPr lang="es-AR" sz="1800">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b"/>
                    </a:tc>
                    <a:extLst>
                      <a:ext uri="{0D108BD9-81ED-4DB2-BD59-A6C34878D82A}">
                        <a16:rowId xmlns:a16="http://schemas.microsoft.com/office/drawing/2014/main" val="1040634465"/>
                      </a:ext>
                    </a:extLst>
                  </a:tr>
                  <a:tr h="549974">
                    <a:tc>
                      <a:txBody>
                        <a:bodyPr/>
                        <a:lstStyle/>
                        <a:p>
                          <a:endParaRPr lang="es-AR"/>
                        </a:p>
                      </a:txBody>
                      <a:tcPr marL="44450" marR="44450" marT="0" marB="0" anchor="b">
                        <a:blipFill>
                          <a:blip r:embed="rId3"/>
                          <a:stretch>
                            <a:fillRect l="-344" t="-150549" r="-87629" b="-17582"/>
                          </a:stretch>
                        </a:blipFill>
                      </a:tcPr>
                    </a:tc>
                    <a:tc>
                      <a:txBody>
                        <a:bodyPr/>
                        <a:lstStyle/>
                        <a:p>
                          <a:pPr algn="just">
                            <a:lnSpc>
                              <a:spcPct val="150000"/>
                            </a:lnSpc>
                            <a:spcAft>
                              <a:spcPts val="800"/>
                            </a:spcAft>
                          </a:pPr>
                          <a:r>
                            <a:rPr lang="es-AR" sz="1800">
                              <a:effectLst/>
                              <a:latin typeface="Calibri" panose="020F0502020204030204" pitchFamily="34" charset="0"/>
                              <a:cs typeface="Calibri" panose="020F0502020204030204" pitchFamily="34" charset="0"/>
                            </a:rPr>
                            <a:t>A</a:t>
                          </a:r>
                          <a:endParaRPr lang="es-AR" sz="1800">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b"/>
                    </a:tc>
                    <a:tc>
                      <a:txBody>
                        <a:bodyPr/>
                        <a:lstStyle/>
                        <a:p>
                          <a:pPr algn="just">
                            <a:lnSpc>
                              <a:spcPct val="150000"/>
                            </a:lnSpc>
                            <a:spcAft>
                              <a:spcPts val="800"/>
                            </a:spcAft>
                          </a:pPr>
                          <a:r>
                            <a:rPr lang="es-AR" sz="1800" dirty="0">
                              <a:effectLst/>
                              <a:latin typeface="Calibri" panose="020F0502020204030204" pitchFamily="34" charset="0"/>
                              <a:cs typeface="Calibri" panose="020F0502020204030204" pitchFamily="34" charset="0"/>
                            </a:rPr>
                            <a:t>B U C</a:t>
                          </a:r>
                          <a:endParaRPr lang="es-AR" sz="1800" dirty="0">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b"/>
                    </a:tc>
                    <a:extLst>
                      <a:ext uri="{0D108BD9-81ED-4DB2-BD59-A6C34878D82A}">
                        <a16:rowId xmlns:a16="http://schemas.microsoft.com/office/drawing/2014/main" val="3663508165"/>
                      </a:ext>
                    </a:extLst>
                  </a:tr>
                </a:tbl>
              </a:graphicData>
            </a:graphic>
          </p:graphicFrame>
        </mc:Fallback>
      </mc:AlternateContent>
    </p:spTree>
    <p:extLst>
      <p:ext uri="{BB962C8B-B14F-4D97-AF65-F5344CB8AC3E}">
        <p14:creationId xmlns:p14="http://schemas.microsoft.com/office/powerpoint/2010/main" val="9580522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Empirical Bayes Index (EBI) </a:t>
            </a:r>
            <a:endParaRPr lang="es-AR"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a:xfrm>
                <a:off x="677334" y="2160589"/>
                <a:ext cx="8596668" cy="4392611"/>
              </a:xfrm>
            </p:spPr>
            <p:txBody>
              <a:bodyPr>
                <a:normAutofit/>
              </a:bodyPr>
              <a:lstStyle/>
              <a:p>
                <a:r>
                  <a:rPr lang="es-MX" dirty="0" smtClean="0">
                    <a:latin typeface="Calibri" panose="020F0502020204030204" pitchFamily="34" charset="0"/>
                    <a:cs typeface="Calibri" panose="020F0502020204030204" pitchFamily="34" charset="0"/>
                  </a:rPr>
                  <a:t>Sean </a:t>
                </a:r>
                <a:r>
                  <a:rPr lang="es-AR" dirty="0">
                    <a:latin typeface="Calibri" panose="020F0502020204030204" pitchFamily="34" charset="0"/>
                    <a:cs typeface="Calibri" panose="020F0502020204030204" pitchFamily="34" charset="0"/>
                  </a:rPr>
                  <a:t>θ</a:t>
                </a:r>
                <a:r>
                  <a:rPr lang="es-AR" baseline="-25000" dirty="0">
                    <a:latin typeface="Calibri" panose="020F0502020204030204" pitchFamily="34" charset="0"/>
                    <a:cs typeface="Calibri" panose="020F0502020204030204" pitchFamily="34" charset="0"/>
                  </a:rPr>
                  <a:t>1</a:t>
                </a:r>
                <a:r>
                  <a:rPr lang="es-AR" dirty="0">
                    <a:latin typeface="Calibri" panose="020F0502020204030204" pitchFamily="34" charset="0"/>
                    <a:cs typeface="Calibri" panose="020F0502020204030204" pitchFamily="34" charset="0"/>
                  </a:rPr>
                  <a:t>, θ</a:t>
                </a:r>
                <a:r>
                  <a:rPr lang="es-AR" baseline="-25000" dirty="0">
                    <a:latin typeface="Calibri" panose="020F0502020204030204" pitchFamily="34" charset="0"/>
                    <a:cs typeface="Calibri" panose="020F0502020204030204" pitchFamily="34" charset="0"/>
                  </a:rPr>
                  <a:t>2</a:t>
                </a:r>
                <a:r>
                  <a:rPr lang="es-AR" dirty="0">
                    <a:latin typeface="Calibri" panose="020F0502020204030204" pitchFamily="34" charset="0"/>
                    <a:cs typeface="Calibri" panose="020F0502020204030204" pitchFamily="34" charset="0"/>
                  </a:rPr>
                  <a:t>, .., </a:t>
                </a:r>
                <a:r>
                  <a:rPr lang="es-AR" dirty="0" err="1" smtClean="0">
                    <a:latin typeface="Calibri" panose="020F0502020204030204" pitchFamily="34" charset="0"/>
                    <a:cs typeface="Calibri" panose="020F0502020204030204" pitchFamily="34" charset="0"/>
                  </a:rPr>
                  <a:t>θ</a:t>
                </a:r>
                <a:r>
                  <a:rPr lang="es-AR" baseline="-25000" dirty="0" err="1" smtClean="0">
                    <a:latin typeface="Calibri" panose="020F0502020204030204" pitchFamily="34" charset="0"/>
                    <a:cs typeface="Calibri" panose="020F0502020204030204" pitchFamily="34" charset="0"/>
                  </a:rPr>
                  <a:t>m</a:t>
                </a:r>
                <a:r>
                  <a:rPr lang="es-MX" dirty="0" smtClean="0">
                    <a:latin typeface="Calibri" panose="020F0502020204030204" pitchFamily="34" charset="0"/>
                    <a:cs typeface="Calibri" panose="020F0502020204030204" pitchFamily="34" charset="0"/>
                  </a:rPr>
                  <a:t>, </a:t>
                </a:r>
                <a:r>
                  <a:rPr lang="es-MX" dirty="0">
                    <a:latin typeface="Calibri" panose="020F0502020204030204" pitchFamily="34" charset="0"/>
                    <a:cs typeface="Calibri" panose="020F0502020204030204" pitchFamily="34" charset="0"/>
                  </a:rPr>
                  <a:t>las razones subyacentes en las m áreas </a:t>
                </a:r>
                <a:endParaRPr lang="es-MX" dirty="0">
                  <a:latin typeface="Calibri" panose="020F0502020204030204" pitchFamily="34" charset="0"/>
                  <a:cs typeface="Calibri" panose="020F0502020204030204" pitchFamily="34" charset="0"/>
                </a:endParaRPr>
              </a:p>
              <a:p>
                <a:r>
                  <a:rPr lang="es-MX" dirty="0" smtClean="0">
                    <a:latin typeface="Calibri" panose="020F0502020204030204" pitchFamily="34" charset="0"/>
                    <a:cs typeface="Calibri" panose="020F0502020204030204" pitchFamily="34" charset="0"/>
                  </a:rPr>
                  <a:t>Se </a:t>
                </a:r>
                <a:r>
                  <a:rPr lang="es-MX" dirty="0">
                    <a:latin typeface="Calibri" panose="020F0502020204030204" pitchFamily="34" charset="0"/>
                    <a:cs typeface="Calibri" panose="020F0502020204030204" pitchFamily="34" charset="0"/>
                  </a:rPr>
                  <a:t>realiza el supuesto de que el número de eventos observados </a:t>
                </a:r>
                <a14:m>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𝑛</m:t>
                        </m:r>
                      </m:e>
                      <m:sub>
                        <m:r>
                          <a:rPr lang="es-AR" i="1">
                            <a:latin typeface="Cambria Math" panose="02040503050406030204" pitchFamily="18" charset="0"/>
                          </a:rPr>
                          <m:t>𝑖</m:t>
                        </m:r>
                      </m:sub>
                    </m:sSub>
                  </m:oMath>
                </a14:m>
                <a:r>
                  <a:rPr lang="es-MX" dirty="0" smtClean="0">
                    <a:latin typeface="Calibri" panose="020F0502020204030204" pitchFamily="34" charset="0"/>
                    <a:cs typeface="Calibri" panose="020F0502020204030204" pitchFamily="34" charset="0"/>
                  </a:rPr>
                  <a:t> </a:t>
                </a:r>
                <a:r>
                  <a:rPr lang="es-MX" dirty="0">
                    <a:latin typeface="Calibri" panose="020F0502020204030204" pitchFamily="34" charset="0"/>
                    <a:cs typeface="Calibri" panose="020F0502020204030204" pitchFamily="34" charset="0"/>
                  </a:rPr>
                  <a:t>sigue una distribución </a:t>
                </a:r>
                <a:r>
                  <a:rPr lang="es-MX" dirty="0" smtClean="0">
                    <a:latin typeface="Calibri" panose="020F0502020204030204" pitchFamily="34" charset="0"/>
                    <a:cs typeface="Calibri" panose="020F0502020204030204" pitchFamily="34" charset="0"/>
                  </a:rPr>
                  <a:t>Poisson </a:t>
                </a:r>
                <a:r>
                  <a:rPr lang="es-MX" dirty="0">
                    <a:latin typeface="Calibri" panose="020F0502020204030204" pitchFamily="34" charset="0"/>
                    <a:cs typeface="Calibri" panose="020F0502020204030204" pitchFamily="34" charset="0"/>
                  </a:rPr>
                  <a:t>con media condicional </a:t>
                </a:r>
                <a:r>
                  <a:rPr lang="es-AR" dirty="0" smtClean="0">
                    <a:latin typeface="Calibri" panose="020F0502020204030204" pitchFamily="34" charset="0"/>
                    <a:cs typeface="Calibri" panose="020F0502020204030204" pitchFamily="34" charset="0"/>
                  </a:rPr>
                  <a:t>E(</a:t>
                </a:r>
                <a14:m>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𝑛</m:t>
                        </m:r>
                      </m:e>
                      <m:sub>
                        <m:r>
                          <a:rPr lang="es-AR" i="1">
                            <a:latin typeface="Cambria Math" panose="02040503050406030204" pitchFamily="18" charset="0"/>
                          </a:rPr>
                          <m:t>𝑖</m:t>
                        </m:r>
                      </m:sub>
                    </m:sSub>
                  </m:oMath>
                </a14:m>
                <a:r>
                  <a:rPr lang="es-AR" dirty="0" smtClean="0">
                    <a:latin typeface="Calibri" panose="020F0502020204030204" pitchFamily="34" charset="0"/>
                    <a:cs typeface="Calibri" panose="020F0502020204030204" pitchFamily="34" charset="0"/>
                  </a:rPr>
                  <a:t>|θ</a:t>
                </a:r>
                <a:r>
                  <a:rPr lang="es-AR" baseline="-25000" dirty="0" smtClean="0">
                    <a:latin typeface="Calibri" panose="020F0502020204030204" pitchFamily="34" charset="0"/>
                    <a:cs typeface="Calibri" panose="020F0502020204030204" pitchFamily="34" charset="0"/>
                  </a:rPr>
                  <a:t>i</a:t>
                </a:r>
                <a:r>
                  <a:rPr lang="es-AR" dirty="0">
                    <a:latin typeface="Calibri" panose="020F0502020204030204" pitchFamily="34" charset="0"/>
                    <a:cs typeface="Calibri" panose="020F0502020204030204" pitchFamily="34" charset="0"/>
                  </a:rPr>
                  <a:t>) = </a:t>
                </a:r>
                <a:r>
                  <a:rPr lang="es-AR" dirty="0" smtClean="0">
                    <a:latin typeface="Calibri" panose="020F0502020204030204" pitchFamily="34" charset="0"/>
                    <a:cs typeface="Calibri" panose="020F0502020204030204" pitchFamily="34" charset="0"/>
                  </a:rPr>
                  <a:t>Var(</a:t>
                </a:r>
                <a14:m>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𝑛</m:t>
                        </m:r>
                      </m:e>
                      <m:sub>
                        <m:r>
                          <a:rPr lang="es-AR" i="1">
                            <a:latin typeface="Cambria Math" panose="02040503050406030204" pitchFamily="18" charset="0"/>
                          </a:rPr>
                          <m:t>𝑖</m:t>
                        </m:r>
                      </m:sub>
                    </m:sSub>
                  </m:oMath>
                </a14:m>
                <a:r>
                  <a:rPr lang="es-AR" dirty="0" smtClean="0">
                    <a:latin typeface="Calibri" panose="020F0502020204030204" pitchFamily="34" charset="0"/>
                    <a:cs typeface="Calibri" panose="020F0502020204030204" pitchFamily="34" charset="0"/>
                  </a:rPr>
                  <a:t>|θ</a:t>
                </a:r>
                <a:r>
                  <a:rPr lang="es-AR" baseline="-25000" dirty="0" smtClean="0">
                    <a:latin typeface="Calibri" panose="020F0502020204030204" pitchFamily="34" charset="0"/>
                    <a:cs typeface="Calibri" panose="020F0502020204030204" pitchFamily="34" charset="0"/>
                  </a:rPr>
                  <a:t>i</a:t>
                </a:r>
                <a:r>
                  <a:rPr lang="es-AR" dirty="0">
                    <a:latin typeface="Calibri" panose="020F0502020204030204" pitchFamily="34" charset="0"/>
                    <a:cs typeface="Calibri" panose="020F0502020204030204" pitchFamily="34" charset="0"/>
                  </a:rPr>
                  <a:t>) = </a:t>
                </a:r>
                <a14:m>
                  <m:oMath xmlns:m="http://schemas.openxmlformats.org/officeDocument/2006/math">
                    <m:sSub>
                      <m:sSubPr>
                        <m:ctrlPr>
                          <a:rPr lang="es-AR" i="1">
                            <a:latin typeface="Cambria Math" panose="02040503050406030204" pitchFamily="18" charset="0"/>
                          </a:rPr>
                        </m:ctrlPr>
                      </m:sSubPr>
                      <m:e>
                        <m:r>
                          <a:rPr lang="es-AR" b="0" i="1" smtClean="0">
                            <a:latin typeface="Cambria Math" panose="02040503050406030204" pitchFamily="18" charset="0"/>
                          </a:rPr>
                          <m:t>𝑥</m:t>
                        </m:r>
                      </m:e>
                      <m:sub>
                        <m:r>
                          <a:rPr lang="es-AR" b="0" i="1" smtClean="0">
                            <a:latin typeface="Cambria Math" panose="02040503050406030204" pitchFamily="18" charset="0"/>
                          </a:rPr>
                          <m:t>𝑖</m:t>
                        </m:r>
                      </m:sub>
                    </m:sSub>
                  </m:oMath>
                </a14:m>
                <a:r>
                  <a:rPr lang="es-AR" dirty="0" err="1" smtClean="0">
                    <a:latin typeface="Calibri" panose="020F0502020204030204" pitchFamily="34" charset="0"/>
                    <a:cs typeface="Calibri" panose="020F0502020204030204" pitchFamily="34" charset="0"/>
                  </a:rPr>
                  <a:t>θ</a:t>
                </a:r>
                <a:r>
                  <a:rPr lang="es-AR" baseline="-25000" dirty="0" err="1" smtClean="0">
                    <a:latin typeface="Calibri" panose="020F0502020204030204" pitchFamily="34" charset="0"/>
                    <a:cs typeface="Calibri" panose="020F0502020204030204" pitchFamily="34" charset="0"/>
                  </a:rPr>
                  <a:t>i</a:t>
                </a:r>
                <a:r>
                  <a:rPr lang="es-MX" dirty="0" smtClean="0">
                    <a:latin typeface="Calibri" panose="020F0502020204030204" pitchFamily="34" charset="0"/>
                    <a:cs typeface="Calibri" panose="020F0502020204030204" pitchFamily="34" charset="0"/>
                  </a:rPr>
                  <a:t> </a:t>
                </a:r>
                <a:r>
                  <a:rPr lang="es-MX" dirty="0">
                    <a:latin typeface="Calibri" panose="020F0502020204030204" pitchFamily="34" charset="0"/>
                    <a:cs typeface="Calibri" panose="020F0502020204030204" pitchFamily="34" charset="0"/>
                  </a:rPr>
                  <a:t>siendo </a:t>
                </a:r>
                <a14:m>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𝑖</m:t>
                        </m:r>
                      </m:sub>
                    </m:sSub>
                  </m:oMath>
                </a14:m>
                <a:r>
                  <a:rPr lang="es-MX" dirty="0" smtClean="0">
                    <a:latin typeface="Calibri" panose="020F0502020204030204" pitchFamily="34" charset="0"/>
                    <a:cs typeface="Calibri" panose="020F0502020204030204" pitchFamily="34" charset="0"/>
                  </a:rPr>
                  <a:t> </a:t>
                </a:r>
                <a:r>
                  <a:rPr lang="es-MX" dirty="0">
                    <a:latin typeface="Calibri" panose="020F0502020204030204" pitchFamily="34" charset="0"/>
                    <a:cs typeface="Calibri" panose="020F0502020204030204" pitchFamily="34" charset="0"/>
                  </a:rPr>
                  <a:t>el “tamaño” poblacional del área </a:t>
                </a:r>
                <a:r>
                  <a:rPr lang="es-MX" dirty="0" smtClean="0">
                    <a:latin typeface="Calibri" panose="020F0502020204030204" pitchFamily="34" charset="0"/>
                    <a:cs typeface="Calibri" panose="020F0502020204030204" pitchFamily="34" charset="0"/>
                  </a:rPr>
                  <a:t>i</a:t>
                </a:r>
              </a:p>
              <a:p>
                <a:r>
                  <a:rPr lang="es-MX" dirty="0" smtClean="0">
                    <a:latin typeface="Calibri" panose="020F0502020204030204" pitchFamily="34" charset="0"/>
                    <a:cs typeface="Calibri" panose="020F0502020204030204" pitchFamily="34" charset="0"/>
                  </a:rPr>
                  <a:t>La </a:t>
                </a:r>
                <a:r>
                  <a:rPr lang="es-MX" dirty="0">
                    <a:latin typeface="Calibri" panose="020F0502020204030204" pitchFamily="34" charset="0"/>
                    <a:cs typeface="Calibri" panose="020F0502020204030204" pitchFamily="34" charset="0"/>
                  </a:rPr>
                  <a:t>media condicional de la razón estimada </a:t>
                </a:r>
                <a14:m>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𝑝</m:t>
                        </m:r>
                      </m:e>
                      <m:sub>
                        <m:r>
                          <a:rPr lang="es-AR" i="1">
                            <a:latin typeface="Cambria Math" panose="02040503050406030204" pitchFamily="18" charset="0"/>
                          </a:rPr>
                          <m:t>𝑖</m:t>
                        </m:r>
                      </m:sub>
                    </m:sSub>
                  </m:oMath>
                </a14:m>
                <a:r>
                  <a:rPr lang="es-MX" dirty="0" smtClean="0">
                    <a:latin typeface="Calibri" panose="020F0502020204030204" pitchFamily="34" charset="0"/>
                    <a:cs typeface="Calibri" panose="020F0502020204030204" pitchFamily="34" charset="0"/>
                  </a:rPr>
                  <a:t> </a:t>
                </a:r>
                <a:r>
                  <a:rPr lang="es-MX" dirty="0">
                    <a:latin typeface="Calibri" panose="020F0502020204030204" pitchFamily="34" charset="0"/>
                    <a:cs typeface="Calibri" panose="020F0502020204030204" pitchFamily="34" charset="0"/>
                  </a:rPr>
                  <a:t>es </a:t>
                </a:r>
                <a:r>
                  <a:rPr lang="es-MX" dirty="0" smtClean="0">
                    <a:latin typeface="Calibri" panose="020F0502020204030204" pitchFamily="34" charset="0"/>
                    <a:cs typeface="Calibri" panose="020F0502020204030204" pitchFamily="34" charset="0"/>
                  </a:rPr>
                  <a:t>E(</a:t>
                </a:r>
                <a14:m>
                  <m:oMath xmlns:m="http://schemas.openxmlformats.org/officeDocument/2006/math">
                    <m:sSub>
                      <m:sSubPr>
                        <m:ctrlPr>
                          <a:rPr lang="es-AR" i="1">
                            <a:latin typeface="Cambria Math" panose="02040503050406030204" pitchFamily="18" charset="0"/>
                          </a:rPr>
                        </m:ctrlPr>
                      </m:sSubPr>
                      <m:e>
                        <m:r>
                          <a:rPr lang="es-AR" b="0" i="1" smtClean="0">
                            <a:latin typeface="Cambria Math" panose="02040503050406030204" pitchFamily="18" charset="0"/>
                          </a:rPr>
                          <m:t>𝑝</m:t>
                        </m:r>
                      </m:e>
                      <m:sub>
                        <m:r>
                          <a:rPr lang="es-AR" i="1">
                            <a:latin typeface="Cambria Math" panose="02040503050406030204" pitchFamily="18" charset="0"/>
                          </a:rPr>
                          <m:t>𝑖</m:t>
                        </m:r>
                      </m:sub>
                    </m:sSub>
                  </m:oMath>
                </a14:m>
                <a:r>
                  <a:rPr lang="es-MX" dirty="0" smtClean="0">
                    <a:latin typeface="Calibri" panose="020F0502020204030204" pitchFamily="34" charset="0"/>
                    <a:cs typeface="Calibri" panose="020F0502020204030204" pitchFamily="34" charset="0"/>
                  </a:rPr>
                  <a:t>|</a:t>
                </a:r>
                <a14:m>
                  <m:oMath xmlns:m="http://schemas.openxmlformats.org/officeDocument/2006/math">
                    <m:sSub>
                      <m:sSubPr>
                        <m:ctrlPr>
                          <a:rPr lang="es-AR" i="1">
                            <a:latin typeface="Cambria Math" panose="02040503050406030204" pitchFamily="18" charset="0"/>
                          </a:rPr>
                        </m:ctrlPr>
                      </m:sSubPr>
                      <m:e>
                        <m:r>
                          <m:rPr>
                            <m:nor/>
                          </m:rPr>
                          <a:rPr lang="es-MX" dirty="0">
                            <a:latin typeface="Calibri" panose="020F0502020204030204" pitchFamily="34" charset="0"/>
                            <a:cs typeface="Calibri" panose="020F0502020204030204" pitchFamily="34" charset="0"/>
                          </a:rPr>
                          <m:t>θ</m:t>
                        </m:r>
                      </m:e>
                      <m:sub>
                        <m:r>
                          <a:rPr lang="es-AR" i="1">
                            <a:latin typeface="Cambria Math" panose="02040503050406030204" pitchFamily="18" charset="0"/>
                          </a:rPr>
                          <m:t>𝑖</m:t>
                        </m:r>
                      </m:sub>
                    </m:sSub>
                  </m:oMath>
                </a14:m>
                <a:r>
                  <a:rPr lang="es-MX" dirty="0" smtClean="0">
                    <a:latin typeface="Calibri" panose="020F0502020204030204" pitchFamily="34" charset="0"/>
                    <a:cs typeface="Calibri" panose="020F0502020204030204" pitchFamily="34" charset="0"/>
                  </a:rPr>
                  <a:t>) </a:t>
                </a:r>
                <a:r>
                  <a:rPr lang="es-MX" dirty="0">
                    <a:latin typeface="Calibri" panose="020F0502020204030204" pitchFamily="34" charset="0"/>
                    <a:cs typeface="Calibri" panose="020F0502020204030204" pitchFamily="34" charset="0"/>
                  </a:rPr>
                  <a:t>= </a:t>
                </a:r>
                <a14:m>
                  <m:oMath xmlns:m="http://schemas.openxmlformats.org/officeDocument/2006/math">
                    <m:sSub>
                      <m:sSubPr>
                        <m:ctrlPr>
                          <a:rPr lang="es-AR" i="1">
                            <a:latin typeface="Cambria Math" panose="02040503050406030204" pitchFamily="18" charset="0"/>
                          </a:rPr>
                        </m:ctrlPr>
                      </m:sSubPr>
                      <m:e>
                        <m:r>
                          <m:rPr>
                            <m:nor/>
                          </m:rPr>
                          <a:rPr lang="es-MX" dirty="0">
                            <a:latin typeface="Calibri" panose="020F0502020204030204" pitchFamily="34" charset="0"/>
                            <a:cs typeface="Calibri" panose="020F0502020204030204" pitchFamily="34" charset="0"/>
                          </a:rPr>
                          <m:t>θ</m:t>
                        </m:r>
                      </m:e>
                      <m:sub>
                        <m:r>
                          <a:rPr lang="es-AR" i="1">
                            <a:latin typeface="Cambria Math" panose="02040503050406030204" pitchFamily="18" charset="0"/>
                          </a:rPr>
                          <m:t>𝑖</m:t>
                        </m:r>
                      </m:sub>
                    </m:sSub>
                  </m:oMath>
                </a14:m>
                <a:r>
                  <a:rPr lang="es-MX" dirty="0" smtClean="0">
                    <a:latin typeface="Calibri" panose="020F0502020204030204" pitchFamily="34" charset="0"/>
                    <a:cs typeface="Calibri" panose="020F0502020204030204" pitchFamily="34" charset="0"/>
                  </a:rPr>
                  <a:t> </a:t>
                </a:r>
                <a:r>
                  <a:rPr lang="es-MX" dirty="0">
                    <a:latin typeface="Calibri" panose="020F0502020204030204" pitchFamily="34" charset="0"/>
                    <a:cs typeface="Calibri" panose="020F0502020204030204" pitchFamily="34" charset="0"/>
                  </a:rPr>
                  <a:t>y su variancia condicional es igual a </a:t>
                </a:r>
                <a:r>
                  <a:rPr lang="es-MX" dirty="0" smtClean="0">
                    <a:latin typeface="Calibri" panose="020F0502020204030204" pitchFamily="34" charset="0"/>
                    <a:cs typeface="Calibri" panose="020F0502020204030204" pitchFamily="34" charset="0"/>
                  </a:rPr>
                  <a:t>Var(</a:t>
                </a:r>
                <a14:m>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𝑝</m:t>
                        </m:r>
                      </m:e>
                      <m:sub>
                        <m:r>
                          <a:rPr lang="es-AR" i="1">
                            <a:latin typeface="Cambria Math" panose="02040503050406030204" pitchFamily="18" charset="0"/>
                          </a:rPr>
                          <m:t>𝑖</m:t>
                        </m:r>
                      </m:sub>
                    </m:sSub>
                  </m:oMath>
                </a14:m>
                <a:r>
                  <a:rPr lang="es-MX" dirty="0" smtClean="0">
                    <a:latin typeface="Calibri" panose="020F0502020204030204" pitchFamily="34" charset="0"/>
                    <a:cs typeface="Calibri" panose="020F0502020204030204" pitchFamily="34" charset="0"/>
                  </a:rPr>
                  <a:t>|</a:t>
                </a:r>
                <a14:m>
                  <m:oMath xmlns:m="http://schemas.openxmlformats.org/officeDocument/2006/math">
                    <m:sSub>
                      <m:sSubPr>
                        <m:ctrlPr>
                          <a:rPr lang="es-AR" i="1">
                            <a:latin typeface="Cambria Math" panose="02040503050406030204" pitchFamily="18" charset="0"/>
                          </a:rPr>
                        </m:ctrlPr>
                      </m:sSubPr>
                      <m:e>
                        <m:r>
                          <m:rPr>
                            <m:nor/>
                          </m:rPr>
                          <a:rPr lang="es-MX" dirty="0">
                            <a:latin typeface="Calibri" panose="020F0502020204030204" pitchFamily="34" charset="0"/>
                            <a:cs typeface="Calibri" panose="020F0502020204030204" pitchFamily="34" charset="0"/>
                          </a:rPr>
                          <m:t>θ</m:t>
                        </m:r>
                      </m:e>
                      <m:sub>
                        <m:r>
                          <a:rPr lang="es-AR" i="1">
                            <a:latin typeface="Cambria Math" panose="02040503050406030204" pitchFamily="18" charset="0"/>
                          </a:rPr>
                          <m:t>𝑖</m:t>
                        </m:r>
                      </m:sub>
                    </m:sSub>
                  </m:oMath>
                </a14:m>
                <a:r>
                  <a:rPr lang="es-MX" dirty="0" smtClean="0">
                    <a:latin typeface="Calibri" panose="020F0502020204030204" pitchFamily="34" charset="0"/>
                    <a:cs typeface="Calibri" panose="020F0502020204030204" pitchFamily="34" charset="0"/>
                  </a:rPr>
                  <a:t>) </a:t>
                </a:r>
                <a:r>
                  <a:rPr lang="es-MX" dirty="0">
                    <a:latin typeface="Calibri" panose="020F0502020204030204" pitchFamily="34" charset="0"/>
                    <a:cs typeface="Calibri" panose="020F0502020204030204" pitchFamily="34" charset="0"/>
                  </a:rPr>
                  <a:t>= </a:t>
                </a:r>
                <a14:m>
                  <m:oMath xmlns:m="http://schemas.openxmlformats.org/officeDocument/2006/math">
                    <m:f>
                      <m:fPr>
                        <m:ctrlPr>
                          <a:rPr lang="es-AR" i="1">
                            <a:latin typeface="Cambria Math" panose="02040503050406030204" pitchFamily="18" charset="0"/>
                          </a:rPr>
                        </m:ctrlPr>
                      </m:fPr>
                      <m:num>
                        <m:sSub>
                          <m:sSubPr>
                            <m:ctrlPr>
                              <a:rPr lang="es-AR" i="1">
                                <a:latin typeface="Cambria Math" panose="02040503050406030204" pitchFamily="18" charset="0"/>
                              </a:rPr>
                            </m:ctrlPr>
                          </m:sSubPr>
                          <m:e>
                            <m:r>
                              <m:rPr>
                                <m:nor/>
                              </m:rPr>
                              <a:rPr lang="es-MX" dirty="0">
                                <a:latin typeface="Calibri" panose="020F0502020204030204" pitchFamily="34" charset="0"/>
                                <a:cs typeface="Calibri" panose="020F0502020204030204" pitchFamily="34" charset="0"/>
                              </a:rPr>
                              <m:t>θ</m:t>
                            </m:r>
                          </m:e>
                          <m:sub>
                            <m:r>
                              <a:rPr lang="es-AR" b="0" i="1" smtClean="0">
                                <a:latin typeface="Cambria Math" panose="02040503050406030204" pitchFamily="18" charset="0"/>
                              </a:rPr>
                              <m:t>𝑖</m:t>
                            </m:r>
                          </m:sub>
                        </m:sSub>
                      </m:num>
                      <m:den>
                        <m:sSub>
                          <m:sSubPr>
                            <m:ctrlPr>
                              <a:rPr lang="es-AR" i="1">
                                <a:latin typeface="Cambria Math" panose="02040503050406030204" pitchFamily="18" charset="0"/>
                              </a:rPr>
                            </m:ctrlPr>
                          </m:sSubPr>
                          <m:e>
                            <m:r>
                              <a:rPr lang="es-AR" b="0" i="1" smtClean="0">
                                <a:latin typeface="Cambria Math" panose="02040503050406030204" pitchFamily="18" charset="0"/>
                              </a:rPr>
                              <m:t>𝑥</m:t>
                            </m:r>
                          </m:e>
                          <m:sub>
                            <m:r>
                              <a:rPr lang="es-AR" b="0" i="1" smtClean="0">
                                <a:latin typeface="Cambria Math" panose="02040503050406030204" pitchFamily="18" charset="0"/>
                              </a:rPr>
                              <m:t>𝑖</m:t>
                            </m:r>
                          </m:sub>
                        </m:sSub>
                      </m:den>
                    </m:f>
                  </m:oMath>
                </a14:m>
                <a:endParaRPr lang="es-MX" dirty="0">
                  <a:latin typeface="Calibri" panose="020F0502020204030204" pitchFamily="34" charset="0"/>
                  <a:cs typeface="Calibri" panose="020F0502020204030204" pitchFamily="34" charset="0"/>
                </a:endParaRPr>
              </a:p>
              <a:p>
                <a:r>
                  <a:rPr lang="es-MX" dirty="0">
                    <a:latin typeface="Calibri" panose="020F0502020204030204" pitchFamily="34" charset="0"/>
                    <a:cs typeface="Calibri" panose="020F0502020204030204" pitchFamily="34" charset="0"/>
                  </a:rPr>
                  <a:t>S</a:t>
                </a:r>
                <a:r>
                  <a:rPr lang="es-MX" dirty="0" smtClean="0">
                    <a:latin typeface="Calibri" panose="020F0502020204030204" pitchFamily="34" charset="0"/>
                    <a:cs typeface="Calibri" panose="020F0502020204030204" pitchFamily="34" charset="0"/>
                  </a:rPr>
                  <a:t>e </a:t>
                </a:r>
                <a:r>
                  <a:rPr lang="es-MX" dirty="0">
                    <a:latin typeface="Calibri" panose="020F0502020204030204" pitchFamily="34" charset="0"/>
                    <a:cs typeface="Calibri" panose="020F0502020204030204" pitchFamily="34" charset="0"/>
                  </a:rPr>
                  <a:t>realiza el supuesto de que las razones </a:t>
                </a:r>
                <a14:m>
                  <m:oMath xmlns:m="http://schemas.openxmlformats.org/officeDocument/2006/math">
                    <m:sSub>
                      <m:sSubPr>
                        <m:ctrlPr>
                          <a:rPr lang="es-AR" i="1">
                            <a:latin typeface="Cambria Math" panose="02040503050406030204" pitchFamily="18" charset="0"/>
                          </a:rPr>
                        </m:ctrlPr>
                      </m:sSubPr>
                      <m:e>
                        <m:r>
                          <m:rPr>
                            <m:nor/>
                          </m:rPr>
                          <a:rPr lang="es-MX" dirty="0">
                            <a:latin typeface="Calibri" panose="020F0502020204030204" pitchFamily="34" charset="0"/>
                            <a:cs typeface="Calibri" panose="020F0502020204030204" pitchFamily="34" charset="0"/>
                          </a:rPr>
                          <m:t>θ</m:t>
                        </m:r>
                      </m:e>
                      <m:sub>
                        <m:r>
                          <a:rPr lang="es-AR" i="1">
                            <a:latin typeface="Cambria Math" panose="02040503050406030204" pitchFamily="18" charset="0"/>
                          </a:rPr>
                          <m:t>𝑖</m:t>
                        </m:r>
                      </m:sub>
                    </m:sSub>
                  </m:oMath>
                </a14:m>
                <a:r>
                  <a:rPr lang="es-MX" dirty="0" smtClean="0">
                    <a:latin typeface="Calibri" panose="020F0502020204030204" pitchFamily="34" charset="0"/>
                    <a:cs typeface="Calibri" panose="020F0502020204030204" pitchFamily="34" charset="0"/>
                  </a:rPr>
                  <a:t> tienen </a:t>
                </a:r>
                <a:r>
                  <a:rPr lang="es-MX" dirty="0">
                    <a:latin typeface="Calibri" panose="020F0502020204030204" pitchFamily="34" charset="0"/>
                    <a:cs typeface="Calibri" panose="020F0502020204030204" pitchFamily="34" charset="0"/>
                  </a:rPr>
                  <a:t>a priori </a:t>
                </a:r>
                <a:r>
                  <a:rPr lang="es-MX" dirty="0" smtClean="0">
                    <a:latin typeface="Calibri" panose="020F0502020204030204" pitchFamily="34" charset="0"/>
                    <a:cs typeface="Calibri" panose="020F0502020204030204" pitchFamily="34" charset="0"/>
                  </a:rPr>
                  <a:t>una esperanza </a:t>
                </a:r>
                <a:r>
                  <a:rPr lang="es-MX" dirty="0">
                    <a:latin typeface="Calibri" panose="020F0502020204030204" pitchFamily="34" charset="0"/>
                    <a:cs typeface="Calibri" panose="020F0502020204030204" pitchFamily="34" charset="0"/>
                  </a:rPr>
                  <a:t>y variancia igual a </a:t>
                </a:r>
                <a14:m>
                  <m:oMath xmlns:m="http://schemas.openxmlformats.org/officeDocument/2006/math">
                    <m:r>
                      <a:rPr lang="es-MX" i="1" dirty="0">
                        <a:latin typeface="Cambria Math" panose="02040503050406030204" pitchFamily="18" charset="0"/>
                      </a:rPr>
                      <m:t>𝛽</m:t>
                    </m:r>
                  </m:oMath>
                </a14:m>
                <a:r>
                  <a:rPr lang="es-MX" dirty="0" smtClean="0">
                    <a:latin typeface="Calibri" panose="020F0502020204030204" pitchFamily="34" charset="0"/>
                    <a:cs typeface="Calibri" panose="020F0502020204030204" pitchFamily="34" charset="0"/>
                  </a:rPr>
                  <a:t> y </a:t>
                </a:r>
                <a14:m>
                  <m:oMath xmlns:m="http://schemas.openxmlformats.org/officeDocument/2006/math">
                    <m:r>
                      <a:rPr lang="es-MX" i="1">
                        <a:latin typeface="Cambria Math" panose="02040503050406030204" pitchFamily="18" charset="0"/>
                      </a:rPr>
                      <m:t>𝛼</m:t>
                    </m:r>
                  </m:oMath>
                </a14:m>
                <a:r>
                  <a:rPr lang="es-MX" dirty="0" smtClean="0">
                    <a:latin typeface="Calibri" panose="020F0502020204030204" pitchFamily="34" charset="0"/>
                    <a:cs typeface="Calibri" panose="020F0502020204030204" pitchFamily="34" charset="0"/>
                  </a:rPr>
                  <a:t> respectivamente</a:t>
                </a:r>
                <a:endParaRPr lang="es-MX" dirty="0">
                  <a:latin typeface="Calibri" panose="020F0502020204030204" pitchFamily="34" charset="0"/>
                  <a:cs typeface="Calibri" panose="020F0502020204030204" pitchFamily="34" charset="0"/>
                </a:endParaRPr>
              </a:p>
              <a:p>
                <a:r>
                  <a:rPr lang="es-MX" dirty="0" smtClean="0">
                    <a:latin typeface="Calibri" panose="020F0502020204030204" pitchFamily="34" charset="0"/>
                    <a:cs typeface="Calibri" panose="020F0502020204030204" pitchFamily="34" charset="0"/>
                  </a:rPr>
                  <a:t>La </a:t>
                </a:r>
                <a:r>
                  <a:rPr lang="es-MX" dirty="0">
                    <a:latin typeface="Calibri" panose="020F0502020204030204" pitchFamily="34" charset="0"/>
                    <a:cs typeface="Calibri" panose="020F0502020204030204" pitchFamily="34" charset="0"/>
                  </a:rPr>
                  <a:t>esperanza marginal de </a:t>
                </a:r>
                <a14:m>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𝑝</m:t>
                        </m:r>
                      </m:e>
                      <m:sub>
                        <m:r>
                          <a:rPr lang="es-AR" i="1">
                            <a:latin typeface="Cambria Math" panose="02040503050406030204" pitchFamily="18" charset="0"/>
                          </a:rPr>
                          <m:t>𝑖</m:t>
                        </m:r>
                      </m:sub>
                    </m:sSub>
                  </m:oMath>
                </a14:m>
                <a:r>
                  <a:rPr lang="es-MX" dirty="0" smtClean="0">
                    <a:latin typeface="Calibri" panose="020F0502020204030204" pitchFamily="34" charset="0"/>
                    <a:cs typeface="Calibri" panose="020F0502020204030204" pitchFamily="34" charset="0"/>
                  </a:rPr>
                  <a:t> </a:t>
                </a:r>
                <a:r>
                  <a:rPr lang="es-MX" dirty="0">
                    <a:latin typeface="Calibri" panose="020F0502020204030204" pitchFamily="34" charset="0"/>
                    <a:cs typeface="Calibri" panose="020F0502020204030204" pitchFamily="34" charset="0"/>
                  </a:rPr>
                  <a:t>es </a:t>
                </a:r>
                <a14:m>
                  <m:oMath xmlns:m="http://schemas.openxmlformats.org/officeDocument/2006/math">
                    <m:r>
                      <a:rPr lang="es-MX" i="1" dirty="0">
                        <a:latin typeface="Cambria Math" panose="02040503050406030204" pitchFamily="18" charset="0"/>
                      </a:rPr>
                      <m:t>𝛽</m:t>
                    </m:r>
                  </m:oMath>
                </a14:m>
                <a:r>
                  <a:rPr lang="es-MX" dirty="0" smtClean="0">
                    <a:latin typeface="Calibri" panose="020F0502020204030204" pitchFamily="34" charset="0"/>
                    <a:cs typeface="Calibri" panose="020F0502020204030204" pitchFamily="34" charset="0"/>
                  </a:rPr>
                  <a:t> </a:t>
                </a:r>
                <a:r>
                  <a:rPr lang="es-MX" dirty="0">
                    <a:latin typeface="Calibri" panose="020F0502020204030204" pitchFamily="34" charset="0"/>
                    <a:cs typeface="Calibri" panose="020F0502020204030204" pitchFamily="34" charset="0"/>
                  </a:rPr>
                  <a:t>y su </a:t>
                </a:r>
                <a:r>
                  <a:rPr lang="es-MX" dirty="0" smtClean="0">
                    <a:latin typeface="Calibri" panose="020F0502020204030204" pitchFamily="34" charset="0"/>
                    <a:cs typeface="Calibri" panose="020F0502020204030204" pitchFamily="34" charset="0"/>
                  </a:rPr>
                  <a:t>variancia </a:t>
                </a:r>
                <a:r>
                  <a:rPr lang="es-MX" dirty="0">
                    <a:latin typeface="Calibri" panose="020F0502020204030204" pitchFamily="34" charset="0"/>
                    <a:cs typeface="Calibri" panose="020F0502020204030204" pitchFamily="34" charset="0"/>
                  </a:rPr>
                  <a:t>marginal es </a:t>
                </a:r>
                <a14:m>
                  <m:oMath xmlns:m="http://schemas.openxmlformats.org/officeDocument/2006/math">
                    <m:r>
                      <a:rPr lang="es-MX" i="1">
                        <a:latin typeface="Cambria Math" panose="02040503050406030204" pitchFamily="18" charset="0"/>
                      </a:rPr>
                      <m:t>𝛼</m:t>
                    </m:r>
                  </m:oMath>
                </a14:m>
                <a:r>
                  <a:rPr lang="es-MX" dirty="0" smtClean="0">
                    <a:latin typeface="Calibri" panose="020F0502020204030204" pitchFamily="34" charset="0"/>
                    <a:cs typeface="Calibri" panose="020F0502020204030204" pitchFamily="34" charset="0"/>
                  </a:rPr>
                  <a:t> </a:t>
                </a:r>
                <a:r>
                  <a:rPr lang="es-MX" dirty="0">
                    <a:latin typeface="Calibri" panose="020F0502020204030204" pitchFamily="34" charset="0"/>
                    <a:cs typeface="Calibri" panose="020F0502020204030204" pitchFamily="34" charset="0"/>
                  </a:rPr>
                  <a:t>+ </a:t>
                </a:r>
                <a14:m>
                  <m:oMath xmlns:m="http://schemas.openxmlformats.org/officeDocument/2006/math">
                    <m:r>
                      <a:rPr lang="es-MX" i="1" dirty="0">
                        <a:latin typeface="Cambria Math" panose="02040503050406030204" pitchFamily="18" charset="0"/>
                      </a:rPr>
                      <m:t>𝛽</m:t>
                    </m:r>
                  </m:oMath>
                </a14:m>
                <a:r>
                  <a:rPr lang="es-MX" dirty="0" smtClean="0">
                    <a:latin typeface="Calibri" panose="020F0502020204030204" pitchFamily="34" charset="0"/>
                    <a:cs typeface="Calibri" panose="020F0502020204030204" pitchFamily="34" charset="0"/>
                  </a:rPr>
                  <a:t>𝑥𝑖, es decir </a:t>
                </a:r>
                <a:r>
                  <a:rPr lang="es-MX" dirty="0">
                    <a:latin typeface="Calibri" panose="020F0502020204030204" pitchFamily="34" charset="0"/>
                    <a:cs typeface="Calibri" panose="020F0502020204030204" pitchFamily="34" charset="0"/>
                  </a:rPr>
                  <a:t>las áreas poseen la misma esperanza marginal y sólo las variancias difieren entre las unidades, las cuales se incrementan a medida que los </a:t>
                </a:r>
                <a:r>
                  <a:rPr lang="es-MX" b="1" dirty="0">
                    <a:latin typeface="Calibri" panose="020F0502020204030204" pitchFamily="34" charset="0"/>
                    <a:cs typeface="Calibri" panose="020F0502020204030204" pitchFamily="34" charset="0"/>
                  </a:rPr>
                  <a:t>“</a:t>
                </a:r>
                <a:r>
                  <a:rPr lang="es-MX" dirty="0">
                    <a:latin typeface="Calibri" panose="020F0502020204030204" pitchFamily="34" charset="0"/>
                    <a:cs typeface="Calibri" panose="020F0502020204030204" pitchFamily="34" charset="0"/>
                  </a:rPr>
                  <a:t>tamaños” de las áreas </a:t>
                </a:r>
                <a:r>
                  <a:rPr lang="es-MX" dirty="0" smtClean="0">
                    <a:latin typeface="Calibri" panose="020F0502020204030204" pitchFamily="34" charset="0"/>
                    <a:cs typeface="Calibri" panose="020F0502020204030204" pitchFamily="34" charset="0"/>
                  </a:rPr>
                  <a:t>disminuyen</a:t>
                </a:r>
                <a:endParaRPr lang="es-AR" b="1" dirty="0">
                  <a:latin typeface="Calibri" panose="020F0502020204030204" pitchFamily="34" charset="0"/>
                  <a:cs typeface="Calibri" panose="020F0502020204030204" pitchFamily="34" charset="0"/>
                </a:endParaRPr>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xfrm>
                <a:off x="677334" y="2160589"/>
                <a:ext cx="8596668" cy="4392611"/>
              </a:xfrm>
              <a:blipFill>
                <a:blip r:embed="rId3"/>
                <a:stretch>
                  <a:fillRect l="-142" t="-693" r="-993"/>
                </a:stretch>
              </a:blipFill>
            </p:spPr>
            <p:txBody>
              <a:bodyPr/>
              <a:lstStyle/>
              <a:p>
                <a:r>
                  <a:rPr lang="es-AR">
                    <a:noFill/>
                  </a:rPr>
                  <a:t> </a:t>
                </a:r>
              </a:p>
            </p:txBody>
          </p:sp>
        </mc:Fallback>
      </mc:AlternateContent>
    </p:spTree>
    <p:extLst>
      <p:ext uri="{BB962C8B-B14F-4D97-AF65-F5344CB8AC3E}">
        <p14:creationId xmlns:p14="http://schemas.microsoft.com/office/powerpoint/2010/main" val="13141816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Empirical Bayes Index (EBI) </a:t>
            </a:r>
            <a:endParaRPr lang="es-AR"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a:xfrm>
                <a:off x="677333" y="2160589"/>
                <a:ext cx="9523942" cy="4154486"/>
              </a:xfrm>
            </p:spPr>
            <p:txBody>
              <a:bodyPr>
                <a:normAutofit/>
              </a:bodyPr>
              <a:lstStyle/>
              <a:p>
                <a:pPr marL="0" indent="0">
                  <a:buNone/>
                </a:pPr>
                <a:r>
                  <a:rPr lang="es-AR" dirty="0" smtClean="0">
                    <a:latin typeface="Calibri" panose="020F0502020204030204" pitchFamily="34" charset="0"/>
                    <a:cs typeface="Calibri" panose="020F0502020204030204" pitchFamily="34" charset="0"/>
                  </a:rPr>
                  <a:t>Los estimadores de momentos </a:t>
                </a:r>
                <a:r>
                  <a:rPr lang="es-AR" dirty="0">
                    <a:latin typeface="Calibri" panose="020F0502020204030204" pitchFamily="34" charset="0"/>
                    <a:cs typeface="Calibri" panose="020F0502020204030204" pitchFamily="34" charset="0"/>
                  </a:rPr>
                  <a:t>para los parámetros </a:t>
                </a:r>
                <a14:m>
                  <m:oMath xmlns:m="http://schemas.openxmlformats.org/officeDocument/2006/math">
                    <m:r>
                      <a:rPr lang="es-MX" i="1">
                        <a:latin typeface="Cambria Math" panose="02040503050406030204" pitchFamily="18" charset="0"/>
                      </a:rPr>
                      <m:t>𝛼</m:t>
                    </m:r>
                  </m:oMath>
                </a14:m>
                <a:r>
                  <a:rPr lang="es-AR" dirty="0" smtClean="0">
                    <a:latin typeface="Calibri" panose="020F0502020204030204" pitchFamily="34" charset="0"/>
                    <a:cs typeface="Calibri" panose="020F0502020204030204" pitchFamily="34" charset="0"/>
                  </a:rPr>
                  <a:t> </a:t>
                </a:r>
                <a:r>
                  <a:rPr lang="es-AR" dirty="0">
                    <a:latin typeface="Calibri" panose="020F0502020204030204" pitchFamily="34" charset="0"/>
                    <a:cs typeface="Calibri" panose="020F0502020204030204" pitchFamily="34" charset="0"/>
                  </a:rPr>
                  <a:t>y </a:t>
                </a:r>
                <a14:m>
                  <m:oMath xmlns:m="http://schemas.openxmlformats.org/officeDocument/2006/math">
                    <m:r>
                      <a:rPr lang="es-MX" i="1" dirty="0">
                        <a:latin typeface="Cambria Math" panose="02040503050406030204" pitchFamily="18" charset="0"/>
                      </a:rPr>
                      <m:t>𝛽</m:t>
                    </m:r>
                  </m:oMath>
                </a14:m>
                <a:r>
                  <a:rPr lang="es-AR" dirty="0" smtClean="0">
                    <a:latin typeface="Calibri" panose="020F0502020204030204" pitchFamily="34" charset="0"/>
                    <a:cs typeface="Calibri" panose="020F0502020204030204" pitchFamily="34" charset="0"/>
                  </a:rPr>
                  <a:t> </a:t>
                </a:r>
                <a:r>
                  <a:rPr lang="es-AR" dirty="0">
                    <a:latin typeface="Calibri" panose="020F0502020204030204" pitchFamily="34" charset="0"/>
                    <a:cs typeface="Calibri" panose="020F0502020204030204" pitchFamily="34" charset="0"/>
                  </a:rPr>
                  <a:t>son (Marshall, 1991):</a:t>
                </a:r>
              </a:p>
              <a:p>
                <a14:m>
                  <m:oMath xmlns:m="http://schemas.openxmlformats.org/officeDocument/2006/math">
                    <m:acc>
                      <m:accPr>
                        <m:chr m:val="̂"/>
                        <m:ctrlPr>
                          <a:rPr lang="es-AR" i="1">
                            <a:latin typeface="Cambria Math" panose="02040503050406030204" pitchFamily="18" charset="0"/>
                          </a:rPr>
                        </m:ctrlPr>
                      </m:accPr>
                      <m:e>
                        <m:r>
                          <a:rPr lang="es-MX" i="1">
                            <a:latin typeface="Cambria Math" panose="02040503050406030204" pitchFamily="18" charset="0"/>
                          </a:rPr>
                          <m:t>𝛼</m:t>
                        </m:r>
                      </m:e>
                    </m:acc>
                  </m:oMath>
                </a14:m>
                <a:r>
                  <a:rPr lang="en-US" dirty="0">
                    <a:latin typeface="Calibri" panose="020F0502020204030204" pitchFamily="34" charset="0"/>
                    <a:cs typeface="Calibri" panose="020F0502020204030204" pitchFamily="34" charset="0"/>
                  </a:rPr>
                  <a:t> = a = s</a:t>
                </a:r>
                <a:r>
                  <a:rPr lang="en-US" baseline="30000" dirty="0">
                    <a:latin typeface="Calibri" panose="020F0502020204030204" pitchFamily="34" charset="0"/>
                    <a:cs typeface="Calibri" panose="020F0502020204030204" pitchFamily="34" charset="0"/>
                  </a:rPr>
                  <a:t>2</a:t>
                </a:r>
                <a:r>
                  <a:rPr lang="en-US" dirty="0">
                    <a:latin typeface="Calibri" panose="020F0502020204030204" pitchFamily="34" charset="0"/>
                    <a:cs typeface="Calibri" panose="020F0502020204030204" pitchFamily="34" charset="0"/>
                  </a:rPr>
                  <a:t> - </a:t>
                </a:r>
                <a14:m>
                  <m:oMath xmlns:m="http://schemas.openxmlformats.org/officeDocument/2006/math">
                    <m:f>
                      <m:fPr>
                        <m:ctrlPr>
                          <a:rPr lang="es-AR" i="1">
                            <a:latin typeface="Cambria Math" panose="02040503050406030204" pitchFamily="18" charset="0"/>
                          </a:rPr>
                        </m:ctrlPr>
                      </m:fPr>
                      <m:num>
                        <m:r>
                          <a:rPr lang="es-AR" i="1">
                            <a:latin typeface="Cambria Math"/>
                          </a:rPr>
                          <m:t>𝑏</m:t>
                        </m:r>
                      </m:num>
                      <m:den>
                        <m:r>
                          <a:rPr lang="en-US" i="1">
                            <a:latin typeface="Cambria Math"/>
                          </a:rPr>
                          <m:t>(</m:t>
                        </m:r>
                        <m:f>
                          <m:fPr>
                            <m:type m:val="lin"/>
                            <m:ctrlPr>
                              <a:rPr lang="es-AR" i="1">
                                <a:latin typeface="Cambria Math" panose="02040503050406030204" pitchFamily="18" charset="0"/>
                              </a:rPr>
                            </m:ctrlPr>
                          </m:fPr>
                          <m:num>
                            <m:r>
                              <a:rPr lang="es-AR" b="0" i="1" smtClean="0">
                                <a:latin typeface="Cambria Math" panose="02040503050406030204" pitchFamily="18" charset="0"/>
                              </a:rPr>
                              <m:t>𝑥</m:t>
                            </m:r>
                          </m:num>
                          <m:den>
                            <m:r>
                              <a:rPr lang="es-AR" i="1">
                                <a:latin typeface="Cambria Math"/>
                              </a:rPr>
                              <m:t>𝑚</m:t>
                            </m:r>
                            <m:r>
                              <a:rPr lang="en-US" i="1">
                                <a:latin typeface="Cambria Math"/>
                              </a:rPr>
                              <m:t>)</m:t>
                            </m:r>
                          </m:den>
                        </m:f>
                      </m:den>
                    </m:f>
                    <m:r>
                      <a:rPr lang="es-AR">
                        <a:latin typeface="Cambria Math" panose="02040503050406030204" pitchFamily="18" charset="0"/>
                      </a:rPr>
                      <m:t>,</m:t>
                    </m:r>
                    <m:r>
                      <m:rPr>
                        <m:nor/>
                      </m:rPr>
                      <a:rPr lang="es-AR" dirty="0">
                        <a:latin typeface="Calibri" panose="020F0502020204030204" pitchFamily="34" charset="0"/>
                        <a:cs typeface="Calibri" panose="020F0502020204030204" pitchFamily="34" charset="0"/>
                      </a:rPr>
                      <m:t>d</m:t>
                    </m:r>
                    <m:r>
                      <m:rPr>
                        <m:nor/>
                      </m:rPr>
                      <a:rPr lang="es-AR" b="0" i="0" dirty="0" smtClean="0">
                        <a:latin typeface="Calibri" panose="020F0502020204030204" pitchFamily="34" charset="0"/>
                        <a:cs typeface="Calibri" panose="020F0502020204030204" pitchFamily="34" charset="0"/>
                      </a:rPr>
                      <m:t>o</m:t>
                    </m:r>
                    <m:r>
                      <m:rPr>
                        <m:nor/>
                      </m:rPr>
                      <a:rPr lang="es-AR" dirty="0">
                        <a:latin typeface="Calibri" panose="020F0502020204030204" pitchFamily="34" charset="0"/>
                        <a:cs typeface="Calibri" panose="020F0502020204030204" pitchFamily="34" charset="0"/>
                      </a:rPr>
                      <m:t>nde</m:t>
                    </m:r>
                    <m:r>
                      <m:rPr>
                        <m:nor/>
                      </m:rPr>
                      <a:rPr lang="es-AR" dirty="0">
                        <a:latin typeface="Calibri" panose="020F0502020204030204" pitchFamily="34" charset="0"/>
                        <a:cs typeface="Calibri" panose="020F0502020204030204" pitchFamily="34" charset="0"/>
                      </a:rPr>
                      <m:t> </m:t>
                    </m:r>
                    <m:r>
                      <m:rPr>
                        <m:nor/>
                      </m:rPr>
                      <a:rPr lang="es-AR" dirty="0">
                        <a:latin typeface="Calibri" panose="020F0502020204030204" pitchFamily="34" charset="0"/>
                        <a:cs typeface="Calibri" panose="020F0502020204030204" pitchFamily="34" charset="0"/>
                      </a:rPr>
                      <m:t>s</m:t>
                    </m:r>
                    <m:r>
                      <m:rPr>
                        <m:nor/>
                      </m:rPr>
                      <a:rPr lang="es-AR" baseline="30000" dirty="0">
                        <a:latin typeface="Calibri" panose="020F0502020204030204" pitchFamily="34" charset="0"/>
                        <a:cs typeface="Calibri" panose="020F0502020204030204" pitchFamily="34" charset="0"/>
                      </a:rPr>
                      <m:t>2</m:t>
                    </m:r>
                    <m:r>
                      <m:rPr>
                        <m:nor/>
                      </m:rPr>
                      <a:rPr lang="es-AR" dirty="0">
                        <a:latin typeface="Calibri" panose="020F0502020204030204" pitchFamily="34" charset="0"/>
                        <a:cs typeface="Calibri" panose="020F0502020204030204" pitchFamily="34" charset="0"/>
                      </a:rPr>
                      <m:t> = </m:t>
                    </m:r>
                    <m:nary>
                      <m:naryPr>
                        <m:chr m:val="∑"/>
                        <m:limLoc m:val="undOvr"/>
                        <m:ctrlPr>
                          <a:rPr lang="es-AR" i="1">
                            <a:latin typeface="Cambria Math" panose="02040503050406030204" pitchFamily="18" charset="0"/>
                          </a:rPr>
                        </m:ctrlPr>
                      </m:naryPr>
                      <m:sub>
                        <m:r>
                          <a:rPr lang="es-AR" i="1">
                            <a:latin typeface="Cambria Math" panose="02040503050406030204" pitchFamily="18" charset="0"/>
                          </a:rPr>
                          <m:t>𝑖</m:t>
                        </m:r>
                      </m:sub>
                      <m:sup>
                        <m:r>
                          <a:rPr lang="es-AR" i="1">
                            <a:latin typeface="Cambria Math" panose="02040503050406030204" pitchFamily="18" charset="0"/>
                          </a:rPr>
                          <m:t>𝑚</m:t>
                        </m:r>
                      </m:sup>
                      <m:e>
                        <m:f>
                          <m:fPr>
                            <m:ctrlPr>
                              <a:rPr lang="es-AR" i="1">
                                <a:latin typeface="Cambria Math" panose="02040503050406030204" pitchFamily="18" charset="0"/>
                              </a:rPr>
                            </m:ctrlPr>
                          </m:fPr>
                          <m:num>
                            <m:sSub>
                              <m:sSubPr>
                                <m:ctrlPr>
                                  <a:rPr lang="es-AR" i="1" smtClean="0">
                                    <a:latin typeface="Cambria Math" panose="02040503050406030204" pitchFamily="18" charset="0"/>
                                  </a:rPr>
                                </m:ctrlPr>
                              </m:sSubPr>
                              <m:e>
                                <m:r>
                                  <a:rPr lang="es-AR" b="0" i="1" smtClean="0">
                                    <a:latin typeface="Cambria Math" panose="02040503050406030204" pitchFamily="18" charset="0"/>
                                  </a:rPr>
                                  <m:t>𝑥</m:t>
                                </m:r>
                              </m:e>
                              <m:sub>
                                <m:r>
                                  <a:rPr lang="es-AR" i="1">
                                    <a:latin typeface="Cambria Math" panose="02040503050406030204" pitchFamily="18" charset="0"/>
                                  </a:rPr>
                                  <m:t>𝑖</m:t>
                                </m:r>
                              </m:sub>
                            </m:sSub>
                            <m:sSup>
                              <m:sSupPr>
                                <m:ctrlPr>
                                  <a:rPr lang="es-AR" i="1">
                                    <a:latin typeface="Cambria Math" panose="02040503050406030204" pitchFamily="18" charset="0"/>
                                  </a:rPr>
                                </m:ctrlPr>
                              </m:sSupPr>
                              <m:e>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𝑝</m:t>
                                        </m:r>
                                      </m:e>
                                      <m:sub>
                                        <m:r>
                                          <a:rPr lang="es-AR" i="1">
                                            <a:latin typeface="Cambria Math" panose="02040503050406030204" pitchFamily="18" charset="0"/>
                                          </a:rPr>
                                          <m:t>𝑖</m:t>
                                        </m:r>
                                      </m:sub>
                                    </m:sSub>
                                    <m:r>
                                      <a:rPr lang="es-AR" i="1">
                                        <a:latin typeface="Cambria Math" panose="02040503050406030204" pitchFamily="18" charset="0"/>
                                      </a:rPr>
                                      <m:t>−</m:t>
                                    </m:r>
                                    <m:r>
                                      <a:rPr lang="es-AR" i="1">
                                        <a:latin typeface="Cambria Math" panose="02040503050406030204" pitchFamily="18" charset="0"/>
                                      </a:rPr>
                                      <m:t>𝑏</m:t>
                                    </m:r>
                                  </m:e>
                                </m:d>
                              </m:e>
                              <m:sup>
                                <m:r>
                                  <a:rPr lang="es-AR" i="1">
                                    <a:latin typeface="Cambria Math" panose="02040503050406030204" pitchFamily="18" charset="0"/>
                                  </a:rPr>
                                  <m:t>2</m:t>
                                </m:r>
                              </m:sup>
                            </m:sSup>
                          </m:num>
                          <m:den>
                            <m:r>
                              <a:rPr lang="es-AR" b="0" i="1" smtClean="0">
                                <a:latin typeface="Cambria Math" panose="02040503050406030204" pitchFamily="18" charset="0"/>
                              </a:rPr>
                              <m:t>𝑥</m:t>
                            </m:r>
                          </m:den>
                        </m:f>
                      </m:e>
                    </m:nary>
                  </m:oMath>
                </a14:m>
                <a:endParaRPr lang="en-US" dirty="0">
                  <a:latin typeface="Calibri" panose="020F0502020204030204" pitchFamily="34" charset="0"/>
                  <a:cs typeface="Calibri" panose="020F0502020204030204" pitchFamily="34" charset="0"/>
                </a:endParaRPr>
              </a:p>
              <a:p>
                <a14:m>
                  <m:oMath xmlns:m="http://schemas.openxmlformats.org/officeDocument/2006/math">
                    <m:acc>
                      <m:accPr>
                        <m:chr m:val="̂"/>
                        <m:ctrlPr>
                          <a:rPr lang="es-AR" i="1">
                            <a:latin typeface="Cambria Math" panose="02040503050406030204" pitchFamily="18" charset="0"/>
                          </a:rPr>
                        </m:ctrlPr>
                      </m:accPr>
                      <m:e>
                        <m:r>
                          <a:rPr lang="es-MX" i="1" dirty="0">
                            <a:latin typeface="Cambria Math" panose="02040503050406030204" pitchFamily="18" charset="0"/>
                          </a:rPr>
                          <m:t>𝛽</m:t>
                        </m:r>
                      </m:e>
                    </m:acc>
                  </m:oMath>
                </a14:m>
                <a:r>
                  <a:rPr lang="en-US" dirty="0">
                    <a:latin typeface="Calibri" panose="020F0502020204030204" pitchFamily="34" charset="0"/>
                    <a:cs typeface="Calibri" panose="020F0502020204030204" pitchFamily="34" charset="0"/>
                  </a:rPr>
                  <a:t> = b = </a:t>
                </a:r>
                <a14:m>
                  <m:oMath xmlns:m="http://schemas.openxmlformats.org/officeDocument/2006/math">
                    <m:f>
                      <m:fPr>
                        <m:ctrlPr>
                          <a:rPr lang="es-AR" i="1">
                            <a:latin typeface="Cambria Math" panose="02040503050406030204" pitchFamily="18" charset="0"/>
                          </a:rPr>
                        </m:ctrlPr>
                      </m:fPr>
                      <m:num>
                        <m:r>
                          <a:rPr lang="es-AR" b="0" i="1" smtClean="0">
                            <a:latin typeface="Cambria Math" panose="02040503050406030204" pitchFamily="18" charset="0"/>
                          </a:rPr>
                          <m:t>𝑛</m:t>
                        </m:r>
                      </m:num>
                      <m:den>
                        <m:r>
                          <a:rPr lang="es-AR" b="0" i="1" smtClean="0">
                            <a:latin typeface="Cambria Math" panose="02040503050406030204" pitchFamily="18" charset="0"/>
                          </a:rPr>
                          <m:t>𝑥</m:t>
                        </m:r>
                      </m:den>
                    </m:f>
                  </m:oMath>
                </a14:m>
                <a:r>
                  <a:rPr lang="en-US" dirty="0">
                    <a:latin typeface="Calibri" panose="020F0502020204030204" pitchFamily="34" charset="0"/>
                    <a:cs typeface="Calibri" panose="020F0502020204030204" pitchFamily="34" charset="0"/>
                  </a:rPr>
                  <a:t> </a:t>
                </a:r>
                <a:endParaRPr lang="en-US" dirty="0" smtClean="0">
                  <a:latin typeface="Calibri" panose="020F0502020204030204" pitchFamily="34" charset="0"/>
                  <a:cs typeface="Calibri" panose="020F0502020204030204" pitchFamily="34" charset="0"/>
                </a:endParaRPr>
              </a:p>
              <a:p>
                <a:pPr marL="0" indent="0">
                  <a:buNone/>
                </a:pPr>
                <a:r>
                  <a:rPr lang="es-AR" dirty="0" smtClean="0">
                    <a:latin typeface="Calibri" panose="020F0502020204030204" pitchFamily="34" charset="0"/>
                    <a:cs typeface="Calibri" panose="020F0502020204030204" pitchFamily="34" charset="0"/>
                  </a:rPr>
                  <a:t>La </a:t>
                </a:r>
                <a:r>
                  <a:rPr lang="es-AR" dirty="0">
                    <a:latin typeface="Calibri" panose="020F0502020204030204" pitchFamily="34" charset="0"/>
                    <a:cs typeface="Calibri" panose="020F0502020204030204" pitchFamily="34" charset="0"/>
                  </a:rPr>
                  <a:t>esperanza y variancia marginal son estimadas por b y </a:t>
                </a:r>
                <a14:m>
                  <m:oMath xmlns:m="http://schemas.openxmlformats.org/officeDocument/2006/math">
                    <m:sSub>
                      <m:sSubPr>
                        <m:ctrlPr>
                          <a:rPr lang="es-AR" i="1">
                            <a:latin typeface="Cambria Math" panose="02040503050406030204" pitchFamily="18" charset="0"/>
                          </a:rPr>
                        </m:ctrlPr>
                      </m:sSubPr>
                      <m:e>
                        <m:r>
                          <a:rPr lang="es-AR" i="1">
                            <a:latin typeface="Cambria Math"/>
                          </a:rPr>
                          <m:t>𝑣</m:t>
                        </m:r>
                      </m:e>
                      <m:sub>
                        <m:r>
                          <a:rPr lang="es-AR" i="1">
                            <a:latin typeface="Cambria Math"/>
                          </a:rPr>
                          <m:t>𝑖</m:t>
                        </m:r>
                      </m:sub>
                    </m:sSub>
                  </m:oMath>
                </a14:m>
                <a:r>
                  <a:rPr lang="es-AR" dirty="0">
                    <a:latin typeface="Calibri" panose="020F0502020204030204" pitchFamily="34" charset="0"/>
                    <a:cs typeface="Calibri" panose="020F0502020204030204" pitchFamily="34" charset="0"/>
                  </a:rPr>
                  <a:t> = a + </a:t>
                </a:r>
                <a14:m>
                  <m:oMath xmlns:m="http://schemas.openxmlformats.org/officeDocument/2006/math">
                    <m:f>
                      <m:fPr>
                        <m:ctrlPr>
                          <a:rPr lang="es-AR" i="1">
                            <a:latin typeface="Cambria Math" panose="02040503050406030204" pitchFamily="18" charset="0"/>
                          </a:rPr>
                        </m:ctrlPr>
                      </m:fPr>
                      <m:num>
                        <m:r>
                          <a:rPr lang="es-AR" i="1">
                            <a:latin typeface="Cambria Math"/>
                          </a:rPr>
                          <m:t>𝑏</m:t>
                        </m:r>
                      </m:num>
                      <m:den>
                        <m:sSub>
                          <m:sSubPr>
                            <m:ctrlPr>
                              <a:rPr lang="es-AR" i="1">
                                <a:latin typeface="Cambria Math" panose="02040503050406030204" pitchFamily="18" charset="0"/>
                              </a:rPr>
                            </m:ctrlPr>
                          </m:sSubPr>
                          <m:e>
                            <m:r>
                              <a:rPr lang="es-AR" b="0" i="1" smtClean="0">
                                <a:latin typeface="Cambria Math" panose="02040503050406030204" pitchFamily="18" charset="0"/>
                              </a:rPr>
                              <m:t>𝑥</m:t>
                            </m:r>
                          </m:e>
                          <m:sub>
                            <m:r>
                              <a:rPr lang="es-AR" i="1">
                                <a:latin typeface="Cambria Math"/>
                              </a:rPr>
                              <m:t>𝑖</m:t>
                            </m:r>
                          </m:sub>
                        </m:sSub>
                      </m:den>
                    </m:f>
                  </m:oMath>
                </a14:m>
                <a:r>
                  <a:rPr lang="es-AR" dirty="0">
                    <a:latin typeface="Calibri" panose="020F0502020204030204" pitchFamily="34" charset="0"/>
                    <a:cs typeface="Calibri" panose="020F0502020204030204" pitchFamily="34" charset="0"/>
                  </a:rPr>
                  <a:t> , </a:t>
                </a:r>
                <a:r>
                  <a:rPr lang="es-AR" dirty="0">
                    <a:latin typeface="Calibri" panose="020F0502020204030204" pitchFamily="34" charset="0"/>
                    <a:cs typeface="Calibri" panose="020F0502020204030204" pitchFamily="34" charset="0"/>
                  </a:rPr>
                  <a:t>respectivamente</a:t>
                </a:r>
              </a:p>
              <a:p>
                <a:pPr marL="0" indent="0">
                  <a:buNone/>
                </a:pPr>
                <a:r>
                  <a:rPr lang="es-AR" dirty="0" smtClean="0">
                    <a:latin typeface="Calibri" panose="020F0502020204030204" pitchFamily="34" charset="0"/>
                    <a:cs typeface="Calibri" panose="020F0502020204030204" pitchFamily="34" charset="0"/>
                  </a:rPr>
                  <a:t>Siendo</a:t>
                </a:r>
                <a14:m>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  </m:t>
                        </m:r>
                        <m:r>
                          <a:rPr lang="es-AR" i="1">
                            <a:latin typeface="Cambria Math"/>
                          </a:rPr>
                          <m:t>𝑧</m:t>
                        </m:r>
                      </m:e>
                      <m:sub>
                        <m:r>
                          <a:rPr lang="es-AR" i="1">
                            <a:latin typeface="Cambria Math"/>
                          </a:rPr>
                          <m:t>𝑖</m:t>
                        </m:r>
                      </m:sub>
                    </m:sSub>
                    <m:r>
                      <m:rPr>
                        <m:nor/>
                      </m:rPr>
                      <a:rPr lang="es-AR">
                        <a:latin typeface="Calibri" panose="020F0502020204030204" pitchFamily="34" charset="0"/>
                        <a:cs typeface="Calibri" panose="020F0502020204030204" pitchFamily="34" charset="0"/>
                      </a:rPr>
                      <m:t> = </m:t>
                    </m:r>
                    <m:f>
                      <m:fPr>
                        <m:ctrlPr>
                          <a:rPr lang="es-AR" i="1">
                            <a:latin typeface="Cambria Math" panose="02040503050406030204" pitchFamily="18" charset="0"/>
                          </a:rPr>
                        </m:ctrlPr>
                      </m:fPr>
                      <m:num>
                        <m:sSub>
                          <m:sSubPr>
                            <m:ctrlPr>
                              <a:rPr lang="es-AR" i="1">
                                <a:latin typeface="Cambria Math" panose="02040503050406030204" pitchFamily="18" charset="0"/>
                              </a:rPr>
                            </m:ctrlPr>
                          </m:sSubPr>
                          <m:e>
                            <m:r>
                              <a:rPr lang="es-AR" i="1">
                                <a:latin typeface="Cambria Math"/>
                              </a:rPr>
                              <m:t>𝑝</m:t>
                            </m:r>
                          </m:e>
                          <m:sub>
                            <m:r>
                              <a:rPr lang="es-AR" i="1">
                                <a:latin typeface="Cambria Math"/>
                              </a:rPr>
                              <m:t>𝑖</m:t>
                            </m:r>
                          </m:sub>
                        </m:sSub>
                        <m:r>
                          <a:rPr lang="es-AR" i="1">
                            <a:latin typeface="Cambria Math"/>
                          </a:rPr>
                          <m:t>−</m:t>
                        </m:r>
                        <m:r>
                          <a:rPr lang="es-AR" i="1">
                            <a:latin typeface="Cambria Math"/>
                          </a:rPr>
                          <m:t>𝑏</m:t>
                        </m:r>
                      </m:num>
                      <m:den>
                        <m:rad>
                          <m:radPr>
                            <m:degHide m:val="on"/>
                            <m:ctrlPr>
                              <a:rPr lang="es-AR" i="1">
                                <a:latin typeface="Cambria Math" panose="02040503050406030204" pitchFamily="18" charset="0"/>
                              </a:rPr>
                            </m:ctrlPr>
                          </m:radPr>
                          <m:deg/>
                          <m:e>
                            <m:sSub>
                              <m:sSubPr>
                                <m:ctrlPr>
                                  <a:rPr lang="es-AR" i="1">
                                    <a:latin typeface="Cambria Math" panose="02040503050406030204" pitchFamily="18" charset="0"/>
                                  </a:rPr>
                                </m:ctrlPr>
                              </m:sSubPr>
                              <m:e>
                                <m:r>
                                  <a:rPr lang="es-AR" i="1">
                                    <a:latin typeface="Cambria Math"/>
                                  </a:rPr>
                                  <m:t>𝑣</m:t>
                                </m:r>
                              </m:e>
                              <m:sub>
                                <m:r>
                                  <a:rPr lang="es-AR" i="1">
                                    <a:latin typeface="Cambria Math"/>
                                  </a:rPr>
                                  <m:t>𝑖</m:t>
                                </m:r>
                              </m:sub>
                            </m:sSub>
                          </m:e>
                        </m:rad>
                      </m:den>
                    </m:f>
                  </m:oMath>
                </a14:m>
                <a:r>
                  <a:rPr lang="es-AR" dirty="0">
                    <a:latin typeface="Calibri" panose="020F0502020204030204" pitchFamily="34" charset="0"/>
                    <a:cs typeface="Calibri" panose="020F0502020204030204" pitchFamily="34" charset="0"/>
                  </a:rPr>
                  <a:t>, se define el Índice Empírico de </a:t>
                </a:r>
                <a:r>
                  <a:rPr lang="es-AR" dirty="0" err="1">
                    <a:latin typeface="Calibri" panose="020F0502020204030204" pitchFamily="34" charset="0"/>
                    <a:cs typeface="Calibri" panose="020F0502020204030204" pitchFamily="34" charset="0"/>
                  </a:rPr>
                  <a:t>Bayes</a:t>
                </a:r>
                <a:r>
                  <a:rPr lang="es-AR" dirty="0">
                    <a:latin typeface="Calibri" panose="020F0502020204030204" pitchFamily="34" charset="0"/>
                    <a:cs typeface="Calibri" panose="020F0502020204030204" pitchFamily="34" charset="0"/>
                  </a:rPr>
                  <a:t> de la siguiente manera:</a:t>
                </a:r>
              </a:p>
              <a:p>
                <a:pPr marL="0" indent="0">
                  <a:buNone/>
                </a:pPr>
                <a:r>
                  <a:rPr lang="es-AR" dirty="0">
                    <a:latin typeface="Calibri" panose="020F0502020204030204" pitchFamily="34" charset="0"/>
                    <a:cs typeface="Calibri" panose="020F0502020204030204" pitchFamily="34" charset="0"/>
                  </a:rPr>
                  <a:t> 			EBI </a:t>
                </a:r>
                <a:r>
                  <a:rPr lang="es-AR" dirty="0">
                    <a:latin typeface="Calibri" panose="020F0502020204030204" pitchFamily="34" charset="0"/>
                    <a:cs typeface="Calibri" panose="020F0502020204030204" pitchFamily="34" charset="0"/>
                  </a:rPr>
                  <a:t>= </a:t>
                </a:r>
                <a14:m>
                  <m:oMath xmlns:m="http://schemas.openxmlformats.org/officeDocument/2006/math">
                    <m:f>
                      <m:fPr>
                        <m:ctrlPr>
                          <a:rPr lang="es-AR" i="1">
                            <a:latin typeface="Cambria Math" panose="02040503050406030204" pitchFamily="18" charset="0"/>
                          </a:rPr>
                        </m:ctrlPr>
                      </m:fPr>
                      <m:num>
                        <m:r>
                          <a:rPr lang="es-AR" i="1">
                            <a:latin typeface="Cambria Math"/>
                          </a:rPr>
                          <m:t>𝑚</m:t>
                        </m:r>
                      </m:num>
                      <m:den>
                        <m:nary>
                          <m:naryPr>
                            <m:chr m:val="∑"/>
                            <m:limLoc m:val="undOvr"/>
                            <m:ctrlPr>
                              <a:rPr lang="es-AR" i="1">
                                <a:latin typeface="Cambria Math" panose="02040503050406030204" pitchFamily="18" charset="0"/>
                              </a:rPr>
                            </m:ctrlPr>
                          </m:naryPr>
                          <m:sub>
                            <m:r>
                              <a:rPr lang="es-AR" i="1">
                                <a:latin typeface="Cambria Math"/>
                              </a:rPr>
                              <m:t>𝑖𝑗</m:t>
                            </m:r>
                          </m:sub>
                          <m:sup>
                            <m:r>
                              <a:rPr lang="es-AR" i="1">
                                <a:latin typeface="Cambria Math"/>
                              </a:rPr>
                              <m:t>𝑚</m:t>
                            </m:r>
                          </m:sup>
                          <m:e>
                            <m:sSub>
                              <m:sSubPr>
                                <m:ctrlPr>
                                  <a:rPr lang="es-AR" i="1">
                                    <a:latin typeface="Cambria Math" panose="02040503050406030204" pitchFamily="18" charset="0"/>
                                  </a:rPr>
                                </m:ctrlPr>
                              </m:sSubPr>
                              <m:e>
                                <m:r>
                                  <a:rPr lang="es-AR" i="1">
                                    <a:latin typeface="Cambria Math"/>
                                  </a:rPr>
                                  <m:t>𝑤</m:t>
                                </m:r>
                              </m:e>
                              <m:sub>
                                <m:r>
                                  <a:rPr lang="es-AR" i="1">
                                    <a:latin typeface="Cambria Math"/>
                                  </a:rPr>
                                  <m:t>𝑖𝑗</m:t>
                                </m:r>
                              </m:sub>
                            </m:sSub>
                          </m:e>
                        </m:nary>
                      </m:den>
                    </m:f>
                  </m:oMath>
                </a14:m>
                <a:r>
                  <a:rPr lang="es-AR" dirty="0">
                    <a:latin typeface="Calibri" panose="020F0502020204030204" pitchFamily="34" charset="0"/>
                    <a:cs typeface="Calibri" panose="020F0502020204030204" pitchFamily="34" charset="0"/>
                  </a:rPr>
                  <a:t> </a:t>
                </a:r>
                <a14:m>
                  <m:oMath xmlns:m="http://schemas.openxmlformats.org/officeDocument/2006/math">
                    <m:f>
                      <m:fPr>
                        <m:ctrlPr>
                          <a:rPr lang="es-AR" i="1">
                            <a:latin typeface="Cambria Math" panose="02040503050406030204" pitchFamily="18" charset="0"/>
                          </a:rPr>
                        </m:ctrlPr>
                      </m:fPr>
                      <m:num>
                        <m:nary>
                          <m:naryPr>
                            <m:chr m:val="∑"/>
                            <m:limLoc m:val="undOvr"/>
                            <m:ctrlPr>
                              <a:rPr lang="es-AR" i="1">
                                <a:latin typeface="Cambria Math" panose="02040503050406030204" pitchFamily="18" charset="0"/>
                              </a:rPr>
                            </m:ctrlPr>
                          </m:naryPr>
                          <m:sub>
                            <m:r>
                              <a:rPr lang="es-AR" i="1">
                                <a:latin typeface="Cambria Math"/>
                              </a:rPr>
                              <m:t>𝑖𝑗</m:t>
                            </m:r>
                          </m:sub>
                          <m:sup>
                            <m:r>
                              <a:rPr lang="es-AR" i="1">
                                <a:latin typeface="Cambria Math"/>
                              </a:rPr>
                              <m:t>𝑚</m:t>
                            </m:r>
                          </m:sup>
                          <m:e>
                            <m:sSub>
                              <m:sSubPr>
                                <m:ctrlPr>
                                  <a:rPr lang="es-AR" i="1">
                                    <a:latin typeface="Cambria Math" panose="02040503050406030204" pitchFamily="18" charset="0"/>
                                  </a:rPr>
                                </m:ctrlPr>
                              </m:sSubPr>
                              <m:e>
                                <m:r>
                                  <a:rPr lang="es-AR" i="1">
                                    <a:latin typeface="Cambria Math"/>
                                  </a:rPr>
                                  <m:t>𝑤</m:t>
                                </m:r>
                              </m:e>
                              <m:sub>
                                <m:r>
                                  <a:rPr lang="es-AR" i="1">
                                    <a:latin typeface="Cambria Math"/>
                                  </a:rPr>
                                  <m:t>𝑖𝑗</m:t>
                                </m:r>
                              </m:sub>
                            </m:sSub>
                            <m:sSub>
                              <m:sSubPr>
                                <m:ctrlPr>
                                  <a:rPr lang="es-AR" i="1">
                                    <a:latin typeface="Cambria Math" panose="02040503050406030204" pitchFamily="18" charset="0"/>
                                  </a:rPr>
                                </m:ctrlPr>
                              </m:sSubPr>
                              <m:e>
                                <m:r>
                                  <a:rPr lang="es-AR" i="1">
                                    <a:latin typeface="Cambria Math"/>
                                  </a:rPr>
                                  <m:t>𝑧</m:t>
                                </m:r>
                              </m:e>
                              <m:sub>
                                <m:r>
                                  <a:rPr lang="es-AR" i="1">
                                    <a:latin typeface="Cambria Math"/>
                                  </a:rPr>
                                  <m:t>𝑖</m:t>
                                </m:r>
                              </m:sub>
                            </m:sSub>
                            <m:sSub>
                              <m:sSubPr>
                                <m:ctrlPr>
                                  <a:rPr lang="es-AR" i="1">
                                    <a:latin typeface="Cambria Math" panose="02040503050406030204" pitchFamily="18" charset="0"/>
                                  </a:rPr>
                                </m:ctrlPr>
                              </m:sSubPr>
                              <m:e>
                                <m:r>
                                  <a:rPr lang="es-AR" i="1">
                                    <a:latin typeface="Cambria Math"/>
                                  </a:rPr>
                                  <m:t>𝑧</m:t>
                                </m:r>
                              </m:e>
                              <m:sub>
                                <m:r>
                                  <a:rPr lang="es-AR" i="1">
                                    <a:latin typeface="Cambria Math"/>
                                  </a:rPr>
                                  <m:t>𝑗</m:t>
                                </m:r>
                              </m:sub>
                            </m:sSub>
                          </m:e>
                        </m:nary>
                      </m:num>
                      <m:den>
                        <m:nary>
                          <m:naryPr>
                            <m:chr m:val="∑"/>
                            <m:limLoc m:val="undOvr"/>
                            <m:ctrlPr>
                              <a:rPr lang="es-AR" i="1">
                                <a:latin typeface="Cambria Math" panose="02040503050406030204" pitchFamily="18" charset="0"/>
                              </a:rPr>
                            </m:ctrlPr>
                          </m:naryPr>
                          <m:sub>
                            <m:r>
                              <a:rPr lang="es-AR" i="1">
                                <a:latin typeface="Cambria Math"/>
                              </a:rPr>
                              <m:t>𝑖</m:t>
                            </m:r>
                          </m:sub>
                          <m:sup>
                            <m:r>
                              <a:rPr lang="es-AR" i="1">
                                <a:latin typeface="Cambria Math"/>
                              </a:rPr>
                              <m:t>𝑚</m:t>
                            </m:r>
                          </m:sup>
                          <m:e>
                            <m:sSup>
                              <m:sSupPr>
                                <m:ctrlPr>
                                  <a:rPr lang="es-AR" i="1">
                                    <a:latin typeface="Cambria Math" panose="02040503050406030204" pitchFamily="18" charset="0"/>
                                  </a:rPr>
                                </m:ctrlPr>
                              </m:sSupPr>
                              <m:e>
                                <m:r>
                                  <a:rPr lang="es-AR" i="1">
                                    <a:latin typeface="Cambria Math"/>
                                  </a:rPr>
                                  <m:t>(</m:t>
                                </m:r>
                                <m:sSub>
                                  <m:sSubPr>
                                    <m:ctrlPr>
                                      <a:rPr lang="es-AR" i="1">
                                        <a:latin typeface="Cambria Math" panose="02040503050406030204" pitchFamily="18" charset="0"/>
                                      </a:rPr>
                                    </m:ctrlPr>
                                  </m:sSubPr>
                                  <m:e>
                                    <m:r>
                                      <a:rPr lang="es-AR" i="1">
                                        <a:latin typeface="Cambria Math"/>
                                      </a:rPr>
                                      <m:t>𝑧</m:t>
                                    </m:r>
                                  </m:e>
                                  <m:sub>
                                    <m:r>
                                      <a:rPr lang="es-AR" i="1">
                                        <a:latin typeface="Cambria Math"/>
                                      </a:rPr>
                                      <m:t>𝑖</m:t>
                                    </m:r>
                                  </m:sub>
                                </m:sSub>
                                <m:r>
                                  <a:rPr lang="es-AR" i="1">
                                    <a:latin typeface="Cambria Math"/>
                                  </a:rPr>
                                  <m:t>−</m:t>
                                </m:r>
                                <m:acc>
                                  <m:accPr>
                                    <m:chr m:val="̅"/>
                                    <m:ctrlPr>
                                      <a:rPr lang="es-AR" i="1">
                                        <a:latin typeface="Cambria Math" panose="02040503050406030204" pitchFamily="18" charset="0"/>
                                      </a:rPr>
                                    </m:ctrlPr>
                                  </m:accPr>
                                  <m:e>
                                    <m:r>
                                      <a:rPr lang="es-AR" i="1">
                                        <a:latin typeface="Cambria Math"/>
                                      </a:rPr>
                                      <m:t>𝑧</m:t>
                                    </m:r>
                                  </m:e>
                                </m:acc>
                                <m:r>
                                  <a:rPr lang="es-AR" i="1">
                                    <a:latin typeface="Cambria Math"/>
                                  </a:rPr>
                                  <m:t>)</m:t>
                                </m:r>
                              </m:e>
                              <m:sup>
                                <m:r>
                                  <a:rPr lang="es-AR" i="1">
                                    <a:latin typeface="Cambria Math"/>
                                  </a:rPr>
                                  <m:t>2</m:t>
                                </m:r>
                              </m:sup>
                            </m:sSup>
                          </m:e>
                        </m:nary>
                      </m:den>
                    </m:f>
                  </m:oMath>
                </a14:m>
                <a:endParaRPr lang="es-AR" dirty="0">
                  <a:latin typeface="Calibri" panose="020F0502020204030204" pitchFamily="34" charset="0"/>
                  <a:cs typeface="Calibri" panose="020F0502020204030204" pitchFamily="34" charset="0"/>
                </a:endParaRPr>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xfrm>
                <a:off x="677333" y="2160589"/>
                <a:ext cx="9523942" cy="4154486"/>
              </a:xfrm>
              <a:blipFill>
                <a:blip r:embed="rId3"/>
                <a:stretch>
                  <a:fillRect l="-512" t="-733"/>
                </a:stretch>
              </a:blipFill>
            </p:spPr>
            <p:txBody>
              <a:bodyPr/>
              <a:lstStyle/>
              <a:p>
                <a:r>
                  <a:rPr lang="es-AR">
                    <a:noFill/>
                  </a:rPr>
                  <a:t> </a:t>
                </a:r>
              </a:p>
            </p:txBody>
          </p:sp>
        </mc:Fallback>
      </mc:AlternateContent>
    </p:spTree>
    <p:extLst>
      <p:ext uri="{BB962C8B-B14F-4D97-AF65-F5344CB8AC3E}">
        <p14:creationId xmlns:p14="http://schemas.microsoft.com/office/powerpoint/2010/main" val="25248545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Empirical Bayes Index (EBI) </a:t>
            </a:r>
            <a:endParaRPr lang="es-AR"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a:xfrm>
                <a:off x="677334" y="2160589"/>
                <a:ext cx="9266766" cy="3880773"/>
              </a:xfrm>
            </p:spPr>
            <p:txBody>
              <a:bodyPr>
                <a:normAutofit/>
              </a:bodyPr>
              <a:lstStyle/>
              <a:p>
                <a:r>
                  <a:rPr lang="es-MX" dirty="0">
                    <a:latin typeface="Calibri" panose="020F0502020204030204" pitchFamily="34" charset="0"/>
                    <a:cs typeface="Calibri" panose="020F0502020204030204" pitchFamily="34" charset="0"/>
                  </a:rPr>
                  <a:t>L</a:t>
                </a:r>
                <a:r>
                  <a:rPr lang="es-MX" dirty="0" smtClean="0">
                    <a:latin typeface="Calibri" panose="020F0502020204030204" pitchFamily="34" charset="0"/>
                    <a:cs typeface="Calibri" panose="020F0502020204030204" pitchFamily="34" charset="0"/>
                  </a:rPr>
                  <a:t>a </a:t>
                </a:r>
                <a:r>
                  <a:rPr lang="es-MX" dirty="0">
                    <a:latin typeface="Calibri" panose="020F0502020204030204" pitchFamily="34" charset="0"/>
                    <a:cs typeface="Calibri" panose="020F0502020204030204" pitchFamily="34" charset="0"/>
                  </a:rPr>
                  <a:t>distribución bajo la hipótesis nula del </a:t>
                </a:r>
                <a:r>
                  <a:rPr lang="es-MX" dirty="0" smtClean="0">
                    <a:latin typeface="Calibri" panose="020F0502020204030204" pitchFamily="34" charset="0"/>
                    <a:cs typeface="Calibri" panose="020F0502020204030204" pitchFamily="34" charset="0"/>
                  </a:rPr>
                  <a:t>EBI puede obtenerse  </a:t>
                </a:r>
                <a:r>
                  <a:rPr lang="es-MX" dirty="0">
                    <a:latin typeface="Calibri" panose="020F0502020204030204" pitchFamily="34" charset="0"/>
                    <a:cs typeface="Calibri" panose="020F0502020204030204" pitchFamily="34" charset="0"/>
                  </a:rPr>
                  <a:t>mediante </a:t>
                </a:r>
                <a:r>
                  <a:rPr lang="es-MX" dirty="0" smtClean="0">
                    <a:latin typeface="Calibri" panose="020F0502020204030204" pitchFamily="34" charset="0"/>
                    <a:cs typeface="Calibri" panose="020F0502020204030204" pitchFamily="34" charset="0"/>
                  </a:rPr>
                  <a:t>permutaciones</a:t>
                </a:r>
                <a:endParaRPr lang="es-AR" dirty="0" smtClean="0">
                  <a:latin typeface="Calibri" panose="020F0502020204030204" pitchFamily="34" charset="0"/>
                  <a:cs typeface="Calibri" panose="020F0502020204030204" pitchFamily="34" charset="0"/>
                </a:endParaRPr>
              </a:p>
              <a:p>
                <a:r>
                  <a:rPr lang="es-AR" dirty="0" smtClean="0">
                    <a:latin typeface="Calibri" panose="020F0502020204030204" pitchFamily="34" charset="0"/>
                    <a:cs typeface="Calibri" panose="020F0502020204030204" pitchFamily="34" charset="0"/>
                  </a:rPr>
                  <a:t>Para </a:t>
                </a:r>
                <a:r>
                  <a:rPr lang="es-AR" dirty="0">
                    <a:latin typeface="Calibri" panose="020F0502020204030204" pitchFamily="34" charset="0"/>
                    <a:cs typeface="Calibri" panose="020F0502020204030204" pitchFamily="34" charset="0"/>
                  </a:rPr>
                  <a:t>realizar la prueba de aleatoriedad espacial asociada al EBI, se </a:t>
                </a:r>
                <a:r>
                  <a:rPr lang="es-AR" dirty="0">
                    <a:latin typeface="Calibri" panose="020F0502020204030204" pitchFamily="34" charset="0"/>
                    <a:cs typeface="Calibri" panose="020F0502020204030204" pitchFamily="34" charset="0"/>
                  </a:rPr>
                  <a:t>permuta independientemente el vector </a:t>
                </a:r>
                <a14:m>
                  <m:oMath xmlns:m="http://schemas.openxmlformats.org/officeDocument/2006/math">
                    <m:r>
                      <a:rPr lang="es-AR" i="1">
                        <a:latin typeface="Cambria Math"/>
                      </a:rPr>
                      <m:t>(</m:t>
                    </m:r>
                    <m:sSub>
                      <m:sSubPr>
                        <m:ctrlPr>
                          <a:rPr lang="es-AR" i="1">
                            <a:latin typeface="Cambria Math" panose="02040503050406030204" pitchFamily="18" charset="0"/>
                          </a:rPr>
                        </m:ctrlPr>
                      </m:sSubPr>
                      <m:e>
                        <m:r>
                          <a:rPr lang="es-AR" i="1">
                            <a:latin typeface="Cambria Math"/>
                          </a:rPr>
                          <m:t>𝑧</m:t>
                        </m:r>
                      </m:e>
                      <m:sub>
                        <m:r>
                          <a:rPr lang="es-AR" i="1">
                            <a:latin typeface="Cambria Math"/>
                          </a:rPr>
                          <m:t>1</m:t>
                        </m:r>
                      </m:sub>
                    </m:sSub>
                    <m:r>
                      <a:rPr lang="es-AR" i="1">
                        <a:latin typeface="Cambria Math"/>
                      </a:rPr>
                      <m:t>, </m:t>
                    </m:r>
                    <m:sSub>
                      <m:sSubPr>
                        <m:ctrlPr>
                          <a:rPr lang="es-AR" i="1">
                            <a:latin typeface="Cambria Math" panose="02040503050406030204" pitchFamily="18" charset="0"/>
                          </a:rPr>
                        </m:ctrlPr>
                      </m:sSubPr>
                      <m:e>
                        <m:r>
                          <a:rPr lang="es-AR" i="1">
                            <a:latin typeface="Cambria Math"/>
                          </a:rPr>
                          <m:t>𝑧</m:t>
                        </m:r>
                      </m:e>
                      <m:sub>
                        <m:r>
                          <a:rPr lang="es-AR" i="1">
                            <a:latin typeface="Cambria Math"/>
                          </a:rPr>
                          <m:t>2</m:t>
                        </m:r>
                      </m:sub>
                    </m:sSub>
                    <m:r>
                      <a:rPr lang="es-AR" i="1">
                        <a:latin typeface="Cambria Math"/>
                      </a:rPr>
                      <m:t>, ., </m:t>
                    </m:r>
                    <m:sSub>
                      <m:sSubPr>
                        <m:ctrlPr>
                          <a:rPr lang="es-AR" i="1">
                            <a:latin typeface="Cambria Math" panose="02040503050406030204" pitchFamily="18" charset="0"/>
                          </a:rPr>
                        </m:ctrlPr>
                      </m:sSubPr>
                      <m:e>
                        <m:r>
                          <a:rPr lang="es-AR" i="1">
                            <a:latin typeface="Cambria Math"/>
                          </a:rPr>
                          <m:t>𝑧</m:t>
                        </m:r>
                      </m:e>
                      <m:sub>
                        <m:r>
                          <a:rPr lang="es-AR" i="1">
                            <a:latin typeface="Cambria Math"/>
                          </a:rPr>
                          <m:t>𝑚</m:t>
                        </m:r>
                      </m:sub>
                    </m:sSub>
                    <m:r>
                      <a:rPr lang="es-AR" i="1">
                        <a:latin typeface="Cambria Math"/>
                      </a:rPr>
                      <m:t>)</m:t>
                    </m:r>
                  </m:oMath>
                </a14:m>
                <a:r>
                  <a:rPr lang="es-AR" dirty="0">
                    <a:latin typeface="Calibri" panose="020F0502020204030204" pitchFamily="34" charset="0"/>
                    <a:cs typeface="Calibri" panose="020F0502020204030204" pitchFamily="34" charset="0"/>
                  </a:rPr>
                  <a:t> alrededor de las áreas una determinada cantidad de </a:t>
                </a:r>
                <a:r>
                  <a:rPr lang="es-AR" dirty="0">
                    <a:latin typeface="Calibri" panose="020F0502020204030204" pitchFamily="34" charset="0"/>
                    <a:cs typeface="Calibri" panose="020F0502020204030204" pitchFamily="34" charset="0"/>
                  </a:rPr>
                  <a:t>veces</a:t>
                </a:r>
              </a:p>
              <a:p>
                <a:r>
                  <a:rPr lang="es-AR" dirty="0">
                    <a:latin typeface="Calibri" panose="020F0502020204030204" pitchFamily="34" charset="0"/>
                    <a:cs typeface="Calibri" panose="020F0502020204030204" pitchFamily="34" charset="0"/>
                  </a:rPr>
                  <a:t>Para </a:t>
                </a:r>
                <a:r>
                  <a:rPr lang="es-AR" dirty="0">
                    <a:latin typeface="Calibri" panose="020F0502020204030204" pitchFamily="34" charset="0"/>
                    <a:cs typeface="Calibri" panose="020F0502020204030204" pitchFamily="34" charset="0"/>
                  </a:rPr>
                  <a:t>cada una de las combinaciones obtenidas se calcula el valor de </a:t>
                </a:r>
                <a:r>
                  <a:rPr lang="es-AR" dirty="0">
                    <a:latin typeface="Calibri" panose="020F0502020204030204" pitchFamily="34" charset="0"/>
                    <a:cs typeface="Calibri" panose="020F0502020204030204" pitchFamily="34" charset="0"/>
                  </a:rPr>
                  <a:t>EBI</a:t>
                </a:r>
              </a:p>
              <a:p>
                <a:r>
                  <a:rPr lang="es-MX" dirty="0">
                    <a:latin typeface="Calibri" panose="020F0502020204030204" pitchFamily="34" charset="0"/>
                    <a:cs typeface="Calibri" panose="020F0502020204030204" pitchFamily="34" charset="0"/>
                  </a:rPr>
                  <a:t>El valor de la probabilidad asociada al test de hipótesis está dado por el cociente entre la cantidad de veces que el EBI permutado excede el EBI observado (numerador) y la cantidad de permutaciones utilizadas (denominador</a:t>
                </a:r>
                <a:r>
                  <a:rPr lang="es-MX" dirty="0" smtClean="0">
                    <a:latin typeface="Calibri" panose="020F0502020204030204" pitchFamily="34" charset="0"/>
                    <a:cs typeface="Calibri" panose="020F0502020204030204" pitchFamily="34" charset="0"/>
                  </a:rPr>
                  <a:t>)</a:t>
                </a:r>
                <a:endParaRPr lang="es-AR" dirty="0">
                  <a:latin typeface="Calibri" panose="020F0502020204030204" pitchFamily="34" charset="0"/>
                  <a:cs typeface="Calibri" panose="020F0502020204030204" pitchFamily="34" charset="0"/>
                </a:endParaRPr>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xfrm>
                <a:off x="677334" y="2160589"/>
                <a:ext cx="9266766" cy="3880773"/>
              </a:xfrm>
              <a:blipFill>
                <a:blip r:embed="rId3"/>
                <a:stretch>
                  <a:fillRect l="-132" t="-785" r="-789"/>
                </a:stretch>
              </a:blipFill>
            </p:spPr>
            <p:txBody>
              <a:bodyPr/>
              <a:lstStyle/>
              <a:p>
                <a:r>
                  <a:rPr lang="es-AR">
                    <a:noFill/>
                  </a:rPr>
                  <a:t> </a:t>
                </a:r>
              </a:p>
            </p:txBody>
          </p:sp>
        </mc:Fallback>
      </mc:AlternateContent>
    </p:spTree>
    <p:extLst>
      <p:ext uri="{BB962C8B-B14F-4D97-AF65-F5344CB8AC3E}">
        <p14:creationId xmlns:p14="http://schemas.microsoft.com/office/powerpoint/2010/main" val="18039420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latin typeface="Calibri" panose="020F0502020204030204" pitchFamily="34" charset="0"/>
                <a:cs typeface="Calibri" panose="020F0502020204030204" pitchFamily="34" charset="0"/>
              </a:rPr>
              <a:t>Agenda</a:t>
            </a:r>
            <a:endParaRPr lang="es-AR" dirty="0">
              <a:latin typeface="Calibri" panose="020F0502020204030204" pitchFamily="34" charset="0"/>
              <a:cs typeface="Calibri" panose="020F0502020204030204" pitchFamily="34" charset="0"/>
            </a:endParaRPr>
          </a:p>
        </p:txBody>
      </p:sp>
      <p:sp>
        <p:nvSpPr>
          <p:cNvPr id="3" name="Marcador de contenido 2"/>
          <p:cNvSpPr>
            <a:spLocks noGrp="1"/>
          </p:cNvSpPr>
          <p:nvPr>
            <p:ph idx="1"/>
          </p:nvPr>
        </p:nvSpPr>
        <p:spPr>
          <a:xfrm>
            <a:off x="677334" y="2160590"/>
            <a:ext cx="8596668" cy="2943426"/>
          </a:xfrm>
        </p:spPr>
        <p:txBody>
          <a:bodyPr/>
          <a:lstStyle/>
          <a:p>
            <a:r>
              <a:rPr lang="es-AR" dirty="0" smtClean="0">
                <a:solidFill>
                  <a:schemeClr val="accent2">
                    <a:lumMod val="75000"/>
                  </a:schemeClr>
                </a:solidFill>
                <a:latin typeface="Calibri" panose="020F0502020204030204" pitchFamily="34" charset="0"/>
                <a:cs typeface="Calibri" panose="020F0502020204030204" pitchFamily="34" charset="0"/>
              </a:rPr>
              <a:t>Introducción</a:t>
            </a:r>
          </a:p>
          <a:p>
            <a:r>
              <a:rPr lang="es-AR" dirty="0" smtClean="0">
                <a:solidFill>
                  <a:schemeClr val="accent2">
                    <a:lumMod val="75000"/>
                  </a:schemeClr>
                </a:solidFill>
                <a:latin typeface="Calibri" panose="020F0502020204030204" pitchFamily="34" charset="0"/>
                <a:cs typeface="Calibri" panose="020F0502020204030204" pitchFamily="34" charset="0"/>
              </a:rPr>
              <a:t>Materiales y métodos</a:t>
            </a:r>
          </a:p>
          <a:p>
            <a:r>
              <a:rPr lang="es-AR" dirty="0" smtClean="0">
                <a:solidFill>
                  <a:schemeClr val="accent2">
                    <a:lumMod val="75000"/>
                  </a:schemeClr>
                </a:solidFill>
                <a:latin typeface="Calibri" panose="020F0502020204030204" pitchFamily="34" charset="0"/>
                <a:cs typeface="Calibri" panose="020F0502020204030204" pitchFamily="34" charset="0"/>
              </a:rPr>
              <a:t>Aplicaciones</a:t>
            </a:r>
          </a:p>
          <a:p>
            <a:r>
              <a:rPr lang="es-AR" dirty="0" smtClean="0">
                <a:solidFill>
                  <a:schemeClr val="accent2">
                    <a:lumMod val="75000"/>
                  </a:schemeClr>
                </a:solidFill>
                <a:latin typeface="Calibri" panose="020F0502020204030204" pitchFamily="34" charset="0"/>
                <a:cs typeface="Calibri" panose="020F0502020204030204" pitchFamily="34" charset="0"/>
              </a:rPr>
              <a:t>Comentarios finales</a:t>
            </a:r>
          </a:p>
        </p:txBody>
      </p:sp>
    </p:spTree>
    <p:extLst>
      <p:ext uri="{BB962C8B-B14F-4D97-AF65-F5344CB8AC3E}">
        <p14:creationId xmlns:p14="http://schemas.microsoft.com/office/powerpoint/2010/main" val="28524848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1287"/>
            <a:ext cx="8596668" cy="1320800"/>
          </a:xfrm>
        </p:spPr>
        <p:txBody>
          <a:bodyPr/>
          <a:lstStyle/>
          <a:p>
            <a:r>
              <a:rPr lang="es-AR" dirty="0" smtClean="0">
                <a:latin typeface="Calibri" panose="020F0502020204030204" pitchFamily="34" charset="0"/>
                <a:cs typeface="Calibri" panose="020F0502020204030204" pitchFamily="34" charset="0"/>
              </a:rPr>
              <a:t>Datos espaciales</a:t>
            </a:r>
            <a:endParaRPr lang="es-AR" dirty="0">
              <a:latin typeface="Calibri" panose="020F0502020204030204" pitchFamily="34" charset="0"/>
              <a:cs typeface="Calibri" panose="020F0502020204030204" pitchFamily="34" charset="0"/>
            </a:endParaRPr>
          </a:p>
        </p:txBody>
      </p:sp>
      <p:sp>
        <p:nvSpPr>
          <p:cNvPr id="3" name="Marcador de contenido 2"/>
          <p:cNvSpPr>
            <a:spLocks noGrp="1"/>
          </p:cNvSpPr>
          <p:nvPr>
            <p:ph idx="1"/>
          </p:nvPr>
        </p:nvSpPr>
        <p:spPr/>
        <p:txBody>
          <a:bodyPr/>
          <a:lstStyle/>
          <a:p>
            <a:r>
              <a:rPr lang="es-AR" dirty="0" smtClean="0">
                <a:solidFill>
                  <a:schemeClr val="accent2">
                    <a:lumMod val="75000"/>
                  </a:schemeClr>
                </a:solidFill>
                <a:latin typeface="Calibri" panose="020F0502020204030204" pitchFamily="34" charset="0"/>
                <a:cs typeface="Calibri" panose="020F0502020204030204" pitchFamily="34" charset="0"/>
              </a:rPr>
              <a:t>Cuando las variables se corresponden con unidades que se encuentran situadas en el espacio</a:t>
            </a:r>
          </a:p>
          <a:p>
            <a:r>
              <a:rPr lang="es-AR" dirty="0" smtClean="0">
                <a:solidFill>
                  <a:schemeClr val="accent2">
                    <a:lumMod val="75000"/>
                  </a:schemeClr>
                </a:solidFill>
                <a:latin typeface="Calibri" panose="020F0502020204030204" pitchFamily="34" charset="0"/>
                <a:cs typeface="Calibri" panose="020F0502020204030204" pitchFamily="34" charset="0"/>
              </a:rPr>
              <a:t>Estas unidades no son independientes</a:t>
            </a:r>
          </a:p>
          <a:p>
            <a:r>
              <a:rPr lang="es-AR" dirty="0" smtClean="0">
                <a:solidFill>
                  <a:schemeClr val="accent2">
                    <a:lumMod val="75000"/>
                  </a:schemeClr>
                </a:solidFill>
                <a:latin typeface="Calibri" panose="020F0502020204030204" pitchFamily="34" charset="0"/>
                <a:cs typeface="Calibri" panose="020F0502020204030204" pitchFamily="34" charset="0"/>
              </a:rPr>
              <a:t>Existen 3 tipos</a:t>
            </a:r>
            <a:r>
              <a:rPr lang="es-AR" sz="2000" dirty="0" smtClean="0">
                <a:solidFill>
                  <a:schemeClr val="accent2">
                    <a:lumMod val="75000"/>
                  </a:schemeClr>
                </a:solidFill>
                <a:latin typeface="Calibri" panose="020F0502020204030204" pitchFamily="34" charset="0"/>
                <a:cs typeface="Calibri" panose="020F0502020204030204" pitchFamily="34" charset="0"/>
              </a:rPr>
              <a:t>:</a:t>
            </a:r>
          </a:p>
          <a:p>
            <a:pPr lvl="1">
              <a:buFont typeface="Wingdings" panose="05000000000000000000" pitchFamily="2" charset="2"/>
              <a:buChar char="Ø"/>
            </a:pPr>
            <a:r>
              <a:rPr lang="es-AR" dirty="0" smtClean="0">
                <a:solidFill>
                  <a:schemeClr val="accent2">
                    <a:lumMod val="75000"/>
                  </a:schemeClr>
                </a:solidFill>
                <a:latin typeface="Calibri" panose="020F0502020204030204" pitchFamily="34" charset="0"/>
                <a:cs typeface="Calibri" panose="020F0502020204030204" pitchFamily="34" charset="0"/>
              </a:rPr>
              <a:t>Geoestadísticos o espacialmente continuos</a:t>
            </a:r>
          </a:p>
          <a:p>
            <a:pPr lvl="1">
              <a:buFont typeface="Wingdings" panose="05000000000000000000" pitchFamily="2" charset="2"/>
              <a:buChar char="Ø"/>
            </a:pPr>
            <a:r>
              <a:rPr lang="es-AR" dirty="0" smtClean="0">
                <a:solidFill>
                  <a:schemeClr val="accent2">
                    <a:lumMod val="75000"/>
                  </a:schemeClr>
                </a:solidFill>
                <a:latin typeface="Calibri" panose="020F0502020204030204" pitchFamily="34" charset="0"/>
                <a:cs typeface="Calibri" panose="020F0502020204030204" pitchFamily="34" charset="0"/>
              </a:rPr>
              <a:t>Reticulares o látices</a:t>
            </a:r>
          </a:p>
          <a:p>
            <a:pPr lvl="1">
              <a:buFont typeface="Wingdings" panose="05000000000000000000" pitchFamily="2" charset="2"/>
              <a:buChar char="Ø"/>
            </a:pPr>
            <a:r>
              <a:rPr lang="es-AR" dirty="0" smtClean="0">
                <a:solidFill>
                  <a:schemeClr val="accent2">
                    <a:lumMod val="75000"/>
                  </a:schemeClr>
                </a:solidFill>
                <a:latin typeface="Calibri" panose="020F0502020204030204" pitchFamily="34" charset="0"/>
                <a:cs typeface="Calibri" panose="020F0502020204030204" pitchFamily="34" charset="0"/>
              </a:rPr>
              <a:t>Puntuales</a:t>
            </a:r>
          </a:p>
          <a:p>
            <a:pPr lvl="1">
              <a:buFont typeface="Wingdings" panose="05000000000000000000" pitchFamily="2" charset="2"/>
              <a:buChar char="Ø"/>
            </a:pPr>
            <a:endParaRPr lang="es-AR" dirty="0">
              <a:solidFill>
                <a:schemeClr val="accent2">
                  <a:lumMod val="75000"/>
                </a:schemeClr>
              </a:solidFill>
              <a:latin typeface="Calibri" panose="020F0502020204030204" pitchFamily="34" charset="0"/>
              <a:cs typeface="Calibri" panose="020F0502020204030204" pitchFamily="34" charset="0"/>
            </a:endParaRPr>
          </a:p>
          <a:p>
            <a:pPr lvl="1">
              <a:buFont typeface="Wingdings" panose="05000000000000000000" pitchFamily="2" charset="2"/>
              <a:buChar char="Ø"/>
            </a:pPr>
            <a:endParaRPr lang="es-AR" dirty="0" smtClean="0">
              <a:solidFill>
                <a:schemeClr val="accent2">
                  <a:lumMod val="75000"/>
                </a:schemeClr>
              </a:solidFill>
              <a:latin typeface="Calibri" panose="020F0502020204030204" pitchFamily="34" charset="0"/>
              <a:cs typeface="Calibri" panose="020F0502020204030204" pitchFamily="34" charset="0"/>
            </a:endParaRPr>
          </a:p>
          <a:p>
            <a:pPr lvl="1">
              <a:buFont typeface="Wingdings" panose="05000000000000000000" pitchFamily="2" charset="2"/>
              <a:buChar char="Ø"/>
            </a:pPr>
            <a:r>
              <a:rPr lang="es-AR" dirty="0" smtClean="0">
                <a:solidFill>
                  <a:schemeClr val="accent2">
                    <a:lumMod val="75000"/>
                  </a:schemeClr>
                </a:solidFill>
                <a:latin typeface="Calibri" panose="020F0502020204030204" pitchFamily="34" charset="0"/>
                <a:cs typeface="Calibri" panose="020F0502020204030204" pitchFamily="34" charset="0"/>
              </a:rPr>
              <a:t>PENSAR MEJOR, ESTO NO ES INTRO</a:t>
            </a:r>
          </a:p>
        </p:txBody>
      </p:sp>
    </p:spTree>
    <p:extLst>
      <p:ext uri="{BB962C8B-B14F-4D97-AF65-F5344CB8AC3E}">
        <p14:creationId xmlns:p14="http://schemas.microsoft.com/office/powerpoint/2010/main" val="29996712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Estadística espacial</a:t>
            </a:r>
            <a:endParaRPr lang="es-AR" dirty="0"/>
          </a:p>
        </p:txBody>
      </p:sp>
      <p:sp>
        <p:nvSpPr>
          <p:cNvPr id="3" name="Marcador de contenido 2"/>
          <p:cNvSpPr>
            <a:spLocks noGrp="1"/>
          </p:cNvSpPr>
          <p:nvPr>
            <p:ph idx="1"/>
          </p:nvPr>
        </p:nvSpPr>
        <p:spPr/>
        <p:txBody>
          <a:bodyPr/>
          <a:lstStyle/>
          <a:p>
            <a:pPr marL="0" indent="0">
              <a:buNone/>
            </a:pPr>
            <a:r>
              <a:rPr lang="es-MX" dirty="0"/>
              <a:t>En un análisis de datos espaciales pueden distinguirse tres etapas: </a:t>
            </a:r>
            <a:endParaRPr lang="es-MX" dirty="0" smtClean="0"/>
          </a:p>
          <a:p>
            <a:r>
              <a:rPr lang="es-MX" dirty="0" smtClean="0"/>
              <a:t>Análisis exploratorio</a:t>
            </a:r>
          </a:p>
          <a:p>
            <a:r>
              <a:rPr lang="es-MX" dirty="0" smtClean="0"/>
              <a:t>Análisis estructural</a:t>
            </a:r>
          </a:p>
          <a:p>
            <a:r>
              <a:rPr lang="es-MX" dirty="0" smtClean="0"/>
              <a:t>Predicción</a:t>
            </a:r>
          </a:p>
          <a:p>
            <a:pPr marL="0" indent="0">
              <a:buNone/>
            </a:pPr>
            <a:endParaRPr lang="es-AR" dirty="0"/>
          </a:p>
        </p:txBody>
      </p:sp>
    </p:spTree>
    <p:extLst>
      <p:ext uri="{BB962C8B-B14F-4D97-AF65-F5344CB8AC3E}">
        <p14:creationId xmlns:p14="http://schemas.microsoft.com/office/powerpoint/2010/main" val="27295066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Tipos de datos espaciales</a:t>
            </a:r>
            <a:endParaRPr lang="es-AR" dirty="0"/>
          </a:p>
        </p:txBody>
      </p:sp>
      <p:sp>
        <p:nvSpPr>
          <p:cNvPr id="3" name="Marcador de contenido 2"/>
          <p:cNvSpPr>
            <a:spLocks noGrp="1"/>
          </p:cNvSpPr>
          <p:nvPr>
            <p:ph idx="1"/>
          </p:nvPr>
        </p:nvSpPr>
        <p:spPr/>
        <p:txBody>
          <a:bodyPr/>
          <a:lstStyle/>
          <a:p>
            <a:pPr marL="0" indent="0">
              <a:buNone/>
            </a:pPr>
            <a:r>
              <a:rPr lang="es-AR" dirty="0" smtClean="0">
                <a:latin typeface="Calibri" panose="020F0502020204030204" pitchFamily="34" charset="0"/>
                <a:cs typeface="Calibri" panose="020F0502020204030204" pitchFamily="34" charset="0"/>
              </a:rPr>
              <a:t>Existen 3 subtipos:</a:t>
            </a:r>
          </a:p>
          <a:p>
            <a:r>
              <a:rPr lang="es-AR" dirty="0" smtClean="0">
                <a:latin typeface="Calibri" panose="020F0502020204030204" pitchFamily="34" charset="0"/>
                <a:cs typeface="Calibri" panose="020F0502020204030204" pitchFamily="34" charset="0"/>
              </a:rPr>
              <a:t>Geoestadísticos o espacialmente continuos</a:t>
            </a:r>
            <a:endParaRPr lang="es-AR" dirty="0">
              <a:latin typeface="Calibri" panose="020F0502020204030204" pitchFamily="34" charset="0"/>
              <a:cs typeface="Calibri" panose="020F0502020204030204" pitchFamily="34" charset="0"/>
            </a:endParaRPr>
          </a:p>
          <a:p>
            <a:r>
              <a:rPr lang="es-AR" dirty="0" smtClean="0">
                <a:latin typeface="Calibri" panose="020F0502020204030204" pitchFamily="34" charset="0"/>
                <a:cs typeface="Calibri" panose="020F0502020204030204" pitchFamily="34" charset="0"/>
              </a:rPr>
              <a:t>Reticulares o látices</a:t>
            </a:r>
          </a:p>
          <a:p>
            <a:r>
              <a:rPr lang="es-AR" dirty="0" smtClean="0">
                <a:latin typeface="Calibri" panose="020F0502020204030204" pitchFamily="34" charset="0"/>
                <a:cs typeface="Calibri" panose="020F0502020204030204" pitchFamily="34" charset="0"/>
              </a:rPr>
              <a:t>Puntuales</a:t>
            </a:r>
            <a:endParaRPr lang="es-AR"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811351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latin typeface="Calibri" panose="020F0502020204030204" pitchFamily="34" charset="0"/>
                <a:cs typeface="Calibri" panose="020F0502020204030204" pitchFamily="34" charset="0"/>
              </a:rPr>
              <a:t>Autocorrelación espacial</a:t>
            </a:r>
            <a:endParaRPr lang="es-AR" dirty="0">
              <a:latin typeface="Calibri" panose="020F0502020204030204" pitchFamily="34" charset="0"/>
              <a:cs typeface="Calibri" panose="020F0502020204030204" pitchFamily="34" charset="0"/>
            </a:endParaRPr>
          </a:p>
        </p:txBody>
      </p:sp>
      <p:sp>
        <p:nvSpPr>
          <p:cNvPr id="3" name="Marcador de contenido 2"/>
          <p:cNvSpPr>
            <a:spLocks noGrp="1"/>
          </p:cNvSpPr>
          <p:nvPr>
            <p:ph idx="1"/>
          </p:nvPr>
        </p:nvSpPr>
        <p:spPr/>
        <p:txBody>
          <a:bodyPr>
            <a:normAutofit/>
          </a:bodyPr>
          <a:lstStyle/>
          <a:p>
            <a:r>
              <a:rPr lang="es-MX" dirty="0">
                <a:latin typeface="Calibri" panose="020F0502020204030204" pitchFamily="34" charset="0"/>
                <a:cs typeface="Calibri" panose="020F0502020204030204" pitchFamily="34" charset="0"/>
              </a:rPr>
              <a:t>Los métodos estadísticos tradicionales, asumen que las observaciones de una variable se toman bajo condiciones idénticas y de manera </a:t>
            </a:r>
            <a:r>
              <a:rPr lang="es-MX" dirty="0" smtClean="0">
                <a:latin typeface="Calibri" panose="020F0502020204030204" pitchFamily="34" charset="0"/>
                <a:cs typeface="Calibri" panose="020F0502020204030204" pitchFamily="34" charset="0"/>
              </a:rPr>
              <a:t>independiente</a:t>
            </a:r>
          </a:p>
          <a:p>
            <a:r>
              <a:rPr lang="es-MX" dirty="0" smtClean="0">
                <a:latin typeface="Calibri" panose="020F0502020204030204" pitchFamily="34" charset="0"/>
                <a:cs typeface="Calibri" panose="020F0502020204030204" pitchFamily="34" charset="0"/>
              </a:rPr>
              <a:t>Bajo </a:t>
            </a:r>
            <a:r>
              <a:rPr lang="es-MX" dirty="0">
                <a:latin typeface="Calibri" panose="020F0502020204030204" pitchFamily="34" charset="0"/>
                <a:cs typeface="Calibri" panose="020F0502020204030204" pitchFamily="34" charset="0"/>
              </a:rPr>
              <a:t>esta suposición se construye la mayoría de la teoría </a:t>
            </a:r>
            <a:r>
              <a:rPr lang="es-MX" dirty="0" smtClean="0">
                <a:latin typeface="Calibri" panose="020F0502020204030204" pitchFamily="34" charset="0"/>
                <a:cs typeface="Calibri" panose="020F0502020204030204" pitchFamily="34" charset="0"/>
              </a:rPr>
              <a:t>estadística</a:t>
            </a:r>
          </a:p>
          <a:p>
            <a:r>
              <a:rPr lang="es-MX" dirty="0">
                <a:latin typeface="Calibri" panose="020F0502020204030204" pitchFamily="34" charset="0"/>
                <a:cs typeface="Calibri" panose="020F0502020204030204" pitchFamily="34" charset="0"/>
              </a:rPr>
              <a:t>Considerar dependencia en los datos </a:t>
            </a:r>
            <a:r>
              <a:rPr lang="es-MX" dirty="0" smtClean="0">
                <a:latin typeface="Calibri" panose="020F0502020204030204" pitchFamily="34" charset="0"/>
                <a:cs typeface="Calibri" panose="020F0502020204030204" pitchFamily="34" charset="0"/>
              </a:rPr>
              <a:t>puede representar un inconveniente </a:t>
            </a:r>
            <a:r>
              <a:rPr lang="es-MX" dirty="0">
                <a:latin typeface="Calibri" panose="020F0502020204030204" pitchFamily="34" charset="0"/>
                <a:cs typeface="Calibri" panose="020F0502020204030204" pitchFamily="34" charset="0"/>
              </a:rPr>
              <a:t>a la hora de trabajar </a:t>
            </a:r>
            <a:r>
              <a:rPr lang="es-MX" dirty="0" smtClean="0">
                <a:latin typeface="Calibri" panose="020F0502020204030204" pitchFamily="34" charset="0"/>
                <a:cs typeface="Calibri" panose="020F0502020204030204" pitchFamily="34" charset="0"/>
              </a:rPr>
              <a:t>con ellos </a:t>
            </a:r>
          </a:p>
          <a:p>
            <a:r>
              <a:rPr lang="es-MX" dirty="0">
                <a:latin typeface="Calibri" panose="020F0502020204030204" pitchFamily="34" charset="0"/>
                <a:cs typeface="Calibri" panose="020F0502020204030204" pitchFamily="34" charset="0"/>
              </a:rPr>
              <a:t>E</a:t>
            </a:r>
            <a:r>
              <a:rPr lang="es-MX" dirty="0" smtClean="0">
                <a:latin typeface="Calibri" panose="020F0502020204030204" pitchFamily="34" charset="0"/>
                <a:cs typeface="Calibri" panose="020F0502020204030204" pitchFamily="34" charset="0"/>
              </a:rPr>
              <a:t>sta </a:t>
            </a:r>
            <a:r>
              <a:rPr lang="es-MX" dirty="0">
                <a:latin typeface="Calibri" panose="020F0502020204030204" pitchFamily="34" charset="0"/>
                <a:cs typeface="Calibri" panose="020F0502020204030204" pitchFamily="34" charset="0"/>
              </a:rPr>
              <a:t>falta de independencia recibe el nombre de dependencia o autocorrelación espacial, la cual se define mediante una </a:t>
            </a:r>
            <a:r>
              <a:rPr lang="es-MX" b="1" dirty="0">
                <a:latin typeface="Calibri" panose="020F0502020204030204" pitchFamily="34" charset="0"/>
                <a:cs typeface="Calibri" panose="020F0502020204030204" pitchFamily="34" charset="0"/>
              </a:rPr>
              <a:t>relación funcional</a:t>
            </a:r>
            <a:r>
              <a:rPr lang="es-MX" dirty="0">
                <a:latin typeface="Calibri" panose="020F0502020204030204" pitchFamily="34" charset="0"/>
                <a:cs typeface="Calibri" panose="020F0502020204030204" pitchFamily="34" charset="0"/>
              </a:rPr>
              <a:t> entre lo que ocurre en una </a:t>
            </a:r>
            <a:r>
              <a:rPr lang="es-MX" dirty="0" smtClean="0">
                <a:latin typeface="Calibri" panose="020F0502020204030204" pitchFamily="34" charset="0"/>
                <a:cs typeface="Calibri" panose="020F0502020204030204" pitchFamily="34" charset="0"/>
              </a:rPr>
              <a:t>unidad </a:t>
            </a:r>
            <a:r>
              <a:rPr lang="es-MX" dirty="0">
                <a:latin typeface="Calibri" panose="020F0502020204030204" pitchFamily="34" charset="0"/>
                <a:cs typeface="Calibri" panose="020F0502020204030204" pitchFamily="34" charset="0"/>
              </a:rPr>
              <a:t>determinada del espacio y en </a:t>
            </a:r>
            <a:r>
              <a:rPr lang="es-MX" dirty="0" smtClean="0">
                <a:latin typeface="Calibri" panose="020F0502020204030204" pitchFamily="34" charset="0"/>
                <a:cs typeface="Calibri" panose="020F0502020204030204" pitchFamily="34" charset="0"/>
              </a:rPr>
              <a:t>sus unidades </a:t>
            </a:r>
            <a:r>
              <a:rPr lang="es-MX" b="1" dirty="0" smtClean="0">
                <a:latin typeface="Calibri" panose="020F0502020204030204" pitchFamily="34" charset="0"/>
                <a:cs typeface="Calibri" panose="020F0502020204030204" pitchFamily="34" charset="0"/>
              </a:rPr>
              <a:t>vecinas</a:t>
            </a:r>
            <a:endParaRPr lang="es-AR"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524293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latin typeface="Calibri" panose="020F0502020204030204" pitchFamily="34" charset="0"/>
                <a:cs typeface="Calibri" panose="020F0502020204030204" pitchFamily="34" charset="0"/>
              </a:rPr>
              <a:t>Tipos de autocorrelación espacial</a:t>
            </a:r>
            <a:endParaRPr lang="es-AR" dirty="0">
              <a:latin typeface="Calibri" panose="020F0502020204030204" pitchFamily="34" charset="0"/>
              <a:cs typeface="Calibri" panose="020F0502020204030204" pitchFamily="34" charset="0"/>
            </a:endParaRPr>
          </a:p>
        </p:txBody>
      </p:sp>
      <p:sp>
        <p:nvSpPr>
          <p:cNvPr id="3" name="Marcador de contenido 2"/>
          <p:cNvSpPr>
            <a:spLocks noGrp="1"/>
          </p:cNvSpPr>
          <p:nvPr>
            <p:ph idx="1"/>
          </p:nvPr>
        </p:nvSpPr>
        <p:spPr/>
        <p:txBody>
          <a:bodyPr>
            <a:normAutofit/>
          </a:bodyPr>
          <a:lstStyle/>
          <a:p>
            <a:pPr marL="0" indent="0">
              <a:buNone/>
            </a:pPr>
            <a:r>
              <a:rPr lang="es-MX" dirty="0">
                <a:latin typeface="Calibri" panose="020F0502020204030204" pitchFamily="34" charset="0"/>
                <a:cs typeface="Calibri" panose="020F0502020204030204" pitchFamily="34" charset="0"/>
              </a:rPr>
              <a:t>La autocorrelación espacial puede ser: </a:t>
            </a:r>
          </a:p>
          <a:p>
            <a:r>
              <a:rPr lang="es-MX" dirty="0" smtClean="0">
                <a:latin typeface="Calibri" panose="020F0502020204030204" pitchFamily="34" charset="0"/>
                <a:cs typeface="Calibri" panose="020F0502020204030204" pitchFamily="34" charset="0"/>
              </a:rPr>
              <a:t>Negativa</a:t>
            </a:r>
            <a:r>
              <a:rPr lang="es-MX" dirty="0">
                <a:latin typeface="Calibri" panose="020F0502020204030204" pitchFamily="34" charset="0"/>
                <a:cs typeface="Calibri" panose="020F0502020204030204" pitchFamily="34" charset="0"/>
              </a:rPr>
              <a:t>: Se presenta una relación inversa entre las unidades vecinas. Áreas con valores altos de la variable serán vecinas de áreas con valores </a:t>
            </a:r>
            <a:r>
              <a:rPr lang="es-MX" dirty="0" smtClean="0">
                <a:latin typeface="Calibri" panose="020F0502020204030204" pitchFamily="34" charset="0"/>
                <a:cs typeface="Calibri" panose="020F0502020204030204" pitchFamily="34" charset="0"/>
              </a:rPr>
              <a:t>bajos</a:t>
            </a:r>
            <a:endParaRPr lang="es-MX" dirty="0">
              <a:latin typeface="Calibri" panose="020F0502020204030204" pitchFamily="34" charset="0"/>
              <a:cs typeface="Calibri" panose="020F0502020204030204" pitchFamily="34" charset="0"/>
            </a:endParaRPr>
          </a:p>
          <a:p>
            <a:r>
              <a:rPr lang="es-MX" dirty="0" smtClean="0">
                <a:latin typeface="Calibri" panose="020F0502020204030204" pitchFamily="34" charset="0"/>
                <a:cs typeface="Calibri" panose="020F0502020204030204" pitchFamily="34" charset="0"/>
              </a:rPr>
              <a:t>Positiva</a:t>
            </a:r>
            <a:r>
              <a:rPr lang="es-MX" dirty="0">
                <a:latin typeface="Calibri" panose="020F0502020204030204" pitchFamily="34" charset="0"/>
                <a:cs typeface="Calibri" panose="020F0502020204030204" pitchFamily="34" charset="0"/>
              </a:rPr>
              <a:t>: la variable asumirá valores similares en </a:t>
            </a:r>
            <a:r>
              <a:rPr lang="es-MX" dirty="0" smtClean="0">
                <a:latin typeface="Calibri" panose="020F0502020204030204" pitchFamily="34" charset="0"/>
                <a:cs typeface="Calibri" panose="020F0502020204030204" pitchFamily="34" charset="0"/>
              </a:rPr>
              <a:t>unidades </a:t>
            </a:r>
            <a:r>
              <a:rPr lang="es-MX" dirty="0">
                <a:latin typeface="Calibri" panose="020F0502020204030204" pitchFamily="34" charset="0"/>
                <a:cs typeface="Calibri" panose="020F0502020204030204" pitchFamily="34" charset="0"/>
              </a:rPr>
              <a:t>cercanas</a:t>
            </a:r>
            <a:r>
              <a:rPr lang="es-MX" dirty="0" smtClean="0">
                <a:latin typeface="Calibri" panose="020F0502020204030204" pitchFamily="34" charset="0"/>
                <a:cs typeface="Calibri" panose="020F0502020204030204" pitchFamily="34" charset="0"/>
              </a:rPr>
              <a:t>. </a:t>
            </a:r>
            <a:r>
              <a:rPr lang="es-MX" dirty="0">
                <a:latin typeface="Calibri" panose="020F0502020204030204" pitchFamily="34" charset="0"/>
                <a:cs typeface="Calibri" panose="020F0502020204030204" pitchFamily="34" charset="0"/>
              </a:rPr>
              <a:t>Un área con un valor alto de la variable estará rodeada de unidades donde la variable también asuma valores </a:t>
            </a:r>
            <a:r>
              <a:rPr lang="es-MX" dirty="0" smtClean="0">
                <a:latin typeface="Calibri" panose="020F0502020204030204" pitchFamily="34" charset="0"/>
                <a:cs typeface="Calibri" panose="020F0502020204030204" pitchFamily="34" charset="0"/>
              </a:rPr>
              <a:t>altos</a:t>
            </a:r>
            <a:endParaRPr lang="es-MX" dirty="0">
              <a:latin typeface="Calibri" panose="020F0502020204030204" pitchFamily="34" charset="0"/>
              <a:cs typeface="Calibri" panose="020F0502020204030204" pitchFamily="34" charset="0"/>
            </a:endParaRPr>
          </a:p>
          <a:p>
            <a:r>
              <a:rPr lang="es-MX" dirty="0" smtClean="0">
                <a:latin typeface="Calibri" panose="020F0502020204030204" pitchFamily="34" charset="0"/>
                <a:cs typeface="Calibri" panose="020F0502020204030204" pitchFamily="34" charset="0"/>
              </a:rPr>
              <a:t>Nula: la </a:t>
            </a:r>
            <a:r>
              <a:rPr lang="es-MX" dirty="0">
                <a:latin typeface="Calibri" panose="020F0502020204030204" pitchFamily="34" charset="0"/>
                <a:cs typeface="Calibri" panose="020F0502020204030204" pitchFamily="34" charset="0"/>
              </a:rPr>
              <a:t>variable se distribuye de manera aleatoria en el </a:t>
            </a:r>
            <a:r>
              <a:rPr lang="es-MX" dirty="0" smtClean="0">
                <a:latin typeface="Calibri" panose="020F0502020204030204" pitchFamily="34" charset="0"/>
                <a:cs typeface="Calibri" panose="020F0502020204030204" pitchFamily="34" charset="0"/>
              </a:rPr>
              <a:t>espacio</a:t>
            </a:r>
          </a:p>
          <a:p>
            <a:pPr marL="0" indent="0">
              <a:buNone/>
            </a:pPr>
            <a:r>
              <a:rPr lang="es-MX" dirty="0" smtClean="0">
                <a:latin typeface="Calibri" panose="020F0502020204030204" pitchFamily="34" charset="0"/>
                <a:cs typeface="Calibri" panose="020F0502020204030204" pitchFamily="34" charset="0"/>
              </a:rPr>
              <a:t>Para el </a:t>
            </a:r>
            <a:r>
              <a:rPr lang="es-MX" dirty="0">
                <a:latin typeface="Calibri" panose="020F0502020204030204" pitchFamily="34" charset="0"/>
                <a:cs typeface="Calibri" panose="020F0502020204030204" pitchFamily="34" charset="0"/>
              </a:rPr>
              <a:t>cálculo </a:t>
            </a:r>
            <a:r>
              <a:rPr lang="es-MX" dirty="0" smtClean="0">
                <a:latin typeface="Calibri" panose="020F0502020204030204" pitchFamily="34" charset="0"/>
                <a:cs typeface="Calibri" panose="020F0502020204030204" pitchFamily="34" charset="0"/>
              </a:rPr>
              <a:t>de un índice de autocorrelación espacial se </a:t>
            </a:r>
            <a:r>
              <a:rPr lang="es-MX" dirty="0">
                <a:latin typeface="Calibri" panose="020F0502020204030204" pitchFamily="34" charset="0"/>
                <a:cs typeface="Calibri" panose="020F0502020204030204" pitchFamily="34" charset="0"/>
              </a:rPr>
              <a:t>necesita proporcionar criterios de </a:t>
            </a:r>
            <a:r>
              <a:rPr lang="es-MX" b="1" dirty="0">
                <a:latin typeface="Calibri" panose="020F0502020204030204" pitchFamily="34" charset="0"/>
                <a:cs typeface="Calibri" panose="020F0502020204030204" pitchFamily="34" charset="0"/>
              </a:rPr>
              <a:t>cercanía </a:t>
            </a:r>
            <a:r>
              <a:rPr lang="es-MX" dirty="0">
                <a:latin typeface="Calibri" panose="020F0502020204030204" pitchFamily="34" charset="0"/>
                <a:cs typeface="Calibri" panose="020F0502020204030204" pitchFamily="34" charset="0"/>
              </a:rPr>
              <a:t>entre unidades y </a:t>
            </a:r>
            <a:r>
              <a:rPr lang="es-MX" b="1" dirty="0">
                <a:latin typeface="Calibri" panose="020F0502020204030204" pitchFamily="34" charset="0"/>
                <a:cs typeface="Calibri" panose="020F0502020204030204" pitchFamily="34" charset="0"/>
              </a:rPr>
              <a:t>pesos</a:t>
            </a:r>
            <a:r>
              <a:rPr lang="es-MX" dirty="0">
                <a:latin typeface="Calibri" panose="020F0502020204030204" pitchFamily="34" charset="0"/>
                <a:cs typeface="Calibri" panose="020F0502020204030204" pitchFamily="34" charset="0"/>
              </a:rPr>
              <a:t> que reflejen la fuerza de la influencia en la relación entre las mismas. </a:t>
            </a:r>
          </a:p>
          <a:p>
            <a:pPr marL="0" indent="0">
              <a:buNone/>
            </a:pPr>
            <a:endParaRPr lang="es-AR"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608405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Vecindad</a:t>
            </a:r>
            <a:endParaRPr lang="es-AR" dirty="0"/>
          </a:p>
        </p:txBody>
      </p:sp>
      <p:pic>
        <p:nvPicPr>
          <p:cNvPr id="4" name="Marcador de contenido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696200" y="1320518"/>
            <a:ext cx="1504950" cy="1946557"/>
          </a:xfrm>
        </p:spPr>
      </p:pic>
      <p:sp>
        <p:nvSpPr>
          <p:cNvPr id="5" name="Marcador de contenido 2"/>
          <p:cNvSpPr txBox="1">
            <a:spLocks/>
          </p:cNvSpPr>
          <p:nvPr/>
        </p:nvSpPr>
        <p:spPr>
          <a:xfrm>
            <a:off x="871451" y="1770065"/>
            <a:ext cx="6405649" cy="101123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s-MX" dirty="0">
                <a:latin typeface="Calibri" panose="020F0502020204030204" pitchFamily="34" charset="0"/>
                <a:cs typeface="Calibri" panose="020F0502020204030204" pitchFamily="34" charset="0"/>
              </a:rPr>
              <a:t>“Todo está relacionado con todo lo demás, pero las cosas cercanas están más relacionadas que las cosas distantes</a:t>
            </a:r>
            <a:r>
              <a:rPr lang="es-MX" dirty="0" smtClean="0">
                <a:latin typeface="Calibri" panose="020F0502020204030204" pitchFamily="34" charset="0"/>
                <a:cs typeface="Calibri" panose="020F0502020204030204" pitchFamily="34" charset="0"/>
              </a:rPr>
              <a:t>”</a:t>
            </a:r>
            <a:r>
              <a:rPr lang="es-AR" dirty="0">
                <a:latin typeface="Calibri" panose="020F0502020204030204" pitchFamily="34" charset="0"/>
                <a:cs typeface="Calibri" panose="020F0502020204030204" pitchFamily="34" charset="0"/>
              </a:rPr>
              <a:t> (Tobler, 1970</a:t>
            </a:r>
            <a:r>
              <a:rPr lang="es-AR" dirty="0" smtClean="0">
                <a:latin typeface="Calibri" panose="020F0502020204030204" pitchFamily="34" charset="0"/>
                <a:cs typeface="Calibri" panose="020F0502020204030204" pitchFamily="34" charset="0"/>
              </a:rPr>
              <a:t>)</a:t>
            </a:r>
            <a:r>
              <a:rPr lang="es-MX" dirty="0" smtClean="0">
                <a:latin typeface="Calibri" panose="020F0502020204030204" pitchFamily="34" charset="0"/>
                <a:cs typeface="Calibri" panose="020F0502020204030204" pitchFamily="34" charset="0"/>
              </a:rPr>
              <a:t> </a:t>
            </a:r>
            <a:endParaRPr lang="es-AR" b="1" dirty="0">
              <a:latin typeface="Calibri" panose="020F0502020204030204" pitchFamily="34" charset="0"/>
              <a:cs typeface="Calibri" panose="020F0502020204030204" pitchFamily="34" charset="0"/>
            </a:endParaRPr>
          </a:p>
        </p:txBody>
      </p:sp>
      <p:sp>
        <p:nvSpPr>
          <p:cNvPr id="6" name="Marcador de contenido 2"/>
          <p:cNvSpPr txBox="1">
            <a:spLocks/>
          </p:cNvSpPr>
          <p:nvPr/>
        </p:nvSpPr>
        <p:spPr>
          <a:xfrm>
            <a:off x="871449" y="2689227"/>
            <a:ext cx="6405649" cy="67786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s-AR" dirty="0" smtClean="0">
                <a:latin typeface="Calibri" panose="020F0502020204030204" pitchFamily="34" charset="0"/>
                <a:cs typeface="Calibri" panose="020F0502020204030204" pitchFamily="34" charset="0"/>
              </a:rPr>
              <a:t>¿Qué </a:t>
            </a:r>
            <a:r>
              <a:rPr lang="es-AR" dirty="0">
                <a:latin typeface="Calibri" panose="020F0502020204030204" pitchFamily="34" charset="0"/>
                <a:cs typeface="Calibri" panose="020F0502020204030204" pitchFamily="34" charset="0"/>
              </a:rPr>
              <a:t>se considera cercano</a:t>
            </a:r>
            <a:r>
              <a:rPr lang="es-AR" dirty="0" smtClean="0">
                <a:latin typeface="Calibri" panose="020F0502020204030204" pitchFamily="34" charset="0"/>
                <a:cs typeface="Calibri" panose="020F0502020204030204" pitchFamily="34" charset="0"/>
              </a:rPr>
              <a:t>?</a:t>
            </a:r>
            <a:endParaRPr lang="es-AR" b="1" dirty="0">
              <a:latin typeface="Calibri" panose="020F0502020204030204" pitchFamily="34" charset="0"/>
              <a:cs typeface="Calibri" panose="020F0502020204030204" pitchFamily="34" charset="0"/>
            </a:endParaRPr>
          </a:p>
        </p:txBody>
      </p:sp>
      <p:sp>
        <p:nvSpPr>
          <p:cNvPr id="7" name="Marcador de contenido 2"/>
          <p:cNvSpPr txBox="1">
            <a:spLocks/>
          </p:cNvSpPr>
          <p:nvPr/>
        </p:nvSpPr>
        <p:spPr>
          <a:xfrm>
            <a:off x="871447" y="3367088"/>
            <a:ext cx="6405649" cy="75882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s-MX" dirty="0">
                <a:latin typeface="Calibri" panose="020F0502020204030204" pitchFamily="34" charset="0"/>
                <a:cs typeface="Calibri" panose="020F0502020204030204" pitchFamily="34" charset="0"/>
              </a:rPr>
              <a:t>Una característica importante a considerar en los criterios de vecindad, es la simetría. </a:t>
            </a:r>
            <a:endParaRPr lang="es-AR"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470187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latin typeface="Calibri" panose="020F0502020204030204" pitchFamily="34" charset="0"/>
                <a:cs typeface="Calibri" panose="020F0502020204030204" pitchFamily="34" charset="0"/>
              </a:rPr>
              <a:t>Criterios de vecindad</a:t>
            </a:r>
            <a:endParaRPr lang="es-AR" dirty="0">
              <a:latin typeface="Calibri" panose="020F0502020204030204" pitchFamily="34" charset="0"/>
              <a:cs typeface="Calibri" panose="020F0502020204030204" pitchFamily="34" charset="0"/>
            </a:endParaRPr>
          </a:p>
        </p:txBody>
      </p:sp>
      <p:sp>
        <p:nvSpPr>
          <p:cNvPr id="3" name="Marcador de contenido 2"/>
          <p:cNvSpPr>
            <a:spLocks noGrp="1"/>
          </p:cNvSpPr>
          <p:nvPr>
            <p:ph idx="1"/>
          </p:nvPr>
        </p:nvSpPr>
        <p:spPr>
          <a:xfrm>
            <a:off x="677333" y="2160589"/>
            <a:ext cx="9057217" cy="4354511"/>
          </a:xfrm>
        </p:spPr>
        <p:txBody>
          <a:bodyPr>
            <a:noAutofit/>
          </a:bodyPr>
          <a:lstStyle/>
          <a:p>
            <a:pPr marL="0" indent="0">
              <a:buNone/>
            </a:pPr>
            <a:r>
              <a:rPr lang="es-MX" dirty="0">
                <a:latin typeface="Calibri" panose="020F0502020204030204" pitchFamily="34" charset="0"/>
                <a:cs typeface="Calibri" panose="020F0502020204030204" pitchFamily="34" charset="0"/>
              </a:rPr>
              <a:t>Los más utilizados y divulgados en la bibliografía son: </a:t>
            </a:r>
          </a:p>
          <a:p>
            <a:r>
              <a:rPr lang="es-MX" dirty="0" smtClean="0">
                <a:latin typeface="Calibri" panose="020F0502020204030204" pitchFamily="34" charset="0"/>
                <a:cs typeface="Calibri" panose="020F0502020204030204" pitchFamily="34" charset="0"/>
              </a:rPr>
              <a:t>Vecinos </a:t>
            </a:r>
            <a:r>
              <a:rPr lang="es-MX" dirty="0">
                <a:latin typeface="Calibri" panose="020F0502020204030204" pitchFamily="34" charset="0"/>
                <a:cs typeface="Calibri" panose="020F0502020204030204" pitchFamily="34" charset="0"/>
              </a:rPr>
              <a:t>por contigüidad. Se define como áreas vecinas a aquellas en las que para ir de una a otra no haya que pasar por una </a:t>
            </a:r>
            <a:r>
              <a:rPr lang="es-MX" dirty="0" smtClean="0">
                <a:latin typeface="Calibri" panose="020F0502020204030204" pitchFamily="34" charset="0"/>
                <a:cs typeface="Calibri" panose="020F0502020204030204" pitchFamily="34" charset="0"/>
              </a:rPr>
              <a:t>tercera</a:t>
            </a:r>
          </a:p>
          <a:p>
            <a:pPr lvl="1">
              <a:buFont typeface="Wingdings" panose="05000000000000000000" pitchFamily="2" charset="2"/>
              <a:buChar char="§"/>
            </a:pPr>
            <a:r>
              <a:rPr lang="es-MX" sz="1800" dirty="0" smtClean="0">
                <a:latin typeface="Calibri" panose="020F0502020204030204" pitchFamily="34" charset="0"/>
                <a:cs typeface="Calibri" panose="020F0502020204030204" pitchFamily="34" charset="0"/>
              </a:rPr>
              <a:t>Reina</a:t>
            </a:r>
            <a:r>
              <a:rPr lang="es-MX" sz="1800" dirty="0">
                <a:latin typeface="Calibri" panose="020F0502020204030204" pitchFamily="34" charset="0"/>
                <a:cs typeface="Calibri" panose="020F0502020204030204" pitchFamily="34" charset="0"/>
              </a:rPr>
              <a:t>: </a:t>
            </a:r>
            <a:r>
              <a:rPr lang="es-MX" sz="1800" dirty="0" smtClean="0">
                <a:latin typeface="Calibri" panose="020F0502020204030204" pitchFamily="34" charset="0"/>
                <a:cs typeface="Calibri" panose="020F0502020204030204" pitchFamily="34" charset="0"/>
              </a:rPr>
              <a:t>dos </a:t>
            </a:r>
            <a:r>
              <a:rPr lang="es-MX" sz="1800" dirty="0">
                <a:latin typeface="Calibri" panose="020F0502020204030204" pitchFamily="34" charset="0"/>
                <a:cs typeface="Calibri" panose="020F0502020204030204" pitchFamily="34" charset="0"/>
              </a:rPr>
              <a:t>áreas serán vecinas si tienen al menos un punto </a:t>
            </a:r>
            <a:r>
              <a:rPr lang="es-MX" sz="1800" dirty="0" smtClean="0">
                <a:latin typeface="Calibri" panose="020F0502020204030204" pitchFamily="34" charset="0"/>
                <a:cs typeface="Calibri" panose="020F0502020204030204" pitchFamily="34" charset="0"/>
              </a:rPr>
              <a:t>común</a:t>
            </a:r>
            <a:endParaRPr lang="es-MX" sz="1800" dirty="0">
              <a:latin typeface="Calibri" panose="020F0502020204030204" pitchFamily="34" charset="0"/>
              <a:cs typeface="Calibri" panose="020F0502020204030204" pitchFamily="34" charset="0"/>
            </a:endParaRPr>
          </a:p>
          <a:p>
            <a:pPr lvl="1">
              <a:buFont typeface="Wingdings" panose="05000000000000000000" pitchFamily="2" charset="2"/>
              <a:buChar char="§"/>
            </a:pPr>
            <a:r>
              <a:rPr lang="es-MX" sz="1800" dirty="0" smtClean="0">
                <a:latin typeface="Calibri" panose="020F0502020204030204" pitchFamily="34" charset="0"/>
                <a:cs typeface="Calibri" panose="020F0502020204030204" pitchFamily="34" charset="0"/>
              </a:rPr>
              <a:t>Torre</a:t>
            </a:r>
            <a:r>
              <a:rPr lang="es-MX" sz="1800" dirty="0">
                <a:latin typeface="Calibri" panose="020F0502020204030204" pitchFamily="34" charset="0"/>
                <a:cs typeface="Calibri" panose="020F0502020204030204" pitchFamily="34" charset="0"/>
              </a:rPr>
              <a:t>: </a:t>
            </a:r>
            <a:r>
              <a:rPr lang="es-MX" sz="1800" dirty="0" smtClean="0">
                <a:latin typeface="Calibri" panose="020F0502020204030204" pitchFamily="34" charset="0"/>
                <a:cs typeface="Calibri" panose="020F0502020204030204" pitchFamily="34" charset="0"/>
              </a:rPr>
              <a:t>se </a:t>
            </a:r>
            <a:r>
              <a:rPr lang="es-MX" sz="1800" dirty="0">
                <a:latin typeface="Calibri" panose="020F0502020204030204" pitchFamily="34" charset="0"/>
                <a:cs typeface="Calibri" panose="020F0502020204030204" pitchFamily="34" charset="0"/>
              </a:rPr>
              <a:t>considera que dos áreas son vecinas si tienen más de un punto en </a:t>
            </a:r>
            <a:r>
              <a:rPr lang="es-MX" sz="1800" dirty="0" smtClean="0">
                <a:latin typeface="Calibri" panose="020F0502020204030204" pitchFamily="34" charset="0"/>
                <a:cs typeface="Calibri" panose="020F0502020204030204" pitchFamily="34" charset="0"/>
              </a:rPr>
              <a:t>común</a:t>
            </a:r>
            <a:endParaRPr lang="es-MX" sz="1800" dirty="0">
              <a:latin typeface="Calibri" panose="020F0502020204030204" pitchFamily="34" charset="0"/>
              <a:cs typeface="Calibri" panose="020F0502020204030204" pitchFamily="34" charset="0"/>
            </a:endParaRPr>
          </a:p>
          <a:p>
            <a:pPr lvl="1">
              <a:buFont typeface="Wingdings" panose="05000000000000000000" pitchFamily="2" charset="2"/>
              <a:buChar char="§"/>
            </a:pPr>
            <a:r>
              <a:rPr lang="es-MX" sz="1800" dirty="0" smtClean="0">
                <a:latin typeface="Calibri" panose="020F0502020204030204" pitchFamily="34" charset="0"/>
                <a:cs typeface="Calibri" panose="020F0502020204030204" pitchFamily="34" charset="0"/>
              </a:rPr>
              <a:t>Alfil</a:t>
            </a:r>
            <a:r>
              <a:rPr lang="es-MX" sz="1800" dirty="0">
                <a:latin typeface="Calibri" panose="020F0502020204030204" pitchFamily="34" charset="0"/>
                <a:cs typeface="Calibri" panose="020F0502020204030204" pitchFamily="34" charset="0"/>
              </a:rPr>
              <a:t>: </a:t>
            </a:r>
            <a:r>
              <a:rPr lang="es-MX" sz="1800" dirty="0" smtClean="0">
                <a:latin typeface="Calibri" panose="020F0502020204030204" pitchFamily="34" charset="0"/>
                <a:cs typeface="Calibri" panose="020F0502020204030204" pitchFamily="34" charset="0"/>
              </a:rPr>
              <a:t>dos áreas </a:t>
            </a:r>
            <a:r>
              <a:rPr lang="es-MX" sz="1800" dirty="0">
                <a:latin typeface="Calibri" panose="020F0502020204030204" pitchFamily="34" charset="0"/>
                <a:cs typeface="Calibri" panose="020F0502020204030204" pitchFamily="34" charset="0"/>
              </a:rPr>
              <a:t>en el </a:t>
            </a:r>
            <a:r>
              <a:rPr lang="es-MX" sz="1800" dirty="0" smtClean="0">
                <a:latin typeface="Calibri" panose="020F0502020204030204" pitchFamily="34" charset="0"/>
                <a:cs typeface="Calibri" panose="020F0502020204030204" pitchFamily="34" charset="0"/>
              </a:rPr>
              <a:t>espacio </a:t>
            </a:r>
            <a:r>
              <a:rPr lang="es-MX" sz="1800" dirty="0">
                <a:latin typeface="Calibri" panose="020F0502020204030204" pitchFamily="34" charset="0"/>
                <a:cs typeface="Calibri" panose="020F0502020204030204" pitchFamily="34" charset="0"/>
              </a:rPr>
              <a:t>serán vecinas </a:t>
            </a:r>
            <a:r>
              <a:rPr lang="es-MX" sz="1800" dirty="0" smtClean="0">
                <a:latin typeface="Calibri" panose="020F0502020204030204" pitchFamily="34" charset="0"/>
                <a:cs typeface="Calibri" panose="020F0502020204030204" pitchFamily="34" charset="0"/>
              </a:rPr>
              <a:t>si </a:t>
            </a:r>
            <a:r>
              <a:rPr lang="es-MX" sz="1800" dirty="0">
                <a:latin typeface="Calibri" panose="020F0502020204030204" pitchFamily="34" charset="0"/>
                <a:cs typeface="Calibri" panose="020F0502020204030204" pitchFamily="34" charset="0"/>
              </a:rPr>
              <a:t>tienen tan solo un punto en </a:t>
            </a:r>
            <a:r>
              <a:rPr lang="es-MX" sz="1800" dirty="0" smtClean="0">
                <a:latin typeface="Calibri" panose="020F0502020204030204" pitchFamily="34" charset="0"/>
                <a:cs typeface="Calibri" panose="020F0502020204030204" pitchFamily="34" charset="0"/>
              </a:rPr>
              <a:t>común</a:t>
            </a:r>
            <a:endParaRPr lang="es-AR" sz="1800" dirty="0">
              <a:latin typeface="Calibri" panose="020F0502020204030204" pitchFamily="34" charset="0"/>
              <a:cs typeface="Calibri" panose="020F0502020204030204" pitchFamily="34" charset="0"/>
            </a:endParaRPr>
          </a:p>
          <a:p>
            <a:r>
              <a:rPr lang="es-MX" dirty="0" smtClean="0">
                <a:latin typeface="Calibri" panose="020F0502020204030204" pitchFamily="34" charset="0"/>
                <a:cs typeface="Calibri" panose="020F0502020204030204" pitchFamily="34" charset="0"/>
              </a:rPr>
              <a:t>Vecinos </a:t>
            </a:r>
            <a:r>
              <a:rPr lang="es-MX" dirty="0">
                <a:latin typeface="Calibri" panose="020F0502020204030204" pitchFamily="34" charset="0"/>
                <a:cs typeface="Calibri" panose="020F0502020204030204" pitchFamily="34" charset="0"/>
              </a:rPr>
              <a:t>basados en la distancia </a:t>
            </a:r>
            <a:r>
              <a:rPr lang="es-MX" dirty="0" smtClean="0">
                <a:latin typeface="Calibri" panose="020F0502020204030204" pitchFamily="34" charset="0"/>
                <a:cs typeface="Calibri" panose="020F0502020204030204" pitchFamily="34" charset="0"/>
              </a:rPr>
              <a:t>euclídea. Considera </a:t>
            </a:r>
            <a:r>
              <a:rPr lang="es-MX" dirty="0">
                <a:latin typeface="Calibri" panose="020F0502020204030204" pitchFamily="34" charset="0"/>
                <a:cs typeface="Calibri" panose="020F0502020204030204" pitchFamily="34" charset="0"/>
              </a:rPr>
              <a:t>vecinas dos áreas si cumplen cierta condición referente a la distancia que las </a:t>
            </a:r>
            <a:r>
              <a:rPr lang="es-MX" dirty="0" smtClean="0">
                <a:latin typeface="Calibri" panose="020F0502020204030204" pitchFamily="34" charset="0"/>
                <a:cs typeface="Calibri" panose="020F0502020204030204" pitchFamily="34" charset="0"/>
              </a:rPr>
              <a:t>separa</a:t>
            </a:r>
          </a:p>
          <a:p>
            <a:pPr lvl="1">
              <a:buFont typeface="Wingdings" panose="05000000000000000000" pitchFamily="2" charset="2"/>
              <a:buChar char="§"/>
            </a:pPr>
            <a:r>
              <a:rPr lang="es-MX" sz="1800" dirty="0" smtClean="0">
                <a:latin typeface="Calibri" panose="020F0502020204030204" pitchFamily="34" charset="0"/>
                <a:cs typeface="Calibri" panose="020F0502020204030204" pitchFamily="34" charset="0"/>
              </a:rPr>
              <a:t>Los </a:t>
            </a:r>
            <a:r>
              <a:rPr lang="es-MX" sz="1800" dirty="0">
                <a:latin typeface="Calibri" panose="020F0502020204030204" pitchFamily="34" charset="0"/>
                <a:cs typeface="Calibri" panose="020F0502020204030204" pitchFamily="34" charset="0"/>
              </a:rPr>
              <a:t>k vecinos más cercanos. Se calcula la distancia de la unidad considerada a todas las demás: serán vecinas las k unidades cuyas distancias sean las k </a:t>
            </a:r>
            <a:r>
              <a:rPr lang="es-MX" sz="1800" dirty="0" smtClean="0">
                <a:latin typeface="Calibri" panose="020F0502020204030204" pitchFamily="34" charset="0"/>
                <a:cs typeface="Calibri" panose="020F0502020204030204" pitchFamily="34" charset="0"/>
              </a:rPr>
              <a:t>menores</a:t>
            </a:r>
            <a:endParaRPr lang="es-MX" sz="1800" dirty="0">
              <a:latin typeface="Calibri" panose="020F0502020204030204" pitchFamily="34" charset="0"/>
              <a:cs typeface="Calibri" panose="020F0502020204030204" pitchFamily="34" charset="0"/>
            </a:endParaRPr>
          </a:p>
          <a:p>
            <a:pPr lvl="1">
              <a:buFont typeface="Wingdings" panose="05000000000000000000" pitchFamily="2" charset="2"/>
              <a:buChar char="§"/>
            </a:pPr>
            <a:r>
              <a:rPr lang="es-MX" sz="1800" dirty="0" smtClean="0">
                <a:latin typeface="Calibri" panose="020F0502020204030204" pitchFamily="34" charset="0"/>
                <a:cs typeface="Calibri" panose="020F0502020204030204" pitchFamily="34" charset="0"/>
              </a:rPr>
              <a:t>Dos </a:t>
            </a:r>
            <a:r>
              <a:rPr lang="es-MX" sz="1800" dirty="0">
                <a:latin typeface="Calibri" panose="020F0502020204030204" pitchFamily="34" charset="0"/>
                <a:cs typeface="Calibri" panose="020F0502020204030204" pitchFamily="34" charset="0"/>
              </a:rPr>
              <a:t>áreas serán vecinas si y solo si la distancia entre ellas es menor a una </a:t>
            </a:r>
            <a:r>
              <a:rPr lang="es-MX" sz="1800" dirty="0" smtClean="0">
                <a:latin typeface="Calibri" panose="020F0502020204030204" pitchFamily="34" charset="0"/>
                <a:cs typeface="Calibri" panose="020F0502020204030204" pitchFamily="34" charset="0"/>
              </a:rPr>
              <a:t>        magnitud </a:t>
            </a:r>
            <a:r>
              <a:rPr lang="es-MX" sz="1800" dirty="0">
                <a:latin typeface="Calibri" panose="020F0502020204030204" pitchFamily="34" charset="0"/>
                <a:cs typeface="Calibri" panose="020F0502020204030204" pitchFamily="34" charset="0"/>
              </a:rPr>
              <a:t>fijada a </a:t>
            </a:r>
            <a:r>
              <a:rPr lang="es-MX" sz="1800" dirty="0" smtClean="0">
                <a:latin typeface="Calibri" panose="020F0502020204030204" pitchFamily="34" charset="0"/>
                <a:cs typeface="Calibri" panose="020F0502020204030204" pitchFamily="34" charset="0"/>
              </a:rPr>
              <a:t>priori</a:t>
            </a:r>
            <a:endParaRPr lang="es-MX" sz="1800" dirty="0">
              <a:latin typeface="Calibri" panose="020F0502020204030204" pitchFamily="34" charset="0"/>
              <a:cs typeface="Calibri" panose="020F0502020204030204" pitchFamily="34" charset="0"/>
            </a:endParaRP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8753" y="3632994"/>
            <a:ext cx="342900" cy="342900"/>
          </a:xfrm>
          <a:prstGeom prst="rect">
            <a:avLst/>
          </a:prstGeom>
        </p:spPr>
      </p:pic>
      <p:pic>
        <p:nvPicPr>
          <p:cNvPr id="7" name="Imagen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91142" y="4018472"/>
            <a:ext cx="342000" cy="342000"/>
          </a:xfrm>
          <a:prstGeom prst="rect">
            <a:avLst/>
          </a:prstGeom>
        </p:spPr>
      </p:pic>
      <p:pic>
        <p:nvPicPr>
          <p:cNvPr id="8" name="Imagen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37762" y="3242945"/>
            <a:ext cx="246637" cy="390049"/>
          </a:xfrm>
          <a:prstGeom prst="rect">
            <a:avLst/>
          </a:prstGeom>
        </p:spPr>
      </p:pic>
    </p:spTree>
    <p:extLst>
      <p:ext uri="{BB962C8B-B14F-4D97-AF65-F5344CB8AC3E}">
        <p14:creationId xmlns:p14="http://schemas.microsoft.com/office/powerpoint/2010/main" val="176965865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a">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9895</TotalTime>
  <Words>3397</Words>
  <Application>Microsoft Office PowerPoint</Application>
  <PresentationFormat>Panorámica</PresentationFormat>
  <Paragraphs>178</Paragraphs>
  <Slides>19</Slides>
  <Notes>14</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19</vt:i4>
      </vt:variant>
    </vt:vector>
  </HeadingPairs>
  <TitlesOfParts>
    <vt:vector size="26" baseType="lpstr">
      <vt:lpstr>Arial</vt:lpstr>
      <vt:lpstr>Calibri</vt:lpstr>
      <vt:lpstr>Cambria Math</vt:lpstr>
      <vt:lpstr>Trebuchet MS</vt:lpstr>
      <vt:lpstr>Wingdings</vt:lpstr>
      <vt:lpstr>Wingdings 3</vt:lpstr>
      <vt:lpstr>Faceta</vt:lpstr>
      <vt:lpstr>Indicadores globales de autocorrelación espacial para unidades de diferentes tamaño</vt:lpstr>
      <vt:lpstr>Agenda</vt:lpstr>
      <vt:lpstr>Datos espaciales</vt:lpstr>
      <vt:lpstr>Estadística espacial</vt:lpstr>
      <vt:lpstr>Tipos de datos espaciales</vt:lpstr>
      <vt:lpstr>Autocorrelación espacial</vt:lpstr>
      <vt:lpstr>Tipos de autocorrelación espacial</vt:lpstr>
      <vt:lpstr>Vecindad</vt:lpstr>
      <vt:lpstr>Criterios de vecindad</vt:lpstr>
      <vt:lpstr>Pesos espaciales</vt:lpstr>
      <vt:lpstr>Índice de Moran (I)</vt:lpstr>
      <vt:lpstr>Índice de Moran (I)</vt:lpstr>
      <vt:lpstr>Índice de Moran (I)</vt:lpstr>
      <vt:lpstr>Efectos de unidades de diferentes tamaños</vt:lpstr>
      <vt:lpstr>Índice de Oden (I_pop^∗)</vt:lpstr>
      <vt:lpstr>Hipótesis de los índices de Moran y Oden </vt:lpstr>
      <vt:lpstr>Empirical Bayes Index (EBI) </vt:lpstr>
      <vt:lpstr>Empirical Bayes Index (EBI) </vt:lpstr>
      <vt:lpstr>Empirical Bayes Index (EBI) </vt:lpstr>
    </vt:vector>
  </TitlesOfParts>
  <Company>GRUPO SAN CRISTOBAL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Indicadores de autocorrelación espacial para unidades de diferentes tamaño</dc:title>
  <dc:creator>FERRARO Sebastián Mario</dc:creator>
  <cp:lastModifiedBy>FERRARO Sebastián Mario</cp:lastModifiedBy>
  <cp:revision>45</cp:revision>
  <dcterms:created xsi:type="dcterms:W3CDTF">2020-11-10T18:55:30Z</dcterms:created>
  <dcterms:modified xsi:type="dcterms:W3CDTF">2020-11-24T03:24:45Z</dcterms:modified>
</cp:coreProperties>
</file>