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sldIdLst>
    <p:sldId id="256" r:id="rId2"/>
    <p:sldId id="257" r:id="rId3"/>
    <p:sldId id="258" r:id="rId4"/>
    <p:sldId id="299" r:id="rId5"/>
    <p:sldId id="300" r:id="rId6"/>
    <p:sldId id="282" r:id="rId7"/>
    <p:sldId id="259" r:id="rId8"/>
    <p:sldId id="283" r:id="rId9"/>
    <p:sldId id="261" r:id="rId10"/>
    <p:sldId id="262" r:id="rId11"/>
    <p:sldId id="264" r:id="rId12"/>
    <p:sldId id="265" r:id="rId13"/>
    <p:sldId id="302" r:id="rId14"/>
    <p:sldId id="266" r:id="rId15"/>
    <p:sldId id="304" r:id="rId16"/>
    <p:sldId id="271" r:id="rId17"/>
    <p:sldId id="305" r:id="rId18"/>
    <p:sldId id="267" r:id="rId19"/>
    <p:sldId id="268" r:id="rId20"/>
    <p:sldId id="272" r:id="rId21"/>
    <p:sldId id="298" r:id="rId22"/>
    <p:sldId id="273" r:id="rId23"/>
    <p:sldId id="274" r:id="rId24"/>
    <p:sldId id="303" r:id="rId25"/>
    <p:sldId id="284" r:id="rId26"/>
    <p:sldId id="276" r:id="rId27"/>
    <p:sldId id="285" r:id="rId28"/>
    <p:sldId id="277" r:id="rId29"/>
    <p:sldId id="289" r:id="rId30"/>
    <p:sldId id="288" r:id="rId31"/>
    <p:sldId id="290" r:id="rId32"/>
    <p:sldId id="287" r:id="rId33"/>
    <p:sldId id="292" r:id="rId34"/>
    <p:sldId id="293" r:id="rId35"/>
    <p:sldId id="294" r:id="rId36"/>
    <p:sldId id="295" r:id="rId37"/>
    <p:sldId id="297" r:id="rId38"/>
    <p:sldId id="296" r:id="rId39"/>
    <p:sldId id="301" r:id="rId40"/>
    <p:sldId id="306" r:id="rId41"/>
    <p:sldId id="307" r:id="rId42"/>
    <p:sldId id="291" r:id="rId43"/>
    <p:sldId id="27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RARO Sebastián Mario" initials="FSM" lastIdx="2" clrIdx="0">
    <p:extLst>
      <p:ext uri="{19B8F6BF-5375-455C-9EA6-DF929625EA0E}">
        <p15:presenceInfo xmlns:p15="http://schemas.microsoft.com/office/powerpoint/2012/main" userId="S::FerraroS@sancristobal.com.ar::79c3e2ad-fc84-4c53-b8bd-bbd6666453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4444" autoAdjust="0"/>
  </p:normalViewPr>
  <p:slideViewPr>
    <p:cSldViewPr snapToGrid="0">
      <p:cViewPr>
        <p:scale>
          <a:sx n="82" d="100"/>
          <a:sy n="82" d="100"/>
        </p:scale>
        <p:origin x="240" y="-822"/>
      </p:cViewPr>
      <p:guideLst/>
    </p:cSldViewPr>
  </p:slideViewPr>
  <p:notesTextViewPr>
    <p:cViewPr>
      <p:scale>
        <a:sx n="1" d="1"/>
        <a:sy n="1" d="1"/>
      </p:scale>
      <p:origin x="0" y="0"/>
    </p:cViewPr>
  </p:notesTextViewPr>
  <p:sorterViewPr>
    <p:cViewPr>
      <p:scale>
        <a:sx n="100" d="100"/>
        <a:sy n="100" d="100"/>
      </p:scale>
      <p:origin x="0" y="-19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1EDEE-8850-4E0C-ABA7-CB99693BD166}" type="datetimeFigureOut">
              <a:rPr lang="es-AR" smtClean="0"/>
              <a:t>9/12/2020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11994-9DAD-4D16-804D-1A4C820DE920}" type="slidenum">
              <a:rPr lang="es-AR" smtClean="0"/>
              <a:t>‹Nº›</a:t>
            </a:fld>
            <a:endParaRPr lang="es-AR"/>
          </a:p>
        </p:txBody>
      </p:sp>
    </p:spTree>
    <p:extLst>
      <p:ext uri="{BB962C8B-B14F-4D97-AF65-F5344CB8AC3E}">
        <p14:creationId xmlns:p14="http://schemas.microsoft.com/office/powerpoint/2010/main" val="248869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kern="1200" dirty="0">
                <a:solidFill>
                  <a:schemeClr val="tx1"/>
                </a:solidFill>
                <a:effectLst/>
                <a:latin typeface="+mn-lt"/>
                <a:ea typeface="+mn-ea"/>
                <a:cs typeface="+mn-cs"/>
              </a:rPr>
              <a:t>En muchos problemas estadísticos, las variables que se consideran corresponden a unidades que se encuentran ubicadas en el espacio ocurriendo que aquellas unidades más cercanas tienen valores parecidos y a medida que la distancia es mayor las diferencias en los valores de las variables son también mayores (autocorrelación espacial). </a:t>
            </a:r>
          </a:p>
          <a:p>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Ejemplo 1: Explotación agropecuaria: Consideremos la superficie de la explotación de un determinado cultivo, por ejemplo el maíz, es probable que las explotaciones con alta proporción de maíz sean cercanos de otras explotaciones con una alta proporción del campo dedicada al maíz (entre ríos)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Ejemplo 2: Los hogares con Necesidades Básicas Insatisfechas en los radios censales de la ciudad de Rosario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Estadística Espacial, que tienen por objetivo la exploración, descripción, visualización, análisis, detección de la estructura espacial y su modelización y predicción espacial. </a:t>
            </a:r>
            <a:endParaRPr lang="es-AR" b="1" dirty="0">
              <a:solidFill>
                <a:schemeClr val="tx1"/>
              </a:solidFill>
              <a:latin typeface="Calibri" panose="020F0502020204030204" pitchFamily="34" charset="0"/>
              <a:cs typeface="Calibri" panose="020F0502020204030204" pitchFamily="34" charset="0"/>
            </a:endParaRPr>
          </a:p>
          <a:p>
            <a:endParaRPr lang="es-AR" dirty="0"/>
          </a:p>
        </p:txBody>
      </p:sp>
      <p:sp>
        <p:nvSpPr>
          <p:cNvPr id="4" name="Marcador de número de diapositiva 3"/>
          <p:cNvSpPr>
            <a:spLocks noGrp="1"/>
          </p:cNvSpPr>
          <p:nvPr>
            <p:ph type="sldNum" sz="quarter" idx="5"/>
          </p:nvPr>
        </p:nvSpPr>
        <p:spPr/>
        <p:txBody>
          <a:bodyPr/>
          <a:lstStyle/>
          <a:p>
            <a:fld id="{00D11994-9DAD-4D16-804D-1A4C820DE920}" type="slidenum">
              <a:rPr lang="es-AR" smtClean="0"/>
              <a:t>3</a:t>
            </a:fld>
            <a:endParaRPr lang="es-AR"/>
          </a:p>
        </p:txBody>
      </p:sp>
    </p:spTree>
    <p:extLst>
      <p:ext uri="{BB962C8B-B14F-4D97-AF65-F5344CB8AC3E}">
        <p14:creationId xmlns:p14="http://schemas.microsoft.com/office/powerpoint/2010/main" val="2743709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MX" dirty="0">
                <a:solidFill>
                  <a:schemeClr val="tx1"/>
                </a:solidFill>
                <a:latin typeface="Calibri" panose="020F0502020204030204" pitchFamily="34" charset="0"/>
                <a:cs typeface="Calibri" panose="020F0502020204030204" pitchFamily="34" charset="0"/>
              </a:rPr>
              <a:t>y en la casi totalidad de los programas geoestadísticos se incluye su cálculo.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solidFill>
                  <a:schemeClr val="tx1"/>
                </a:solidFill>
                <a:latin typeface="Calibri" panose="020F0502020204030204" pitchFamily="34" charset="0"/>
                <a:cs typeface="Calibri" panose="020F0502020204030204" pitchFamily="34" charset="0"/>
              </a:rPr>
              <a:t>, similar a la del coeficiente de correlación de Pearson.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14</a:t>
            </a:fld>
            <a:endParaRPr lang="es-AR"/>
          </a:p>
        </p:txBody>
      </p:sp>
    </p:spTree>
    <p:extLst>
      <p:ext uri="{BB962C8B-B14F-4D97-AF65-F5344CB8AC3E}">
        <p14:creationId xmlns:p14="http://schemas.microsoft.com/office/powerpoint/2010/main" val="84816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Se obtiene calculando los productos cruzados de las diferencias entre las razones y su media para cada par (</a:t>
                </a:r>
                <a14:m>
                  <m:oMath xmlns:m="http://schemas.openxmlformats.org/officeDocument/2006/math">
                    <m:r>
                      <a:rPr lang="es-AR" sz="1200" i="1" kern="1200">
                        <a:solidFill>
                          <a:schemeClr val="tx1"/>
                        </a:solidFill>
                        <a:effectLst/>
                        <a:latin typeface="+mn-lt"/>
                        <a:ea typeface="+mn-ea"/>
                        <a:cs typeface="+mn-cs"/>
                      </a:rPr>
                      <m:t>𝑖</m:t>
                    </m:r>
                  </m:oMath>
                </a14:m>
                <a:r>
                  <a:rPr lang="es-AR" sz="1200" kern="1200" dirty="0">
                    <a:solidFill>
                      <a:schemeClr val="tx1"/>
                    </a:solidFill>
                    <a:effectLst/>
                    <a:latin typeface="+mn-lt"/>
                    <a:ea typeface="+mn-ea"/>
                    <a:cs typeface="+mn-cs"/>
                  </a:rPr>
                  <a:t>,</a:t>
                </a:r>
                <a14:m>
                  <m:oMath xmlns:m="http://schemas.openxmlformats.org/officeDocument/2006/math">
                    <m:r>
                      <a:rPr lang="es-AR" sz="1200" i="1" kern="1200">
                        <a:solidFill>
                          <a:schemeClr val="tx1"/>
                        </a:solidFill>
                        <a:effectLst/>
                        <a:latin typeface="+mn-lt"/>
                        <a:ea typeface="+mn-ea"/>
                        <a:cs typeface="+mn-cs"/>
                      </a:rPr>
                      <m:t>𝑗</m:t>
                    </m:r>
                  </m:oMath>
                </a14:m>
                <a:r>
                  <a:rPr lang="es-AR" sz="1200" kern="1200" dirty="0">
                    <a:solidFill>
                      <a:schemeClr val="tx1"/>
                    </a:solidFill>
                    <a:effectLst/>
                    <a:latin typeface="+mn-lt"/>
                    <a:ea typeface="+mn-ea"/>
                    <a:cs typeface="+mn-cs"/>
                  </a:rPr>
                  <a:t>) de unidades, ponderados por el peso </a:t>
                </a:r>
                <a14:m>
                  <m:oMath xmlns:m="http://schemas.openxmlformats.org/officeDocument/2006/math">
                    <m:sSub>
                      <m:sSubPr>
                        <m:ctrlPr>
                          <a:rPr lang="es-AR" sz="1200" i="1" kern="1200" baseline="-25000">
                            <a:solidFill>
                              <a:schemeClr val="tx1"/>
                            </a:solidFill>
                            <a:effectLst/>
                            <a:latin typeface="+mn-lt"/>
                            <a:ea typeface="+mn-ea"/>
                            <a:cs typeface="+mn-cs"/>
                          </a:rPr>
                        </m:ctrlPr>
                      </m:sSubPr>
                      <m:e>
                        <m:r>
                          <a:rPr lang="es-AR" sz="1200" i="1" kern="1200" baseline="-25000">
                            <a:solidFill>
                              <a:schemeClr val="tx1"/>
                            </a:solidFill>
                            <a:effectLst/>
                            <a:latin typeface="+mn-lt"/>
                            <a:ea typeface="+mn-ea"/>
                            <a:cs typeface="+mn-cs"/>
                          </a:rPr>
                          <m:t>𝑤</m:t>
                        </m:r>
                      </m:e>
                      <m:sub>
                        <m:r>
                          <a:rPr lang="es-AR" sz="1200" i="1" kern="1200">
                            <a:solidFill>
                              <a:schemeClr val="tx1"/>
                            </a:solidFill>
                            <a:effectLst/>
                            <a:latin typeface="+mn-lt"/>
                            <a:ea typeface="+mn-ea"/>
                            <a:cs typeface="+mn-cs"/>
                          </a:rPr>
                          <m:t>𝑖𝑗</m:t>
                        </m:r>
                      </m:sub>
                    </m:sSub>
                  </m:oMath>
                </a14:m>
                <a:r>
                  <a:rPr lang="es-AR" sz="1200" kern="1200" dirty="0">
                    <a:solidFill>
                      <a:schemeClr val="tx1"/>
                    </a:solidFill>
                    <a:effectLst/>
                    <a:latin typeface="+mn-lt"/>
                    <a:ea typeface="+mn-ea"/>
                    <a:cs typeface="+mn-cs"/>
                  </a:rPr>
                  <a:t> correspondiente</a:t>
                </a:r>
                <a:endParaRPr lang="es-MX" dirty="0"/>
              </a:p>
            </p:txBody>
          </p:sp>
        </mc:Choice>
        <mc:Fallback>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Se obtiene calculando los productos cruzados de las diferencias entre las razones y su media para cada par (</a:t>
                </a:r>
                <a:r>
                  <a:rPr lang="es-AR" sz="1200" i="0" kern="1200">
                    <a:solidFill>
                      <a:schemeClr val="tx1"/>
                    </a:solidFill>
                    <a:effectLst/>
                    <a:latin typeface="+mn-lt"/>
                    <a:ea typeface="+mn-ea"/>
                    <a:cs typeface="+mn-cs"/>
                  </a:rPr>
                  <a:t>𝑖</a:t>
                </a:r>
                <a:r>
                  <a:rPr lang="es-AR" sz="1200" kern="1200" dirty="0">
                    <a:solidFill>
                      <a:schemeClr val="tx1"/>
                    </a:solidFill>
                    <a:effectLst/>
                    <a:latin typeface="+mn-lt"/>
                    <a:ea typeface="+mn-ea"/>
                    <a:cs typeface="+mn-cs"/>
                  </a:rPr>
                  <a:t>,</a:t>
                </a:r>
                <a:r>
                  <a:rPr lang="es-AR" sz="1200" i="0" kern="1200">
                    <a:solidFill>
                      <a:schemeClr val="tx1"/>
                    </a:solidFill>
                    <a:effectLst/>
                    <a:latin typeface="+mn-lt"/>
                    <a:ea typeface="+mn-ea"/>
                    <a:cs typeface="+mn-cs"/>
                  </a:rPr>
                  <a:t>𝑗</a:t>
                </a:r>
                <a:r>
                  <a:rPr lang="es-AR" sz="1200" kern="1200" dirty="0">
                    <a:solidFill>
                      <a:schemeClr val="tx1"/>
                    </a:solidFill>
                    <a:effectLst/>
                    <a:latin typeface="+mn-lt"/>
                    <a:ea typeface="+mn-ea"/>
                    <a:cs typeface="+mn-cs"/>
                  </a:rPr>
                  <a:t>) de unidades, ponderados por el peso </a:t>
                </a:r>
                <a:r>
                  <a:rPr lang="es-AR" sz="1200" i="0" kern="1200" baseline="-25000">
                    <a:solidFill>
                      <a:schemeClr val="tx1"/>
                    </a:solidFill>
                    <a:effectLst/>
                    <a:latin typeface="+mn-lt"/>
                    <a:ea typeface="+mn-ea"/>
                    <a:cs typeface="+mn-cs"/>
                  </a:rPr>
                  <a:t>𝑤_</a:t>
                </a:r>
                <a:r>
                  <a:rPr lang="es-AR" sz="1200" i="0" kern="1200">
                    <a:solidFill>
                      <a:schemeClr val="tx1"/>
                    </a:solidFill>
                    <a:effectLst/>
                    <a:latin typeface="+mn-lt"/>
                    <a:ea typeface="+mn-ea"/>
                    <a:cs typeface="+mn-cs"/>
                  </a:rPr>
                  <a:t>𝑖𝑗</a:t>
                </a:r>
                <a:r>
                  <a:rPr lang="es-AR" sz="1200" kern="1200" dirty="0">
                    <a:solidFill>
                      <a:schemeClr val="tx1"/>
                    </a:solidFill>
                    <a:effectLst/>
                    <a:latin typeface="+mn-lt"/>
                    <a:ea typeface="+mn-ea"/>
                    <a:cs typeface="+mn-cs"/>
                  </a:rPr>
                  <a:t> correspondiente</a:t>
                </a:r>
                <a:endParaRPr lang="es-MX" dirty="0"/>
              </a:p>
            </p:txBody>
          </p:sp>
        </mc:Fallback>
      </mc:AlternateContent>
      <p:sp>
        <p:nvSpPr>
          <p:cNvPr id="4" name="Marcador de número de diapositiva 3"/>
          <p:cNvSpPr>
            <a:spLocks noGrp="1"/>
          </p:cNvSpPr>
          <p:nvPr>
            <p:ph type="sldNum" sz="quarter" idx="10"/>
          </p:nvPr>
        </p:nvSpPr>
        <p:spPr/>
        <p:txBody>
          <a:bodyPr/>
          <a:lstStyle/>
          <a:p>
            <a:fld id="{00D11994-9DAD-4D16-804D-1A4C820DE920}" type="slidenum">
              <a:rPr lang="es-AR" smtClean="0"/>
              <a:t>15</a:t>
            </a:fld>
            <a:endParaRPr lang="es-AR"/>
          </a:p>
        </p:txBody>
      </p:sp>
    </p:spTree>
    <p:extLst>
      <p:ext uri="{BB962C8B-B14F-4D97-AF65-F5344CB8AC3E}">
        <p14:creationId xmlns:p14="http://schemas.microsoft.com/office/powerpoint/2010/main" val="329063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La hipótesis nula del índice de Moran postula que no existe </a:t>
            </a:r>
            <a:r>
              <a:rPr lang="es-MX" dirty="0" err="1">
                <a:latin typeface="Calibri" panose="020F0502020204030204" pitchFamily="34" charset="0"/>
                <a:cs typeface="Calibri" panose="020F0502020204030204" pitchFamily="34" charset="0"/>
              </a:rPr>
              <a:t>aut</a:t>
            </a:r>
            <a:r>
              <a:rPr lang="es-MX" dirty="0">
                <a:latin typeface="Calibri" panose="020F0502020204030204" pitchFamily="34" charset="0"/>
                <a:cs typeface="Calibri" panose="020F0502020204030204" pitchFamily="34" charset="0"/>
              </a:rPr>
              <a:t>. Esp. Y bajo…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Se puede utilizar un test permutacional, donde se encuentran las m! posibles configuraciones de las unidades asumiendo que sus valores son aleatorios y sobre cada una de ellas se calcula el valor de I, para luego calcular la probabilidad asociada a la hipótesis de aleatoriedad.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Si m es grande, el trabajo computacional puede volverse dificultoso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Generalmente se utilizan 999 permutaciones.</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cual representa en el eje de abscisas la variable de interés estandarizada y en el de ordenadas los retardos espaciales de dicha variable estandarizada, el cual es igual al promedio ponderado de la variable estandarizada en las áreas vecinas; las ponderaciones son los pesos asignados a cada unidad vecina. Si se ajusta una recta de regresión lineal sobre los puntos del gráfico, el índice de Moran será igual a su pendiente</a:t>
            </a: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16</a:t>
            </a:fld>
            <a:endParaRPr lang="es-AR"/>
          </a:p>
        </p:txBody>
      </p:sp>
    </p:spTree>
    <p:extLst>
      <p:ext uri="{BB962C8B-B14F-4D97-AF65-F5344CB8AC3E}">
        <p14:creationId xmlns:p14="http://schemas.microsoft.com/office/powerpoint/2010/main" val="1621667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Una herramienta gráfica para visualizar la existencia de la autocorrelación espacial asociada al índice de Moran es el gráfico de dispersión de Moran.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cual representa en el eje de abscisas la variable de interés estandarizada y en el de ordenadas los retardos espaciales de dicha variable estandarizada, el cual es igual al promedio ponderado de la variable estandarizada en las áreas vecinas; las ponderaciones son los pesos asignados a cada unidad vecina. Si se ajusta una recta de regresión lineal sobre los puntos del gráfico, el índice de Moran será igual a su pendiente</a:t>
            </a: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17</a:t>
            </a:fld>
            <a:endParaRPr lang="es-AR"/>
          </a:p>
        </p:txBody>
      </p:sp>
    </p:spTree>
    <p:extLst>
      <p:ext uri="{BB962C8B-B14F-4D97-AF65-F5344CB8AC3E}">
        <p14:creationId xmlns:p14="http://schemas.microsoft.com/office/powerpoint/2010/main" val="125966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las </a:t>
            </a:r>
            <a:r>
              <a:rPr lang="es-MX" dirty="0">
                <a:solidFill>
                  <a:schemeClr val="tx1"/>
                </a:solidFill>
                <a:latin typeface="Calibri" panose="020F0502020204030204" pitchFamily="34" charset="0"/>
                <a:cs typeface="Calibri" panose="020F0502020204030204" pitchFamily="34" charset="0"/>
              </a:rPr>
              <a:t>proporciones</a:t>
            </a:r>
            <a:r>
              <a:rPr lang="es-AR" dirty="0">
                <a:solidFill>
                  <a:schemeClr val="tx1"/>
                </a:solidFill>
                <a:latin typeface="Calibri" panose="020F0502020204030204" pitchFamily="34" charset="0"/>
                <a:cs typeface="Calibri" panose="020F0502020204030204" pitchFamily="34" charset="0"/>
              </a:rPr>
              <a:t> son iguales pero son situaciones diferentes.</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Moran no hace distinción alguna entre estas dos situaciones al momento de hacer los cálculos, es decir no se tiene en cuenta el “tamaño” de las correspondientes áreas.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Calibri" panose="020F0502020204030204" pitchFamily="34" charset="0"/>
                <a:cs typeface="Calibri" panose="020F0502020204030204" pitchFamily="34" charset="0"/>
              </a:rPr>
              <a:t>La variancia de cada unidad será diferente ya que dependerá del tamaño de la misma.(distribución potencialmente Poisson o Binomial).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Es importante mencionar que el test permutacional, a pesar de ser una prueba a distribución libre, no está excepta de los supuestos estadísticos de independencia e igual distribución de las unidades. Por lo tanto, al permutar los valores sobre las áreas se asume, bajo la hipótesis nula, que cada una de ellas posee la misma probabilidad de asumir uno de los valores observados de las razones. Utilizar distintos denominadores, al calcular las razones, en cada una de las unidades provoca que aquellas que sean de menor tamaño sean más propensas a asumir un valor extremo, esta situación pone de manifiesto la fragilidad del supuesto anteriormente mencionado.</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18</a:t>
            </a:fld>
            <a:endParaRPr lang="es-AR"/>
          </a:p>
        </p:txBody>
      </p:sp>
    </p:spTree>
    <p:extLst>
      <p:ext uri="{BB962C8B-B14F-4D97-AF65-F5344CB8AC3E}">
        <p14:creationId xmlns:p14="http://schemas.microsoft.com/office/powerpoint/2010/main" val="703288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Al igual que Moran……….hallando su valor esperado y su variancia (cuyo cálculo es complejo)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Oden muestra..   Se debe al primer término en el numerador que es la versión espacial de la prueba chi-cuadrado de homogeneidad de proporciones</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19</a:t>
            </a:fld>
            <a:endParaRPr lang="es-AR"/>
          </a:p>
        </p:txBody>
      </p:sp>
    </p:spTree>
    <p:extLst>
      <p:ext uri="{BB962C8B-B14F-4D97-AF65-F5344CB8AC3E}">
        <p14:creationId xmlns:p14="http://schemas.microsoft.com/office/powerpoint/2010/main" val="99876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Puede apreciarse que el estado B, razones heterogéneas sin correlación espacial, en el índice de Moran se acepta como parte de la H0 y en el índice de Oden cuando ella se rechaza. El test basado en el índice de Oden conduce a aceptar la existencia de correlación espacial cuando la situación es B, es decir heterogeneidad espacial pero no autocorrelación. </a:t>
            </a:r>
          </a:p>
          <a:p>
            <a:r>
              <a:rPr lang="es-MX" sz="1200" b="0" i="0" u="none" strike="noStrike" kern="1200" baseline="0" dirty="0">
                <a:solidFill>
                  <a:schemeClr val="tx1"/>
                </a:solidFill>
                <a:latin typeface="+mn-lt"/>
                <a:ea typeface="+mn-ea"/>
                <a:cs typeface="+mn-cs"/>
              </a:rPr>
              <a:t>En consecuencia no sorprende que el test basado en 𝐼𝑝𝑜𝑝∗ tenga mayor potencia, especialmente en estados como B, frente a los cuales el índice de Moran debería tener como máxima potencia la probabilidad de error de tipo I (Assunção y otros, 1999).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20</a:t>
            </a:fld>
            <a:endParaRPr lang="es-AR"/>
          </a:p>
        </p:txBody>
      </p:sp>
    </p:spTree>
    <p:extLst>
      <p:ext uri="{BB962C8B-B14F-4D97-AF65-F5344CB8AC3E}">
        <p14:creationId xmlns:p14="http://schemas.microsoft.com/office/powerpoint/2010/main" val="162663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solidFill>
                  <a:schemeClr val="tx1"/>
                </a:solidFill>
                <a:latin typeface="Calibri" panose="020F0502020204030204" pitchFamily="34" charset="0"/>
                <a:cs typeface="Calibri" panose="020F0502020204030204" pitchFamily="34" charset="0"/>
              </a:rPr>
              <a:t>Simulan para cada distrito el número de casos de acuerdo a una distribución de Poisson y se estudian tres escenarios:</a:t>
            </a:r>
          </a:p>
          <a:p>
            <a:pPr lvl="1"/>
            <a:r>
              <a:rPr lang="es-AR" sz="1800" dirty="0">
                <a:solidFill>
                  <a:schemeClr val="tx1"/>
                </a:solidFill>
                <a:latin typeface="Calibri" panose="020F0502020204030204" pitchFamily="34" charset="0"/>
                <a:cs typeface="Calibri" panose="020F0502020204030204" pitchFamily="34" charset="0"/>
              </a:rPr>
              <a:t>Población de tamaño constante en cada distrito y sin estructura espacial.</a:t>
            </a:r>
          </a:p>
          <a:p>
            <a:pPr lvl="1"/>
            <a:r>
              <a:rPr lang="es-AR" sz="1800" dirty="0">
                <a:solidFill>
                  <a:schemeClr val="tx1"/>
                </a:solidFill>
                <a:latin typeface="Calibri" panose="020F0502020204030204" pitchFamily="34" charset="0"/>
                <a:cs typeface="Calibri" panose="020F0502020204030204" pitchFamily="34" charset="0"/>
              </a:rPr>
              <a:t>Población de tamaño variable en cada distrito de acuerdo a un patrón no explicitado sin estructura espacial.</a:t>
            </a:r>
          </a:p>
          <a:p>
            <a:pPr lvl="1"/>
            <a:r>
              <a:rPr lang="es-AR" sz="1800" dirty="0">
                <a:solidFill>
                  <a:schemeClr val="tx1"/>
                </a:solidFill>
                <a:latin typeface="Calibri" panose="020F0502020204030204" pitchFamily="34" charset="0"/>
                <a:cs typeface="Calibri" panose="020F0502020204030204" pitchFamily="34" charset="0"/>
              </a:rPr>
              <a:t>Población de tamaño variable en cada distrito con estructura espacial.</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Es decir se trata de una región con una gran heterogeneidad en el tamaño de las unidades.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Y muestran el mejor desempeño del EBI</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Calculada como el cociente entre el número de homicidios ocurridos y la población del distrito.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21</a:t>
            </a:fld>
            <a:endParaRPr lang="es-AR"/>
          </a:p>
        </p:txBody>
      </p:sp>
    </p:spTree>
    <p:extLst>
      <p:ext uri="{BB962C8B-B14F-4D97-AF65-F5344CB8AC3E}">
        <p14:creationId xmlns:p14="http://schemas.microsoft.com/office/powerpoint/2010/main" val="1327330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solidFill>
                      <a:schemeClr val="tx1"/>
                    </a:solidFill>
                    <a:latin typeface="Calibri" panose="020F0502020204030204" pitchFamily="34" charset="0"/>
                    <a:cs typeface="Calibri" panose="020F0502020204030204" pitchFamily="34" charset="0"/>
                  </a:rPr>
                  <a:t>Se realiza el supuesto de que el número de eventos observados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Considerando el enfoque bayesiano, tratando a los parámetros </a:t>
                </a:r>
                <a14:m>
                  <m:oMath xmlns:m="http://schemas.openxmlformats.org/officeDocument/2006/math">
                    <m:sSub>
                      <m:sSubPr>
                        <m:ctrlPr>
                          <a:rPr lang="es-AR" sz="1200" i="1" kern="1200">
                            <a:solidFill>
                              <a:schemeClr val="tx1"/>
                            </a:solidFill>
                            <a:effectLst/>
                            <a:latin typeface="+mn-lt"/>
                            <a:ea typeface="+mn-ea"/>
                            <a:cs typeface="+mn-cs"/>
                          </a:rPr>
                        </m:ctrlPr>
                      </m:sSubPr>
                      <m:e>
                        <m:r>
                          <m:rPr>
                            <m:sty m:val="p"/>
                          </m:rPr>
                          <a:rPr lang="es-AR" sz="1200" kern="1200">
                            <a:solidFill>
                              <a:schemeClr val="tx1"/>
                            </a:solidFill>
                            <a:effectLst/>
                            <a:latin typeface="+mn-lt"/>
                            <a:ea typeface="+mn-ea"/>
                            <a:cs typeface="+mn-cs"/>
                          </a:rPr>
                          <m:t>θ</m:t>
                        </m:r>
                      </m:e>
                      <m:sub>
                        <m:r>
                          <a:rPr lang="es-AR" sz="1200" i="1" kern="1200">
                            <a:solidFill>
                              <a:schemeClr val="tx1"/>
                            </a:solidFill>
                            <a:effectLst/>
                            <a:latin typeface="+mn-lt"/>
                            <a:ea typeface="+mn-ea"/>
                            <a:cs typeface="+mn-cs"/>
                          </a:rPr>
                          <m:t>𝑖</m:t>
                        </m:r>
                      </m:sub>
                    </m:sSub>
                  </m:oMath>
                </a14:m>
                <a:r>
                  <a:rPr lang="es-AR" sz="1200" kern="1200" dirty="0">
                    <a:solidFill>
                      <a:schemeClr val="tx1"/>
                    </a:solidFill>
                    <a:effectLst/>
                    <a:latin typeface="+mn-lt"/>
                    <a:ea typeface="+mn-ea"/>
                    <a:cs typeface="+mn-cs"/>
                  </a:rPr>
                  <a:t> como variables aleatorias y realizando el supuesto de que las razones </a:t>
                </a:r>
                <a14:m>
                  <m:oMath xmlns:m="http://schemas.openxmlformats.org/officeDocument/2006/math">
                    <m:sSub>
                      <m:sSubPr>
                        <m:ctrlPr>
                          <a:rPr lang="es-AR" sz="1200" i="1" kern="1200">
                            <a:solidFill>
                              <a:schemeClr val="tx1"/>
                            </a:solidFill>
                            <a:effectLst/>
                            <a:latin typeface="+mn-lt"/>
                            <a:ea typeface="+mn-ea"/>
                            <a:cs typeface="+mn-cs"/>
                          </a:rPr>
                        </m:ctrlPr>
                      </m:sSubPr>
                      <m:e>
                        <m:r>
                          <m:rPr>
                            <m:sty m:val="p"/>
                          </m:rPr>
                          <a:rPr lang="es-AR" sz="1200" kern="1200">
                            <a:solidFill>
                              <a:schemeClr val="tx1"/>
                            </a:solidFill>
                            <a:effectLst/>
                            <a:latin typeface="+mn-lt"/>
                            <a:ea typeface="+mn-ea"/>
                            <a:cs typeface="+mn-cs"/>
                          </a:rPr>
                          <m:t>θ</m:t>
                        </m:r>
                      </m:e>
                      <m:sub>
                        <m:r>
                          <a:rPr lang="es-AR" sz="1200" i="1" kern="1200">
                            <a:solidFill>
                              <a:schemeClr val="tx1"/>
                            </a:solidFill>
                            <a:effectLst/>
                            <a:latin typeface="+mn-lt"/>
                            <a:ea typeface="+mn-ea"/>
                            <a:cs typeface="+mn-cs"/>
                          </a:rPr>
                          <m:t>𝑖</m:t>
                        </m:r>
                      </m:sub>
                    </m:sSub>
                  </m:oMath>
                </a14:m>
                <a:r>
                  <a:rPr lang="es-AR" sz="1200" kern="1200" baseline="-25000" dirty="0">
                    <a:solidFill>
                      <a:schemeClr val="tx1"/>
                    </a:solidFill>
                    <a:effectLst/>
                    <a:latin typeface="+mn-lt"/>
                    <a:ea typeface="+mn-ea"/>
                    <a:cs typeface="+mn-cs"/>
                  </a:rPr>
                  <a:t> </a:t>
                </a:r>
                <a:r>
                  <a:rPr lang="es-AR" sz="1200" kern="1200" dirty="0">
                    <a:solidFill>
                      <a:schemeClr val="tx1"/>
                    </a:solidFill>
                    <a:effectLst/>
                    <a:latin typeface="+mn-lt"/>
                    <a:ea typeface="+mn-ea"/>
                    <a:cs typeface="+mn-cs"/>
                  </a:rPr>
                  <a:t>tienen una distribución a priori con esperanza…</a:t>
                </a: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Es decir las áreas poseen la misma esperanza marginal y sólo las variancias difieren entre las unidades, las cuales se incrementan a medida que los </a:t>
                </a:r>
                <a:r>
                  <a:rPr lang="es-MX" b="1" dirty="0">
                    <a:latin typeface="Calibri" panose="020F0502020204030204" pitchFamily="34" charset="0"/>
                    <a:cs typeface="Calibri" panose="020F0502020204030204" pitchFamily="34" charset="0"/>
                  </a:rPr>
                  <a:t>“</a:t>
                </a:r>
                <a:r>
                  <a:rPr lang="es-MX" dirty="0">
                    <a:latin typeface="Calibri" panose="020F0502020204030204" pitchFamily="34" charset="0"/>
                    <a:cs typeface="Calibri" panose="020F0502020204030204" pitchFamily="34" charset="0"/>
                  </a:rPr>
                  <a:t>tamaños” de las áreas disminuyen.</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mc:Choice>
        <mc:Fallback>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solidFill>
                      <a:schemeClr val="tx1"/>
                    </a:solidFill>
                    <a:latin typeface="Calibri" panose="020F0502020204030204" pitchFamily="34" charset="0"/>
                    <a:cs typeface="Calibri" panose="020F0502020204030204" pitchFamily="34" charset="0"/>
                  </a:rPr>
                  <a:t>Se realiza el supuesto de que el número de eventos observados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Considerando el enfoque bayesiano, tratando a los parámetros </a:t>
                </a:r>
                <a:r>
                  <a:rPr lang="es-AR" sz="1200" i="0" kern="1200">
                    <a:solidFill>
                      <a:schemeClr val="tx1"/>
                    </a:solidFill>
                    <a:effectLst/>
                    <a:latin typeface="+mn-lt"/>
                    <a:ea typeface="+mn-ea"/>
                    <a:cs typeface="+mn-cs"/>
                  </a:rPr>
                  <a:t>θ_𝑖</a:t>
                </a:r>
                <a:r>
                  <a:rPr lang="es-AR" sz="1200" kern="1200" dirty="0">
                    <a:solidFill>
                      <a:schemeClr val="tx1"/>
                    </a:solidFill>
                    <a:effectLst/>
                    <a:latin typeface="+mn-lt"/>
                    <a:ea typeface="+mn-ea"/>
                    <a:cs typeface="+mn-cs"/>
                  </a:rPr>
                  <a:t> como variables aleatorias y realizando el supuesto de que las razones </a:t>
                </a:r>
                <a:r>
                  <a:rPr lang="es-AR" sz="1200" i="0" kern="1200">
                    <a:solidFill>
                      <a:schemeClr val="tx1"/>
                    </a:solidFill>
                    <a:effectLst/>
                    <a:latin typeface="+mn-lt"/>
                    <a:ea typeface="+mn-ea"/>
                    <a:cs typeface="+mn-cs"/>
                  </a:rPr>
                  <a:t>θ_𝑖</a:t>
                </a:r>
                <a:r>
                  <a:rPr lang="es-AR" sz="1200" kern="1200" baseline="-25000" dirty="0">
                    <a:solidFill>
                      <a:schemeClr val="tx1"/>
                    </a:solidFill>
                    <a:effectLst/>
                    <a:latin typeface="+mn-lt"/>
                    <a:ea typeface="+mn-ea"/>
                    <a:cs typeface="+mn-cs"/>
                  </a:rPr>
                  <a:t> </a:t>
                </a:r>
                <a:r>
                  <a:rPr lang="es-AR" sz="1200" kern="1200" dirty="0">
                    <a:solidFill>
                      <a:schemeClr val="tx1"/>
                    </a:solidFill>
                    <a:effectLst/>
                    <a:latin typeface="+mn-lt"/>
                    <a:ea typeface="+mn-ea"/>
                    <a:cs typeface="+mn-cs"/>
                  </a:rPr>
                  <a:t>tienen una distribución a priori con esperanza…</a:t>
                </a: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Es decir las áreas poseen la misma esperanza marginal y sólo las variancias difieren entre las unidades, las cuales se incrementan a medida que los </a:t>
                </a:r>
                <a:r>
                  <a:rPr lang="es-MX" b="1" dirty="0">
                    <a:latin typeface="Calibri" panose="020F0502020204030204" pitchFamily="34" charset="0"/>
                    <a:cs typeface="Calibri" panose="020F0502020204030204" pitchFamily="34" charset="0"/>
                  </a:rPr>
                  <a:t>“</a:t>
                </a:r>
                <a:r>
                  <a:rPr lang="es-MX" dirty="0">
                    <a:latin typeface="Calibri" panose="020F0502020204030204" pitchFamily="34" charset="0"/>
                    <a:cs typeface="Calibri" panose="020F0502020204030204" pitchFamily="34" charset="0"/>
                  </a:rPr>
                  <a:t>tamaños” de las áreas disminuyen.</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mc:Fallback>
      </mc:AlternateContent>
      <p:sp>
        <p:nvSpPr>
          <p:cNvPr id="4" name="Marcador de número de diapositiva 3"/>
          <p:cNvSpPr>
            <a:spLocks noGrp="1"/>
          </p:cNvSpPr>
          <p:nvPr>
            <p:ph type="sldNum" sz="quarter" idx="10"/>
          </p:nvPr>
        </p:nvSpPr>
        <p:spPr/>
        <p:txBody>
          <a:bodyPr/>
          <a:lstStyle/>
          <a:p>
            <a:fld id="{00D11994-9DAD-4D16-804D-1A4C820DE920}" type="slidenum">
              <a:rPr lang="es-AR" smtClean="0"/>
              <a:t>22</a:t>
            </a:fld>
            <a:endParaRPr lang="es-AR"/>
          </a:p>
        </p:txBody>
      </p:sp>
    </p:spTree>
    <p:extLst>
      <p:ext uri="{BB962C8B-B14F-4D97-AF65-F5344CB8AC3E}">
        <p14:creationId xmlns:p14="http://schemas.microsoft.com/office/powerpoint/2010/main" val="1418242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Mencionar q es válida la </a:t>
                </a:r>
                <a:r>
                  <a:rPr lang="es-AR" sz="1200" kern="1200" dirty="0" err="1">
                    <a:solidFill>
                      <a:schemeClr val="tx1"/>
                    </a:solidFill>
                    <a:effectLst/>
                    <a:latin typeface="+mn-lt"/>
                    <a:ea typeface="+mn-ea"/>
                    <a:cs typeface="+mn-cs"/>
                  </a:rPr>
                  <a:t>intercambialidad</a:t>
                </a: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lugar de utilizar las razones estimadas </a:t>
                </a:r>
                <a14:m>
                  <m:oMath xmlns:m="http://schemas.openxmlformats.org/officeDocument/2006/math">
                    <m:sSub>
                      <m:sSubPr>
                        <m:ctrlPr>
                          <a:rPr lang="es-AR" sz="1200" i="1" kern="1200">
                            <a:solidFill>
                              <a:schemeClr val="tx1"/>
                            </a:solidFill>
                            <a:effectLst/>
                            <a:latin typeface="+mn-lt"/>
                            <a:ea typeface="+mn-ea"/>
                            <a:cs typeface="+mn-cs"/>
                          </a:rPr>
                        </m:ctrlPr>
                      </m:sSubPr>
                      <m:e>
                        <m:r>
                          <a:rPr lang="es-AR" sz="1200" i="1" kern="1200">
                            <a:solidFill>
                              <a:schemeClr val="tx1"/>
                            </a:solidFill>
                            <a:effectLst/>
                            <a:latin typeface="+mn-lt"/>
                            <a:ea typeface="+mn-ea"/>
                            <a:cs typeface="+mn-cs"/>
                          </a:rPr>
                          <m:t>𝑝</m:t>
                        </m:r>
                      </m:e>
                      <m:sub>
                        <m:r>
                          <a:rPr lang="es-AR" sz="1200" i="1" kern="1200">
                            <a:solidFill>
                              <a:schemeClr val="tx1"/>
                            </a:solidFill>
                            <a:effectLst/>
                            <a:latin typeface="+mn-lt"/>
                            <a:ea typeface="+mn-ea"/>
                            <a:cs typeface="+mn-cs"/>
                          </a:rPr>
                          <m:t>𝑖</m:t>
                        </m:r>
                      </m:sub>
                    </m:sSub>
                  </m:oMath>
                </a14:m>
                <a:r>
                  <a:rPr lang="es-AR" sz="1200" kern="1200" dirty="0">
                    <a:solidFill>
                      <a:schemeClr val="tx1"/>
                    </a:solidFill>
                    <a:effectLst/>
                    <a:latin typeface="+mn-lt"/>
                    <a:ea typeface="+mn-ea"/>
                    <a:cs typeface="+mn-cs"/>
                  </a:rPr>
                  <a:t> (como se emplean en el índice de Moran), se propone un nuevo índice que toma las razones estandarizadas utilizando las estimaciones obtenidas</a:t>
                </a:r>
                <a:r>
                  <a:rPr lang="es-AR" sz="1200" kern="1200" baseline="0" dirty="0">
                    <a:solidFill>
                      <a:schemeClr val="tx1"/>
                    </a:solidFill>
                    <a:effectLst/>
                    <a:latin typeface="+mn-lt"/>
                    <a:ea typeface="+mn-ea"/>
                    <a:cs typeface="+mn-cs"/>
                  </a:rPr>
                  <a:t> con el enfoque bayesiano.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solidFill>
                      <a:schemeClr val="tx1"/>
                    </a:solidFill>
                    <a:latin typeface="Calibri" panose="020F0502020204030204" pitchFamily="34" charset="0"/>
                    <a:cs typeface="Calibri" panose="020F0502020204030204" pitchFamily="34" charset="0"/>
                  </a:rPr>
                  <a:t>El valor de la probabilidad asociada al test de hipótesis está dado por el cociente entre la cantidad de veces que el EBI permutado excede el EBI observado (numerador) y la cantidad de permutaciones utilizadas (denominador).</a:t>
                </a:r>
                <a:endParaRPr lang="es-AR"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mc:Choice>
        <mc:Fallback>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Mencionar q es válida la </a:t>
                </a:r>
                <a:r>
                  <a:rPr lang="es-AR" sz="1200" kern="1200" dirty="0" err="1">
                    <a:solidFill>
                      <a:schemeClr val="tx1"/>
                    </a:solidFill>
                    <a:effectLst/>
                    <a:latin typeface="+mn-lt"/>
                    <a:ea typeface="+mn-ea"/>
                    <a:cs typeface="+mn-cs"/>
                  </a:rPr>
                  <a:t>intercambialidad</a:t>
                </a: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lugar de utilizar las razones estimadas </a:t>
                </a:r>
                <a:r>
                  <a:rPr lang="es-AR" sz="1200" i="0" kern="1200">
                    <a:solidFill>
                      <a:schemeClr val="tx1"/>
                    </a:solidFill>
                    <a:effectLst/>
                    <a:latin typeface="+mn-lt"/>
                    <a:ea typeface="+mn-ea"/>
                    <a:cs typeface="+mn-cs"/>
                  </a:rPr>
                  <a:t>𝑝_𝑖</a:t>
                </a:r>
                <a:r>
                  <a:rPr lang="es-AR" sz="1200" kern="1200" dirty="0">
                    <a:solidFill>
                      <a:schemeClr val="tx1"/>
                    </a:solidFill>
                    <a:effectLst/>
                    <a:latin typeface="+mn-lt"/>
                    <a:ea typeface="+mn-ea"/>
                    <a:cs typeface="+mn-cs"/>
                  </a:rPr>
                  <a:t> (como se emplean en el índice de Moran), se propone un nuevo índice que toma las razones estandarizadas utilizando las estimaciones obtenidas</a:t>
                </a:r>
                <a:r>
                  <a:rPr lang="es-AR" sz="1200" kern="1200" baseline="0" dirty="0">
                    <a:solidFill>
                      <a:schemeClr val="tx1"/>
                    </a:solidFill>
                    <a:effectLst/>
                    <a:latin typeface="+mn-lt"/>
                    <a:ea typeface="+mn-ea"/>
                    <a:cs typeface="+mn-cs"/>
                  </a:rPr>
                  <a:t> con el enfoque bayesiano.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solidFill>
                      <a:schemeClr val="tx1"/>
                    </a:solidFill>
                    <a:latin typeface="Calibri" panose="020F0502020204030204" pitchFamily="34" charset="0"/>
                    <a:cs typeface="Calibri" panose="020F0502020204030204" pitchFamily="34" charset="0"/>
                  </a:rPr>
                  <a:t>El valor de la probabilidad asociada al test de hipótesis está dado por el cociente entre la cantidad de veces que el EBI permutado excede el EBI observado (numerador) y la cantidad de permutaciones utilizadas (denominador).</a:t>
                </a:r>
                <a:endParaRPr lang="es-AR"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mc:Fallback>
      </mc:AlternateContent>
      <p:sp>
        <p:nvSpPr>
          <p:cNvPr id="4" name="Marcador de número de diapositiva 3"/>
          <p:cNvSpPr>
            <a:spLocks noGrp="1"/>
          </p:cNvSpPr>
          <p:nvPr>
            <p:ph type="sldNum" sz="quarter" idx="10"/>
          </p:nvPr>
        </p:nvSpPr>
        <p:spPr/>
        <p:txBody>
          <a:bodyPr/>
          <a:lstStyle/>
          <a:p>
            <a:fld id="{00D11994-9DAD-4D16-804D-1A4C820DE920}" type="slidenum">
              <a:rPr lang="es-AR" smtClean="0"/>
              <a:t>23</a:t>
            </a:fld>
            <a:endParaRPr lang="es-AR"/>
          </a:p>
        </p:txBody>
      </p:sp>
    </p:spTree>
    <p:extLst>
      <p:ext uri="{BB962C8B-B14F-4D97-AF65-F5344CB8AC3E}">
        <p14:creationId xmlns:p14="http://schemas.microsoft.com/office/powerpoint/2010/main" val="417492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solidFill>
                  <a:schemeClr val="tx1"/>
                </a:solidFill>
                <a:latin typeface="Calibri" panose="020F0502020204030204" pitchFamily="34" charset="0"/>
                <a:cs typeface="Calibri" panose="020F0502020204030204" pitchFamily="34" charset="0"/>
              </a:rPr>
              <a:t>La tesina se centra en el estudio de los indicadores de autocorrelación espacial.</a:t>
            </a:r>
          </a:p>
          <a:p>
            <a:endParaRPr lang="es-AR" dirty="0">
              <a:solidFill>
                <a:schemeClr val="tx1"/>
              </a:solidFill>
              <a:latin typeface="Calibri" panose="020F0502020204030204" pitchFamily="34" charset="0"/>
              <a:cs typeface="Calibri" panose="020F0502020204030204" pitchFamily="34" charset="0"/>
            </a:endParaRPr>
          </a:p>
          <a:p>
            <a:pPr lvl="0"/>
            <a:r>
              <a:rPr lang="es-AR" sz="1200" kern="1200" dirty="0">
                <a:solidFill>
                  <a:schemeClr val="tx1"/>
                </a:solidFill>
                <a:effectLst/>
                <a:latin typeface="+mn-lt"/>
                <a:ea typeface="+mn-ea"/>
                <a:cs typeface="+mn-cs"/>
              </a:rPr>
              <a:t>Se aplican métodos estadísticos convencionales para realizar un reconocimiento del comportamiento de las variables que se estudian y evidenciar la existencia de autocorrelación espacial. Sin la realización de esta etapa no se puede avanzar sobre las siguientes. Los métodos descriptivos se complementan con el cálculo de índices de autocorrelación espacial.</a:t>
            </a:r>
          </a:p>
          <a:p>
            <a:pPr lvl="0"/>
            <a:endParaRPr lang="es-AR" sz="1200" kern="1200" dirty="0">
              <a:solidFill>
                <a:schemeClr val="tx1"/>
              </a:solidFill>
              <a:effectLst/>
              <a:latin typeface="+mn-lt"/>
              <a:ea typeface="+mn-ea"/>
              <a:cs typeface="+mn-cs"/>
            </a:endParaRPr>
          </a:p>
          <a:p>
            <a:pPr lvl="0"/>
            <a:r>
              <a:rPr lang="es-AR" sz="1200" kern="1200" dirty="0">
                <a:solidFill>
                  <a:schemeClr val="tx1"/>
                </a:solidFill>
                <a:effectLst/>
                <a:latin typeface="+mn-lt"/>
                <a:ea typeface="+mn-ea"/>
                <a:cs typeface="+mn-cs"/>
              </a:rPr>
              <a:t>Análisis estructural: Consiste en la construcción de modelos que describen la autocorrelación espacial.</a:t>
            </a:r>
          </a:p>
          <a:p>
            <a:pPr lvl="0"/>
            <a:endParaRPr lang="es-AR" sz="1200" kern="1200" dirty="0">
              <a:solidFill>
                <a:schemeClr val="tx1"/>
              </a:solidFill>
              <a:effectLst/>
              <a:latin typeface="+mn-lt"/>
              <a:ea typeface="+mn-ea"/>
              <a:cs typeface="+mn-cs"/>
            </a:endParaRPr>
          </a:p>
          <a:p>
            <a:pPr lvl="0"/>
            <a:r>
              <a:rPr lang="es-AR" sz="1200" kern="1200" dirty="0">
                <a:solidFill>
                  <a:schemeClr val="tx1"/>
                </a:solidFill>
                <a:effectLst/>
                <a:latin typeface="+mn-lt"/>
                <a:ea typeface="+mn-ea"/>
                <a:cs typeface="+mn-cs"/>
              </a:rPr>
              <a:t>Predicción: A partir del modelo construido se predicen valores de la variable aleatoria que se estudia en sitios donde no se han realizado observaciones.</a:t>
            </a:r>
          </a:p>
          <a:p>
            <a:endParaRPr lang="es-AR" dirty="0"/>
          </a:p>
        </p:txBody>
      </p:sp>
      <p:sp>
        <p:nvSpPr>
          <p:cNvPr id="4" name="Marcador de número de diapositiva 3"/>
          <p:cNvSpPr>
            <a:spLocks noGrp="1"/>
          </p:cNvSpPr>
          <p:nvPr>
            <p:ph type="sldNum" sz="quarter" idx="5"/>
          </p:nvPr>
        </p:nvSpPr>
        <p:spPr/>
        <p:txBody>
          <a:bodyPr/>
          <a:lstStyle/>
          <a:p>
            <a:fld id="{00D11994-9DAD-4D16-804D-1A4C820DE920}" type="slidenum">
              <a:rPr lang="es-AR" smtClean="0"/>
              <a:t>4</a:t>
            </a:fld>
            <a:endParaRPr lang="es-AR"/>
          </a:p>
        </p:txBody>
      </p:sp>
    </p:spTree>
    <p:extLst>
      <p:ext uri="{BB962C8B-B14F-4D97-AF65-F5344CB8AC3E}">
        <p14:creationId xmlns:p14="http://schemas.microsoft.com/office/powerpoint/2010/main" val="2099344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24</a:t>
            </a:fld>
            <a:endParaRPr lang="es-AR"/>
          </a:p>
        </p:txBody>
      </p:sp>
    </p:spTree>
    <p:extLst>
      <p:ext uri="{BB962C8B-B14F-4D97-AF65-F5344CB8AC3E}">
        <p14:creationId xmlns:p14="http://schemas.microsoft.com/office/powerpoint/2010/main" val="355016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VAMOS A ESTUDIAR DOS PROBLEMAS  Y CALCULAR LOS INDICES</a:t>
            </a:r>
          </a:p>
          <a:p>
            <a:r>
              <a:rPr lang="es-MX" sz="1200" b="0" i="0" u="none" strike="noStrike" kern="1200" baseline="0" dirty="0">
                <a:solidFill>
                  <a:schemeClr val="tx1"/>
                </a:solidFill>
                <a:latin typeface="+mn-lt"/>
                <a:ea typeface="+mn-ea"/>
                <a:cs typeface="+mn-cs"/>
              </a:rPr>
              <a:t>Se trata del estudio del comportamiento espacial de la variable….</a:t>
            </a:r>
          </a:p>
          <a:p>
            <a:r>
              <a:rPr lang="es-MX" sz="1200" b="0" i="0" u="none" strike="noStrike" kern="1200" baseline="0" dirty="0">
                <a:solidFill>
                  <a:schemeClr val="tx1"/>
                </a:solidFill>
                <a:latin typeface="+mn-lt"/>
                <a:ea typeface="+mn-ea"/>
                <a:cs typeface="+mn-cs"/>
              </a:rPr>
              <a:t>Para el primer problema, se dispone de un archivo de datos georreferenciado que contiene entre otras variables el número de hogares con NBI y el total de hogares para cada radio censal de la ciudad de Rosario en el año 2010, obtenido del sitio web del Instituto Nacional de Estadística y Censos. </a:t>
            </a:r>
          </a:p>
          <a:p>
            <a:endParaRPr lang="es-MX" sz="1200" b="0" i="0" u="none" strike="noStrike" kern="1200" baseline="0" dirty="0">
              <a:solidFill>
                <a:schemeClr val="tx1"/>
              </a:solidFill>
              <a:latin typeface="+mn-lt"/>
              <a:ea typeface="+mn-ea"/>
              <a:cs typeface="+mn-cs"/>
            </a:endParaRPr>
          </a:p>
          <a:p>
            <a:r>
              <a:rPr lang="es-AR" sz="1200" kern="1200" dirty="0">
                <a:solidFill>
                  <a:schemeClr val="tx1"/>
                </a:solidFill>
                <a:effectLst/>
                <a:latin typeface="+mn-lt"/>
                <a:ea typeface="+mn-ea"/>
                <a:cs typeface="+mn-cs"/>
              </a:rPr>
              <a:t>En cuanto al segundo problema a considerar, se cuenta con un conjunto de datos que corresponden al número de heridos por delitos con armas de fuego en la ciudad de Rosario en un determinado año (el cual no se especifica por motivos de confidencialidad de la información), problema similar al utilizado en Assunção y Reis (1999).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 oportuno que las comparaciones entre los índices de Moran, Oden y el EBI, se realicen sobre una región formada por unidades de “tamaños” distintos, tal como lo son los radios censales de la ciudad de Rosario, motivo principal por lo que se escogieron dichas aplicaciones. </a:t>
            </a:r>
            <a:endParaRPr lang="es-AR" dirty="0">
              <a:latin typeface="Calibri" panose="020F0502020204030204" pitchFamily="34" charset="0"/>
              <a:cs typeface="Calibri" panose="020F0502020204030204" pitchFamily="34" charset="0"/>
            </a:endParaRPr>
          </a:p>
          <a:p>
            <a:endParaRPr lang="es-AR"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26</a:t>
            </a:fld>
            <a:endParaRPr lang="es-AR"/>
          </a:p>
        </p:txBody>
      </p:sp>
    </p:spTree>
    <p:extLst>
      <p:ext uri="{BB962C8B-B14F-4D97-AF65-F5344CB8AC3E}">
        <p14:creationId xmlns:p14="http://schemas.microsoft.com/office/powerpoint/2010/main" val="3420289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Esto permite apreciar el desequilibrio en el tamaño de los radios censales expresado en término de ambas variables: hogares y habitantes</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27</a:t>
            </a:fld>
            <a:endParaRPr lang="es-AR"/>
          </a:p>
        </p:txBody>
      </p:sp>
    </p:spTree>
    <p:extLst>
      <p:ext uri="{BB962C8B-B14F-4D97-AF65-F5344CB8AC3E}">
        <p14:creationId xmlns:p14="http://schemas.microsoft.com/office/powerpoint/2010/main" val="737059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Cada par de radios censales que compartan al menos una arista o vértice en el espacio serán vecinos, ya que así lo establece el criterio de vecindad elegido.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50% de los radios censales tienen 6 o menos vecinos. Entre los radios censales con más de 6 vecinos se destacan 7 unidades que poseen entre 12 y 19 vecinos.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28</a:t>
            </a:fld>
            <a:endParaRPr lang="es-AR"/>
          </a:p>
        </p:txBody>
      </p:sp>
    </p:spTree>
    <p:extLst>
      <p:ext uri="{BB962C8B-B14F-4D97-AF65-F5344CB8AC3E}">
        <p14:creationId xmlns:p14="http://schemas.microsoft.com/office/powerpoint/2010/main" val="280783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Box </a:t>
            </a:r>
            <a:r>
              <a:rPr lang="es-AR" sz="1200" kern="1200" dirty="0" err="1">
                <a:solidFill>
                  <a:schemeClr val="tx1"/>
                </a:solidFill>
                <a:effectLst/>
                <a:latin typeface="+mn-lt"/>
                <a:ea typeface="+mn-ea"/>
                <a:cs typeface="+mn-cs"/>
              </a:rPr>
              <a:t>Map</a:t>
            </a:r>
            <a:r>
              <a:rPr lang="es-AR" sz="1200" kern="1200" dirty="0">
                <a:solidFill>
                  <a:schemeClr val="tx1"/>
                </a:solidFill>
                <a:effectLst/>
                <a:latin typeface="+mn-lt"/>
                <a:ea typeface="+mn-ea"/>
                <a:cs typeface="+mn-cs"/>
              </a:rPr>
              <a:t> muestra la agrupación de radios con menor proporción de hogares con NBI, los que se corresponden a áreas con tonalidades más claras, y se encuentran principalmente en la zona céntrica de la ciudad y en un sector de la zona norte.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la zona noroeste se distingue un grupo de radios censales con baja proporción de hogares con NBI, pero rodeados de radios con valores bajos de esta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Por otro lado, los radios con mayor proporción de hogares con NBI se concentran mayormente en la zona sur y oeste de la ciudad</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29</a:t>
            </a:fld>
            <a:endParaRPr lang="es-AR"/>
          </a:p>
        </p:txBody>
      </p:sp>
    </p:spTree>
    <p:extLst>
      <p:ext uri="{BB962C8B-B14F-4D97-AF65-F5344CB8AC3E}">
        <p14:creationId xmlns:p14="http://schemas.microsoft.com/office/powerpoint/2010/main" val="1497194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Estos radios se encuentran a la orilla del río Paraná y son habitados principalmente por “pescadores”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Tal como se mencionó anteriormente a medida que disminuye el tamaño de las unidades es más probable encontrar valores extremos</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30</a:t>
            </a:fld>
            <a:endParaRPr lang="es-AR"/>
          </a:p>
        </p:txBody>
      </p:sp>
    </p:spTree>
    <p:extLst>
      <p:ext uri="{BB962C8B-B14F-4D97-AF65-F5344CB8AC3E}">
        <p14:creationId xmlns:p14="http://schemas.microsoft.com/office/powerpoint/2010/main" val="1874991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Indica la existencia de autocorrelación espacial positiva, es decir que la proporción de hogares con NBI no se distribuye de manera aleatoria en la ciudad de Rosario.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que la proporción de hogares con NBI no es homogénea a lo largo de los radios censales, pero no se tiene certeza de que exista una estructura espacial.</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La pequeña magnitud de la estadística de Oden junto con su probabilidad asociada casi nula puede explicarse por el hecho de que la prueba es muy potente, por lo tanto, pequeños alejamientos del valor esperado serán detectados, aunque sin poder diferenciar si el rechazo de la hipótesis nula se debe a la existencia de autocorrelación espacial o de variabilidad espacial.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Gráfico de dispersión de Moran: el cual representa en el eje de abscisas la variable de interés estandarizada y en el de ordenadas los retardos espaciales de dicha variable estandarizada, el cual es igual al promedio ponderado de la variable estandarizada en las áreas vecinas; las ponderaciones son los pesos asignados a cada unidad vecina.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del EBI es equivalente pero se utiliza la estandarización propuesta a través del enfoque bayesiano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Si se ajusta una recta de regresión lineal sobre los puntos del gráfico, el índice considerado será igual a su pendiente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ambos gráficos se visualiza que la mayoría de puntos se encuentran en los cuadrantes I y III, indicando una relación directa entre los radios censales con respecto a la proporción de hogares con NBI.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Los tres puntos que asumen un valor de la proporción igual a 1 correspondientes a radios censales con pocos hogares fuerzan la pendiente de la recta de regresión hacia la dirección que resulta en la representación gráfica.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err="1">
                <a:solidFill>
                  <a:schemeClr val="tx1"/>
                </a:solidFill>
                <a:effectLst/>
                <a:latin typeface="+mn-lt"/>
                <a:ea typeface="+mn-ea"/>
                <a:cs typeface="+mn-cs"/>
              </a:rPr>
              <a:t>Assuncao</a:t>
            </a:r>
            <a:r>
              <a:rPr lang="es-AR" sz="1200" kern="1200" dirty="0">
                <a:solidFill>
                  <a:schemeClr val="tx1"/>
                </a:solidFill>
                <a:effectLst/>
                <a:latin typeface="+mn-lt"/>
                <a:ea typeface="+mn-ea"/>
                <a:cs typeface="+mn-cs"/>
              </a:rPr>
              <a:t>-EBI: en la aplicación al problema del estudio del comportamiento espacial de la tasa de homicidios en Belo Horizonte se presentaba un distrito anómalo, entonces excluyeron ese distrito del análisis y el menos afectado fue el EBI, en Moran cambiaban las conclusiones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31</a:t>
            </a:fld>
            <a:endParaRPr lang="es-AR"/>
          </a:p>
        </p:txBody>
      </p:sp>
    </p:spTree>
    <p:extLst>
      <p:ext uri="{BB962C8B-B14F-4D97-AF65-F5344CB8AC3E}">
        <p14:creationId xmlns:p14="http://schemas.microsoft.com/office/powerpoint/2010/main" val="348998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Al excluir los 3 radios censales con pocos hogares situados a la orilla del río, se observa que el índice de Moran sufre un incremento porcentual del doble al sufrido por el EBI</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También se puede ver que la probabilidad asociada al índice de Moran cambia, por lo que se puede decir que es más propenso al cambio de decisión en cuanto al rechazo o no de la hipótesis nula en presencia de valores extremos.</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32</a:t>
            </a:fld>
            <a:endParaRPr lang="es-AR"/>
          </a:p>
        </p:txBody>
      </p:sp>
    </p:spTree>
    <p:extLst>
      <p:ext uri="{BB962C8B-B14F-4D97-AF65-F5344CB8AC3E}">
        <p14:creationId xmlns:p14="http://schemas.microsoft.com/office/powerpoint/2010/main" val="389635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La mayoría de los radios censales (834) no poseen heridos, provocando que todos los cuartiles (primero, segundo y tercero) sean iguales a 0.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lugar de construir un Box </a:t>
            </a:r>
            <a:r>
              <a:rPr lang="es-AR" sz="1200" kern="1200" dirty="0" err="1">
                <a:solidFill>
                  <a:schemeClr val="tx1"/>
                </a:solidFill>
                <a:effectLst/>
                <a:latin typeface="+mn-lt"/>
                <a:ea typeface="+mn-ea"/>
                <a:cs typeface="+mn-cs"/>
              </a:rPr>
              <a:t>Map</a:t>
            </a:r>
            <a:r>
              <a:rPr lang="es-AR" sz="1200" kern="1200" dirty="0">
                <a:solidFill>
                  <a:schemeClr val="tx1"/>
                </a:solidFill>
                <a:effectLst/>
                <a:latin typeface="+mn-lt"/>
                <a:ea typeface="+mn-ea"/>
                <a:cs typeface="+mn-cs"/>
              </a:rPr>
              <a:t>, se presenta un mapa de percentiles, determinados de 5 en 5 comenzando por el percentil P</a:t>
            </a:r>
            <a:r>
              <a:rPr lang="es-AR" sz="1200" kern="1200" baseline="-25000" dirty="0">
                <a:solidFill>
                  <a:schemeClr val="tx1"/>
                </a:solidFill>
                <a:effectLst/>
                <a:latin typeface="+mn-lt"/>
                <a:ea typeface="+mn-ea"/>
                <a:cs typeface="+mn-cs"/>
              </a:rPr>
              <a:t>75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mapa muestra la agrupación de radios con menor razón de heridos por delitos con armas de fuego en las áreas representadas con una tonalidad más clara, por otro lado, los radios con mayor razón de heridos por delitos con armas de fuego asumen un color más oscuro. Si bien no se observa un patrón claro, puede identificarse mayoritariamente concentraciones de radios censales con razones altas en las zonas oeste y sur de la ciudad de Rosario.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33</a:t>
            </a:fld>
            <a:endParaRPr lang="es-AR"/>
          </a:p>
        </p:txBody>
      </p:sp>
    </p:spTree>
    <p:extLst>
      <p:ext uri="{BB962C8B-B14F-4D97-AF65-F5344CB8AC3E}">
        <p14:creationId xmlns:p14="http://schemas.microsoft.com/office/powerpoint/2010/main" val="2911794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la ciudad de Rosario la razón de heridos por arma de fuego se comporta de manera aleatoria a lo largo de toda la región, sino que existe una autocorrelación positiva para esta variable (tanto para el índice de Moran como para el EBI)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Existe evidencia estadística para rechazar la hipótesis de que la razón de heridos por arma de fuego es homogénea a lo largo de los radios censales de la ciudad de Rosario, pero sin saber si existe un patrón espacial en la variable analizada.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Pone en evidencia la relación directa que existe entre los radios censales de la ciudad de Rosario para la razón de heridos por armas de fuego.</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34</a:t>
            </a:fld>
            <a:endParaRPr lang="es-AR"/>
          </a:p>
        </p:txBody>
      </p:sp>
    </p:spTree>
    <p:extLst>
      <p:ext uri="{BB962C8B-B14F-4D97-AF65-F5344CB8AC3E}">
        <p14:creationId xmlns:p14="http://schemas.microsoft.com/office/powerpoint/2010/main" val="32052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AR" i="1" dirty="0">
                <a:solidFill>
                  <a:schemeClr val="tx1"/>
                </a:solidFill>
                <a:latin typeface="Calibri" panose="020F0502020204030204" pitchFamily="34" charset="0"/>
                <a:cs typeface="Calibri" panose="020F0502020204030204" pitchFamily="34" charset="0"/>
              </a:rPr>
              <a:t>Esta situación debe ser contemplada de alguna manera… lo primero que se nos puede ocurrir es construir proporciones o razones del valor de la variable con respecto al tamaño de la unidad. Pero veremos que esto no es suficiente…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Variable número de hogares con necesidades básicas insatisfechas (NBI) observado en los radios censales de la ciudad de Rosario, puede ocurrir que en un radio censal con 100 hogares haya 10 con NBI y en otro radio censal con 10000 hogares haya 1000 con NBI. En ambos casos, la proporción de hogares con NBI es 0,10 pero evidentemente la situación es diferente.</a:t>
            </a:r>
            <a:endParaRPr lang="es-AR" i="1" dirty="0">
              <a:solidFill>
                <a:schemeClr val="tx1"/>
              </a:solidFill>
              <a:latin typeface="Calibri" panose="020F0502020204030204" pitchFamily="34" charset="0"/>
              <a:cs typeface="Calibri" panose="020F0502020204030204" pitchFamily="34" charset="0"/>
            </a:endParaRPr>
          </a:p>
          <a:p>
            <a:pPr marL="0" indent="0" algn="just">
              <a:buNone/>
            </a:pPr>
            <a:endParaRPr lang="es-AR" i="1" dirty="0">
              <a:solidFill>
                <a:schemeClr val="tx1"/>
              </a:solidFill>
              <a:latin typeface="Calibri" panose="020F0502020204030204" pitchFamily="34" charset="0"/>
              <a:cs typeface="Calibri" panose="020F0502020204030204" pitchFamily="34" charset="0"/>
            </a:endParaRPr>
          </a:p>
          <a:p>
            <a:pPr marL="0" indent="0" algn="just">
              <a:buNone/>
            </a:pPr>
            <a:r>
              <a:rPr lang="es-AR" i="1" dirty="0">
                <a:solidFill>
                  <a:schemeClr val="tx1"/>
                </a:solidFill>
                <a:latin typeface="Calibri" panose="020F0502020204030204" pitchFamily="34" charset="0"/>
                <a:cs typeface="Calibri" panose="020F0502020204030204" pitchFamily="34" charset="0"/>
              </a:rPr>
              <a:t>(las explotaciones agropecuarias pueden ser de distinto tamaño (área cultivada) o los radios censales que tienen diferentes números de hogares posiblemente el número de hogares con NBI sea proporcional al número de hogares del radio censal, pero esa proporcionalidad va a variar de acuerdo a la zona)</a:t>
            </a:r>
          </a:p>
          <a:p>
            <a:pPr marL="0" indent="0" algn="just">
              <a:buNone/>
            </a:pPr>
            <a:endParaRPr lang="es-AR" i="1" dirty="0">
              <a:solidFill>
                <a:schemeClr val="tx1"/>
              </a:solidFill>
              <a:latin typeface="Calibri" panose="020F0502020204030204" pitchFamily="34" charset="0"/>
              <a:cs typeface="Calibri" panose="020F0502020204030204" pitchFamily="34" charset="0"/>
            </a:endParaRPr>
          </a:p>
          <a:p>
            <a:pPr marL="0" indent="0" algn="just">
              <a:buNone/>
            </a:pPr>
            <a:r>
              <a:rPr lang="es-AR" dirty="0">
                <a:solidFill>
                  <a:schemeClr val="tx1"/>
                </a:solidFill>
                <a:latin typeface="Calibri" panose="020F0502020204030204" pitchFamily="34" charset="0"/>
                <a:cs typeface="Calibri" panose="020F0502020204030204" pitchFamily="34" charset="0"/>
              </a:rPr>
              <a:t>, el cual no se especifica por motivos de confidencialidad de la información.</a:t>
            </a:r>
          </a:p>
          <a:p>
            <a:pPr marL="0" indent="0" algn="just">
              <a:buNone/>
            </a:pPr>
            <a:endParaRPr lang="es-AR" i="1" dirty="0">
              <a:solidFill>
                <a:schemeClr val="tx1"/>
              </a:solidFill>
              <a:latin typeface="Calibri" panose="020F0502020204030204" pitchFamily="34" charset="0"/>
              <a:cs typeface="Calibri" panose="020F0502020204030204" pitchFamily="34" charset="0"/>
            </a:endParaRPr>
          </a:p>
          <a:p>
            <a:pPr marL="0" indent="0" algn="just">
              <a:buNone/>
            </a:pPr>
            <a:r>
              <a:rPr lang="es-AR" i="1" dirty="0">
                <a:solidFill>
                  <a:schemeClr val="tx1"/>
                </a:solidFill>
                <a:latin typeface="Calibri" panose="020F0502020204030204" pitchFamily="34" charset="0"/>
                <a:cs typeface="Calibri" panose="020F0502020204030204" pitchFamily="34" charset="0"/>
              </a:rPr>
              <a:t>A partir de estas consideraciones los objetivos que nos planteamos para la tesina son</a:t>
            </a:r>
          </a:p>
          <a:p>
            <a:endParaRPr lang="es-AR" dirty="0"/>
          </a:p>
        </p:txBody>
      </p:sp>
      <p:sp>
        <p:nvSpPr>
          <p:cNvPr id="4" name="Marcador de número de diapositiva 3"/>
          <p:cNvSpPr>
            <a:spLocks noGrp="1"/>
          </p:cNvSpPr>
          <p:nvPr>
            <p:ph type="sldNum" sz="quarter" idx="5"/>
          </p:nvPr>
        </p:nvSpPr>
        <p:spPr/>
        <p:txBody>
          <a:bodyPr/>
          <a:lstStyle/>
          <a:p>
            <a:fld id="{00D11994-9DAD-4D16-804D-1A4C820DE920}" type="slidenum">
              <a:rPr lang="es-AR" smtClean="0"/>
              <a:t>5</a:t>
            </a:fld>
            <a:endParaRPr lang="es-AR"/>
          </a:p>
        </p:txBody>
      </p:sp>
    </p:spTree>
    <p:extLst>
      <p:ext uri="{BB962C8B-B14F-4D97-AF65-F5344CB8AC3E}">
        <p14:creationId xmlns:p14="http://schemas.microsoft.com/office/powerpoint/2010/main" val="584760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Al excluir los 3 radios censales situados a la orilla del río con pocos hogares y por lo tanto poco habitantes (que es la variable que se utiliza como denominador de la razón definida), se observa que el índice de Moran sufre un incremento porcentual cercano al cuádruple en comparación al del EBI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35</a:t>
            </a:fld>
            <a:endParaRPr lang="es-AR"/>
          </a:p>
        </p:txBody>
      </p:sp>
    </p:spTree>
    <p:extLst>
      <p:ext uri="{BB962C8B-B14F-4D97-AF65-F5344CB8AC3E}">
        <p14:creationId xmlns:p14="http://schemas.microsoft.com/office/powerpoint/2010/main" val="1209004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chemeClr val="tx1"/>
                </a:solidFill>
                <a:latin typeface="Calibri" panose="020F0502020204030204" pitchFamily="34" charset="0"/>
                <a:cs typeface="Calibri" panose="020F0502020204030204" pitchFamily="34" charset="0"/>
              </a:rPr>
              <a:t>En cuanto a la potencia del test para el índice de Oden no es comparable con los otros dos casos, ya que prueba hipótesis diferentes.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Mientras que la probabilidad de error de tipo I en la prueba de hipótesis que utiliza el índice</a:t>
            </a:r>
            <a:r>
              <a:rPr lang="es-AR" i="1" dirty="0">
                <a:solidFill>
                  <a:schemeClr val="tx1"/>
                </a:solidFill>
                <a:latin typeface="Calibri" panose="020F0502020204030204" pitchFamily="34" charset="0"/>
                <a:cs typeface="Calibri" panose="020F0502020204030204" pitchFamily="34" charset="0"/>
              </a:rPr>
              <a:t> </a:t>
            </a:r>
            <a:r>
              <a:rPr lang="es-AR" dirty="0">
                <a:solidFill>
                  <a:schemeClr val="tx1"/>
                </a:solidFill>
                <a:latin typeface="Calibri" panose="020F0502020204030204" pitchFamily="34" charset="0"/>
                <a:cs typeface="Calibri" panose="020F0502020204030204" pitchFamily="34" charset="0"/>
              </a:rPr>
              <a:t>de Moran se incrementa cuando los tamaños de las áreas son diferentes.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Es decir que no hubo resultados contradictorios, a</a:t>
            </a:r>
            <a:r>
              <a:rPr lang="es-AR" dirty="0"/>
              <a:t>unque en el caso del índice de Oden no se puede confirmar si lo que se detectó fue autocorrelación o heterogeneidad espacial.</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latin typeface="Calibri" panose="020F0502020204030204" pitchFamily="34" charset="0"/>
                <a:cs typeface="Calibri" panose="020F0502020204030204" pitchFamily="34" charset="0"/>
              </a:rPr>
              <a:t>Teniendo en cuenta que el trabajo citado de presentación del índice, lo hace utilizando la distribución de Poisson.</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38</a:t>
            </a:fld>
            <a:endParaRPr lang="es-AR"/>
          </a:p>
        </p:txBody>
      </p:sp>
    </p:spTree>
    <p:extLst>
      <p:ext uri="{BB962C8B-B14F-4D97-AF65-F5344CB8AC3E}">
        <p14:creationId xmlns:p14="http://schemas.microsoft.com/office/powerpoint/2010/main" val="1977430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Teniendo en cuenta que se utilizó la Poisson, como por ejemplo la binomial</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39</a:t>
            </a:fld>
            <a:endParaRPr lang="es-AR"/>
          </a:p>
        </p:txBody>
      </p:sp>
    </p:spTree>
    <p:extLst>
      <p:ext uri="{BB962C8B-B14F-4D97-AF65-F5344CB8AC3E}">
        <p14:creationId xmlns:p14="http://schemas.microsoft.com/office/powerpoint/2010/main" val="480994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AR" sz="1200" kern="1200" dirty="0">
                <a:solidFill>
                  <a:schemeClr val="tx1"/>
                </a:solidFill>
                <a:effectLst/>
                <a:latin typeface="+mn-lt"/>
                <a:ea typeface="+mn-ea"/>
                <a:cs typeface="+mn-cs"/>
              </a:rPr>
              <a:t>El código de R utilizado para realizar todos los cálculos y gráficos se encuentra disponible para ser consumido de manera colaborativa en el repositorio de código que se muestra en la diapositiva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40</a:t>
            </a:fld>
            <a:endParaRPr lang="es-AR"/>
          </a:p>
        </p:txBody>
      </p:sp>
    </p:spTree>
    <p:extLst>
      <p:ext uri="{BB962C8B-B14F-4D97-AF65-F5344CB8AC3E}">
        <p14:creationId xmlns:p14="http://schemas.microsoft.com/office/powerpoint/2010/main" val="4004679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AR" sz="1200" kern="1200" dirty="0">
                <a:solidFill>
                  <a:schemeClr val="tx1"/>
                </a:solidFill>
                <a:effectLst/>
                <a:latin typeface="+mn-lt"/>
                <a:ea typeface="+mn-ea"/>
                <a:cs typeface="+mn-cs"/>
              </a:rPr>
              <a:t>El código de R utilizado para realizar todos los cálculos y gráficos se encuentra disponible para ser consumido de manera colaborativa en el repositorio de código que se muestra en la diapositiva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41</a:t>
            </a:fld>
            <a:endParaRPr lang="es-AR"/>
          </a:p>
        </p:txBody>
      </p:sp>
    </p:spTree>
    <p:extLst>
      <p:ext uri="{BB962C8B-B14F-4D97-AF65-F5344CB8AC3E}">
        <p14:creationId xmlns:p14="http://schemas.microsoft.com/office/powerpoint/2010/main" val="81311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AR" sz="1200" kern="1200" dirty="0">
                <a:solidFill>
                  <a:schemeClr val="tx1"/>
                </a:solidFill>
                <a:effectLst/>
                <a:latin typeface="+mn-lt"/>
                <a:ea typeface="+mn-ea"/>
                <a:cs typeface="+mn-cs"/>
              </a:rPr>
              <a:t>El código de R utilizado para realizar todos los cálculos y gráficos se encuentra disponible para ser consumido de manera colaborativa en el repositorio de código que se muestra en la diapositiva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42</a:t>
            </a:fld>
            <a:endParaRPr lang="es-AR"/>
          </a:p>
        </p:txBody>
      </p:sp>
    </p:spTree>
    <p:extLst>
      <p:ext uri="{BB962C8B-B14F-4D97-AF65-F5344CB8AC3E}">
        <p14:creationId xmlns:p14="http://schemas.microsoft.com/office/powerpoint/2010/main" val="211356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43</a:t>
            </a:fld>
            <a:endParaRPr lang="es-AR"/>
          </a:p>
        </p:txBody>
      </p:sp>
    </p:spTree>
    <p:extLst>
      <p:ext uri="{BB962C8B-B14F-4D97-AF65-F5344CB8AC3E}">
        <p14:creationId xmlns:p14="http://schemas.microsoft.com/office/powerpoint/2010/main" val="120035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0D11994-9DAD-4D16-804D-1A4C820DE920}" type="slidenum">
              <a:rPr lang="es-AR" smtClean="0"/>
              <a:t>8</a:t>
            </a:fld>
            <a:endParaRPr lang="es-AR"/>
          </a:p>
        </p:txBody>
      </p:sp>
    </p:spTree>
    <p:extLst>
      <p:ext uri="{BB962C8B-B14F-4D97-AF65-F5344CB8AC3E}">
        <p14:creationId xmlns:p14="http://schemas.microsoft.com/office/powerpoint/2010/main" val="19420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AR" sz="1200" kern="1200" dirty="0">
                <a:solidFill>
                  <a:schemeClr val="tx1"/>
                </a:solidFill>
                <a:effectLst/>
                <a:latin typeface="+mn-lt"/>
                <a:ea typeface="+mn-ea"/>
                <a:cs typeface="+mn-cs"/>
              </a:rPr>
              <a:t>Estos datos se pueden observar en cualquier posición y corresponden a un fenómeno que se desarrolla en forma continua en la región que se considera. Se puede seleccionar cualquier localización del espacio en estudio para realizar una observación de la variable de interés. Por ejemplo medir la humedad del suelo</a:t>
            </a:r>
          </a:p>
          <a:p>
            <a:pPr lvl="0"/>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Puntuales: la población en estudio es un conjunto de objetos distribuidos en el espacio y de tamaño pequeño en relación a la distancia que los separa. Cada objeto se encuentra en una posición aleatoria en el espacio. Por ejemplo: las coordenadas de latitud y longitud de los siniestros automóviles en la ciudad</a:t>
            </a:r>
          </a:p>
          <a:p>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En esta situación cada observación se corresponde con agregaciones espaciales, es decir se observa una variable aleatoria sobre cada una de diferentes áreas en las que se divide la región que se estudia. Estas áreas son polígonos definidos por vértices y lados (fronteras). Según la forma que presenten estas superficies serán regulares o irregulares, las primeras dividen al espacio total de estudio en áreas idénticas, mientras que las segundas presentan distintas formas y tamaños.  Los problemas q trataremos… para los heridos se contabilizo la cantidad que había en cada radio censal.</a:t>
            </a:r>
          </a:p>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9</a:t>
            </a:fld>
            <a:endParaRPr lang="es-AR"/>
          </a:p>
        </p:txBody>
      </p:sp>
    </p:spTree>
    <p:extLst>
      <p:ext uri="{BB962C8B-B14F-4D97-AF65-F5344CB8AC3E}">
        <p14:creationId xmlns:p14="http://schemas.microsoft.com/office/powerpoint/2010/main" val="98337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Existirá autocorrelación espacial cuando el valor observado de una variable en una unidad o área determinada dependa, en cierta manera, de los valores observados en unidades o áreas vecinas.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 modo de ejemplo, se puede considerar la competencia entre plantas por la luz, donde zonas de plantas fuertes pueden estar rodeadas de otras con plantas menos fuertes.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Esta situación representa el efecto contagio, lo que ocurre en una unidad se “contagia” a áreas vecinas.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En esta situación no existe autocorrelación espacial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El cálculo de los índices de autocorrelación espacial permite verificar si se cumple la hipótesis de que una variable se encuentra distribuida en forma aleatoria en el espacio o si, por el contrario, existe asociación significativa entre unidades vecinas.</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10</a:t>
            </a:fld>
            <a:endParaRPr lang="es-AR"/>
          </a:p>
        </p:txBody>
      </p:sp>
    </p:spTree>
    <p:extLst>
      <p:ext uri="{BB962C8B-B14F-4D97-AF65-F5344CB8AC3E}">
        <p14:creationId xmlns:p14="http://schemas.microsoft.com/office/powerpoint/2010/main" val="611602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Para poder responder a esta pregunta nace el concepto de vecindad. </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Vecinos por contigüidad. Se define como áreas vecinas a aquellas en las que para ir de una a otra no haya que pasar por una tercera, es decir, que estén contiguas en el mapa. Existen tres criterios de vecindad basados en contigüidades: Reina, Torre y Alfil, reciben estos nombres porque las unidades vecinas son aquellas a las que se accede según el movimiento de las piezas en el tablero de ajedrez. </a:t>
            </a:r>
          </a:p>
          <a:p>
            <a:r>
              <a:rPr lang="es-MX" sz="1200" b="0" i="0" u="none" strike="noStrike" kern="1200" baseline="0" dirty="0">
                <a:solidFill>
                  <a:schemeClr val="tx1"/>
                </a:solidFill>
                <a:latin typeface="+mn-lt"/>
                <a:ea typeface="+mn-ea"/>
                <a:cs typeface="+mn-cs"/>
              </a:rPr>
              <a:t>	o Reina: en el ajedrez puede moverse a lo largo de la fila, la columna y las diagonales de la casilla en que se encuentre. Extrapolando esos movimientos a la situación de interés….</a:t>
            </a:r>
          </a:p>
          <a:p>
            <a:r>
              <a:rPr lang="es-MX" sz="1200" b="0" i="0" u="none" strike="noStrike" kern="1200" baseline="0" dirty="0">
                <a:solidFill>
                  <a:schemeClr val="tx1"/>
                </a:solidFill>
                <a:latin typeface="+mn-lt"/>
                <a:ea typeface="+mn-ea"/>
                <a:cs typeface="+mn-cs"/>
              </a:rPr>
              <a:t>	o Torre: solo puede moverse a lo largo de la fila y la columna en que se encuentre, no puede moverse en diagonal. Análogamente se considera que dos áreas … </a:t>
            </a:r>
          </a:p>
          <a:p>
            <a:r>
              <a:rPr lang="es-MX" sz="1200" b="0" i="0" u="none" strike="noStrike" kern="1200" baseline="0" dirty="0">
                <a:solidFill>
                  <a:schemeClr val="tx1"/>
                </a:solidFill>
                <a:latin typeface="+mn-lt"/>
                <a:ea typeface="+mn-ea"/>
                <a:cs typeface="+mn-cs"/>
              </a:rPr>
              <a:t>	o Alfil: solo puede moverse a lo largo de la diagonal de la casilla en la que se encuentre. De esta manera, dos unidades en el espacio serán vecinas si …</a:t>
            </a:r>
          </a:p>
          <a:p>
            <a:r>
              <a:rPr lang="es-MX" sz="1200" b="0" i="0" u="none" strike="noStrike" kern="1200" baseline="0" dirty="0">
                <a:solidFill>
                  <a:schemeClr val="tx1"/>
                </a:solidFill>
                <a:latin typeface="+mn-lt"/>
                <a:ea typeface="+mn-ea"/>
                <a:cs typeface="+mn-cs"/>
              </a:rPr>
              <a:t>Este criterio cumple la condición de simetría ya que, si un área tiene un punto o más en común con una segunda, esta segunda también tendrá un punto o más en común con la primera. </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Vecinos basados en la distancia euclídea. Este método considera vecinas dos áreas si cumplen cierta condición referente a la distancia que las separa. Una forma usual de referirse a la distancia entre dos áreas es hacer que ella sea la distancia entre sus centroides. Existen dos variantes: </a:t>
            </a:r>
          </a:p>
          <a:p>
            <a:r>
              <a:rPr lang="es-MX" sz="1200" b="0" i="0" u="none" strike="noStrike" kern="1200" baseline="0" dirty="0">
                <a:solidFill>
                  <a:schemeClr val="tx1"/>
                </a:solidFill>
                <a:latin typeface="+mn-lt"/>
                <a:ea typeface="+mn-ea"/>
                <a:cs typeface="+mn-cs"/>
              </a:rPr>
              <a:t>	o Los k vecinos más cercanos. Se calcula la distancia de la unidad considerada a todas las demás: serán vecinas las k unidades cuyas distancias sean las k menores. El número k se determina en base a la naturaleza de cada problema. Será una relación asimétrica en la que todas las áreas tendrán el mismo número de vecinos. </a:t>
            </a:r>
          </a:p>
          <a:p>
            <a:r>
              <a:rPr lang="es-MX" sz="1200" b="0" i="0" u="none" strike="noStrike" kern="1200" baseline="0" dirty="0">
                <a:solidFill>
                  <a:schemeClr val="tx1"/>
                </a:solidFill>
                <a:latin typeface="+mn-lt"/>
                <a:ea typeface="+mn-ea"/>
                <a:cs typeface="+mn-cs"/>
              </a:rPr>
              <a:t>	o Dos áreas serán vecinas si y solo ... Este método es adecuado cuando las áreas tienen una distancia similar entre ellas, ya que si hay una distancia mucho mayor a las otras se presentará el problema de dejar esta unidad sin vecinos, o considerar un número de vecinos demasiado alto en el resto de áreas. Esta relación es simétrica.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solidFill>
                  <a:schemeClr val="tx1"/>
                </a:solidFill>
                <a:latin typeface="Calibri" panose="020F0502020204030204" pitchFamily="34" charset="0"/>
                <a:cs typeface="Calibri" panose="020F0502020204030204" pitchFamily="34" charset="0"/>
              </a:rPr>
              <a:t>Dos áreas serán vecinas si y solo si la distancia entre ellas es menor a una magnitud fijada a priori.</a:t>
            </a:r>
          </a:p>
          <a:p>
            <a:endParaRPr lang="es-MX"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11</a:t>
            </a:fld>
            <a:endParaRPr lang="es-AR"/>
          </a:p>
        </p:txBody>
      </p:sp>
    </p:spTree>
    <p:extLst>
      <p:ext uri="{BB962C8B-B14F-4D97-AF65-F5344CB8AC3E}">
        <p14:creationId xmlns:p14="http://schemas.microsoft.com/office/powerpoint/2010/main" val="97720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sz="1200" dirty="0">
                <a:latin typeface="Calibri" panose="020F0502020204030204" pitchFamily="34" charset="0"/>
                <a:cs typeface="Calibri" panose="020F0502020204030204" pitchFamily="34" charset="0"/>
              </a:rPr>
              <a:t>Una vez definido el criterio de vecindad a utilizar, resulta de interés cuantificar la fuerza de cada relación, esto es lo que se conoce como pesos espaciales</a:t>
            </a:r>
          </a:p>
          <a:p>
            <a:r>
              <a:rPr lang="es-MX" sz="1200" dirty="0">
                <a:latin typeface="Calibri" panose="020F0502020204030204" pitchFamily="34" charset="0"/>
                <a:cs typeface="Calibri" panose="020F0502020204030204" pitchFamily="34" charset="0"/>
              </a:rPr>
              <a:t>Dentro de todos los posibles criterios para asignar los pesos, se distinguen dos grandes grupos; aquellos donde por el simple hecho de ser vecinos cada unión tendrá un peso común y aquellos en los que la importancia de las uniones variará en base a ciertas características. </a:t>
            </a:r>
          </a:p>
          <a:p>
            <a:r>
              <a:rPr lang="es-MX" sz="1200" dirty="0">
                <a:latin typeface="Calibri" panose="020F0502020204030204" pitchFamily="34" charset="0"/>
                <a:cs typeface="Calibri" panose="020F0502020204030204" pitchFamily="34" charset="0"/>
              </a:rPr>
              <a:t> Binario: ….Este método es el más utilizado cuando existe poca información del proceso espacial. Bajo este criterio la suma de los pesos de un área es el número de vecinos que tiene. </a:t>
            </a:r>
          </a:p>
          <a:p>
            <a:r>
              <a:rPr lang="es-MX" sz="1200" dirty="0">
                <a:latin typeface="Calibri" panose="020F0502020204030204" pitchFamily="34" charset="0"/>
                <a:cs typeface="Calibri" panose="020F0502020204030204" pitchFamily="34" charset="0"/>
              </a:rPr>
              <a:t> Estandarización por filas: ….. Según este método los pesos de áreas con pocos vecinos serán mayores que los de áreas con un número de vecinos mayor. Es decir, cada vecino de un área con pocos vecinos ejerce gran influencia sobre ella, mientras que los vecinos de áreas con muchos vecinos ejercen una influencia menor. </a:t>
            </a:r>
          </a:p>
          <a:p>
            <a:r>
              <a:rPr lang="es-MX" sz="1200" dirty="0">
                <a:latin typeface="Calibri" panose="020F0502020204030204" pitchFamily="34" charset="0"/>
                <a:cs typeface="Calibri" panose="020F0502020204030204" pitchFamily="34" charset="0"/>
              </a:rPr>
              <a:t> Estandarización Global: ….. De esta manera, la suma de todos los pesos será igual a uno.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12</a:t>
            </a:fld>
            <a:endParaRPr lang="es-AR"/>
          </a:p>
        </p:txBody>
      </p:sp>
    </p:spTree>
    <p:extLst>
      <p:ext uri="{BB962C8B-B14F-4D97-AF65-F5344CB8AC3E}">
        <p14:creationId xmlns:p14="http://schemas.microsoft.com/office/powerpoint/2010/main" val="2252745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0D11994-9DAD-4D16-804D-1A4C820DE920}" type="slidenum">
              <a:rPr lang="es-AR" smtClean="0"/>
              <a:t>13</a:t>
            </a:fld>
            <a:endParaRPr lang="es-AR"/>
          </a:p>
        </p:txBody>
      </p:sp>
    </p:spTree>
    <p:extLst>
      <p:ext uri="{BB962C8B-B14F-4D97-AF65-F5344CB8AC3E}">
        <p14:creationId xmlns:p14="http://schemas.microsoft.com/office/powerpoint/2010/main" val="375981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D7BEC6D-5D61-4641-A876-F755F7D50033}"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B864815-89C2-422C-BB40-2479F5DEA576}"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347C0AD-7AF3-4255-B234-9E927EBD4ABD}"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C03A3D9-1A7E-4948-9A0D-E04FDEB91103}"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9AAC6EA-95BA-4EC6-8BB7-A1EA839982C6}"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2BF085A-4A02-4973-97C2-2B9DE037AC8F}"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6715B9-755A-4DBE-B64E-B9B755E6E04B}"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4A570E-4AE3-48F8-AC96-7B768311C5FF}"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755247-BD3B-411D-A999-C372A5E2A4F4}"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9DCFABB-75CD-4E1E-B890-3F03A932BC73}"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Tesina para optar al título de Licenciado en Estadística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C300012-7ECF-448D-90D0-84EF0F760448}"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a:t>Tesina para optar al título de Licenciado en Estadística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67CFE4-7092-4E57-B600-A3DF646E533D}" type="datetime1">
              <a:rPr lang="en-US" smtClean="0"/>
              <a:t>12/12/2020</a:t>
            </a:fld>
            <a:endParaRPr lang="en-US" dirty="0"/>
          </a:p>
        </p:txBody>
      </p:sp>
      <p:sp>
        <p:nvSpPr>
          <p:cNvPr id="8" name="Footer Placeholder 7"/>
          <p:cNvSpPr>
            <a:spLocks noGrp="1"/>
          </p:cNvSpPr>
          <p:nvPr>
            <p:ph type="ftr" sz="quarter" idx="11"/>
          </p:nvPr>
        </p:nvSpPr>
        <p:spPr/>
        <p:txBody>
          <a:bodyPr/>
          <a:lstStyle/>
          <a:p>
            <a:r>
              <a:rPr lang="en-US"/>
              <a:t>Tesina para optar al título de Licenciado en Estadística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1FA9D3F-C873-4FED-920F-38057AF65F62}" type="datetime1">
              <a:rPr lang="en-US" smtClean="0"/>
              <a:t>12/12/2020</a:t>
            </a:fld>
            <a:endParaRPr lang="en-US" dirty="0"/>
          </a:p>
        </p:txBody>
      </p:sp>
      <p:sp>
        <p:nvSpPr>
          <p:cNvPr id="4" name="Footer Placeholder 3"/>
          <p:cNvSpPr>
            <a:spLocks noGrp="1"/>
          </p:cNvSpPr>
          <p:nvPr>
            <p:ph type="ftr" sz="quarter" idx="11"/>
          </p:nvPr>
        </p:nvSpPr>
        <p:spPr/>
        <p:txBody>
          <a:bodyPr/>
          <a:lstStyle/>
          <a:p>
            <a:r>
              <a:rPr lang="en-US"/>
              <a:t>Tesina para optar al título de Licenciado en Estadística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E425C-0BC3-478C-840F-0AD9BCD77C80}" type="datetime1">
              <a:rPr lang="en-US" smtClean="0"/>
              <a:t>12/12/2020</a:t>
            </a:fld>
            <a:endParaRPr lang="en-US" dirty="0"/>
          </a:p>
        </p:txBody>
      </p:sp>
      <p:sp>
        <p:nvSpPr>
          <p:cNvPr id="3" name="Footer Placeholder 2"/>
          <p:cNvSpPr>
            <a:spLocks noGrp="1"/>
          </p:cNvSpPr>
          <p:nvPr>
            <p:ph type="ftr" sz="quarter" idx="11"/>
          </p:nvPr>
        </p:nvSpPr>
        <p:spPr/>
        <p:txBody>
          <a:bodyPr/>
          <a:lstStyle/>
          <a:p>
            <a:r>
              <a:rPr lang="en-US"/>
              <a:t>Tesina para optar al título de Licenciado en Estadística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5C1E999-39BC-4476-9913-0EC7EC86AA99}"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a:t>Tesina para optar al título de Licenciado en Estadística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r>
              <a:rPr lang="en-US"/>
              <a:t>Tesina para optar al título de Licenciado en Estadística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CF5837DA-51EC-4A6C-BFD5-07F46F4EFDEE}" type="datetime1">
              <a:rPr lang="en-US" smtClean="0"/>
              <a:t>12/12/2020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7DB71A-A095-4181-8948-DB2AA2BF42C9}" type="datetime1">
              <a:rPr lang="en-US" smtClean="0"/>
              <a:t>12/12/2020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Tesina para optar al título de Licenciado en Estadística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7327" y="899930"/>
            <a:ext cx="9459886" cy="1646302"/>
          </a:xfrm>
        </p:spPr>
        <p:txBody>
          <a:bodyPr/>
          <a:lstStyle/>
          <a:p>
            <a:pPr algn="ctr"/>
            <a:r>
              <a:rPr lang="es-AR" sz="3600" dirty="0">
                <a:solidFill>
                  <a:schemeClr val="accent2">
                    <a:lumMod val="75000"/>
                  </a:schemeClr>
                </a:solidFill>
                <a:latin typeface="Calibri" panose="020F0502020204030204" pitchFamily="34" charset="0"/>
                <a:cs typeface="Calibri" panose="020F0502020204030204" pitchFamily="34" charset="0"/>
              </a:rPr>
              <a:t>Indicadores globales de autocorrelación espacial para unidades de diferentes tamaño</a:t>
            </a:r>
          </a:p>
        </p:txBody>
      </p:sp>
      <p:sp>
        <p:nvSpPr>
          <p:cNvPr id="4" name="Rectángulo 3"/>
          <p:cNvSpPr/>
          <p:nvPr/>
        </p:nvSpPr>
        <p:spPr>
          <a:xfrm>
            <a:off x="1333472" y="3215043"/>
            <a:ext cx="7132320" cy="584775"/>
          </a:xfrm>
          <a:prstGeom prst="rect">
            <a:avLst/>
          </a:prstGeom>
        </p:spPr>
        <p:txBody>
          <a:bodyPr wrap="square">
            <a:spAutoFit/>
          </a:bodyPr>
          <a:lstStyle/>
          <a:p>
            <a:pPr algn="ctr"/>
            <a:r>
              <a:rPr lang="es-AR" sz="1600" dirty="0">
                <a:solidFill>
                  <a:schemeClr val="accent2"/>
                </a:solidFill>
                <a:latin typeface="Calibri" panose="020F0502020204030204" pitchFamily="34" charset="0"/>
                <a:cs typeface="Calibri" panose="020F0502020204030204" pitchFamily="34" charset="0"/>
              </a:rPr>
              <a:t>Universidad Nacional de Rosario </a:t>
            </a:r>
          </a:p>
          <a:p>
            <a:pPr algn="ctr"/>
            <a:r>
              <a:rPr lang="es-AR" sz="1600" dirty="0">
                <a:solidFill>
                  <a:schemeClr val="accent2"/>
                </a:solidFill>
                <a:latin typeface="Calibri" panose="020F0502020204030204" pitchFamily="34" charset="0"/>
                <a:cs typeface="Calibri" panose="020F0502020204030204" pitchFamily="34" charset="0"/>
              </a:rPr>
              <a:t>Facultad de Ciencias Económicas y Estadística</a:t>
            </a:r>
          </a:p>
        </p:txBody>
      </p:sp>
      <p:sp>
        <p:nvSpPr>
          <p:cNvPr id="5" name="Elipse 4"/>
          <p:cNvSpPr/>
          <p:nvPr/>
        </p:nvSpPr>
        <p:spPr>
          <a:xfrm>
            <a:off x="4348010" y="4001291"/>
            <a:ext cx="1103244" cy="1113183"/>
          </a:xfrm>
          <a:prstGeom prst="ellipse">
            <a:avLst/>
          </a:prstGeom>
          <a:blipFill>
            <a:blip r:embed="rId2">
              <a:duotone>
                <a:schemeClr val="accent1">
                  <a:shade val="45000"/>
                  <a:satMod val="135000"/>
                </a:schemeClr>
                <a:prstClr val="white"/>
              </a:duotone>
            </a:blip>
            <a:srcRect/>
            <a:stretch>
              <a:fillRect l="-220119" t="-22076" r="-247744" b="-1912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accent2">
                  <a:lumMod val="75000"/>
                </a:schemeClr>
              </a:solidFill>
            </a:endParaRPr>
          </a:p>
        </p:txBody>
      </p:sp>
      <p:sp>
        <p:nvSpPr>
          <p:cNvPr id="6" name="CuadroTexto 5"/>
          <p:cNvSpPr txBox="1"/>
          <p:nvPr/>
        </p:nvSpPr>
        <p:spPr>
          <a:xfrm>
            <a:off x="400224" y="5345104"/>
            <a:ext cx="4876800" cy="1077218"/>
          </a:xfrm>
          <a:prstGeom prst="rect">
            <a:avLst/>
          </a:prstGeom>
          <a:noFill/>
        </p:spPr>
        <p:txBody>
          <a:bodyPr wrap="square" rtlCol="0">
            <a:spAutoFit/>
          </a:bodyPr>
          <a:lstStyle/>
          <a:p>
            <a:pPr algn="just"/>
            <a:r>
              <a:rPr lang="es-AR" sz="1600" dirty="0">
                <a:solidFill>
                  <a:schemeClr val="accent2"/>
                </a:solidFill>
                <a:latin typeface="Calibri" panose="020F0502020204030204" pitchFamily="34" charset="0"/>
                <a:cs typeface="Calibri" panose="020F0502020204030204" pitchFamily="34" charset="0"/>
              </a:rPr>
              <a:t>Alumno: Sebastián Mario Ferraro</a:t>
            </a:r>
          </a:p>
          <a:p>
            <a:r>
              <a:rPr lang="es-ES" sz="1600" dirty="0">
                <a:solidFill>
                  <a:schemeClr val="accent2"/>
                </a:solidFill>
                <a:latin typeface="Calibri" panose="020F0502020204030204" pitchFamily="34" charset="0"/>
                <a:cs typeface="Calibri" panose="020F0502020204030204" pitchFamily="34" charset="0"/>
              </a:rPr>
              <a:t>Director: Dr. </a:t>
            </a:r>
            <a:r>
              <a:rPr lang="es-ES" sz="1600" dirty="0" err="1">
                <a:solidFill>
                  <a:schemeClr val="accent2"/>
                </a:solidFill>
                <a:latin typeface="Calibri" panose="020F0502020204030204" pitchFamily="34" charset="0"/>
                <a:cs typeface="Calibri" panose="020F0502020204030204" pitchFamily="34" charset="0"/>
              </a:rPr>
              <a:t>Pagura</a:t>
            </a:r>
            <a:r>
              <a:rPr lang="es-ES" sz="1600" dirty="0">
                <a:solidFill>
                  <a:schemeClr val="accent2"/>
                </a:solidFill>
                <a:latin typeface="Calibri" panose="020F0502020204030204" pitchFamily="34" charset="0"/>
                <a:cs typeface="Calibri" panose="020F0502020204030204" pitchFamily="34" charset="0"/>
              </a:rPr>
              <a:t>, José A.</a:t>
            </a:r>
            <a:endParaRPr lang="es-AR" sz="1600" dirty="0">
              <a:solidFill>
                <a:schemeClr val="accent2"/>
              </a:solidFill>
              <a:latin typeface="Calibri" panose="020F0502020204030204" pitchFamily="34" charset="0"/>
              <a:cs typeface="Calibri" panose="020F0502020204030204" pitchFamily="34" charset="0"/>
            </a:endParaRPr>
          </a:p>
          <a:p>
            <a:r>
              <a:rPr lang="es-ES" sz="1600" dirty="0">
                <a:solidFill>
                  <a:schemeClr val="accent2"/>
                </a:solidFill>
                <a:latin typeface="Calibri" panose="020F0502020204030204" pitchFamily="34" charset="0"/>
                <a:cs typeface="Calibri" panose="020F0502020204030204" pitchFamily="34" charset="0"/>
              </a:rPr>
              <a:t>Codirector: AUS. </a:t>
            </a:r>
            <a:r>
              <a:rPr lang="es-ES" sz="1600" dirty="0" err="1">
                <a:solidFill>
                  <a:schemeClr val="accent2"/>
                </a:solidFill>
                <a:latin typeface="Calibri" panose="020F0502020204030204" pitchFamily="34" charset="0"/>
                <a:cs typeface="Calibri" panose="020F0502020204030204" pitchFamily="34" charset="0"/>
              </a:rPr>
              <a:t>Mignoni</a:t>
            </a:r>
            <a:r>
              <a:rPr lang="es-ES" sz="1600" dirty="0">
                <a:solidFill>
                  <a:schemeClr val="accent2"/>
                </a:solidFill>
                <a:latin typeface="Calibri" panose="020F0502020204030204" pitchFamily="34" charset="0"/>
                <a:cs typeface="Calibri" panose="020F0502020204030204" pitchFamily="34" charset="0"/>
              </a:rPr>
              <a:t>, César</a:t>
            </a:r>
          </a:p>
          <a:p>
            <a:r>
              <a:rPr lang="es-AR" sz="1600" dirty="0">
                <a:solidFill>
                  <a:schemeClr val="accent2"/>
                </a:solidFill>
                <a:latin typeface="Calibri" panose="020F0502020204030204" pitchFamily="34" charset="0"/>
                <a:cs typeface="Calibri" panose="020F0502020204030204" pitchFamily="34" charset="0"/>
              </a:rPr>
              <a:t>Diciembre, 2020</a:t>
            </a:r>
          </a:p>
        </p:txBody>
      </p:sp>
    </p:spTree>
    <p:extLst>
      <p:ext uri="{BB962C8B-B14F-4D97-AF65-F5344CB8AC3E}">
        <p14:creationId xmlns:p14="http://schemas.microsoft.com/office/powerpoint/2010/main" val="146350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Autocorrelación espacial</a:t>
            </a:r>
          </a:p>
        </p:txBody>
      </p:sp>
      <p:sp>
        <p:nvSpPr>
          <p:cNvPr id="3" name="Marcador de contenido 2"/>
          <p:cNvSpPr>
            <a:spLocks noGrp="1"/>
          </p:cNvSpPr>
          <p:nvPr>
            <p:ph idx="1"/>
          </p:nvPr>
        </p:nvSpPr>
        <p:spPr>
          <a:xfrm>
            <a:off x="677334" y="2160589"/>
            <a:ext cx="7106789" cy="3880773"/>
          </a:xfrm>
        </p:spPr>
        <p:txBody>
          <a:bodyPr>
            <a:normAutofit/>
          </a:bodyPr>
          <a:lstStyle/>
          <a:p>
            <a:pPr marL="0" indent="0" algn="just">
              <a:buNone/>
            </a:pPr>
            <a:r>
              <a:rPr lang="es-MX" dirty="0">
                <a:solidFill>
                  <a:schemeClr val="tx1"/>
                </a:solidFill>
                <a:latin typeface="Calibri" panose="020F0502020204030204" pitchFamily="34" charset="0"/>
                <a:cs typeface="Calibri" panose="020F0502020204030204" pitchFamily="34" charset="0"/>
              </a:rPr>
              <a:t>“Todo está relacionado con todo lo demás, pero las cosas </a:t>
            </a:r>
            <a:r>
              <a:rPr lang="es-MX" b="1" dirty="0">
                <a:solidFill>
                  <a:schemeClr val="tx1"/>
                </a:solidFill>
                <a:latin typeface="Calibri" panose="020F0502020204030204" pitchFamily="34" charset="0"/>
                <a:cs typeface="Calibri" panose="020F0502020204030204" pitchFamily="34" charset="0"/>
              </a:rPr>
              <a:t>cercanas</a:t>
            </a:r>
            <a:r>
              <a:rPr lang="es-MX" dirty="0">
                <a:solidFill>
                  <a:schemeClr val="tx1"/>
                </a:solidFill>
                <a:latin typeface="Calibri" panose="020F0502020204030204" pitchFamily="34" charset="0"/>
                <a:cs typeface="Calibri" panose="020F0502020204030204" pitchFamily="34" charset="0"/>
              </a:rPr>
              <a:t> están más relacionadas que las cosas distantes”</a:t>
            </a:r>
            <a:r>
              <a:rPr lang="es-AR" dirty="0">
                <a:solidFill>
                  <a:schemeClr val="tx1"/>
                </a:solidFill>
                <a:latin typeface="Calibri" panose="020F0502020204030204" pitchFamily="34" charset="0"/>
                <a:cs typeface="Calibri" panose="020F0502020204030204" pitchFamily="34" charset="0"/>
              </a:rPr>
              <a:t> (Tobler, 1970).</a:t>
            </a:r>
            <a:r>
              <a:rPr lang="es-MX" dirty="0">
                <a:solidFill>
                  <a:schemeClr val="tx1"/>
                </a:solidFill>
                <a:latin typeface="Calibri" panose="020F0502020204030204" pitchFamily="34" charset="0"/>
                <a:cs typeface="Calibri" panose="020F0502020204030204" pitchFamily="34" charset="0"/>
              </a:rPr>
              <a:t> </a:t>
            </a:r>
            <a:endParaRPr lang="es-AR" b="1" dirty="0">
              <a:solidFill>
                <a:schemeClr val="tx1"/>
              </a:solidFill>
              <a:latin typeface="Calibri" panose="020F0502020204030204" pitchFamily="34" charset="0"/>
              <a:cs typeface="Calibri" panose="020F0502020204030204" pitchFamily="34" charset="0"/>
            </a:endParaRPr>
          </a:p>
          <a:p>
            <a:pPr marL="0" indent="0" algn="just">
              <a:buNone/>
            </a:pPr>
            <a:r>
              <a:rPr lang="es-MX" dirty="0">
                <a:solidFill>
                  <a:schemeClr val="tx1"/>
                </a:solidFill>
                <a:latin typeface="Calibri" panose="020F0502020204030204" pitchFamily="34" charset="0"/>
                <a:cs typeface="Calibri" panose="020F0502020204030204" pitchFamily="34" charset="0"/>
              </a:rPr>
              <a:t>Se entiende como la </a:t>
            </a:r>
            <a:r>
              <a:rPr lang="es-MX" b="1" dirty="0">
                <a:solidFill>
                  <a:schemeClr val="tx1"/>
                </a:solidFill>
                <a:latin typeface="Calibri" panose="020F0502020204030204" pitchFamily="34" charset="0"/>
                <a:cs typeface="Calibri" panose="020F0502020204030204" pitchFamily="34" charset="0"/>
              </a:rPr>
              <a:t>dependencia</a:t>
            </a:r>
            <a:r>
              <a:rPr lang="es-MX" dirty="0">
                <a:solidFill>
                  <a:schemeClr val="tx1"/>
                </a:solidFill>
                <a:latin typeface="Calibri" panose="020F0502020204030204" pitchFamily="34" charset="0"/>
                <a:cs typeface="Calibri" panose="020F0502020204030204" pitchFamily="34" charset="0"/>
              </a:rPr>
              <a:t> que puede tener una variable en una unidad de los valores observados en unidades </a:t>
            </a:r>
            <a:r>
              <a:rPr lang="es-MX" b="1" dirty="0">
                <a:solidFill>
                  <a:schemeClr val="tx1"/>
                </a:solidFill>
                <a:latin typeface="Calibri" panose="020F0502020204030204" pitchFamily="34" charset="0"/>
                <a:cs typeface="Calibri" panose="020F0502020204030204" pitchFamily="34" charset="0"/>
              </a:rPr>
              <a:t>cercanas</a:t>
            </a:r>
            <a:r>
              <a:rPr lang="es-MX" dirty="0">
                <a:solidFill>
                  <a:schemeClr val="tx1"/>
                </a:solidFill>
                <a:latin typeface="Calibri" panose="020F0502020204030204" pitchFamily="34" charset="0"/>
                <a:cs typeface="Calibri" panose="020F0502020204030204" pitchFamily="34" charset="0"/>
              </a:rPr>
              <a:t>. Puede ser: </a:t>
            </a:r>
          </a:p>
          <a:p>
            <a:pPr algn="just"/>
            <a:r>
              <a:rPr lang="es-MX" dirty="0">
                <a:solidFill>
                  <a:schemeClr val="tx1"/>
                </a:solidFill>
                <a:latin typeface="Calibri" panose="020F0502020204030204" pitchFamily="34" charset="0"/>
                <a:cs typeface="Calibri" panose="020F0502020204030204" pitchFamily="34" charset="0"/>
              </a:rPr>
              <a:t>Negativa</a:t>
            </a:r>
          </a:p>
          <a:p>
            <a:pPr algn="just"/>
            <a:r>
              <a:rPr lang="es-MX" dirty="0">
                <a:solidFill>
                  <a:schemeClr val="tx1"/>
                </a:solidFill>
                <a:latin typeface="Calibri" panose="020F0502020204030204" pitchFamily="34" charset="0"/>
                <a:cs typeface="Calibri" panose="020F0502020204030204" pitchFamily="34" charset="0"/>
              </a:rPr>
              <a:t>Positiva</a:t>
            </a:r>
          </a:p>
          <a:p>
            <a:pPr algn="just"/>
            <a:r>
              <a:rPr lang="es-MX" dirty="0">
                <a:solidFill>
                  <a:schemeClr val="tx1"/>
                </a:solidFill>
                <a:latin typeface="Calibri" panose="020F0502020204030204" pitchFamily="34" charset="0"/>
                <a:cs typeface="Calibri" panose="020F0502020204030204" pitchFamily="34" charset="0"/>
              </a:rPr>
              <a:t>Nula</a:t>
            </a:r>
          </a:p>
          <a:p>
            <a:pPr marL="0" indent="0" algn="just">
              <a:buNone/>
            </a:pPr>
            <a:r>
              <a:rPr lang="es-MX" dirty="0">
                <a:solidFill>
                  <a:schemeClr val="tx1"/>
                </a:solidFill>
                <a:latin typeface="Calibri" panose="020F0502020204030204" pitchFamily="34" charset="0"/>
                <a:cs typeface="Calibri" panose="020F0502020204030204" pitchFamily="34" charset="0"/>
              </a:rPr>
              <a:t>Para el cálculo de un índice de autocorrelación espacial se necesita proporcionar criterios de </a:t>
            </a:r>
            <a:r>
              <a:rPr lang="es-MX" b="1" dirty="0">
                <a:solidFill>
                  <a:schemeClr val="tx1"/>
                </a:solidFill>
                <a:latin typeface="Calibri" panose="020F0502020204030204" pitchFamily="34" charset="0"/>
                <a:cs typeface="Calibri" panose="020F0502020204030204" pitchFamily="34" charset="0"/>
              </a:rPr>
              <a:t>cercanía </a:t>
            </a:r>
            <a:r>
              <a:rPr lang="es-MX" dirty="0">
                <a:solidFill>
                  <a:schemeClr val="tx1"/>
                </a:solidFill>
                <a:latin typeface="Calibri" panose="020F0502020204030204" pitchFamily="34" charset="0"/>
                <a:cs typeface="Calibri" panose="020F0502020204030204" pitchFamily="34" charset="0"/>
              </a:rPr>
              <a:t>entre unidades y </a:t>
            </a:r>
            <a:r>
              <a:rPr lang="es-MX" b="1" dirty="0">
                <a:solidFill>
                  <a:schemeClr val="tx1"/>
                </a:solidFill>
                <a:latin typeface="Calibri" panose="020F0502020204030204" pitchFamily="34" charset="0"/>
                <a:cs typeface="Calibri" panose="020F0502020204030204" pitchFamily="34" charset="0"/>
              </a:rPr>
              <a:t>pesos</a:t>
            </a:r>
            <a:r>
              <a:rPr lang="es-MX" dirty="0">
                <a:solidFill>
                  <a:schemeClr val="tx1"/>
                </a:solidFill>
                <a:latin typeface="Calibri" panose="020F0502020204030204" pitchFamily="34" charset="0"/>
                <a:cs typeface="Calibri" panose="020F0502020204030204" pitchFamily="34" charset="0"/>
              </a:rPr>
              <a:t> que reflejen la fuerza de la influencia en la relación entre las mismas.</a:t>
            </a:r>
          </a:p>
          <a:p>
            <a:pPr algn="just"/>
            <a:endParaRPr lang="es-AR" b="1" dirty="0">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80BBE54B-0E89-4249-8B94-E33AF4C5C274}"/>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3634F40A-FC64-468C-9FD8-399D89563AA5}"/>
              </a:ext>
            </a:extLst>
          </p:cNvPr>
          <p:cNvSpPr>
            <a:spLocks noGrp="1"/>
          </p:cNvSpPr>
          <p:nvPr>
            <p:ph type="sldNum" sz="quarter" idx="12"/>
          </p:nvPr>
        </p:nvSpPr>
        <p:spPr/>
        <p:txBody>
          <a:bodyPr/>
          <a:lstStyle/>
          <a:p>
            <a:fld id="{519954A3-9DFD-4C44-94BA-B95130A3BA1C}" type="slidenum">
              <a:rPr lang="en-US" smtClean="0"/>
              <a:t>10</a:t>
            </a:fld>
            <a:endParaRPr lang="en-US" dirty="0"/>
          </a:p>
        </p:txBody>
      </p:sp>
      <p:pic>
        <p:nvPicPr>
          <p:cNvPr id="8" name="Marcador de contenido 3">
            <a:extLst>
              <a:ext uri="{FF2B5EF4-FFF2-40B4-BE49-F238E27FC236}">
                <a16:creationId xmlns:a16="http://schemas.microsoft.com/office/drawing/2014/main" id="{E3902FEC-51B1-4AB9-B9BC-1FAF161B8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124" y="1795464"/>
            <a:ext cx="1874730" cy="2424844"/>
          </a:xfrm>
          <a:prstGeom prst="rect">
            <a:avLst/>
          </a:prstGeom>
        </p:spPr>
      </p:pic>
    </p:spTree>
    <p:extLst>
      <p:ext uri="{BB962C8B-B14F-4D97-AF65-F5344CB8AC3E}">
        <p14:creationId xmlns:p14="http://schemas.microsoft.com/office/powerpoint/2010/main" val="6524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Criterios de vecindad</a:t>
            </a:r>
          </a:p>
        </p:txBody>
      </p:sp>
      <p:sp>
        <p:nvSpPr>
          <p:cNvPr id="3" name="Marcador de contenido 2"/>
          <p:cNvSpPr>
            <a:spLocks noGrp="1"/>
          </p:cNvSpPr>
          <p:nvPr>
            <p:ph idx="1"/>
          </p:nvPr>
        </p:nvSpPr>
        <p:spPr>
          <a:xfrm>
            <a:off x="649369" y="1930400"/>
            <a:ext cx="8695866" cy="4584700"/>
          </a:xfrm>
        </p:spPr>
        <p:txBody>
          <a:bodyPr>
            <a:noAutofit/>
          </a:bodyPr>
          <a:lstStyle/>
          <a:p>
            <a:pPr marL="0" indent="0" algn="just">
              <a:buNone/>
            </a:pPr>
            <a:r>
              <a:rPr lang="es-AR" dirty="0">
                <a:solidFill>
                  <a:schemeClr val="tx1"/>
                </a:solidFill>
                <a:latin typeface="Calibri" panose="020F0502020204030204" pitchFamily="34" charset="0"/>
                <a:cs typeface="Calibri" panose="020F0502020204030204" pitchFamily="34" charset="0"/>
              </a:rPr>
              <a:t>¿Cuándo dos unidades se consideran “</a:t>
            </a:r>
            <a:r>
              <a:rPr lang="es-AR" b="1" dirty="0">
                <a:solidFill>
                  <a:schemeClr val="tx1"/>
                </a:solidFill>
                <a:latin typeface="Calibri" panose="020F0502020204030204" pitchFamily="34" charset="0"/>
                <a:cs typeface="Calibri" panose="020F0502020204030204" pitchFamily="34" charset="0"/>
              </a:rPr>
              <a:t>cercanas</a:t>
            </a:r>
            <a:r>
              <a:rPr lang="es-AR" dirty="0">
                <a:solidFill>
                  <a:schemeClr val="tx1"/>
                </a:solidFill>
                <a:latin typeface="Calibri" panose="020F0502020204030204" pitchFamily="34" charset="0"/>
                <a:cs typeface="Calibri" panose="020F0502020204030204" pitchFamily="34" charset="0"/>
              </a:rPr>
              <a:t>”? La respuesta la da el </a:t>
            </a:r>
            <a:r>
              <a:rPr lang="es-AR" b="1" dirty="0">
                <a:solidFill>
                  <a:schemeClr val="tx1"/>
                </a:solidFill>
                <a:latin typeface="Calibri" panose="020F0502020204030204" pitchFamily="34" charset="0"/>
                <a:cs typeface="Calibri" panose="020F0502020204030204" pitchFamily="34" charset="0"/>
              </a:rPr>
              <a:t>criterio de vecindad </a:t>
            </a:r>
            <a:endParaRPr lang="es-MX" b="1" dirty="0">
              <a:solidFill>
                <a:schemeClr val="tx1"/>
              </a:solidFill>
              <a:latin typeface="Calibri" panose="020F0502020204030204" pitchFamily="34" charset="0"/>
              <a:cs typeface="Calibri" panose="020F0502020204030204" pitchFamily="34" charset="0"/>
            </a:endParaRPr>
          </a:p>
          <a:p>
            <a:pPr marL="0" indent="0" algn="just">
              <a:buNone/>
            </a:pPr>
            <a:r>
              <a:rPr lang="es-MX" dirty="0">
                <a:solidFill>
                  <a:schemeClr val="tx1"/>
                </a:solidFill>
                <a:latin typeface="Calibri" panose="020F0502020204030204" pitchFamily="34" charset="0"/>
                <a:cs typeface="Calibri" panose="020F0502020204030204" pitchFamily="34" charset="0"/>
              </a:rPr>
              <a:t>Los más utilizados y divulgados en la bibliografía son: </a:t>
            </a:r>
          </a:p>
          <a:p>
            <a:pPr algn="just"/>
            <a:r>
              <a:rPr lang="es-MX" dirty="0">
                <a:solidFill>
                  <a:schemeClr val="tx1"/>
                </a:solidFill>
                <a:latin typeface="Calibri" panose="020F0502020204030204" pitchFamily="34" charset="0"/>
                <a:cs typeface="Calibri" panose="020F0502020204030204" pitchFamily="34" charset="0"/>
              </a:rPr>
              <a:t>Vecinos por contigüidad. Se define como áreas vecinas a aquellas en las que para ir de una a otra no haya que pasar por una tercera.</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Reina: dos áreas serán vecinas si tienen aristas o vértices en común.</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Torre: se considera que dos áreas son vecinas si tienen aristas en común.</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Alfil: dos áreas en el espacio serán vecinas si tienen vértices en común.</a:t>
            </a:r>
            <a:endParaRPr lang="es-AR" sz="1800" dirty="0">
              <a:solidFill>
                <a:schemeClr val="tx1"/>
              </a:solidFill>
              <a:latin typeface="Calibri" panose="020F0502020204030204" pitchFamily="34" charset="0"/>
              <a:cs typeface="Calibri" panose="020F0502020204030204" pitchFamily="34" charset="0"/>
            </a:endParaRPr>
          </a:p>
          <a:p>
            <a:pPr algn="just"/>
            <a:r>
              <a:rPr lang="es-MX" dirty="0">
                <a:solidFill>
                  <a:schemeClr val="tx1"/>
                </a:solidFill>
                <a:latin typeface="Calibri" panose="020F0502020204030204" pitchFamily="34" charset="0"/>
                <a:cs typeface="Calibri" panose="020F0502020204030204" pitchFamily="34" charset="0"/>
              </a:rPr>
              <a:t>Vecinos basados en la distancia euclídea.</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Los k vecinos más cercanos. </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Distancia máxima.</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533" y="3808496"/>
            <a:ext cx="342900" cy="3429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648" y="4189753"/>
            <a:ext cx="342000" cy="34200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6334" y="3380089"/>
            <a:ext cx="246637" cy="390049"/>
          </a:xfrm>
          <a:prstGeom prst="rect">
            <a:avLst/>
          </a:prstGeom>
        </p:spPr>
      </p:pic>
      <p:sp>
        <p:nvSpPr>
          <p:cNvPr id="9" name="Marcador de pie de página 8">
            <a:extLst>
              <a:ext uri="{FF2B5EF4-FFF2-40B4-BE49-F238E27FC236}">
                <a16:creationId xmlns:a16="http://schemas.microsoft.com/office/drawing/2014/main" id="{3D93DFB0-B4B0-4005-AD32-7A5166E83711}"/>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10" name="Marcador de número de diapositiva 9">
            <a:extLst>
              <a:ext uri="{FF2B5EF4-FFF2-40B4-BE49-F238E27FC236}">
                <a16:creationId xmlns:a16="http://schemas.microsoft.com/office/drawing/2014/main" id="{08A46D53-9C3B-488B-A093-E261223A341C}"/>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7696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Pesos espaciales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1876502"/>
                <a:ext cx="8596668" cy="4564061"/>
              </a:xfrm>
            </p:spPr>
            <p:txBody>
              <a:bodyPr>
                <a:normAutofit/>
              </a:bodyPr>
              <a:lstStyle/>
              <a:p>
                <a:pPr marL="0" indent="0" algn="just">
                  <a:buNone/>
                </a:pPr>
                <a:r>
                  <a:rPr lang="es-MX" dirty="0">
                    <a:solidFill>
                      <a:schemeClr val="tx1"/>
                    </a:solidFill>
                    <a:latin typeface="Calibri" panose="020F0502020204030204" pitchFamily="34" charset="0"/>
                    <a:cs typeface="Calibri" panose="020F0502020204030204" pitchFamily="34" charset="0"/>
                  </a:rPr>
                  <a:t>Cuantifican la </a:t>
                </a:r>
                <a:r>
                  <a:rPr lang="es-MX" b="1" dirty="0">
                    <a:solidFill>
                      <a:schemeClr val="tx1"/>
                    </a:solidFill>
                    <a:latin typeface="Calibri" panose="020F0502020204030204" pitchFamily="34" charset="0"/>
                    <a:cs typeface="Calibri" panose="020F0502020204030204" pitchFamily="34" charset="0"/>
                  </a:rPr>
                  <a:t>fuerza</a:t>
                </a:r>
                <a:r>
                  <a:rPr lang="es-MX" dirty="0">
                    <a:solidFill>
                      <a:schemeClr val="tx1"/>
                    </a:solidFill>
                    <a:latin typeface="Calibri" panose="020F0502020204030204" pitchFamily="34" charset="0"/>
                    <a:cs typeface="Calibri" panose="020F0502020204030204" pitchFamily="34" charset="0"/>
                  </a:rPr>
                  <a:t> de cada relación de vecindad. Los más utilizados son:</a:t>
                </a:r>
              </a:p>
              <a:p>
                <a:pPr algn="just"/>
                <a:r>
                  <a:rPr lang="es-MX" dirty="0">
                    <a:solidFill>
                      <a:schemeClr val="tx1"/>
                    </a:solidFill>
                    <a:latin typeface="Calibri" panose="020F0502020204030204" pitchFamily="34" charset="0"/>
                    <a:cs typeface="Calibri" panose="020F0502020204030204" pitchFamily="34" charset="0"/>
                  </a:rPr>
                  <a:t>Binario: Es el criterio más sencillo, asume que el peso es 1 cuando </a:t>
                </a:r>
                <a14:m>
                  <m:oMath xmlns:m="http://schemas.openxmlformats.org/officeDocument/2006/math">
                    <m:r>
                      <a:rPr lang="es-AR" b="0" i="1" smtClean="0">
                        <a:solidFill>
                          <a:schemeClr val="tx1"/>
                        </a:solidFill>
                        <a:latin typeface="Cambria Math" panose="02040503050406030204" pitchFamily="18" charset="0"/>
                        <a:cs typeface="Calibri" panose="020F0502020204030204" pitchFamily="34" charset="0"/>
                      </a:rPr>
                      <m:t>𝑖</m:t>
                    </m:r>
                  </m:oMath>
                </a14:m>
                <a:r>
                  <a:rPr lang="es-MX" dirty="0">
                    <a:solidFill>
                      <a:schemeClr val="tx1"/>
                    </a:solidFill>
                    <a:latin typeface="Calibri" panose="020F0502020204030204" pitchFamily="34" charset="0"/>
                    <a:cs typeface="Calibri" panose="020F0502020204030204" pitchFamily="34" charset="0"/>
                  </a:rPr>
                  <a:t> y </a:t>
                </a:r>
                <a14:m>
                  <m:oMath xmlns:m="http://schemas.openxmlformats.org/officeDocument/2006/math">
                    <m:r>
                      <a:rPr lang="es-AR" b="0" i="1" smtClean="0">
                        <a:solidFill>
                          <a:schemeClr val="tx1"/>
                        </a:solidFill>
                        <a:latin typeface="Cambria Math" panose="02040503050406030204" pitchFamily="18" charset="0"/>
                        <a:cs typeface="Calibri" panose="020F0502020204030204" pitchFamily="34" charset="0"/>
                      </a:rPr>
                      <m:t>𝑗</m:t>
                    </m:r>
                  </m:oMath>
                </a14:m>
                <a:r>
                  <a:rPr lang="es-MX" dirty="0">
                    <a:solidFill>
                      <a:schemeClr val="tx1"/>
                    </a:solidFill>
                    <a:latin typeface="Calibri" panose="020F0502020204030204" pitchFamily="34" charset="0"/>
                    <a:cs typeface="Calibri" panose="020F0502020204030204" pitchFamily="34" charset="0"/>
                  </a:rPr>
                  <a:t> son unidades vecinas y es igual a 0 cuando no lo son. </a:t>
                </a:r>
              </a:p>
              <a:p>
                <a:pPr algn="just"/>
                <a:r>
                  <a:rPr lang="es-MX" dirty="0">
                    <a:solidFill>
                      <a:schemeClr val="tx1"/>
                    </a:solidFill>
                    <a:latin typeface="Calibri" panose="020F0502020204030204" pitchFamily="34" charset="0"/>
                    <a:cs typeface="Calibri" panose="020F0502020204030204" pitchFamily="34" charset="0"/>
                  </a:rPr>
                  <a:t>Estandarización por filas: Este método se basa en que los </a:t>
                </a:r>
                <a:r>
                  <a:rPr lang="es-MX" b="1" dirty="0">
                    <a:solidFill>
                      <a:schemeClr val="tx1"/>
                    </a:solidFill>
                    <a:latin typeface="Calibri" panose="020F0502020204030204" pitchFamily="34" charset="0"/>
                    <a:cs typeface="Calibri" panose="020F0502020204030204" pitchFamily="34" charset="0"/>
                  </a:rPr>
                  <a:t>pesos de cada fila de la matriz sumen 1</a:t>
                </a:r>
                <a:r>
                  <a:rPr lang="es-MX" dirty="0">
                    <a:solidFill>
                      <a:schemeClr val="tx1"/>
                    </a:solidFill>
                    <a:latin typeface="Calibri" panose="020F0502020204030204" pitchFamily="34" charset="0"/>
                    <a:cs typeface="Calibri" panose="020F0502020204030204" pitchFamily="34" charset="0"/>
                  </a:rPr>
                  <a:t>. Para ello se divide la unidad entre el número de áreas vecinas que posee la unidad considerada.</a:t>
                </a:r>
              </a:p>
              <a:p>
                <a:pPr algn="just"/>
                <a:r>
                  <a:rPr lang="es-MX" dirty="0">
                    <a:solidFill>
                      <a:schemeClr val="tx1"/>
                    </a:solidFill>
                    <a:latin typeface="Calibri" panose="020F0502020204030204" pitchFamily="34" charset="0"/>
                    <a:cs typeface="Calibri" panose="020F0502020204030204" pitchFamily="34" charset="0"/>
                  </a:rPr>
                  <a:t>Estandarización Global: considera el </a:t>
                </a:r>
                <a:r>
                  <a:rPr lang="es-MX" b="1" dirty="0">
                    <a:solidFill>
                      <a:schemeClr val="tx1"/>
                    </a:solidFill>
                    <a:latin typeface="Calibri" panose="020F0502020204030204" pitchFamily="34" charset="0"/>
                    <a:cs typeface="Calibri" panose="020F0502020204030204" pitchFamily="34" charset="0"/>
                  </a:rPr>
                  <a:t>mismo</a:t>
                </a:r>
                <a:r>
                  <a:rPr lang="es-MX" dirty="0">
                    <a:solidFill>
                      <a:schemeClr val="tx1"/>
                    </a:solidFill>
                    <a:latin typeface="Calibri" panose="020F0502020204030204" pitchFamily="34" charset="0"/>
                    <a:cs typeface="Calibri" panose="020F0502020204030204" pitchFamily="34" charset="0"/>
                  </a:rPr>
                  <a:t> </a:t>
                </a:r>
                <a:r>
                  <a:rPr lang="es-MX" b="1" dirty="0">
                    <a:solidFill>
                      <a:schemeClr val="tx1"/>
                    </a:solidFill>
                    <a:latin typeface="Calibri" panose="020F0502020204030204" pitchFamily="34" charset="0"/>
                    <a:cs typeface="Calibri" panose="020F0502020204030204" pitchFamily="34" charset="0"/>
                  </a:rPr>
                  <a:t>peso</a:t>
                </a:r>
                <a:r>
                  <a:rPr lang="es-MX" dirty="0">
                    <a:solidFill>
                      <a:schemeClr val="tx1"/>
                    </a:solidFill>
                    <a:latin typeface="Calibri" panose="020F0502020204030204" pitchFamily="34" charset="0"/>
                    <a:cs typeface="Calibri" panose="020F0502020204030204" pitchFamily="34" charset="0"/>
                  </a:rPr>
                  <a:t> para todas las relaciones de vecindad, definiendo el peso como el cociente entre la unidad y el número total de vecinos.</a:t>
                </a:r>
                <a:endParaRPr lang="es-AR" b="1" dirty="0">
                  <a:solidFill>
                    <a:schemeClr val="tx1"/>
                  </a:solidFill>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1876502"/>
                <a:ext cx="8596668" cy="4564061"/>
              </a:xfrm>
              <a:blipFill>
                <a:blip r:embed="rId3"/>
                <a:stretch>
                  <a:fillRect l="-567" t="-801" r="-638"/>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47DD192F-0EA9-425E-9B68-D24450405960}"/>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91F4486F-AB7F-4397-A5E8-8F85409EA89D}"/>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85620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439916" y="3749243"/>
            <a:ext cx="3483776"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8"/>
            <a:ext cx="8596668" cy="3771289"/>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pPr lvl="1"/>
            <a:r>
              <a:rPr lang="es-AR" dirty="0">
                <a:solidFill>
                  <a:schemeClr val="tx1"/>
                </a:solidFill>
                <a:latin typeface="Calibri" panose="020F0502020204030204" pitchFamily="34" charset="0"/>
                <a:cs typeface="Calibri" panose="020F0502020204030204" pitchFamily="34" charset="0"/>
              </a:rPr>
              <a:t>Conceptos básicos</a:t>
            </a:r>
          </a:p>
          <a:p>
            <a:pPr lvl="1"/>
            <a:r>
              <a:rPr lang="es-AR" dirty="0">
                <a:solidFill>
                  <a:schemeClr val="tx1"/>
                </a:solidFill>
                <a:latin typeface="Calibri" panose="020F0502020204030204" pitchFamily="34" charset="0"/>
                <a:cs typeface="Calibri" panose="020F0502020204030204" pitchFamily="34" charset="0"/>
              </a:rPr>
              <a:t>Indicadores de autocorrelación espacial</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7" name="Marcador de pie de página 6">
            <a:extLst>
              <a:ext uri="{FF2B5EF4-FFF2-40B4-BE49-F238E27FC236}">
                <a16:creationId xmlns:a16="http://schemas.microsoft.com/office/drawing/2014/main" id="{9E076017-54EF-4477-A998-146F6AD6F9A7}"/>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85FDAEBD-BF19-40EE-8489-D274F343E2A5}"/>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4149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p:sp>
        <p:nvSpPr>
          <p:cNvPr id="3" name="Marcador de contenido 2"/>
          <p:cNvSpPr>
            <a:spLocks noGrp="1"/>
          </p:cNvSpPr>
          <p:nvPr>
            <p:ph idx="1"/>
          </p:nvPr>
        </p:nvSpPr>
        <p:spPr>
          <a:xfrm>
            <a:off x="677333" y="1903414"/>
            <a:ext cx="9170052" cy="3880773"/>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Es el índice más usual y fue desarrollado por Moran en 1950.</a:t>
            </a:r>
          </a:p>
          <a:p>
            <a:pPr algn="just"/>
            <a:r>
              <a:rPr lang="es-MX" dirty="0">
                <a:solidFill>
                  <a:schemeClr val="tx1"/>
                </a:solidFill>
                <a:latin typeface="Calibri" panose="020F0502020204030204" pitchFamily="34" charset="0"/>
                <a:cs typeface="Calibri" panose="020F0502020204030204" pitchFamily="34" charset="0"/>
              </a:rPr>
              <a:t>Su interpretación es sencilla.</a:t>
            </a:r>
          </a:p>
          <a:p>
            <a:pPr algn="just"/>
            <a:r>
              <a:rPr lang="es-MX" dirty="0">
                <a:solidFill>
                  <a:schemeClr val="tx1"/>
                </a:solidFill>
                <a:latin typeface="Calibri" panose="020F0502020204030204" pitchFamily="34" charset="0"/>
                <a:cs typeface="Calibri" panose="020F0502020204030204" pitchFamily="34" charset="0"/>
              </a:rPr>
              <a:t>Pueden hacerse pruebas de hipótesis sobre su significación estadística.</a:t>
            </a:r>
          </a:p>
          <a:p>
            <a:pPr algn="just"/>
            <a:r>
              <a:rPr lang="es-MX" dirty="0">
                <a:solidFill>
                  <a:schemeClr val="tx1"/>
                </a:solidFill>
                <a:latin typeface="Calibri" panose="020F0502020204030204" pitchFamily="34" charset="0"/>
                <a:cs typeface="Calibri" panose="020F0502020204030204" pitchFamily="34" charset="0"/>
              </a:rPr>
              <a:t>Se utiliza para comprobar la existencia de autocorrelación espacial. </a:t>
            </a:r>
            <a:endParaRPr lang="es-AR" b="1"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42C76F36-0A59-43A1-8DD6-BBD60F7D4E82}"/>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1099D19C-DFE0-4FE6-B0D0-4F4ADC4684E3}"/>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835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14640" y="1930400"/>
                <a:ext cx="4853826" cy="926538"/>
              </a:xfrm>
            </p:spPr>
            <p:txBody>
              <a:bodyPr>
                <a:normAutofit/>
              </a:bodyPr>
              <a:lstStyle/>
              <a:p>
                <a:pPr marL="0" indent="0">
                  <a:buNone/>
                </a:pPr>
                <a14:m>
                  <m:oMath xmlns:m="http://schemas.openxmlformats.org/officeDocument/2006/math">
                    <m:r>
                      <a:rPr lang="es-AR" sz="2400" b="0" i="1" smtClean="0">
                        <a:solidFill>
                          <a:schemeClr val="tx1"/>
                        </a:solidFill>
                        <a:latin typeface="Cambria Math" panose="02040503050406030204" pitchFamily="18" charset="0"/>
                      </a:rPr>
                      <m:t>𝐼</m:t>
                    </m:r>
                  </m:oMath>
                </a14:m>
                <a:r>
                  <a:rPr lang="es-AR" sz="2400" dirty="0">
                    <a:solidFill>
                      <a:schemeClr val="tx1"/>
                    </a:solidFill>
                  </a:rPr>
                  <a:t> =</a:t>
                </a:r>
                <a14:m>
                  <m:oMath xmlns:m="http://schemas.openxmlformats.org/officeDocument/2006/math">
                    <m:r>
                      <a:rPr lang="es-AR" sz="2400" i="1">
                        <a:solidFill>
                          <a:schemeClr val="tx1"/>
                        </a:solidFill>
                        <a:latin typeface="Cambria Math" panose="02040503050406030204" pitchFamily="18" charset="0"/>
                      </a:rPr>
                      <m:t> </m:t>
                    </m:r>
                    <m:f>
                      <m:fPr>
                        <m:ctrlPr>
                          <a:rPr lang="es-AR" sz="2400" i="1">
                            <a:solidFill>
                              <a:schemeClr val="tx1"/>
                            </a:solidFill>
                            <a:latin typeface="Cambria Math" panose="02040503050406030204" pitchFamily="18" charset="0"/>
                          </a:rPr>
                        </m:ctrlPr>
                      </m:fPr>
                      <m:num>
                        <m:r>
                          <a:rPr lang="es-AR" sz="2400" i="1">
                            <a:solidFill>
                              <a:schemeClr val="tx1"/>
                            </a:solidFill>
                            <a:latin typeface="Cambria Math" panose="02040503050406030204" pitchFamily="18" charset="0"/>
                          </a:rPr>
                          <m:t>𝑚</m:t>
                        </m:r>
                      </m:num>
                      <m:den>
                        <m:nary>
                          <m:naryPr>
                            <m:chr m:val="∑"/>
                            <m:limLoc m:val="undOvr"/>
                            <m:supHide m:val="on"/>
                            <m:ctrlPr>
                              <a:rPr lang="es-AR" sz="2400" i="1">
                                <a:solidFill>
                                  <a:schemeClr val="tx1"/>
                                </a:solidFill>
                                <a:latin typeface="Cambria Math" panose="02040503050406030204" pitchFamily="18" charset="0"/>
                              </a:rPr>
                            </m:ctrlPr>
                          </m:naryPr>
                          <m:sub>
                            <m:r>
                              <a:rPr lang="es-AR" sz="2400" i="1">
                                <a:solidFill>
                                  <a:schemeClr val="tx1"/>
                                </a:solidFill>
                                <a:latin typeface="Cambria Math" panose="02040503050406030204" pitchFamily="18" charset="0"/>
                              </a:rPr>
                              <m:t>𝑖𝑗</m:t>
                            </m:r>
                          </m:sub>
                          <m:sup/>
                          <m:e>
                            <m:sSub>
                              <m:sSubPr>
                                <m:ctrlPr>
                                  <a:rPr lang="es-AR" sz="2400" i="1">
                                    <a:solidFill>
                                      <a:schemeClr val="tx1"/>
                                    </a:solidFill>
                                    <a:latin typeface="Cambria Math" panose="02040503050406030204" pitchFamily="18" charset="0"/>
                                  </a:rPr>
                                </m:ctrlPr>
                              </m:sSubPr>
                              <m:e>
                                <m:r>
                                  <a:rPr lang="es-AR" sz="2400" i="1">
                                    <a:solidFill>
                                      <a:schemeClr val="tx1"/>
                                    </a:solidFill>
                                    <a:latin typeface="Cambria Math" panose="02040503050406030204" pitchFamily="18" charset="0"/>
                                  </a:rPr>
                                  <m:t>𝑤</m:t>
                                </m:r>
                              </m:e>
                              <m:sub>
                                <m:r>
                                  <a:rPr lang="es-AR" sz="2400" i="1">
                                    <a:solidFill>
                                      <a:schemeClr val="tx1"/>
                                    </a:solidFill>
                                    <a:latin typeface="Cambria Math" panose="02040503050406030204" pitchFamily="18" charset="0"/>
                                  </a:rPr>
                                  <m:t>𝑖𝑗</m:t>
                                </m:r>
                              </m:sub>
                            </m:sSub>
                          </m:e>
                        </m:nary>
                      </m:den>
                    </m:f>
                  </m:oMath>
                </a14:m>
                <a:r>
                  <a:rPr lang="es-AR" sz="2400" dirty="0">
                    <a:solidFill>
                      <a:schemeClr val="tx1"/>
                    </a:solidFill>
                  </a:rPr>
                  <a:t>  </a:t>
                </a:r>
                <a14:m>
                  <m:oMath xmlns:m="http://schemas.openxmlformats.org/officeDocument/2006/math">
                    <m:f>
                      <m:fPr>
                        <m:ctrlPr>
                          <a:rPr lang="es-AR" sz="2400" i="1">
                            <a:solidFill>
                              <a:schemeClr val="tx1"/>
                            </a:solidFill>
                            <a:latin typeface="Cambria Math" panose="02040503050406030204" pitchFamily="18" charset="0"/>
                          </a:rPr>
                        </m:ctrlPr>
                      </m:fPr>
                      <m:num>
                        <m:nary>
                          <m:naryPr>
                            <m:chr m:val="∑"/>
                            <m:limLoc m:val="undOvr"/>
                            <m:supHide m:val="on"/>
                            <m:ctrlPr>
                              <a:rPr lang="es-AR" sz="2400" i="1">
                                <a:solidFill>
                                  <a:schemeClr val="tx1"/>
                                </a:solidFill>
                                <a:latin typeface="Cambria Math" panose="02040503050406030204" pitchFamily="18" charset="0"/>
                              </a:rPr>
                            </m:ctrlPr>
                          </m:naryPr>
                          <m:sub>
                            <m:r>
                              <a:rPr lang="es-AR" sz="2400" i="1">
                                <a:solidFill>
                                  <a:schemeClr val="tx1"/>
                                </a:solidFill>
                                <a:latin typeface="Cambria Math" panose="02040503050406030204" pitchFamily="18" charset="0"/>
                              </a:rPr>
                              <m:t>𝑖𝑗</m:t>
                            </m:r>
                          </m:sub>
                          <m:sup/>
                          <m:e>
                            <m:sSub>
                              <m:sSubPr>
                                <m:ctrlPr>
                                  <a:rPr lang="es-AR" sz="2400" i="1">
                                    <a:solidFill>
                                      <a:schemeClr val="tx1"/>
                                    </a:solidFill>
                                    <a:latin typeface="Cambria Math" panose="02040503050406030204" pitchFamily="18" charset="0"/>
                                  </a:rPr>
                                </m:ctrlPr>
                              </m:sSubPr>
                              <m:e>
                                <m:r>
                                  <a:rPr lang="es-AR" sz="2400" i="1">
                                    <a:solidFill>
                                      <a:schemeClr val="tx1"/>
                                    </a:solidFill>
                                    <a:latin typeface="Cambria Math" panose="02040503050406030204" pitchFamily="18" charset="0"/>
                                  </a:rPr>
                                  <m:t>𝑤</m:t>
                                </m:r>
                              </m:e>
                              <m:sub>
                                <m:r>
                                  <a:rPr lang="es-AR" sz="2400" i="1">
                                    <a:solidFill>
                                      <a:schemeClr val="tx1"/>
                                    </a:solidFill>
                                    <a:latin typeface="Cambria Math" panose="02040503050406030204" pitchFamily="18" charset="0"/>
                                  </a:rPr>
                                  <m:t>𝑖𝑗</m:t>
                                </m:r>
                              </m:sub>
                            </m:sSub>
                            <m:r>
                              <a:rPr lang="es-AR" sz="2400" i="1">
                                <a:solidFill>
                                  <a:schemeClr val="tx1"/>
                                </a:solidFill>
                                <a:latin typeface="Cambria Math" panose="02040503050406030204" pitchFamily="18" charset="0"/>
                              </a:rPr>
                              <m:t>(</m:t>
                            </m:r>
                            <m:sSub>
                              <m:sSubPr>
                                <m:ctrlPr>
                                  <a:rPr lang="es-AR" sz="2400" i="1">
                                    <a:solidFill>
                                      <a:schemeClr val="tx1"/>
                                    </a:solidFill>
                                    <a:latin typeface="Cambria Math" panose="02040503050406030204" pitchFamily="18" charset="0"/>
                                  </a:rPr>
                                </m:ctrlPr>
                              </m:sSubPr>
                              <m:e>
                                <m:r>
                                  <a:rPr lang="es-AR" sz="2400" i="1">
                                    <a:solidFill>
                                      <a:schemeClr val="tx1"/>
                                    </a:solidFill>
                                    <a:latin typeface="Cambria Math" panose="02040503050406030204" pitchFamily="18" charset="0"/>
                                  </a:rPr>
                                  <m:t>𝑝</m:t>
                                </m:r>
                              </m:e>
                              <m:sub>
                                <m:r>
                                  <a:rPr lang="es-AR" sz="2400" i="1">
                                    <a:solidFill>
                                      <a:schemeClr val="tx1"/>
                                    </a:solidFill>
                                    <a:latin typeface="Cambria Math" panose="02040503050406030204" pitchFamily="18" charset="0"/>
                                  </a:rPr>
                                  <m:t>𝑖</m:t>
                                </m:r>
                              </m:sub>
                            </m:sSub>
                            <m:r>
                              <a:rPr lang="es-AR" sz="2400" i="1">
                                <a:solidFill>
                                  <a:schemeClr val="tx1"/>
                                </a:solidFill>
                                <a:latin typeface="Cambria Math" panose="02040503050406030204" pitchFamily="18" charset="0"/>
                              </a:rPr>
                              <m:t>−</m:t>
                            </m:r>
                            <m:acc>
                              <m:accPr>
                                <m:chr m:val="̅"/>
                                <m:ctrlPr>
                                  <a:rPr lang="es-AR" sz="2400" i="1">
                                    <a:solidFill>
                                      <a:schemeClr val="tx1"/>
                                    </a:solidFill>
                                    <a:latin typeface="Cambria Math" panose="02040503050406030204" pitchFamily="18" charset="0"/>
                                  </a:rPr>
                                </m:ctrlPr>
                              </m:accPr>
                              <m:e>
                                <m:r>
                                  <a:rPr lang="es-AR" sz="2400" i="1">
                                    <a:solidFill>
                                      <a:schemeClr val="tx1"/>
                                    </a:solidFill>
                                    <a:latin typeface="Cambria Math" panose="02040503050406030204" pitchFamily="18" charset="0"/>
                                  </a:rPr>
                                  <m:t>𝑝</m:t>
                                </m:r>
                              </m:e>
                            </m:acc>
                            <m:r>
                              <a:rPr lang="es-AR" sz="2400" i="1">
                                <a:solidFill>
                                  <a:schemeClr val="tx1"/>
                                </a:solidFill>
                                <a:latin typeface="Cambria Math" panose="02040503050406030204" pitchFamily="18" charset="0"/>
                              </a:rPr>
                              <m:t>)(</m:t>
                            </m:r>
                            <m:sSub>
                              <m:sSubPr>
                                <m:ctrlPr>
                                  <a:rPr lang="es-AR" sz="2400" i="1">
                                    <a:solidFill>
                                      <a:schemeClr val="tx1"/>
                                    </a:solidFill>
                                    <a:latin typeface="Cambria Math" panose="02040503050406030204" pitchFamily="18" charset="0"/>
                                  </a:rPr>
                                </m:ctrlPr>
                              </m:sSubPr>
                              <m:e>
                                <m:r>
                                  <a:rPr lang="es-AR" sz="2400" i="1">
                                    <a:solidFill>
                                      <a:schemeClr val="tx1"/>
                                    </a:solidFill>
                                    <a:latin typeface="Cambria Math" panose="02040503050406030204" pitchFamily="18" charset="0"/>
                                  </a:rPr>
                                  <m:t>𝑝</m:t>
                                </m:r>
                              </m:e>
                              <m:sub>
                                <m:r>
                                  <a:rPr lang="es-AR" sz="2400" i="1">
                                    <a:solidFill>
                                      <a:schemeClr val="tx1"/>
                                    </a:solidFill>
                                    <a:latin typeface="Cambria Math" panose="02040503050406030204" pitchFamily="18" charset="0"/>
                                  </a:rPr>
                                  <m:t>𝑗</m:t>
                                </m:r>
                              </m:sub>
                            </m:sSub>
                            <m:r>
                              <a:rPr lang="es-AR" sz="2400" i="1">
                                <a:solidFill>
                                  <a:schemeClr val="tx1"/>
                                </a:solidFill>
                                <a:latin typeface="Cambria Math" panose="02040503050406030204" pitchFamily="18" charset="0"/>
                              </a:rPr>
                              <m:t>−</m:t>
                            </m:r>
                            <m:acc>
                              <m:accPr>
                                <m:chr m:val="̅"/>
                                <m:ctrlPr>
                                  <a:rPr lang="es-AR" sz="2400" i="1">
                                    <a:solidFill>
                                      <a:schemeClr val="tx1"/>
                                    </a:solidFill>
                                    <a:latin typeface="Cambria Math" panose="02040503050406030204" pitchFamily="18" charset="0"/>
                                  </a:rPr>
                                </m:ctrlPr>
                              </m:accPr>
                              <m:e>
                                <m:r>
                                  <a:rPr lang="es-AR" sz="2400" i="1">
                                    <a:solidFill>
                                      <a:schemeClr val="tx1"/>
                                    </a:solidFill>
                                    <a:latin typeface="Cambria Math" panose="02040503050406030204" pitchFamily="18" charset="0"/>
                                  </a:rPr>
                                  <m:t>𝑝</m:t>
                                </m:r>
                              </m:e>
                            </m:acc>
                            <m:r>
                              <a:rPr lang="es-AR" sz="2400" i="1">
                                <a:solidFill>
                                  <a:schemeClr val="tx1"/>
                                </a:solidFill>
                                <a:latin typeface="Cambria Math" panose="02040503050406030204" pitchFamily="18" charset="0"/>
                              </a:rPr>
                              <m:t>)</m:t>
                            </m:r>
                          </m:e>
                        </m:nary>
                      </m:num>
                      <m:den>
                        <m:sSup>
                          <m:sSupPr>
                            <m:ctrlPr>
                              <a:rPr lang="es-AR" sz="2400" i="1">
                                <a:solidFill>
                                  <a:schemeClr val="tx1"/>
                                </a:solidFill>
                                <a:latin typeface="Cambria Math" panose="02040503050406030204" pitchFamily="18" charset="0"/>
                              </a:rPr>
                            </m:ctrlPr>
                          </m:sSupPr>
                          <m:e>
                            <m:nary>
                              <m:naryPr>
                                <m:chr m:val="∑"/>
                                <m:limLoc m:val="undOvr"/>
                                <m:supHide m:val="on"/>
                                <m:ctrlPr>
                                  <a:rPr lang="es-AR" sz="2400" i="1">
                                    <a:solidFill>
                                      <a:schemeClr val="tx1"/>
                                    </a:solidFill>
                                    <a:latin typeface="Cambria Math" panose="02040503050406030204" pitchFamily="18" charset="0"/>
                                  </a:rPr>
                                </m:ctrlPr>
                              </m:naryPr>
                              <m:sub>
                                <m:r>
                                  <a:rPr lang="es-AR" sz="2400" i="1">
                                    <a:solidFill>
                                      <a:schemeClr val="tx1"/>
                                    </a:solidFill>
                                    <a:latin typeface="Cambria Math" panose="02040503050406030204" pitchFamily="18" charset="0"/>
                                  </a:rPr>
                                  <m:t>𝑖</m:t>
                                </m:r>
                              </m:sub>
                              <m:sup/>
                              <m:e>
                                <m:r>
                                  <a:rPr lang="es-AR" sz="2400" i="1">
                                    <a:solidFill>
                                      <a:schemeClr val="tx1"/>
                                    </a:solidFill>
                                    <a:latin typeface="Cambria Math" panose="02040503050406030204" pitchFamily="18" charset="0"/>
                                  </a:rPr>
                                  <m:t>(</m:t>
                                </m:r>
                                <m:sSub>
                                  <m:sSubPr>
                                    <m:ctrlPr>
                                      <a:rPr lang="es-AR" sz="2400" i="1">
                                        <a:solidFill>
                                          <a:schemeClr val="tx1"/>
                                        </a:solidFill>
                                        <a:latin typeface="Cambria Math" panose="02040503050406030204" pitchFamily="18" charset="0"/>
                                      </a:rPr>
                                    </m:ctrlPr>
                                  </m:sSubPr>
                                  <m:e>
                                    <m:r>
                                      <a:rPr lang="es-AR" sz="2400" i="1">
                                        <a:solidFill>
                                          <a:schemeClr val="tx1"/>
                                        </a:solidFill>
                                        <a:latin typeface="Cambria Math" panose="02040503050406030204" pitchFamily="18" charset="0"/>
                                      </a:rPr>
                                      <m:t>𝑝</m:t>
                                    </m:r>
                                  </m:e>
                                  <m:sub>
                                    <m:r>
                                      <a:rPr lang="es-AR" sz="2400" i="1">
                                        <a:solidFill>
                                          <a:schemeClr val="tx1"/>
                                        </a:solidFill>
                                        <a:latin typeface="Cambria Math" panose="02040503050406030204" pitchFamily="18" charset="0"/>
                                      </a:rPr>
                                      <m:t>𝑖</m:t>
                                    </m:r>
                                  </m:sub>
                                </m:sSub>
                                <m:r>
                                  <a:rPr lang="es-AR" sz="2400" i="1">
                                    <a:solidFill>
                                      <a:schemeClr val="tx1"/>
                                    </a:solidFill>
                                    <a:latin typeface="Cambria Math" panose="02040503050406030204" pitchFamily="18" charset="0"/>
                                  </a:rPr>
                                  <m:t>−</m:t>
                                </m:r>
                                <m:acc>
                                  <m:accPr>
                                    <m:chr m:val="̅"/>
                                    <m:ctrlPr>
                                      <a:rPr lang="es-AR" sz="2400" i="1">
                                        <a:solidFill>
                                          <a:schemeClr val="tx1"/>
                                        </a:solidFill>
                                        <a:latin typeface="Cambria Math" panose="02040503050406030204" pitchFamily="18" charset="0"/>
                                      </a:rPr>
                                    </m:ctrlPr>
                                  </m:accPr>
                                  <m:e>
                                    <m:r>
                                      <a:rPr lang="es-AR" sz="2400" i="1">
                                        <a:solidFill>
                                          <a:schemeClr val="tx1"/>
                                        </a:solidFill>
                                        <a:latin typeface="Cambria Math" panose="02040503050406030204" pitchFamily="18" charset="0"/>
                                      </a:rPr>
                                      <m:t>𝑝</m:t>
                                    </m:r>
                                  </m:e>
                                </m:acc>
                                <m:r>
                                  <a:rPr lang="es-AR" sz="2400" i="1">
                                    <a:solidFill>
                                      <a:schemeClr val="tx1"/>
                                    </a:solidFill>
                                    <a:latin typeface="Cambria Math" panose="02040503050406030204" pitchFamily="18" charset="0"/>
                                  </a:rPr>
                                  <m:t>)</m:t>
                                </m:r>
                              </m:e>
                            </m:nary>
                          </m:e>
                          <m:sup>
                            <m:r>
                              <a:rPr lang="es-AR" sz="2400" i="1">
                                <a:solidFill>
                                  <a:schemeClr val="tx1"/>
                                </a:solidFill>
                                <a:latin typeface="Cambria Math" panose="02040503050406030204" pitchFamily="18" charset="0"/>
                              </a:rPr>
                              <m:t>2</m:t>
                            </m:r>
                          </m:sup>
                        </m:sSup>
                      </m:den>
                    </m:f>
                  </m:oMath>
                </a14:m>
                <a:r>
                  <a:rPr lang="es-AR" sz="2400" dirty="0">
                    <a:solidFill>
                      <a:schemeClr val="tx1"/>
                    </a:solidFill>
                  </a:rPr>
                  <a:t> </a:t>
                </a:r>
                <a:endParaRPr lang="es-AR" sz="2400" i="1" dirty="0">
                  <a:solidFill>
                    <a:schemeClr val="tx1"/>
                  </a:solidFill>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14640" y="1930400"/>
                <a:ext cx="4853826" cy="926538"/>
              </a:xfrm>
              <a:blipFill>
                <a:blip r:embed="rId4"/>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4" name="Marcador de contenido 2"/>
              <p:cNvSpPr txBox="1">
                <a:spLocks/>
              </p:cNvSpPr>
              <p:nvPr/>
            </p:nvSpPr>
            <p:spPr>
              <a:xfrm>
                <a:off x="677334" y="3023394"/>
                <a:ext cx="56377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r>
                      <a:rPr lang="es-AR" i="1" smtClean="0">
                        <a:solidFill>
                          <a:schemeClr val="tx1"/>
                        </a:solidFill>
                        <a:latin typeface="Cambria Math" panose="02040503050406030204" pitchFamily="18" charset="0"/>
                      </a:rPr>
                      <m:t>𝑚</m:t>
                    </m:r>
                  </m:oMath>
                </a14:m>
                <a:r>
                  <a:rPr lang="es-AR" dirty="0">
                    <a:solidFill>
                      <a:schemeClr val="tx1"/>
                    </a:solidFill>
                    <a:latin typeface="Calibri" panose="020F0502020204030204" pitchFamily="34" charset="0"/>
                    <a:cs typeface="Calibri" panose="020F0502020204030204" pitchFamily="34" charset="0"/>
                  </a:rPr>
                  <a:t>: cantidad de áreas en la que se divide la región R</a:t>
                </a:r>
                <a:endParaRPr lang="es-AR" i="1" dirty="0">
                  <a:solidFill>
                    <a:schemeClr val="tx1"/>
                  </a:solidFill>
                  <a:latin typeface="Calibri" panose="020F0502020204030204" pitchFamily="34" charset="0"/>
                  <a:cs typeface="Calibri" panose="020F0502020204030204" pitchFamily="34" charset="0"/>
                </a:endParaRPr>
              </a:p>
            </p:txBody>
          </p:sp>
        </mc:Choice>
        <mc:Fallback>
          <p:sp>
            <p:nvSpPr>
              <p:cNvPr id="4" name="Marcador de contenido 2"/>
              <p:cNvSpPr txBox="1">
                <a:spLocks noRot="1" noChangeAspect="1" noMove="1" noResize="1" noEditPoints="1" noAdjustHandles="1" noChangeArrowheads="1" noChangeShapeType="1" noTextEdit="1"/>
              </p:cNvSpPr>
              <p:nvPr/>
            </p:nvSpPr>
            <p:spPr>
              <a:xfrm>
                <a:off x="677334" y="3023394"/>
                <a:ext cx="5637742" cy="811211"/>
              </a:xfrm>
              <a:prstGeom prst="rect">
                <a:avLst/>
              </a:prstGeom>
              <a:blipFill>
                <a:blip r:embed="rId5"/>
                <a:stretch>
                  <a:fillRect t="-4511"/>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8" name="Marcador de contenido 2">
                <a:extLst>
                  <a:ext uri="{FF2B5EF4-FFF2-40B4-BE49-F238E27FC236}">
                    <a16:creationId xmlns:a16="http://schemas.microsoft.com/office/drawing/2014/main" id="{EB07566E-B902-4E40-8B8A-DA1303291A80}"/>
                  </a:ext>
                </a:extLst>
              </p:cNvPr>
              <p:cNvSpPr txBox="1">
                <a:spLocks/>
              </p:cNvSpPr>
              <p:nvPr/>
            </p:nvSpPr>
            <p:spPr>
              <a:xfrm>
                <a:off x="677334" y="4074649"/>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smtClean="0">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MX"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número de eventos observados en el área </a:t>
                </a:r>
                <a14:m>
                  <m:oMath xmlns:m="http://schemas.openxmlformats.org/officeDocument/2006/math">
                    <m:r>
                      <a:rPr lang="es-AR" i="1">
                        <a:solidFill>
                          <a:schemeClr val="tx1"/>
                        </a:solidFill>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p:sp>
            <p:nvSpPr>
              <p:cNvPr id="8" name="Marcador de contenido 2">
                <a:extLst>
                  <a:ext uri="{FF2B5EF4-FFF2-40B4-BE49-F238E27FC236}">
                    <a16:creationId xmlns:a16="http://schemas.microsoft.com/office/drawing/2014/main" id="{EB07566E-B902-4E40-8B8A-DA1303291A80}"/>
                  </a:ext>
                </a:extLst>
              </p:cNvPr>
              <p:cNvSpPr txBox="1">
                <a:spLocks noRot="1" noChangeAspect="1" noMove="1" noResize="1" noEditPoints="1" noAdjustHandles="1" noChangeArrowheads="1" noChangeShapeType="1" noTextEdit="1"/>
              </p:cNvSpPr>
              <p:nvPr/>
            </p:nvSpPr>
            <p:spPr>
              <a:xfrm>
                <a:off x="677334" y="4074649"/>
                <a:ext cx="7084802" cy="811211"/>
              </a:xfrm>
              <a:prstGeom prst="rect">
                <a:avLst/>
              </a:prstGeom>
              <a:blipFill>
                <a:blip r:embed="rId6"/>
                <a:stretch>
                  <a:fillRect t="-3759"/>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10" name="Marcador de contenido 2">
                <a:extLst>
                  <a:ext uri="{FF2B5EF4-FFF2-40B4-BE49-F238E27FC236}">
                    <a16:creationId xmlns:a16="http://schemas.microsoft.com/office/drawing/2014/main" id="{0BB583EA-D151-4B30-AE8A-94D691737330}"/>
                  </a:ext>
                </a:extLst>
              </p:cNvPr>
              <p:cNvSpPr txBox="1">
                <a:spLocks/>
              </p:cNvSpPr>
              <p:nvPr/>
            </p:nvSpPr>
            <p:spPr>
              <a:xfrm>
                <a:off x="677334" y="4482309"/>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smtClean="0">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MX"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“tamaño” del área </a:t>
                </a:r>
                <a14:m>
                  <m:oMath xmlns:m="http://schemas.openxmlformats.org/officeDocument/2006/math">
                    <m:r>
                      <a:rPr lang="es-AR" i="1">
                        <a:solidFill>
                          <a:schemeClr val="tx1"/>
                        </a:solidFill>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p:sp>
            <p:nvSpPr>
              <p:cNvPr id="10" name="Marcador de contenido 2">
                <a:extLst>
                  <a:ext uri="{FF2B5EF4-FFF2-40B4-BE49-F238E27FC236}">
                    <a16:creationId xmlns:a16="http://schemas.microsoft.com/office/drawing/2014/main" id="{0BB583EA-D151-4B30-AE8A-94D691737330}"/>
                  </a:ext>
                </a:extLst>
              </p:cNvPr>
              <p:cNvSpPr txBox="1">
                <a:spLocks noRot="1" noChangeAspect="1" noMove="1" noResize="1" noEditPoints="1" noAdjustHandles="1" noChangeArrowheads="1" noChangeShapeType="1" noTextEdit="1"/>
              </p:cNvSpPr>
              <p:nvPr/>
            </p:nvSpPr>
            <p:spPr>
              <a:xfrm>
                <a:off x="677334" y="4482309"/>
                <a:ext cx="7084802" cy="811211"/>
              </a:xfrm>
              <a:prstGeom prst="rect">
                <a:avLst/>
              </a:prstGeom>
              <a:blipFill>
                <a:blip r:embed="rId7"/>
                <a:stretch>
                  <a:fillRect t="-3759"/>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11" name="Marcador de contenido 2">
                <a:extLst>
                  <a:ext uri="{FF2B5EF4-FFF2-40B4-BE49-F238E27FC236}">
                    <a16:creationId xmlns:a16="http://schemas.microsoft.com/office/drawing/2014/main" id="{F9F61BF6-0162-4770-85DF-08F621037689}"/>
                  </a:ext>
                </a:extLst>
              </p:cNvPr>
              <p:cNvSpPr txBox="1">
                <a:spLocks/>
              </p:cNvSpPr>
              <p:nvPr/>
            </p:nvSpPr>
            <p:spPr>
              <a:xfrm>
                <a:off x="677334" y="4873975"/>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acc>
                      <m:accPr>
                        <m:chr m:val="̅"/>
                        <m:ctrlPr>
                          <a:rPr lang="es-AR" i="1" smtClean="0">
                            <a:solidFill>
                              <a:schemeClr val="tx1"/>
                            </a:solidFill>
                            <a:latin typeface="Cambria Math" panose="02040503050406030204" pitchFamily="18" charset="0"/>
                          </a:rPr>
                        </m:ctrlPr>
                      </m:accPr>
                      <m:e>
                        <m:r>
                          <a:rPr lang="es-AR" i="1">
                            <a:solidFill>
                              <a:schemeClr val="tx1"/>
                            </a:solidFill>
                            <a:latin typeface="Cambria Math" panose="02040503050406030204" pitchFamily="18" charset="0"/>
                          </a:rPr>
                          <m:t>𝑝</m:t>
                        </m:r>
                      </m:e>
                    </m:acc>
                  </m:oMath>
                </a14:m>
                <a:r>
                  <a:rPr lang="es-MX" dirty="0">
                    <a:solidFill>
                      <a:schemeClr val="tx1"/>
                    </a:solidFill>
                    <a:latin typeface="Calibri" panose="020F0502020204030204" pitchFamily="34" charset="0"/>
                    <a:cs typeface="Calibri" panose="020F0502020204030204" pitchFamily="34" charset="0"/>
                  </a:rPr>
                  <a:t>: proporción o razón media observada</a:t>
                </a:r>
                <a:endParaRPr lang="es-AR" i="1" dirty="0">
                  <a:latin typeface="Calibri" panose="020F0502020204030204" pitchFamily="34" charset="0"/>
                  <a:cs typeface="Calibri" panose="020F0502020204030204" pitchFamily="34" charset="0"/>
                </a:endParaRPr>
              </a:p>
            </p:txBody>
          </p:sp>
        </mc:Choice>
        <mc:Fallback>
          <p:sp>
            <p:nvSpPr>
              <p:cNvPr id="11" name="Marcador de contenido 2">
                <a:extLst>
                  <a:ext uri="{FF2B5EF4-FFF2-40B4-BE49-F238E27FC236}">
                    <a16:creationId xmlns:a16="http://schemas.microsoft.com/office/drawing/2014/main" id="{F9F61BF6-0162-4770-85DF-08F621037689}"/>
                  </a:ext>
                </a:extLst>
              </p:cNvPr>
              <p:cNvSpPr txBox="1">
                <a:spLocks noRot="1" noChangeAspect="1" noMove="1" noResize="1" noEditPoints="1" noAdjustHandles="1" noChangeArrowheads="1" noChangeShapeType="1" noTextEdit="1"/>
              </p:cNvSpPr>
              <p:nvPr/>
            </p:nvSpPr>
            <p:spPr>
              <a:xfrm>
                <a:off x="677334" y="4873975"/>
                <a:ext cx="7084802" cy="811211"/>
              </a:xfrm>
              <a:prstGeom prst="rect">
                <a:avLst/>
              </a:prstGeom>
              <a:blipFill>
                <a:blip r:embed="rId8"/>
                <a:stretch>
                  <a:fillRect t="-4511"/>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12" name="Marcador de contenido 2">
                <a:extLst>
                  <a:ext uri="{FF2B5EF4-FFF2-40B4-BE49-F238E27FC236}">
                    <a16:creationId xmlns:a16="http://schemas.microsoft.com/office/drawing/2014/main" id="{2867C24B-27EC-4495-857E-64BB21E9EE3D}"/>
                  </a:ext>
                </a:extLst>
              </p:cNvPr>
              <p:cNvSpPr txBox="1">
                <a:spLocks/>
              </p:cNvSpPr>
              <p:nvPr/>
            </p:nvSpPr>
            <p:spPr>
              <a:xfrm>
                <a:off x="677334" y="5306214"/>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AR" i="1" smtClean="0">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𝑖𝑗</m:t>
                        </m:r>
                      </m:sub>
                    </m:sSub>
                  </m:oMath>
                </a14:m>
                <a:r>
                  <a:rPr lang="es-MX" dirty="0">
                    <a:solidFill>
                      <a:schemeClr val="tx1"/>
                    </a:solidFill>
                    <a:latin typeface="Calibri" panose="020F0502020204030204" pitchFamily="34" charset="0"/>
                    <a:cs typeface="Calibri" panose="020F0502020204030204" pitchFamily="34" charset="0"/>
                  </a:rPr>
                  <a:t>: elemento</a:t>
                </a:r>
                <a:r>
                  <a:rPr lang="es-AR" dirty="0">
                    <a:solidFill>
                      <a:schemeClr val="tx1"/>
                    </a:solidFill>
                    <a:cs typeface="Calibri" panose="020F0502020204030204" pitchFamily="34" charset="0"/>
                  </a:rPr>
                  <a:t> </a:t>
                </a:r>
                <a14:m>
                  <m:oMath xmlns:m="http://schemas.openxmlformats.org/officeDocument/2006/math">
                    <m:r>
                      <a:rPr lang="es-AR" i="1">
                        <a:solidFill>
                          <a:schemeClr val="tx1"/>
                        </a:solidFill>
                        <a:latin typeface="Cambria Math" panose="02040503050406030204" pitchFamily="18" charset="0"/>
                        <a:cs typeface="Calibri" panose="020F0502020204030204" pitchFamily="34" charset="0"/>
                      </a:rPr>
                      <m:t>𝑖</m:t>
                    </m:r>
                    <m:r>
                      <a:rPr lang="es-AR" b="0" i="0" smtClean="0">
                        <a:solidFill>
                          <a:schemeClr val="tx1"/>
                        </a:solidFill>
                        <a:latin typeface="Cambria Math" panose="02040503050406030204" pitchFamily="18" charset="0"/>
                        <a:cs typeface="Calibri" panose="020F0502020204030204" pitchFamily="34" charset="0"/>
                      </a:rPr>
                      <m:t>,</m:t>
                    </m:r>
                    <m:r>
                      <a:rPr lang="es-AR" b="0" i="1" smtClean="0">
                        <a:solidFill>
                          <a:schemeClr val="tx1"/>
                        </a:solidFill>
                        <a:latin typeface="Cambria Math" panose="02040503050406030204" pitchFamily="18" charset="0"/>
                        <a:cs typeface="Calibri" panose="020F0502020204030204" pitchFamily="34" charset="0"/>
                      </a:rPr>
                      <m:t>𝑗</m:t>
                    </m:r>
                  </m:oMath>
                </a14:m>
                <a:r>
                  <a:rPr lang="es-MX" dirty="0">
                    <a:solidFill>
                      <a:schemeClr val="tx1"/>
                    </a:solidFill>
                    <a:latin typeface="Calibri" panose="020F0502020204030204" pitchFamily="34" charset="0"/>
                    <a:cs typeface="Calibri" panose="020F0502020204030204" pitchFamily="34" charset="0"/>
                  </a:rPr>
                  <a:t> de la matriz de vecindad </a:t>
                </a:r>
                <a14:m>
                  <m:oMath xmlns:m="http://schemas.openxmlformats.org/officeDocument/2006/math">
                    <m:r>
                      <a:rPr lang="es-AR" b="0" i="1" smtClean="0">
                        <a:solidFill>
                          <a:schemeClr val="tx1"/>
                        </a:solidFill>
                        <a:latin typeface="Cambria Math" panose="02040503050406030204" pitchFamily="18" charset="0"/>
                        <a:cs typeface="Calibri" panose="020F0502020204030204" pitchFamily="34" charset="0"/>
                      </a:rPr>
                      <m:t>𝑊</m:t>
                    </m:r>
                  </m:oMath>
                </a14:m>
                <a:endParaRPr lang="es-AR" i="1" dirty="0">
                  <a:latin typeface="Calibri" panose="020F0502020204030204" pitchFamily="34" charset="0"/>
                  <a:cs typeface="Calibri" panose="020F0502020204030204" pitchFamily="34" charset="0"/>
                </a:endParaRPr>
              </a:p>
            </p:txBody>
          </p:sp>
        </mc:Choice>
        <mc:Fallback>
          <p:sp>
            <p:nvSpPr>
              <p:cNvPr id="12" name="Marcador de contenido 2">
                <a:extLst>
                  <a:ext uri="{FF2B5EF4-FFF2-40B4-BE49-F238E27FC236}">
                    <a16:creationId xmlns:a16="http://schemas.microsoft.com/office/drawing/2014/main" id="{2867C24B-27EC-4495-857E-64BB21E9EE3D}"/>
                  </a:ext>
                </a:extLst>
              </p:cNvPr>
              <p:cNvSpPr txBox="1">
                <a:spLocks noRot="1" noChangeAspect="1" noMove="1" noResize="1" noEditPoints="1" noAdjustHandles="1" noChangeArrowheads="1" noChangeShapeType="1" noTextEdit="1"/>
              </p:cNvSpPr>
              <p:nvPr/>
            </p:nvSpPr>
            <p:spPr>
              <a:xfrm>
                <a:off x="677334" y="5306214"/>
                <a:ext cx="7084802" cy="811211"/>
              </a:xfrm>
              <a:prstGeom prst="rect">
                <a:avLst/>
              </a:prstGeom>
              <a:blipFill>
                <a:blip r:embed="rId9"/>
                <a:stretch>
                  <a:fillRect t="-2985"/>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13" name="Marcador de contenido 2">
                <a:extLst>
                  <a:ext uri="{FF2B5EF4-FFF2-40B4-BE49-F238E27FC236}">
                    <a16:creationId xmlns:a16="http://schemas.microsoft.com/office/drawing/2014/main" id="{87E5FC5B-1327-4A91-BF2D-DB6B4DFAF0B8}"/>
                  </a:ext>
                </a:extLst>
              </p:cNvPr>
              <p:cNvSpPr txBox="1">
                <a:spLocks/>
              </p:cNvSpPr>
              <p:nvPr/>
            </p:nvSpPr>
            <p:spPr>
              <a:xfrm>
                <a:off x="677334" y="3539767"/>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smtClean="0">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MX" i="1">
                            <a:solidFill>
                              <a:schemeClr val="tx1"/>
                            </a:solidFill>
                            <a:latin typeface="Cambria Math" panose="02040503050406030204" pitchFamily="18" charset="0"/>
                          </a:rPr>
                          <m:t>𝑖</m:t>
                        </m:r>
                      </m:sub>
                    </m:sSub>
                  </m:oMath>
                </a14:m>
                <a:r>
                  <a:rPr lang="es-MX" dirty="0">
                    <a:solidFill>
                      <a:schemeClr val="tx1"/>
                    </a:solidFill>
                  </a:rPr>
                  <a:t>= </a:t>
                </a:r>
                <a14:m>
                  <m:oMath xmlns:m="http://schemas.openxmlformats.org/officeDocument/2006/math">
                    <m:f>
                      <m:fPr>
                        <m:ctrlPr>
                          <a:rPr lang="es-MX" i="1" dirty="0">
                            <a:solidFill>
                              <a:schemeClr val="tx1"/>
                            </a:solidFill>
                            <a:latin typeface="Cambria Math" panose="02040503050406030204" pitchFamily="18" charset="0"/>
                          </a:rPr>
                        </m:ctrlPr>
                      </m:fPr>
                      <m:num>
                        <m:sSub>
                          <m:sSubPr>
                            <m:ctrlPr>
                              <a:rPr lang="es-MX"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MX" i="1">
                                <a:solidFill>
                                  <a:schemeClr val="tx1"/>
                                </a:solidFill>
                                <a:latin typeface="Cambria Math" panose="02040503050406030204" pitchFamily="18" charset="0"/>
                              </a:rPr>
                              <m:t>𝑖</m:t>
                            </m:r>
                          </m:sub>
                        </m:sSub>
                      </m:num>
                      <m:den>
                        <m:sSub>
                          <m:sSubPr>
                            <m:ctrlPr>
                              <a:rPr lang="es-MX"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𝑥</m:t>
                            </m:r>
                          </m:e>
                          <m:sub>
                            <m:r>
                              <a:rPr lang="es-MX" i="1">
                                <a:solidFill>
                                  <a:schemeClr val="tx1"/>
                                </a:solidFill>
                                <a:latin typeface="Cambria Math" panose="02040503050406030204" pitchFamily="18" charset="0"/>
                              </a:rPr>
                              <m:t>𝑖</m:t>
                            </m:r>
                          </m:sub>
                        </m:sSub>
                      </m:den>
                    </m:f>
                  </m:oMath>
                </a14:m>
                <a:r>
                  <a:rPr lang="es-MX" dirty="0">
                    <a:solidFill>
                      <a:schemeClr val="tx1"/>
                    </a:solidFill>
                    <a:latin typeface="Calibri" panose="020F0502020204030204" pitchFamily="34" charset="0"/>
                    <a:cs typeface="Calibri" panose="020F0502020204030204" pitchFamily="34" charset="0"/>
                  </a:rPr>
                  <a:t>: proporción o razón observada en el área </a:t>
                </a:r>
                <a14:m>
                  <m:oMath xmlns:m="http://schemas.openxmlformats.org/officeDocument/2006/math">
                    <m:r>
                      <a:rPr lang="es-AR" i="1">
                        <a:solidFill>
                          <a:schemeClr val="tx1"/>
                        </a:solidFill>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p:sp>
            <p:nvSpPr>
              <p:cNvPr id="13" name="Marcador de contenido 2">
                <a:extLst>
                  <a:ext uri="{FF2B5EF4-FFF2-40B4-BE49-F238E27FC236}">
                    <a16:creationId xmlns:a16="http://schemas.microsoft.com/office/drawing/2014/main" id="{87E5FC5B-1327-4A91-BF2D-DB6B4DFAF0B8}"/>
                  </a:ext>
                </a:extLst>
              </p:cNvPr>
              <p:cNvSpPr txBox="1">
                <a:spLocks noRot="1" noChangeAspect="1" noMove="1" noResize="1" noEditPoints="1" noAdjustHandles="1" noChangeArrowheads="1" noChangeShapeType="1" noTextEdit="1"/>
              </p:cNvSpPr>
              <p:nvPr/>
            </p:nvSpPr>
            <p:spPr>
              <a:xfrm>
                <a:off x="677334" y="3539767"/>
                <a:ext cx="7084802" cy="811211"/>
              </a:xfrm>
              <a:prstGeom prst="rect">
                <a:avLst/>
              </a:prstGeom>
              <a:blipFill>
                <a:blip r:embed="rId10"/>
                <a:stretch>
                  <a:fillRect t="-1504"/>
                </a:stretch>
              </a:blipFill>
            </p:spPr>
            <p:txBody>
              <a:bodyPr/>
              <a:lstStyle/>
              <a:p>
                <a:r>
                  <a:rPr lang="es-AR">
                    <a:noFill/>
                  </a:rPr>
                  <a:t> </a:t>
                </a:r>
              </a:p>
            </p:txBody>
          </p:sp>
        </mc:Fallback>
      </mc:AlternateContent>
      <p:sp>
        <p:nvSpPr>
          <p:cNvPr id="7" name="Marcador de pie de página 6">
            <a:extLst>
              <a:ext uri="{FF2B5EF4-FFF2-40B4-BE49-F238E27FC236}">
                <a16:creationId xmlns:a16="http://schemas.microsoft.com/office/drawing/2014/main" id="{DD5FD3BD-99C0-4786-8498-59850769366E}"/>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9" name="Marcador de número de diapositiva 8">
            <a:extLst>
              <a:ext uri="{FF2B5EF4-FFF2-40B4-BE49-F238E27FC236}">
                <a16:creationId xmlns:a16="http://schemas.microsoft.com/office/drawing/2014/main" id="{1122F82F-A46A-45A1-BDA2-62FB439B5CD9}"/>
              </a:ext>
            </a:extLst>
          </p:cNvPr>
          <p:cNvSpPr>
            <a:spLocks noGrp="1"/>
          </p:cNvSpPr>
          <p:nvPr>
            <p:ph type="sldNum" sz="quarter" idx="12"/>
          </p:nvPr>
        </p:nvSpPr>
        <p:spPr/>
        <p:txBody>
          <a:bodyPr/>
          <a:lstStyle/>
          <a:p>
            <a:fld id="{519954A3-9DFD-4C44-94BA-B95130A3BA1C}" type="slidenum">
              <a:rPr lang="en-US" smtClean="0"/>
              <a:t>15</a:t>
            </a:fld>
            <a:endParaRPr lang="en-US" dirty="0"/>
          </a:p>
        </p:txBody>
      </p:sp>
      <p:sp>
        <p:nvSpPr>
          <p:cNvPr id="5" name="Elipse 4">
            <a:extLst>
              <a:ext uri="{FF2B5EF4-FFF2-40B4-BE49-F238E27FC236}">
                <a16:creationId xmlns:a16="http://schemas.microsoft.com/office/drawing/2014/main" id="{81B2382C-69E1-451E-8D0C-D93144EDE332}"/>
              </a:ext>
            </a:extLst>
          </p:cNvPr>
          <p:cNvSpPr/>
          <p:nvPr/>
        </p:nvSpPr>
        <p:spPr>
          <a:xfrm>
            <a:off x="3188677" y="1976921"/>
            <a:ext cx="445477" cy="333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AFA32061-B50D-4371-B68D-7EB92C221AB5}"/>
              </a:ext>
            </a:extLst>
          </p:cNvPr>
          <p:cNvSpPr/>
          <p:nvPr/>
        </p:nvSpPr>
        <p:spPr>
          <a:xfrm>
            <a:off x="5756029" y="1988645"/>
            <a:ext cx="363415" cy="262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05CF5891-F19C-43D4-AB00-B82FC74AD93B}"/>
              </a:ext>
            </a:extLst>
          </p:cNvPr>
          <p:cNvSpPr/>
          <p:nvPr/>
        </p:nvSpPr>
        <p:spPr>
          <a:xfrm>
            <a:off x="4695089" y="1967623"/>
            <a:ext cx="357557" cy="333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7EBE6E9B-1280-4336-9E60-ACA072567956}"/>
              </a:ext>
            </a:extLst>
          </p:cNvPr>
          <p:cNvSpPr/>
          <p:nvPr/>
        </p:nvSpPr>
        <p:spPr>
          <a:xfrm>
            <a:off x="3357217" y="2343320"/>
            <a:ext cx="445477" cy="3331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450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10" grpId="0"/>
      <p:bldP spid="11" grpId="0"/>
      <p:bldP spid="12" grpId="0"/>
      <p:bldP spid="13" grpId="0"/>
      <p:bldP spid="5"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 Test de significación</a:t>
                </a:r>
              </a:p>
            </p:txBody>
          </p:sp>
        </mc:Choice>
        <mc:Fallback>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8666692" cy="4697411"/>
              </a:xfrm>
            </p:spPr>
            <p:txBody>
              <a:bodyPr>
                <a:normAutofit/>
              </a:bodyPr>
              <a:lstStyle/>
              <a:p>
                <a:pPr marL="0" indent="0" algn="just">
                  <a:buNone/>
                </a:pPr>
                <a:r>
                  <a:rPr lang="en-US" dirty="0" err="1">
                    <a:solidFill>
                      <a:schemeClr val="tx1"/>
                    </a:solidFill>
                    <a:latin typeface="Calibri" panose="020F0502020204030204" pitchFamily="34" charset="0"/>
                    <a:cs typeface="Calibri" panose="020F0502020204030204" pitchFamily="34" charset="0"/>
                  </a:rPr>
                  <a:t>En</a:t>
                </a:r>
                <a:r>
                  <a:rPr lang="en-US" dirty="0">
                    <a:solidFill>
                      <a:schemeClr val="tx1"/>
                    </a:solidFill>
                    <a:latin typeface="Calibri" panose="020F0502020204030204" pitchFamily="34" charset="0"/>
                    <a:cs typeface="Calibri" panose="020F0502020204030204" pitchFamily="34" charset="0"/>
                  </a:rPr>
                  <a:t> el </a:t>
                </a:r>
                <a:r>
                  <a:rPr lang="en-US" dirty="0" err="1">
                    <a:solidFill>
                      <a:schemeClr val="tx1"/>
                    </a:solidFill>
                    <a:latin typeface="Calibri" panose="020F0502020204030204" pitchFamily="34" charset="0"/>
                    <a:cs typeface="Calibri" panose="020F0502020204030204" pitchFamily="34" charset="0"/>
                  </a:rPr>
                  <a:t>caso</a:t>
                </a:r>
                <a:r>
                  <a:rPr lang="en-US" dirty="0">
                    <a:solidFill>
                      <a:schemeClr val="tx1"/>
                    </a:solidFill>
                    <a:latin typeface="Calibri" panose="020F0502020204030204" pitchFamily="34" charset="0"/>
                    <a:cs typeface="Calibri" panose="020F0502020204030204" pitchFamily="34" charset="0"/>
                  </a:rPr>
                  <a:t> de no </a:t>
                </a:r>
                <a:r>
                  <a:rPr lang="en-US" dirty="0" err="1">
                    <a:solidFill>
                      <a:schemeClr val="tx1"/>
                    </a:solidFill>
                    <a:latin typeface="Calibri" panose="020F0502020204030204" pitchFamily="34" charset="0"/>
                    <a:cs typeface="Calibri" panose="020F0502020204030204" pitchFamily="34" charset="0"/>
                  </a:rPr>
                  <a:t>existencia</a:t>
                </a:r>
                <a:r>
                  <a:rPr lang="en-US" dirty="0">
                    <a:solidFill>
                      <a:schemeClr val="tx1"/>
                    </a:solidFill>
                    <a:latin typeface="Calibri" panose="020F0502020204030204" pitchFamily="34" charset="0"/>
                    <a:cs typeface="Calibri" panose="020F0502020204030204" pitchFamily="34" charset="0"/>
                  </a:rPr>
                  <a:t> de autocorrelación </a:t>
                </a:r>
                <a:r>
                  <a:rPr lang="en-US" dirty="0" err="1">
                    <a:solidFill>
                      <a:schemeClr val="tx1"/>
                    </a:solidFill>
                    <a:latin typeface="Calibri" panose="020F0502020204030204" pitchFamily="34" charset="0"/>
                    <a:cs typeface="Calibri" panose="020F0502020204030204" pitchFamily="34" charset="0"/>
                  </a:rPr>
                  <a:t>espacial</a:t>
                </a:r>
                <a:r>
                  <a:rPr lang="en-US" dirty="0">
                    <a:solidFill>
                      <a:schemeClr val="tx1"/>
                    </a:solidFill>
                    <a:latin typeface="Calibri" panose="020F0502020204030204" pitchFamily="34" charset="0"/>
                    <a:cs typeface="Calibri" panose="020F0502020204030204" pitchFamily="34" charset="0"/>
                  </a:rPr>
                  <a:t>: </a:t>
                </a:r>
              </a:p>
              <a:p>
                <a:pPr algn="just"/>
                <a:r>
                  <a:rPr lang="en-US" dirty="0">
                    <a:solidFill>
                      <a:schemeClr val="tx1"/>
                    </a:solidFill>
                    <a:latin typeface="Calibri" panose="020F0502020204030204" pitchFamily="34" charset="0"/>
                    <a:cs typeface="Calibri" panose="020F0502020204030204" pitchFamily="34" charset="0"/>
                  </a:rPr>
                  <a:t>E[</a:t>
                </a:r>
                <a14:m>
                  <m:oMath xmlns:m="http://schemas.openxmlformats.org/officeDocument/2006/math">
                    <m:r>
                      <a:rPr lang="es-AR" i="1">
                        <a:solidFill>
                          <a:schemeClr val="tx1"/>
                        </a:solidFill>
                        <a:latin typeface="Cambria Math" panose="02040503050406030204" pitchFamily="18" charset="0"/>
                      </a:rPr>
                      <m:t>𝐼</m:t>
                    </m:r>
                  </m:oMath>
                </a14:m>
                <a:r>
                  <a:rPr lang="en-US"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s-AR"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 − 1</m:t>
                        </m:r>
                      </m:den>
                    </m:f>
                  </m:oMath>
                </a14:m>
                <a:endParaRPr lang="es-AR" dirty="0">
                  <a:solidFill>
                    <a:schemeClr val="tx1"/>
                  </a:solidFill>
                  <a:latin typeface="Calibri" panose="020F0502020204030204" pitchFamily="34" charset="0"/>
                  <a:cs typeface="Calibri" panose="020F0502020204030204" pitchFamily="34" charset="0"/>
                </a:endParaRPr>
              </a:p>
              <a:p>
                <a:pPr algn="just"/>
                <a:r>
                  <a:rPr lang="en-US" dirty="0">
                    <a:solidFill>
                      <a:schemeClr val="tx1"/>
                    </a:solidFill>
                    <a:latin typeface="Calibri" panose="020F0502020204030204" pitchFamily="34" charset="0"/>
                    <a:cs typeface="Calibri" panose="020F0502020204030204" pitchFamily="34" charset="0"/>
                  </a:rPr>
                  <a:t>Var[</a:t>
                </a:r>
                <a14:m>
                  <m:oMath xmlns:m="http://schemas.openxmlformats.org/officeDocument/2006/math">
                    <m:r>
                      <a:rPr lang="es-AR" i="1">
                        <a:solidFill>
                          <a:schemeClr val="tx1"/>
                        </a:solidFill>
                        <a:latin typeface="Cambria Math" panose="02040503050406030204" pitchFamily="18" charset="0"/>
                      </a:rPr>
                      <m:t>𝐼</m:t>
                    </m:r>
                  </m:oMath>
                </a14:m>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rPr>
                      <m:t>  </m:t>
                    </m:r>
                    <m:f>
                      <m:fPr>
                        <m:ctrlPr>
                          <a:rPr lang="es-AR" i="1">
                            <a:solidFill>
                              <a:schemeClr val="tx1"/>
                            </a:solidFill>
                            <a:latin typeface="Cambria Math" panose="02040503050406030204" pitchFamily="18" charset="0"/>
                          </a:rPr>
                        </m:ctrlPr>
                      </m:fPr>
                      <m:num>
                        <m:sSup>
                          <m:sSupPr>
                            <m:ctrlPr>
                              <a:rPr lang="es-AR" i="1">
                                <a:solidFill>
                                  <a:schemeClr val="tx1"/>
                                </a:solidFill>
                                <a:latin typeface="Cambria Math" panose="02040503050406030204" pitchFamily="18" charset="0"/>
                              </a:rPr>
                            </m:ctrlPr>
                          </m:sSupPr>
                          <m:e>
                            <m:r>
                              <a:rPr lang="es-AR" i="1">
                                <a:solidFill>
                                  <a:schemeClr val="tx1"/>
                                </a:solidFill>
                                <a:latin typeface="Cambria Math" panose="02040503050406030204" pitchFamily="18" charset="0"/>
                              </a:rPr>
                              <m:t>𝑚</m:t>
                            </m:r>
                          </m:e>
                          <m:sup>
                            <m:r>
                              <a:rPr lang="en-US" i="1">
                                <a:solidFill>
                                  <a:schemeClr val="tx1"/>
                                </a:solidFill>
                                <a:latin typeface="Cambria Math" panose="02040503050406030204" pitchFamily="18" charset="0"/>
                              </a:rPr>
                              <m:t>2</m:t>
                            </m:r>
                          </m:sup>
                        </m:sSup>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𝑖𝑗</m:t>
                            </m:r>
                          </m:sub>
                          <m:sup>
                            <m:r>
                              <a:rPr lang="es-AR" i="1">
                                <a:solidFill>
                                  <a:schemeClr val="tx1"/>
                                </a:solidFill>
                                <a:latin typeface="Cambria Math" panose="02040503050406030204" pitchFamily="18" charset="0"/>
                              </a:rPr>
                              <m:t>𝑚</m:t>
                            </m:r>
                          </m:sup>
                          <m:e>
                            <m:sSup>
                              <m:sSupPr>
                                <m:ctrlPr>
                                  <a:rPr lang="es-AR"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 − </m:t>
                                </m:r>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𝑗𝑖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2 </m:t>
                                </m:r>
                              </m:sup>
                            </m:sSup>
                            <m:r>
                              <a:rPr lang="es-AR" i="1">
                                <a:solidFill>
                                  <a:schemeClr val="tx1"/>
                                </a:solidFill>
                                <a:latin typeface="Cambria Math" panose="02040503050406030204" pitchFamily="18" charset="0"/>
                              </a:rPr>
                              <m:t> </m:t>
                            </m:r>
                          </m:e>
                        </m:nary>
                        <m:r>
                          <a:rPr lang="en-US" i="1">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𝑚</m:t>
                        </m:r>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m:t>
                            </m:r>
                          </m:sub>
                          <m:sup>
                            <m:r>
                              <a:rPr lang="es-AR" i="1">
                                <a:solidFill>
                                  <a:schemeClr val="tx1"/>
                                </a:solidFill>
                                <a:latin typeface="Cambria Math" panose="02040503050406030204" pitchFamily="18" charset="0"/>
                              </a:rPr>
                              <m:t>𝑚</m:t>
                            </m:r>
                          </m:sup>
                          <m:e>
                            <m:sSup>
                              <m:sSupPr>
                                <m:ctrlPr>
                                  <a:rPr lang="es-AR"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𝑗</m:t>
                                    </m:r>
                                  </m:sub>
                                  <m:sup>
                                    <m:r>
                                      <a:rPr lang="es-AR"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𝑖𝑗</m:t>
                                        </m:r>
                                        <m:r>
                                          <a:rPr lang="es-AR" i="1">
                                            <a:solidFill>
                                              <a:schemeClr val="tx1"/>
                                            </a:solidFill>
                                            <a:latin typeface="Cambria Math" panose="02040503050406030204" pitchFamily="18" charset="0"/>
                                          </a:rPr>
                                          <m:t> </m:t>
                                        </m:r>
                                      </m:sub>
                                    </m:sSub>
                                    <m:r>
                                      <a:rPr lang="en-US" i="1">
                                        <a:solidFill>
                                          <a:schemeClr val="tx1"/>
                                        </a:solidFill>
                                        <a:latin typeface="Cambria Math" panose="02040503050406030204" pitchFamily="18" charset="0"/>
                                      </a:rPr>
                                      <m:t>+ </m:t>
                                    </m:r>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𝑗</m:t>
                                        </m:r>
                                      </m:sub>
                                      <m:sup>
                                        <m:r>
                                          <a:rPr lang="es-AR"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𝑗𝑖</m:t>
                                            </m:r>
                                          </m:sub>
                                        </m:sSub>
                                        <m:r>
                                          <a:rPr lang="en-US" i="1">
                                            <a:solidFill>
                                              <a:schemeClr val="tx1"/>
                                            </a:solidFill>
                                            <a:latin typeface="Cambria Math" panose="02040503050406030204" pitchFamily="18" charset="0"/>
                                          </a:rPr>
                                          <m:t>)</m:t>
                                        </m:r>
                                      </m:e>
                                    </m:nary>
                                  </m:e>
                                </m:nary>
                              </m:e>
                              <m:sup>
                                <m:r>
                                  <a:rPr lang="en-US" i="1">
                                    <a:solidFill>
                                      <a:schemeClr val="tx1"/>
                                    </a:solidFill>
                                    <a:latin typeface="Cambria Math" panose="02040503050406030204" pitchFamily="18" charset="0"/>
                                  </a:rPr>
                                  <m:t>2</m:t>
                                </m:r>
                              </m:sup>
                            </m:sSup>
                          </m:e>
                        </m:nary>
                        <m:r>
                          <a:rPr lang="en-US" i="1">
                            <a:solidFill>
                              <a:schemeClr val="tx1"/>
                            </a:solidFill>
                            <a:latin typeface="Cambria Math" panose="02040503050406030204" pitchFamily="18" charset="0"/>
                          </a:rPr>
                          <m:t> + 3[</m:t>
                        </m:r>
                        <m:sSup>
                          <m:sSupPr>
                            <m:ctrlPr>
                              <a:rPr lang="es-AR" i="1">
                                <a:solidFill>
                                  <a:schemeClr val="tx1"/>
                                </a:solidFill>
                                <a:latin typeface="Cambria Math" panose="02040503050406030204" pitchFamily="18" charset="0"/>
                              </a:rPr>
                            </m:ctrlPr>
                          </m:sSupPr>
                          <m:e>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𝑖𝑗</m:t>
                                </m:r>
                              </m:sub>
                              <m:sup>
                                <m:r>
                                  <a:rPr lang="es-AR"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𝑤</m:t>
                                    </m:r>
                                  </m:e>
                                  <m:sub>
                                    <m:r>
                                      <a:rPr lang="es-AR" i="1">
                                        <a:solidFill>
                                          <a:schemeClr val="tx1"/>
                                        </a:solidFill>
                                        <a:latin typeface="Cambria Math" panose="02040503050406030204" pitchFamily="18" charset="0"/>
                                      </a:rPr>
                                      <m:t>𝑖𝑗</m:t>
                                    </m:r>
                                  </m:sub>
                                </m:sSub>
                              </m:e>
                            </m:nary>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num>
                      <m:den>
                        <m:d>
                          <m:dPr>
                            <m:ctrlPr>
                              <a:rPr lang="es-AR" i="1">
                                <a:solidFill>
                                  <a:schemeClr val="tx1"/>
                                </a:solidFill>
                                <a:latin typeface="Cambria Math" panose="02040503050406030204" pitchFamily="18" charset="0"/>
                              </a:rPr>
                            </m:ctrlPr>
                          </m:dPr>
                          <m:e>
                            <m:sSup>
                              <m:sSupPr>
                                <m:ctrlPr>
                                  <a:rPr lang="es-AR" i="1">
                                    <a:solidFill>
                                      <a:schemeClr val="tx1"/>
                                    </a:solidFill>
                                    <a:latin typeface="Cambria Math" panose="02040503050406030204" pitchFamily="18" charset="0"/>
                                  </a:rPr>
                                </m:ctrlPr>
                              </m:sSupPr>
                              <m:e>
                                <m:r>
                                  <a:rPr lang="es-AR" i="1">
                                    <a:solidFill>
                                      <a:schemeClr val="tx1"/>
                                    </a:solidFill>
                                    <a:latin typeface="Cambria Math" panose="02040503050406030204" pitchFamily="18" charset="0"/>
                                  </a:rPr>
                                  <m:t>𝑚</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 − 1</m:t>
                            </m:r>
                          </m:e>
                        </m:d>
                        <m:sSup>
                          <m:sSupPr>
                            <m:ctrlPr>
                              <a:rPr lang="es-AR"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 </m:t>
                            </m:r>
                            <m:nary>
                              <m:naryPr>
                                <m:chr m:val="∑"/>
                                <m:limLoc m:val="undOvr"/>
                                <m:ctrlPr>
                                  <a:rPr lang="es-AR"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𝑖𝑗</m:t>
                                </m:r>
                              </m:sub>
                              <m:sup>
                                <m:r>
                                  <a:rPr lang="en-US"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𝑖𝑗</m:t>
                                    </m:r>
                                    <m:r>
                                      <a:rPr lang="en-US" i="1">
                                        <a:solidFill>
                                          <a:schemeClr val="tx1"/>
                                        </a:solidFill>
                                        <a:latin typeface="Cambria Math" panose="02040503050406030204" pitchFamily="18" charset="0"/>
                                      </a:rPr>
                                      <m:t> </m:t>
                                    </m:r>
                                  </m:sub>
                                </m:sSub>
                              </m:e>
                            </m:nary>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den>
                    </m:f>
                  </m:oMath>
                </a14:m>
                <a:r>
                  <a:rPr lang="en-US"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p>
                          <m:sSupPr>
                            <m:ctrlPr>
                              <a:rPr lang="es-AR"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 − 1)</m:t>
                            </m:r>
                          </m:e>
                          <m:sup>
                            <m:r>
                              <a:rPr lang="en-US" i="1">
                                <a:solidFill>
                                  <a:schemeClr val="tx1"/>
                                </a:solidFill>
                                <a:latin typeface="Cambria Math" panose="02040503050406030204" pitchFamily="18" charset="0"/>
                              </a:rPr>
                              <m:t>2</m:t>
                            </m:r>
                          </m:sup>
                        </m:sSup>
                      </m:den>
                    </m:f>
                  </m:oMath>
                </a14:m>
                <a:endParaRPr lang="es-AR" b="1" dirty="0">
                  <a:solidFill>
                    <a:schemeClr val="tx1"/>
                  </a:solidFill>
                  <a:latin typeface="Calibri" panose="020F0502020204030204" pitchFamily="34" charset="0"/>
                  <a:cs typeface="Calibri" panose="020F0502020204030204" pitchFamily="34" charset="0"/>
                </a:endParaRPr>
              </a:p>
              <a:p>
                <a:pPr algn="just"/>
                <a:r>
                  <a:rPr lang="es-MX" dirty="0">
                    <a:solidFill>
                      <a:schemeClr val="tx1"/>
                    </a:solidFill>
                    <a:latin typeface="Calibri" panose="020F0502020204030204" pitchFamily="34" charset="0"/>
                    <a:cs typeface="Calibri" panose="020F0502020204030204" pitchFamily="34" charset="0"/>
                  </a:rPr>
                  <a:t>Si </a:t>
                </a:r>
                <a14:m>
                  <m:oMath xmlns:m="http://schemas.openxmlformats.org/officeDocument/2006/math">
                    <m:sSub>
                      <m:sSubPr>
                        <m:ctrlPr>
                          <a:rPr lang="es-MX"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MX" i="1">
                            <a:solidFill>
                              <a:schemeClr val="tx1"/>
                            </a:solidFill>
                            <a:latin typeface="Cambria Math" panose="02040503050406030204" pitchFamily="18" charset="0"/>
                          </a:rPr>
                          <m:t>𝑖</m:t>
                        </m:r>
                      </m:sub>
                    </m:sSub>
                  </m:oMath>
                </a14:m>
                <a:r>
                  <a:rPr lang="es-MX" i="1" dirty="0">
                    <a:solidFill>
                      <a:schemeClr val="tx1"/>
                    </a:solidFill>
                    <a:latin typeface="Calibri" panose="020F0502020204030204" pitchFamily="34" charset="0"/>
                    <a:cs typeface="Calibri" panose="020F0502020204030204" pitchFamily="34" charset="0"/>
                  </a:rPr>
                  <a:t> </a:t>
                </a:r>
                <a:r>
                  <a:rPr lang="es-AR" dirty="0">
                    <a:solidFill>
                      <a:schemeClr val="tx1"/>
                    </a:solidFill>
                    <a:latin typeface="Calibri" panose="020F0502020204030204" pitchFamily="34" charset="0"/>
                    <a:cs typeface="Calibri" panose="020F0502020204030204" pitchFamily="34" charset="0"/>
                  </a:rPr>
                  <a:t>sigue una distribución normal</a:t>
                </a:r>
                <a:r>
                  <a:rPr lang="es-MX" dirty="0">
                    <a:solidFill>
                      <a:schemeClr val="tx1"/>
                    </a:solidFill>
                    <a:latin typeface="Calibri" panose="020F0502020204030204" pitchFamily="34" charset="0"/>
                    <a:cs typeface="Calibri" panose="020F0502020204030204" pitchFamily="34" charset="0"/>
                  </a:rPr>
                  <a:t> o si m es suficientemente grande, la estadística </a:t>
                </a:r>
              </a:p>
              <a:p>
                <a:pPr marL="0" indent="0" algn="just">
                  <a:buNone/>
                </a:pPr>
                <a:r>
                  <a:rPr lang="es-MX" dirty="0">
                    <a:solidFill>
                      <a:schemeClr val="tx1"/>
                    </a:solidFill>
                    <a:latin typeface="Calibri" panose="020F0502020204030204" pitchFamily="34" charset="0"/>
                    <a:cs typeface="Calibri" panose="020F0502020204030204" pitchFamily="34" charset="0"/>
                  </a:rPr>
                  <a:t>       Z = </a:t>
                </a:r>
                <a14:m>
                  <m:oMath xmlns:m="http://schemas.openxmlformats.org/officeDocument/2006/math">
                    <m:f>
                      <m:fPr>
                        <m:ctrlPr>
                          <a:rPr lang="es-MX" i="1" dirty="0">
                            <a:solidFill>
                              <a:schemeClr val="tx1"/>
                            </a:solidFill>
                            <a:latin typeface="Cambria Math" panose="02040503050406030204" pitchFamily="18" charset="0"/>
                          </a:rPr>
                        </m:ctrlPr>
                      </m:fPr>
                      <m:num>
                        <m:r>
                          <a:rPr lang="es-AR" i="1">
                            <a:solidFill>
                              <a:schemeClr val="tx1"/>
                            </a:solidFill>
                            <a:latin typeface="Cambria Math" panose="02040503050406030204" pitchFamily="18" charset="0"/>
                          </a:rPr>
                          <m:t>𝐼</m:t>
                        </m:r>
                        <m:r>
                          <m:rPr>
                            <m:nor/>
                          </m:rPr>
                          <a:rPr lang="es-MX" dirty="0">
                            <a:solidFill>
                              <a:schemeClr val="tx1"/>
                            </a:solidFill>
                            <a:latin typeface="Calibri" panose="020F0502020204030204" pitchFamily="34" charset="0"/>
                            <a:cs typeface="Calibri" panose="020F0502020204030204" pitchFamily="34" charset="0"/>
                          </a:rPr>
                          <m:t>−</m:t>
                        </m:r>
                        <m:r>
                          <m:rPr>
                            <m:nor/>
                          </m:rPr>
                          <a:rPr lang="en-US" dirty="0">
                            <a:solidFill>
                              <a:schemeClr val="tx1"/>
                            </a:solidFill>
                            <a:latin typeface="Calibri" panose="020F0502020204030204" pitchFamily="34" charset="0"/>
                            <a:cs typeface="Calibri" panose="020F0502020204030204" pitchFamily="34" charset="0"/>
                          </a:rPr>
                          <m:t>E</m:t>
                        </m:r>
                        <m:r>
                          <m:rPr>
                            <m:nor/>
                          </m:rPr>
                          <a:rPr lang="en-US" dirty="0">
                            <a:solidFill>
                              <a:schemeClr val="tx1"/>
                            </a:solidFill>
                            <a:latin typeface="Calibri" panose="020F0502020204030204" pitchFamily="34" charset="0"/>
                            <a:cs typeface="Calibri" panose="020F0502020204030204" pitchFamily="34" charset="0"/>
                          </a:rPr>
                          <m:t>[</m:t>
                        </m:r>
                        <m:r>
                          <a:rPr lang="es-AR" i="1">
                            <a:solidFill>
                              <a:schemeClr val="tx1"/>
                            </a:solidFill>
                            <a:latin typeface="Cambria Math" panose="02040503050406030204" pitchFamily="18" charset="0"/>
                          </a:rPr>
                          <m:t>𝐼</m:t>
                        </m:r>
                        <m:r>
                          <m:rPr>
                            <m:nor/>
                          </m:rPr>
                          <a:rPr lang="en-US" dirty="0">
                            <a:solidFill>
                              <a:schemeClr val="tx1"/>
                            </a:solidFill>
                            <a:latin typeface="Calibri" panose="020F0502020204030204" pitchFamily="34" charset="0"/>
                            <a:cs typeface="Calibri" panose="020F0502020204030204" pitchFamily="34" charset="0"/>
                          </a:rPr>
                          <m:t>]</m:t>
                        </m:r>
                      </m:num>
                      <m:den>
                        <m:r>
                          <m:rPr>
                            <m:nor/>
                          </m:rPr>
                          <a:rPr lang="en-US" dirty="0">
                            <a:solidFill>
                              <a:schemeClr val="tx1"/>
                            </a:solidFill>
                            <a:latin typeface="Calibri" panose="020F0502020204030204" pitchFamily="34" charset="0"/>
                            <a:cs typeface="Calibri" panose="020F0502020204030204" pitchFamily="34" charset="0"/>
                          </a:rPr>
                          <m:t>Var</m:t>
                        </m:r>
                        <m:r>
                          <m:rPr>
                            <m:nor/>
                          </m:rPr>
                          <a:rPr lang="en-US" dirty="0">
                            <a:solidFill>
                              <a:schemeClr val="tx1"/>
                            </a:solidFill>
                            <a:latin typeface="Calibri" panose="020F0502020204030204" pitchFamily="34" charset="0"/>
                            <a:cs typeface="Calibri" panose="020F0502020204030204" pitchFamily="34" charset="0"/>
                          </a:rPr>
                          <m:t>[</m:t>
                        </m:r>
                        <m:r>
                          <a:rPr lang="es-AR" i="1">
                            <a:solidFill>
                              <a:schemeClr val="tx1"/>
                            </a:solidFill>
                            <a:latin typeface="Cambria Math" panose="02040503050406030204" pitchFamily="18" charset="0"/>
                          </a:rPr>
                          <m:t>𝐼</m:t>
                        </m:r>
                        <m:r>
                          <m:rPr>
                            <m:nor/>
                          </m:rPr>
                          <a:rPr lang="en-US" dirty="0">
                            <a:solidFill>
                              <a:schemeClr val="tx1"/>
                            </a:solidFill>
                            <a:latin typeface="Calibri" panose="020F0502020204030204" pitchFamily="34" charset="0"/>
                            <a:cs typeface="Calibri" panose="020F0502020204030204" pitchFamily="34" charset="0"/>
                          </a:rPr>
                          <m:t>]</m:t>
                        </m:r>
                      </m:den>
                    </m:f>
                  </m:oMath>
                </a14:m>
                <a:r>
                  <a:rPr lang="es-MX" dirty="0">
                    <a:solidFill>
                      <a:schemeClr val="tx1"/>
                    </a:solidFill>
                    <a:latin typeface="Calibri" panose="020F0502020204030204" pitchFamily="34" charset="0"/>
                    <a:cs typeface="Calibri" panose="020F0502020204030204" pitchFamily="34" charset="0"/>
                  </a:rPr>
                  <a:t>  se distribuye como una normal estándar, lo cual permite realizar la 	correspondiente prueba de significación. </a:t>
                </a:r>
              </a:p>
              <a:p>
                <a:pPr algn="just"/>
                <a:r>
                  <a:rPr lang="es-MX" dirty="0">
                    <a:solidFill>
                      <a:schemeClr val="tx1"/>
                    </a:solidFill>
                    <a:latin typeface="Calibri" panose="020F0502020204030204" pitchFamily="34" charset="0"/>
                    <a:cs typeface="Calibri" panose="020F0502020204030204" pitchFamily="34" charset="0"/>
                  </a:rPr>
                  <a:t>Si no se puede asumir normalidad, se utiliza un test permutacional. Por cuestiones de cálculo no se obtienen todas las permutaciones posibles, suele utilizarse 1000 permutaciones.</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666692" cy="4697411"/>
              </a:xfrm>
              <a:blipFill>
                <a:blip r:embed="rId4"/>
                <a:stretch>
                  <a:fillRect l="-563" t="-649" r="-633"/>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A82AC0DE-6BDE-425C-A8AA-728C6083EFF7}"/>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505816CD-8018-4C57-98A1-E6AB62FE7933}"/>
              </a:ext>
            </a:extLst>
          </p:cNvPr>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402274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Gráfico de dispersión de Moran</a:t>
            </a:r>
          </a:p>
        </p:txBody>
      </p:sp>
      <p:sp>
        <p:nvSpPr>
          <p:cNvPr id="3" name="Marcador de contenido 2"/>
          <p:cNvSpPr>
            <a:spLocks noGrp="1"/>
          </p:cNvSpPr>
          <p:nvPr>
            <p:ph idx="1"/>
          </p:nvPr>
        </p:nvSpPr>
        <p:spPr>
          <a:xfrm>
            <a:off x="677334" y="2160589"/>
            <a:ext cx="8666692" cy="4697411"/>
          </a:xfrm>
        </p:spPr>
        <p:txBody>
          <a:bodyPr>
            <a:normAutofit/>
          </a:bodyPr>
          <a:lstStyle/>
          <a:p>
            <a:pPr algn="just"/>
            <a:r>
              <a:rPr lang="es-AR" dirty="0">
                <a:solidFill>
                  <a:schemeClr val="tx1"/>
                </a:solidFill>
                <a:latin typeface="Calibri" panose="020F0502020204030204" pitchFamily="34" charset="0"/>
                <a:cs typeface="Calibri" panose="020F0502020204030204" pitchFamily="34" charset="0"/>
              </a:rPr>
              <a:t>Herramienta gráfica para la visualización de la existencia de la autocorrelación espacial.</a:t>
            </a:r>
          </a:p>
          <a:p>
            <a:pPr algn="just"/>
            <a:r>
              <a:rPr lang="es-AR" dirty="0">
                <a:solidFill>
                  <a:schemeClr val="tx1"/>
                </a:solidFill>
                <a:latin typeface="Calibri" panose="020F0502020204030204" pitchFamily="34" charset="0"/>
                <a:cs typeface="Calibri" panose="020F0502020204030204" pitchFamily="34" charset="0"/>
              </a:rPr>
              <a:t>Se representa en el plano las diferentes áreas.</a:t>
            </a:r>
          </a:p>
          <a:p>
            <a:pPr algn="just"/>
            <a:r>
              <a:rPr lang="es-AR" dirty="0">
                <a:solidFill>
                  <a:schemeClr val="tx1"/>
                </a:solidFill>
                <a:latin typeface="Calibri" panose="020F0502020204030204" pitchFamily="34" charset="0"/>
                <a:cs typeface="Calibri" panose="020F0502020204030204" pitchFamily="34" charset="0"/>
              </a:rPr>
              <a:t>Autocorrelación espacial positiva: los puntos se agrupan en el I y III cuadrante. </a:t>
            </a:r>
          </a:p>
          <a:p>
            <a:pPr algn="just"/>
            <a:r>
              <a:rPr lang="es-AR" dirty="0">
                <a:solidFill>
                  <a:schemeClr val="tx1"/>
                </a:solidFill>
                <a:latin typeface="Calibri" panose="020F0502020204030204" pitchFamily="34" charset="0"/>
                <a:cs typeface="Calibri" panose="020F0502020204030204" pitchFamily="34" charset="0"/>
              </a:rPr>
              <a:t>Autocorrelación espacial negativa: los puntos se agrupan en el II y IV cuadrante. </a:t>
            </a:r>
          </a:p>
          <a:p>
            <a:pPr algn="just"/>
            <a:r>
              <a:rPr lang="es-AR" dirty="0">
                <a:solidFill>
                  <a:schemeClr val="tx1"/>
                </a:solidFill>
                <a:latin typeface="Calibri" panose="020F0502020204030204" pitchFamily="34" charset="0"/>
                <a:cs typeface="Calibri" panose="020F0502020204030204" pitchFamily="34" charset="0"/>
              </a:rPr>
              <a:t>La </a:t>
            </a:r>
            <a:r>
              <a:rPr lang="es-AR" b="1" dirty="0">
                <a:solidFill>
                  <a:schemeClr val="tx1"/>
                </a:solidFill>
                <a:latin typeface="Calibri" panose="020F0502020204030204" pitchFamily="34" charset="0"/>
                <a:cs typeface="Calibri" panose="020F0502020204030204" pitchFamily="34" charset="0"/>
              </a:rPr>
              <a:t>pendiente de la recta</a:t>
            </a:r>
            <a:r>
              <a:rPr lang="es-AR" dirty="0">
                <a:solidFill>
                  <a:schemeClr val="tx1"/>
                </a:solidFill>
                <a:latin typeface="Calibri" panose="020F0502020204030204" pitchFamily="34" charset="0"/>
                <a:cs typeface="Calibri" panose="020F0502020204030204" pitchFamily="34" charset="0"/>
              </a:rPr>
              <a:t> que ajusta la nube de puntos es el valor del </a:t>
            </a:r>
            <a:r>
              <a:rPr lang="es-AR" b="1" dirty="0">
                <a:solidFill>
                  <a:schemeClr val="tx1"/>
                </a:solidFill>
                <a:latin typeface="Calibri" panose="020F0502020204030204" pitchFamily="34" charset="0"/>
                <a:cs typeface="Calibri" panose="020F0502020204030204" pitchFamily="34" charset="0"/>
              </a:rPr>
              <a:t>índice de Moran</a:t>
            </a:r>
            <a:r>
              <a:rPr lang="es-AR" dirty="0">
                <a:solidFill>
                  <a:schemeClr val="tx1"/>
                </a:solidFill>
                <a:latin typeface="Calibri" panose="020F0502020204030204" pitchFamily="34" charset="0"/>
                <a:cs typeface="Calibri" panose="020F0502020204030204" pitchFamily="34" charset="0"/>
              </a:rPr>
              <a:t>. </a:t>
            </a:r>
            <a:endParaRPr lang="es-MX" dirty="0">
              <a:solidFill>
                <a:schemeClr val="tx1"/>
              </a:solidFill>
              <a:latin typeface="Calibri" panose="020F0502020204030204" pitchFamily="34" charset="0"/>
              <a:cs typeface="Calibri" panose="020F0502020204030204" pitchFamily="34" charset="0"/>
            </a:endParaRPr>
          </a:p>
          <a:p>
            <a:pPr algn="just"/>
            <a:endParaRPr lang="es-MX"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A82AC0DE-6BDE-425C-A8AA-728C6083EFF7}"/>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505816CD-8018-4C57-98A1-E6AB62FE7933}"/>
              </a:ext>
            </a:extLst>
          </p:cNvPr>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16914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Efecto de unidades de diferentes tamaños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009591" cy="4621211"/>
              </a:xfrm>
            </p:spPr>
            <p:txBody>
              <a:bodyPr>
                <a:noAutofit/>
              </a:bodyPr>
              <a:lstStyle/>
              <a:p>
                <a:pPr algn="just"/>
                <a:r>
                  <a:rPr lang="es-MX" dirty="0">
                    <a:solidFill>
                      <a:schemeClr val="tx1"/>
                    </a:solidFill>
                    <a:latin typeface="Calibri" panose="020F0502020204030204" pitchFamily="34" charset="0"/>
                    <a:cs typeface="Calibri" panose="020F0502020204030204" pitchFamily="34" charset="0"/>
                  </a:rPr>
                  <a:t>Al calcular la proporción</a:t>
                </a:r>
                <a:r>
                  <a:rPr lang="es-MX" dirty="0">
                    <a:solidFill>
                      <a:schemeClr val="tx1"/>
                    </a:solidFill>
                  </a:rPr>
                  <a:t> </a:t>
                </a:r>
                <a14:m>
                  <m:oMath xmlns:m="http://schemas.openxmlformats.org/officeDocument/2006/math">
                    <m:sSub>
                      <m:sSubPr>
                        <m:ctrlPr>
                          <a:rPr lang="es-MX"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MX"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en cada unidad se podrían estar utilizando cantidades con diferentes denominadores.</a:t>
                </a:r>
              </a:p>
              <a:p>
                <a:pPr algn="just"/>
                <a:r>
                  <a:rPr lang="es-AR" dirty="0">
                    <a:solidFill>
                      <a:schemeClr val="tx1"/>
                    </a:solidFill>
                    <a:latin typeface="Calibri" panose="020F0502020204030204" pitchFamily="34" charset="0"/>
                    <a:cs typeface="Calibri" panose="020F0502020204030204" pitchFamily="34" charset="0"/>
                  </a:rPr>
                  <a:t>Por ejemplo:  p</a:t>
                </a:r>
                <a:r>
                  <a:rPr lang="es-AR" baseline="-25000" dirty="0">
                    <a:solidFill>
                      <a:schemeClr val="tx1"/>
                    </a:solidFill>
                    <a:latin typeface="Calibri" panose="020F0502020204030204" pitchFamily="34" charset="0"/>
                    <a:cs typeface="Calibri" panose="020F0502020204030204" pitchFamily="34" charset="0"/>
                  </a:rPr>
                  <a:t>1</a:t>
                </a:r>
                <a:r>
                  <a:rPr lang="es-AR"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s-AR" i="1">
                        <a:solidFill>
                          <a:schemeClr val="tx1"/>
                        </a:solidFill>
                        <a:latin typeface="Cambria Math" panose="02040503050406030204" pitchFamily="18" charset="0"/>
                      </a:rPr>
                      <m:t> </m:t>
                    </m:r>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𝑥</m:t>
                            </m:r>
                          </m:e>
                          <m:sub>
                            <m:r>
                              <a:rPr lang="es-AR" i="1">
                                <a:solidFill>
                                  <a:schemeClr val="tx1"/>
                                </a:solidFill>
                                <a:latin typeface="Cambria Math" panose="02040503050406030204" pitchFamily="18" charset="0"/>
                              </a:rPr>
                              <m:t>1</m:t>
                            </m:r>
                          </m:sub>
                        </m:sSub>
                      </m:num>
                      <m:den>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1</m:t>
                            </m:r>
                          </m:sub>
                        </m:sSub>
                      </m:den>
                    </m:f>
                  </m:oMath>
                </a14:m>
                <a:r>
                  <a:rPr lang="es-AR"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r>
                          <a:rPr lang="es-AR" i="1">
                            <a:solidFill>
                              <a:schemeClr val="tx1"/>
                            </a:solidFill>
                            <a:latin typeface="Cambria Math" panose="02040503050406030204" pitchFamily="18" charset="0"/>
                          </a:rPr>
                          <m:t>10</m:t>
                        </m:r>
                        <m:r>
                          <a:rPr lang="es-AR" b="0" i="1" smtClean="0">
                            <a:solidFill>
                              <a:schemeClr val="tx1"/>
                            </a:solidFill>
                            <a:latin typeface="Cambria Math" panose="02040503050406030204" pitchFamily="18" charset="0"/>
                          </a:rPr>
                          <m:t>0</m:t>
                        </m:r>
                      </m:num>
                      <m:den>
                        <m:r>
                          <a:rPr lang="es-AR" i="1">
                            <a:solidFill>
                              <a:schemeClr val="tx1"/>
                            </a:solidFill>
                            <a:latin typeface="Cambria Math" panose="02040503050406030204" pitchFamily="18" charset="0"/>
                          </a:rPr>
                          <m:t>100</m:t>
                        </m:r>
                        <m:r>
                          <a:rPr lang="es-AR" b="0" i="1" smtClean="0">
                            <a:solidFill>
                              <a:schemeClr val="tx1"/>
                            </a:solidFill>
                            <a:latin typeface="Cambria Math" panose="02040503050406030204" pitchFamily="18" charset="0"/>
                          </a:rPr>
                          <m:t>0</m:t>
                        </m:r>
                      </m:den>
                    </m:f>
                  </m:oMath>
                </a14:m>
                <a:r>
                  <a:rPr lang="es-AR" dirty="0">
                    <a:solidFill>
                      <a:schemeClr val="tx1"/>
                    </a:solidFill>
                    <a:latin typeface="Calibri" panose="020F0502020204030204" pitchFamily="34" charset="0"/>
                    <a:cs typeface="Calibri" panose="020F0502020204030204" pitchFamily="34" charset="0"/>
                  </a:rPr>
                  <a:t> = 0,1 y p</a:t>
                </a:r>
                <a:r>
                  <a:rPr lang="es-AR" baseline="-25000" dirty="0">
                    <a:solidFill>
                      <a:schemeClr val="tx1"/>
                    </a:solidFill>
                    <a:latin typeface="Calibri" panose="020F0502020204030204" pitchFamily="34" charset="0"/>
                    <a:cs typeface="Calibri" panose="020F0502020204030204" pitchFamily="34" charset="0"/>
                  </a:rPr>
                  <a:t>2</a:t>
                </a:r>
                <a:r>
                  <a:rPr lang="es-AR"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s-AR" i="1">
                        <a:solidFill>
                          <a:schemeClr val="tx1"/>
                        </a:solidFill>
                        <a:latin typeface="Cambria Math" panose="02040503050406030204" pitchFamily="18" charset="0"/>
                      </a:rPr>
                      <m:t> </m:t>
                    </m:r>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𝑥</m:t>
                            </m:r>
                          </m:e>
                          <m:sub>
                            <m:r>
                              <a:rPr lang="es-AR" i="1">
                                <a:solidFill>
                                  <a:schemeClr val="tx1"/>
                                </a:solidFill>
                                <a:latin typeface="Cambria Math" panose="02040503050406030204" pitchFamily="18" charset="0"/>
                              </a:rPr>
                              <m:t>2</m:t>
                            </m:r>
                          </m:sub>
                        </m:sSub>
                      </m:num>
                      <m:den>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2</m:t>
                            </m:r>
                          </m:sub>
                        </m:sSub>
                      </m:den>
                    </m:f>
                  </m:oMath>
                </a14:m>
                <a:r>
                  <a:rPr lang="es-AR"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r>
                          <a:rPr lang="es-AR" i="1">
                            <a:solidFill>
                              <a:schemeClr val="tx1"/>
                            </a:solidFill>
                            <a:latin typeface="Cambria Math" panose="02040503050406030204" pitchFamily="18" charset="0"/>
                          </a:rPr>
                          <m:t>1</m:t>
                        </m:r>
                      </m:num>
                      <m:den>
                        <m:r>
                          <a:rPr lang="es-AR" i="1">
                            <a:solidFill>
                              <a:schemeClr val="tx1"/>
                            </a:solidFill>
                            <a:latin typeface="Cambria Math" panose="02040503050406030204" pitchFamily="18" charset="0"/>
                          </a:rPr>
                          <m:t>10</m:t>
                        </m:r>
                      </m:den>
                    </m:f>
                  </m:oMath>
                </a14:m>
                <a:r>
                  <a:rPr lang="es-AR" dirty="0">
                    <a:solidFill>
                      <a:schemeClr val="tx1"/>
                    </a:solidFill>
                    <a:latin typeface="Calibri" panose="020F0502020204030204" pitchFamily="34" charset="0"/>
                    <a:cs typeface="Calibri" panose="020F0502020204030204" pitchFamily="34" charset="0"/>
                  </a:rPr>
                  <a:t> = 0,1.</a:t>
                </a:r>
              </a:p>
              <a:p>
                <a:pPr algn="just"/>
                <a:r>
                  <a:rPr lang="es-MX" dirty="0">
                    <a:solidFill>
                      <a:schemeClr val="tx1"/>
                    </a:solidFill>
                    <a:latin typeface="Calibri" panose="020F0502020204030204" pitchFamily="34" charset="0"/>
                    <a:cs typeface="Calibri" panose="020F0502020204030204" pitchFamily="34" charset="0"/>
                  </a:rPr>
                  <a:t>Si se utiliza la prueba normal, se debe suponer que las proporciones están distribuidas normal, idénticamente y son independientes, pero:</a:t>
                </a:r>
              </a:p>
              <a:p>
                <a:pPr lvl="1" algn="just">
                  <a:buFont typeface="Wingdings" panose="05000000000000000000" pitchFamily="2" charset="2"/>
                  <a:buChar char="§"/>
                </a:pPr>
                <a:r>
                  <a:rPr lang="es-MX" sz="1800" dirty="0">
                    <a:solidFill>
                      <a:schemeClr val="tx1"/>
                    </a:solidFill>
                    <a:latin typeface="Calibri" panose="020F0502020204030204" pitchFamily="34" charset="0"/>
                    <a:cs typeface="Calibri" panose="020F0502020204030204" pitchFamily="34" charset="0"/>
                  </a:rPr>
                  <a:t>La </a:t>
                </a:r>
                <a:r>
                  <a:rPr lang="es-MX" sz="1800" b="1" dirty="0">
                    <a:solidFill>
                      <a:schemeClr val="tx1"/>
                    </a:solidFill>
                    <a:latin typeface="Calibri" panose="020F0502020204030204" pitchFamily="34" charset="0"/>
                    <a:cs typeface="Calibri" panose="020F0502020204030204" pitchFamily="34" charset="0"/>
                  </a:rPr>
                  <a:t>variancia</a:t>
                </a:r>
                <a:r>
                  <a:rPr lang="es-MX" sz="1800" dirty="0">
                    <a:solidFill>
                      <a:schemeClr val="tx1"/>
                    </a:solidFill>
                    <a:latin typeface="Calibri" panose="020F0502020204030204" pitchFamily="34" charset="0"/>
                    <a:cs typeface="Calibri" panose="020F0502020204030204" pitchFamily="34" charset="0"/>
                  </a:rPr>
                  <a:t> de la variable en cada unidad será </a:t>
                </a:r>
                <a:r>
                  <a:rPr lang="es-MX" sz="1800" b="1" dirty="0">
                    <a:solidFill>
                      <a:schemeClr val="tx1"/>
                    </a:solidFill>
                    <a:latin typeface="Calibri" panose="020F0502020204030204" pitchFamily="34" charset="0"/>
                    <a:cs typeface="Calibri" panose="020F0502020204030204" pitchFamily="34" charset="0"/>
                  </a:rPr>
                  <a:t>diferente</a:t>
                </a:r>
                <a:r>
                  <a:rPr lang="es-MX" sz="1800" dirty="0">
                    <a:solidFill>
                      <a:schemeClr val="tx1"/>
                    </a:solidFill>
                    <a:latin typeface="Calibri" panose="020F0502020204030204" pitchFamily="34" charset="0"/>
                    <a:cs typeface="Calibri" panose="020F0502020204030204" pitchFamily="34" charset="0"/>
                  </a:rPr>
                  <a:t> ya que dependerá del tamaño de la misma. La inexistencia de autocorrelación espacial no descarta  la </a:t>
                </a:r>
                <a:r>
                  <a:rPr lang="es-MX" sz="1800" b="1" dirty="0">
                    <a:solidFill>
                      <a:schemeClr val="tx1"/>
                    </a:solidFill>
                    <a:latin typeface="Calibri" panose="020F0502020204030204" pitchFamily="34" charset="0"/>
                    <a:cs typeface="Calibri" panose="020F0502020204030204" pitchFamily="34" charset="0"/>
                  </a:rPr>
                  <a:t>heterogeneidad espacial</a:t>
                </a:r>
                <a:r>
                  <a:rPr lang="es-MX" sz="1800" dirty="0">
                    <a:solidFill>
                      <a:schemeClr val="tx1"/>
                    </a:solidFill>
                    <a:latin typeface="Calibri" panose="020F0502020204030204" pitchFamily="34" charset="0"/>
                    <a:cs typeface="Calibri" panose="020F0502020204030204" pitchFamily="34" charset="0"/>
                  </a:rPr>
                  <a:t>.</a:t>
                </a:r>
              </a:p>
              <a:p>
                <a:pPr algn="just"/>
                <a:r>
                  <a:rPr lang="es-MX" dirty="0">
                    <a:solidFill>
                      <a:schemeClr val="tx1"/>
                    </a:solidFill>
                    <a:latin typeface="Calibri" panose="020F0502020204030204" pitchFamily="34" charset="0"/>
                    <a:cs typeface="Calibri" panose="020F0502020204030204" pitchFamily="34" charset="0"/>
                  </a:rPr>
                  <a:t>Si se aplica un test permutacional bajo esta situación, las distribuciones no                          son “</a:t>
                </a:r>
                <a:r>
                  <a:rPr lang="es-MX" b="1" dirty="0">
                    <a:solidFill>
                      <a:schemeClr val="tx1"/>
                    </a:solidFill>
                    <a:latin typeface="Calibri" panose="020F0502020204030204" pitchFamily="34" charset="0"/>
                    <a:cs typeface="Calibri" panose="020F0502020204030204" pitchFamily="34" charset="0"/>
                  </a:rPr>
                  <a:t>intercambiables</a:t>
                </a:r>
                <a:r>
                  <a:rPr lang="es-MX" dirty="0">
                    <a:solidFill>
                      <a:schemeClr val="tx1"/>
                    </a:solidFill>
                    <a:latin typeface="Calibri" panose="020F0502020204030204" pitchFamily="34" charset="0"/>
                    <a:cs typeface="Calibri" panose="020F0502020204030204" pitchFamily="34" charset="0"/>
                  </a:rPr>
                  <a:t>”, condición requerida por esa clase de pruebas.</a:t>
                </a:r>
                <a:endParaRPr lang="es-AR" b="1" dirty="0">
                  <a:solidFill>
                    <a:schemeClr val="tx1"/>
                  </a:solidFill>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009591" cy="4621211"/>
              </a:xfrm>
              <a:blipFill>
                <a:blip r:embed="rId3"/>
                <a:stretch>
                  <a:fillRect l="-135" t="-659" r="-609"/>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34814796-76AF-452C-BFCA-18D5CEFC0F42}"/>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4D449D69-23A1-496E-9E08-7C2D3FD23DC7}"/>
              </a:ext>
            </a:extLst>
          </p:cNvPr>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58254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Oden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452"/>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AR" dirty="0">
                    <a:solidFill>
                      <a:schemeClr val="tx1"/>
                    </a:solidFill>
                    <a:latin typeface="Calibri" panose="020F0502020204030204" pitchFamily="34" charset="0"/>
                    <a:cs typeface="Calibri" panose="020F0502020204030204" pitchFamily="34" charset="0"/>
                  </a:rPr>
                  <a:t>Propuesto por Oden en 1995.</a:t>
                </a:r>
              </a:p>
              <a:p>
                <a14:m>
                  <m:oMath xmlns:m="http://schemas.openxmlformats.org/officeDocument/2006/math">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𝐼</m:t>
                        </m:r>
                      </m:e>
                      <m:sub>
                        <m:r>
                          <a:rPr lang="es-AR" i="1">
                            <a:solidFill>
                              <a:schemeClr val="tx1"/>
                            </a:solidFill>
                            <a:latin typeface="Cambria Math" panose="02040503050406030204" pitchFamily="18" charset="0"/>
                          </a:rPr>
                          <m:t>𝑝𝑜𝑝</m:t>
                        </m:r>
                      </m:sub>
                      <m:sup>
                        <m:r>
                          <a:rPr lang="es-AR" i="1">
                            <a:solidFill>
                              <a:schemeClr val="tx1"/>
                            </a:solidFill>
                            <a:latin typeface="Cambria Math" panose="02040503050406030204" pitchFamily="18" charset="0"/>
                          </a:rPr>
                          <m:t>∗</m:t>
                        </m:r>
                      </m:sup>
                    </m:sSubSup>
                  </m:oMath>
                </a14:m>
                <a:r>
                  <a:rPr lang="es-AR"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sSup>
                          <m:sSupPr>
                            <m:ctrlPr>
                              <a:rPr lang="es-AR" i="1">
                                <a:solidFill>
                                  <a:schemeClr val="tx1"/>
                                </a:solidFill>
                                <a:latin typeface="Cambria Math" panose="02040503050406030204" pitchFamily="18" charset="0"/>
                              </a:rPr>
                            </m:ctrlPr>
                          </m:sSupPr>
                          <m:e>
                            <m:r>
                              <a:rPr lang="es-AR" i="1">
                                <a:solidFill>
                                  <a:schemeClr val="tx1"/>
                                </a:solidFill>
                                <a:latin typeface="Cambria Math" panose="02040503050406030204" pitchFamily="18" charset="0"/>
                              </a:rPr>
                              <m:t>𝑥</m:t>
                            </m:r>
                          </m:e>
                          <m:sup>
                            <m:r>
                              <a:rPr lang="es-AR" i="1">
                                <a:solidFill>
                                  <a:schemeClr val="tx1"/>
                                </a:solidFill>
                                <a:latin typeface="Cambria Math" panose="02040503050406030204" pitchFamily="18" charset="0"/>
                              </a:rPr>
                              <m:t>2</m:t>
                            </m:r>
                          </m:sup>
                        </m:sSup>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𝑖𝑗</m:t>
                            </m:r>
                          </m:sub>
                          <m:sup>
                            <m:r>
                              <a:rPr lang="es-AR" i="1">
                                <a:solidFill>
                                  <a:schemeClr val="tx1"/>
                                </a:solidFill>
                                <a:latin typeface="Cambria Math" panose="02040503050406030204" pitchFamily="18" charset="0"/>
                              </a:rPr>
                              <m:t>𝑚</m:t>
                            </m:r>
                          </m:sup>
                          <m:e>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𝑀</m:t>
                                </m:r>
                              </m:e>
                              <m:sub>
                                <m:r>
                                  <a:rPr lang="es-AR" i="1">
                                    <a:solidFill>
                                      <a:schemeClr val="tx1"/>
                                    </a:solidFill>
                                    <a:latin typeface="Cambria Math" panose="02040503050406030204" pitchFamily="18" charset="0"/>
                                  </a:rPr>
                                  <m:t>𝑖𝑗</m:t>
                                </m:r>
                                <m:r>
                                  <a:rPr lang="es-AR" i="1">
                                    <a:solidFill>
                                      <a:schemeClr val="tx1"/>
                                    </a:solidFill>
                                    <a:latin typeface="Cambria Math" panose="02040503050406030204" pitchFamily="18" charset="0"/>
                                  </a:rPr>
                                  <m:t> </m:t>
                                </m:r>
                              </m:sub>
                              <m:sup>
                                <m:r>
                                  <a:rPr lang="es-AR" i="1">
                                    <a:solidFill>
                                      <a:schemeClr val="tx1"/>
                                    </a:solidFill>
                                    <a:latin typeface="Cambria Math" panose="02040503050406030204" pitchFamily="18" charset="0"/>
                                  </a:rPr>
                                  <m:t>∗</m:t>
                                </m:r>
                              </m:sup>
                            </m:sSubSup>
                          </m:e>
                        </m:nary>
                        <m:d>
                          <m:dPr>
                            <m:ctrlPr>
                              <a:rPr lang="es-AR" i="1">
                                <a:solidFill>
                                  <a:schemeClr val="tx1"/>
                                </a:solidFill>
                                <a:latin typeface="Cambria Math" panose="02040503050406030204" pitchFamily="18" charset="0"/>
                              </a:rPr>
                            </m:ctrlPr>
                          </m:dPr>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𝑑</m:t>
                                </m:r>
                              </m:e>
                              <m:sub>
                                <m:r>
                                  <a:rPr lang="es-AR" i="1">
                                    <a:solidFill>
                                      <a:schemeClr val="tx1"/>
                                    </a:solidFill>
                                    <a:latin typeface="Cambria Math" panose="02040503050406030204" pitchFamily="18" charset="0"/>
                                  </a:rPr>
                                  <m:t>𝑖</m:t>
                                </m:r>
                              </m:sub>
                            </m:sSub>
                            <m:r>
                              <a:rPr lang="es-AR" i="1">
                                <a:solidFill>
                                  <a:schemeClr val="tx1"/>
                                </a:solidFill>
                                <a:latin typeface="Cambria Math" panose="02040503050406030204" pitchFamily="18" charset="0"/>
                              </a:rPr>
                              <m:t> – </m:t>
                            </m:r>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𝑖</m:t>
                                </m:r>
                              </m:sub>
                            </m:sSub>
                          </m:e>
                        </m:d>
                        <m:r>
                          <a:rPr lang="es-AR" i="1">
                            <a:solidFill>
                              <a:schemeClr val="tx1"/>
                            </a:solidFill>
                            <a:latin typeface="Cambria Math" panose="02040503050406030204" pitchFamily="18" charset="0"/>
                          </a:rPr>
                          <m:t> </m:t>
                        </m:r>
                        <m:d>
                          <m:dPr>
                            <m:ctrlPr>
                              <a:rPr lang="es-AR" i="1">
                                <a:solidFill>
                                  <a:schemeClr val="tx1"/>
                                </a:solidFill>
                                <a:latin typeface="Cambria Math" panose="02040503050406030204" pitchFamily="18" charset="0"/>
                              </a:rPr>
                            </m:ctrlPr>
                          </m:dPr>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𝑑</m:t>
                                </m:r>
                              </m:e>
                              <m:sub>
                                <m:r>
                                  <a:rPr lang="es-AR" i="1">
                                    <a:solidFill>
                                      <a:schemeClr val="tx1"/>
                                    </a:solidFill>
                                    <a:latin typeface="Cambria Math" panose="02040503050406030204" pitchFamily="18" charset="0"/>
                                  </a:rPr>
                                  <m:t>𝑗</m:t>
                                </m:r>
                              </m:sub>
                            </m:sSub>
                            <m:r>
                              <a:rPr lang="es-AR" i="1">
                                <a:solidFill>
                                  <a:schemeClr val="tx1"/>
                                </a:solidFill>
                                <a:latin typeface="Cambria Math" panose="02040503050406030204" pitchFamily="18" charset="0"/>
                              </a:rPr>
                              <m:t> –</m:t>
                            </m:r>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𝑗</m:t>
                                </m:r>
                              </m:sub>
                            </m:sSub>
                          </m:e>
                        </m:d>
                        <m:r>
                          <a:rPr lang="es-AR" i="1">
                            <a:solidFill>
                              <a:schemeClr val="tx1"/>
                            </a:solidFill>
                            <a:latin typeface="Cambria Math" panose="02040503050406030204" pitchFamily="18" charset="0"/>
                          </a:rPr>
                          <m:t>−</m:t>
                        </m:r>
                        <m:r>
                          <a:rPr lang="es-AR" i="1">
                            <a:solidFill>
                              <a:schemeClr val="tx1"/>
                            </a:solidFill>
                            <a:latin typeface="Cambria Math" panose="02040503050406030204" pitchFamily="18" charset="0"/>
                          </a:rPr>
                          <m:t>𝑥</m:t>
                        </m:r>
                        <m:d>
                          <m:dPr>
                            <m:ctrlPr>
                              <a:rPr lang="es-AR" i="1">
                                <a:solidFill>
                                  <a:schemeClr val="tx1"/>
                                </a:solidFill>
                                <a:latin typeface="Cambria Math" panose="02040503050406030204" pitchFamily="18" charset="0"/>
                              </a:rPr>
                            </m:ctrlPr>
                          </m:dPr>
                          <m:e>
                            <m:r>
                              <a:rPr lang="es-AR" i="1">
                                <a:solidFill>
                                  <a:schemeClr val="tx1"/>
                                </a:solidFill>
                                <a:latin typeface="Cambria Math" panose="02040503050406030204" pitchFamily="18" charset="0"/>
                              </a:rPr>
                              <m:t>1 – 2</m:t>
                            </m:r>
                            <m:acc>
                              <m:accPr>
                                <m:chr m:val="̅"/>
                                <m:ctrlPr>
                                  <a:rPr lang="es-AR" i="1">
                                    <a:solidFill>
                                      <a:schemeClr val="tx1"/>
                                    </a:solidFill>
                                    <a:latin typeface="Cambria Math" panose="02040503050406030204" pitchFamily="18" charset="0"/>
                                  </a:rPr>
                                </m:ctrlPr>
                              </m:accPr>
                              <m:e>
                                <m:r>
                                  <a:rPr lang="es-AR" i="1">
                                    <a:solidFill>
                                      <a:schemeClr val="tx1"/>
                                    </a:solidFill>
                                    <a:latin typeface="Cambria Math" panose="02040503050406030204" pitchFamily="18" charset="0"/>
                                  </a:rPr>
                                  <m:t>𝑏</m:t>
                                </m:r>
                              </m:e>
                            </m:acc>
                          </m:e>
                        </m:d>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m:t>
                            </m:r>
                          </m:sub>
                          <m:sup>
                            <m:r>
                              <a:rPr lang="es-AR" i="1">
                                <a:solidFill>
                                  <a:schemeClr val="tx1"/>
                                </a:solidFill>
                                <a:latin typeface="Cambria Math" panose="02040503050406030204" pitchFamily="18" charset="0"/>
                              </a:rPr>
                              <m:t>𝑚</m:t>
                            </m:r>
                          </m:sup>
                          <m:e>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𝑀</m:t>
                                </m:r>
                              </m:e>
                              <m:sub>
                                <m:r>
                                  <a:rPr lang="es-AR" i="1">
                                    <a:solidFill>
                                      <a:schemeClr val="tx1"/>
                                    </a:solidFill>
                                    <a:latin typeface="Cambria Math" panose="02040503050406030204" pitchFamily="18" charset="0"/>
                                  </a:rPr>
                                  <m:t>𝑖𝑖</m:t>
                                </m:r>
                              </m:sub>
                              <m:sup>
                                <m:r>
                                  <a:rPr lang="es-AR" i="1">
                                    <a:solidFill>
                                      <a:schemeClr val="tx1"/>
                                    </a:solidFill>
                                    <a:latin typeface="Cambria Math" panose="02040503050406030204" pitchFamily="18" charset="0"/>
                                  </a:rPr>
                                  <m:t>∗</m:t>
                                </m:r>
                              </m:sup>
                            </m:sSubSup>
                          </m:e>
                        </m:nary>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𝑑</m:t>
                            </m:r>
                          </m:e>
                          <m:sub>
                            <m:r>
                              <a:rPr lang="es-AR" i="1">
                                <a:solidFill>
                                  <a:schemeClr val="tx1"/>
                                </a:solidFill>
                                <a:latin typeface="Cambria Math" panose="02040503050406030204" pitchFamily="18" charset="0"/>
                              </a:rPr>
                              <m:t>𝑖</m:t>
                            </m:r>
                            <m:r>
                              <a:rPr lang="es-AR" i="1">
                                <a:solidFill>
                                  <a:schemeClr val="tx1"/>
                                </a:solidFill>
                                <a:latin typeface="Cambria Math" panose="02040503050406030204" pitchFamily="18" charset="0"/>
                              </a:rPr>
                              <m:t> </m:t>
                            </m:r>
                          </m:sub>
                        </m:sSub>
                        <m:r>
                          <a:rPr lang="es-AR" i="1">
                            <a:solidFill>
                              <a:schemeClr val="tx1"/>
                            </a:solidFill>
                            <a:latin typeface="Cambria Math" panose="02040503050406030204" pitchFamily="18" charset="0"/>
                          </a:rPr>
                          <m:t>–</m:t>
                        </m:r>
                        <m:r>
                          <a:rPr lang="es-AR" i="1">
                            <a:solidFill>
                              <a:schemeClr val="tx1"/>
                            </a:solidFill>
                            <a:latin typeface="Cambria Math" panose="02040503050406030204" pitchFamily="18" charset="0"/>
                          </a:rPr>
                          <m:t>𝑥</m:t>
                        </m:r>
                        <m:acc>
                          <m:accPr>
                            <m:chr m:val="̅"/>
                            <m:ctrlPr>
                              <a:rPr lang="es-AR" i="1">
                                <a:solidFill>
                                  <a:schemeClr val="tx1"/>
                                </a:solidFill>
                                <a:latin typeface="Cambria Math" panose="02040503050406030204" pitchFamily="18" charset="0"/>
                              </a:rPr>
                            </m:ctrlPr>
                          </m:accPr>
                          <m:e>
                            <m:r>
                              <a:rPr lang="es-AR" i="1">
                                <a:solidFill>
                                  <a:schemeClr val="tx1"/>
                                </a:solidFill>
                                <a:latin typeface="Cambria Math" panose="02040503050406030204" pitchFamily="18" charset="0"/>
                              </a:rPr>
                              <m:t>𝑏</m:t>
                            </m:r>
                          </m:e>
                        </m:acc>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𝑖𝑖</m:t>
                            </m:r>
                          </m:sub>
                          <m:sup>
                            <m:r>
                              <a:rPr lang="es-AR" i="1">
                                <a:solidFill>
                                  <a:schemeClr val="tx1"/>
                                </a:solidFill>
                                <a:latin typeface="Cambria Math" panose="02040503050406030204" pitchFamily="18" charset="0"/>
                              </a:rPr>
                              <m:t>𝑚</m:t>
                            </m:r>
                          </m:sup>
                          <m:e>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𝑀</m:t>
                                </m:r>
                              </m:e>
                              <m:sub>
                                <m:r>
                                  <a:rPr lang="es-AR" i="1">
                                    <a:solidFill>
                                      <a:schemeClr val="tx1"/>
                                    </a:solidFill>
                                    <a:latin typeface="Cambria Math" panose="02040503050406030204" pitchFamily="18" charset="0"/>
                                  </a:rPr>
                                  <m:t>𝑖𝑖</m:t>
                                </m:r>
                              </m:sub>
                              <m:sup>
                                <m:r>
                                  <a:rPr lang="es-AR" i="1">
                                    <a:solidFill>
                                      <a:schemeClr val="tx1"/>
                                    </a:solidFill>
                                    <a:latin typeface="Cambria Math" panose="02040503050406030204" pitchFamily="18" charset="0"/>
                                  </a:rPr>
                                  <m:t>∗</m:t>
                                </m:r>
                              </m:sup>
                            </m:sSubSup>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𝑖</m:t>
                                </m:r>
                              </m:sub>
                            </m:sSub>
                          </m:e>
                        </m:nary>
                      </m:num>
                      <m:den>
                        <m:acc>
                          <m:accPr>
                            <m:chr m:val="̅"/>
                            <m:ctrlPr>
                              <a:rPr lang="es-AR" i="1">
                                <a:solidFill>
                                  <a:schemeClr val="tx1"/>
                                </a:solidFill>
                                <a:latin typeface="Cambria Math" panose="02040503050406030204" pitchFamily="18" charset="0"/>
                              </a:rPr>
                            </m:ctrlPr>
                          </m:accPr>
                          <m:e>
                            <m:r>
                              <a:rPr lang="es-AR" i="1">
                                <a:solidFill>
                                  <a:schemeClr val="tx1"/>
                                </a:solidFill>
                                <a:latin typeface="Cambria Math" panose="02040503050406030204" pitchFamily="18" charset="0"/>
                              </a:rPr>
                              <m:t>𝑏</m:t>
                            </m:r>
                          </m:e>
                        </m:acc>
                        <m:r>
                          <a:rPr lang="es-AR" i="1">
                            <a:solidFill>
                              <a:schemeClr val="tx1"/>
                            </a:solidFill>
                            <a:latin typeface="Cambria Math" panose="02040503050406030204" pitchFamily="18" charset="0"/>
                          </a:rPr>
                          <m:t> (1 − </m:t>
                        </m:r>
                        <m:acc>
                          <m:accPr>
                            <m:chr m:val="̅"/>
                            <m:ctrlPr>
                              <a:rPr lang="es-AR" i="1">
                                <a:solidFill>
                                  <a:schemeClr val="tx1"/>
                                </a:solidFill>
                                <a:latin typeface="Cambria Math" panose="02040503050406030204" pitchFamily="18" charset="0"/>
                              </a:rPr>
                            </m:ctrlPr>
                          </m:accPr>
                          <m:e>
                            <m:r>
                              <a:rPr lang="es-AR" i="1">
                                <a:solidFill>
                                  <a:schemeClr val="tx1"/>
                                </a:solidFill>
                                <a:latin typeface="Cambria Math" panose="02040503050406030204" pitchFamily="18" charset="0"/>
                              </a:rPr>
                              <m:t>𝑏</m:t>
                            </m:r>
                          </m:e>
                        </m:acc>
                        <m:r>
                          <a:rPr lang="es-AR" i="1">
                            <a:solidFill>
                              <a:schemeClr val="tx1"/>
                            </a:solidFill>
                            <a:latin typeface="Cambria Math" panose="02040503050406030204" pitchFamily="18" charset="0"/>
                          </a:rPr>
                          <m:t>)(</m:t>
                        </m:r>
                        <m:sSup>
                          <m:sSupPr>
                            <m:ctrlPr>
                              <a:rPr lang="es-AR" i="1">
                                <a:solidFill>
                                  <a:schemeClr val="tx1"/>
                                </a:solidFill>
                                <a:latin typeface="Cambria Math" panose="02040503050406030204" pitchFamily="18" charset="0"/>
                              </a:rPr>
                            </m:ctrlPr>
                          </m:sSupPr>
                          <m:e>
                            <m:r>
                              <a:rPr lang="es-AR" i="1">
                                <a:solidFill>
                                  <a:schemeClr val="tx1"/>
                                </a:solidFill>
                                <a:latin typeface="Cambria Math" panose="02040503050406030204" pitchFamily="18" charset="0"/>
                              </a:rPr>
                              <m:t>𝑛</m:t>
                            </m:r>
                          </m:e>
                          <m:sup>
                            <m:r>
                              <a:rPr lang="es-AR" i="1">
                                <a:solidFill>
                                  <a:schemeClr val="tx1"/>
                                </a:solidFill>
                                <a:latin typeface="Cambria Math" panose="02040503050406030204" pitchFamily="18" charset="0"/>
                              </a:rPr>
                              <m:t>2</m:t>
                            </m:r>
                          </m:sup>
                        </m:sSup>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𝑖𝑗</m:t>
                            </m:r>
                          </m:sub>
                          <m:sup>
                            <m:r>
                              <a:rPr lang="es-AR"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𝑖</m:t>
                                </m:r>
                              </m:sub>
                            </m:sSub>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𝑗</m:t>
                                </m:r>
                              </m:sub>
                            </m:sSub>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𝑀</m:t>
                                </m:r>
                              </m:e>
                              <m:sub>
                                <m:r>
                                  <a:rPr lang="es-AR" i="1">
                                    <a:solidFill>
                                      <a:schemeClr val="tx1"/>
                                    </a:solidFill>
                                    <a:latin typeface="Cambria Math" panose="02040503050406030204" pitchFamily="18" charset="0"/>
                                  </a:rPr>
                                  <m:t>𝑖𝑗</m:t>
                                </m:r>
                                <m:r>
                                  <a:rPr lang="es-AR" i="1">
                                    <a:solidFill>
                                      <a:schemeClr val="tx1"/>
                                    </a:solidFill>
                                    <a:latin typeface="Cambria Math" panose="02040503050406030204" pitchFamily="18" charset="0"/>
                                  </a:rPr>
                                  <m:t> </m:t>
                                </m:r>
                              </m:sub>
                              <m:sup>
                                <m:r>
                                  <a:rPr lang="es-AR" i="1">
                                    <a:solidFill>
                                      <a:schemeClr val="tx1"/>
                                    </a:solidFill>
                                    <a:latin typeface="Cambria Math" panose="02040503050406030204" pitchFamily="18" charset="0"/>
                                  </a:rPr>
                                  <m:t>∗</m:t>
                                </m:r>
                              </m:sup>
                            </m:sSubSup>
                            <m:r>
                              <a:rPr lang="es-AR" i="1">
                                <a:solidFill>
                                  <a:schemeClr val="tx1"/>
                                </a:solidFill>
                                <a:latin typeface="Cambria Math" panose="02040503050406030204" pitchFamily="18" charset="0"/>
                              </a:rPr>
                              <m:t>−</m:t>
                            </m:r>
                            <m:r>
                              <a:rPr lang="es-AR" i="1">
                                <a:solidFill>
                                  <a:schemeClr val="tx1"/>
                                </a:solidFill>
                                <a:latin typeface="Cambria Math" panose="02040503050406030204" pitchFamily="18" charset="0"/>
                              </a:rPr>
                              <m:t>𝑛</m:t>
                            </m:r>
                          </m:e>
                        </m:nary>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m:t>
                            </m:r>
                          </m:sub>
                          <m:sup>
                            <m:r>
                              <a:rPr lang="es-AR" i="1">
                                <a:solidFill>
                                  <a:schemeClr val="tx1"/>
                                </a:solidFill>
                                <a:latin typeface="Cambria Math" panose="02040503050406030204" pitchFamily="18" charset="0"/>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𝑒</m:t>
                                </m:r>
                              </m:e>
                              <m:sub>
                                <m:r>
                                  <a:rPr lang="es-AR" i="1">
                                    <a:solidFill>
                                      <a:schemeClr val="tx1"/>
                                    </a:solidFill>
                                    <a:latin typeface="Cambria Math" panose="02040503050406030204" pitchFamily="18" charset="0"/>
                                  </a:rPr>
                                  <m:t>𝑖</m:t>
                                </m:r>
                              </m:sub>
                            </m:sSub>
                            <m:sSubSup>
                              <m:sSubSupPr>
                                <m:ctrlPr>
                                  <a:rPr lang="es-AR" i="1">
                                    <a:solidFill>
                                      <a:schemeClr val="tx1"/>
                                    </a:solidFill>
                                    <a:latin typeface="Cambria Math" panose="02040503050406030204" pitchFamily="18" charset="0"/>
                                  </a:rPr>
                                </m:ctrlPr>
                              </m:sSubSupPr>
                              <m:e>
                                <m:r>
                                  <a:rPr lang="es-AR" i="1">
                                    <a:solidFill>
                                      <a:schemeClr val="tx1"/>
                                    </a:solidFill>
                                    <a:latin typeface="Cambria Math" panose="02040503050406030204" pitchFamily="18" charset="0"/>
                                  </a:rPr>
                                  <m:t>𝑀</m:t>
                                </m:r>
                              </m:e>
                              <m:sub>
                                <m:r>
                                  <a:rPr lang="es-AR" i="1">
                                    <a:solidFill>
                                      <a:schemeClr val="tx1"/>
                                    </a:solidFill>
                                    <a:latin typeface="Cambria Math" panose="02040503050406030204" pitchFamily="18" charset="0"/>
                                  </a:rPr>
                                  <m:t>𝑖𝑖</m:t>
                                </m:r>
                              </m:sub>
                              <m:sup>
                                <m:r>
                                  <a:rPr lang="es-AR" i="1">
                                    <a:solidFill>
                                      <a:schemeClr val="tx1"/>
                                    </a:solidFill>
                                    <a:latin typeface="Cambria Math" panose="02040503050406030204" pitchFamily="18" charset="0"/>
                                  </a:rPr>
                                  <m:t>∗</m:t>
                                </m:r>
                              </m:sup>
                            </m:sSubSup>
                          </m:e>
                        </m:nary>
                      </m:den>
                    </m:f>
                  </m:oMath>
                </a14:m>
                <a:endParaRPr lang="es-AR" dirty="0">
                  <a:solidFill>
                    <a:schemeClr val="tx1"/>
                  </a:solidFill>
                  <a:latin typeface="Calibri" panose="020F0502020204030204" pitchFamily="34" charset="0"/>
                </a:endParaRPr>
              </a:p>
              <a:p>
                <a:r>
                  <a:rPr lang="es-AR" dirty="0">
                    <a:solidFill>
                      <a:schemeClr val="tx1"/>
                    </a:solidFill>
                    <a:latin typeface="Calibri" panose="020F0502020204030204" pitchFamily="34" charset="0"/>
                    <a:cs typeface="Calibri" panose="020F0502020204030204" pitchFamily="34" charset="0"/>
                  </a:rPr>
                  <a:t>Para probar la existencia de autocorrelación espacial se realiza bajo el supuesto de normalidad o mediante un test permutacional.</a:t>
                </a:r>
              </a:p>
              <a:p>
                <a:r>
                  <a:rPr lang="es-AR" dirty="0">
                    <a:solidFill>
                      <a:schemeClr val="tx1"/>
                    </a:solidFill>
                    <a:latin typeface="Calibri" panose="020F0502020204030204" pitchFamily="34" charset="0"/>
                    <a:cs typeface="Calibri" panose="020F0502020204030204" pitchFamily="34" charset="0"/>
                  </a:rPr>
                  <a:t>Mediante estudios por simulación, se prueba que el test que utiliza a </a:t>
                </a:r>
                <a14:m>
                  <m:oMath xmlns:m="http://schemas.openxmlformats.org/officeDocument/2006/math">
                    <m:sSubSup>
                      <m:sSubSupPr>
                        <m:ctrlPr>
                          <a:rPr lang="es-AR" i="1">
                            <a:solidFill>
                              <a:schemeClr val="tx1"/>
                            </a:solidFill>
                          </a:rPr>
                        </m:ctrlPr>
                      </m:sSubSupPr>
                      <m:e>
                        <m:r>
                          <a:rPr lang="es-AR" b="0" i="1">
                            <a:solidFill>
                              <a:schemeClr val="tx1"/>
                            </a:solidFill>
                          </a:rPr>
                          <m:t>𝐼</m:t>
                        </m:r>
                      </m:e>
                      <m:sub>
                        <m:r>
                          <a:rPr lang="es-AR" b="0" i="1">
                            <a:solidFill>
                              <a:schemeClr val="tx1"/>
                            </a:solidFill>
                          </a:rPr>
                          <m:t>𝑝𝑜𝑝</m:t>
                        </m:r>
                      </m:sub>
                      <m:sup>
                        <m:r>
                          <a:rPr lang="es-AR" b="0" i="1">
                            <a:solidFill>
                              <a:schemeClr val="tx1"/>
                            </a:solidFill>
                          </a:rPr>
                          <m:t>∗</m:t>
                        </m:r>
                      </m:sup>
                    </m:sSubSup>
                  </m:oMath>
                </a14:m>
                <a:r>
                  <a:rPr lang="es-AR" dirty="0">
                    <a:solidFill>
                      <a:schemeClr val="tx1"/>
                    </a:solidFill>
                    <a:latin typeface="Calibri" panose="020F0502020204030204" pitchFamily="34" charset="0"/>
                    <a:cs typeface="Calibri" panose="020F0502020204030204" pitchFamily="34" charset="0"/>
                  </a:rPr>
                  <a:t> es </a:t>
                </a:r>
                <a:r>
                  <a:rPr lang="es-AR" b="1" dirty="0">
                    <a:solidFill>
                      <a:schemeClr val="tx1"/>
                    </a:solidFill>
                    <a:latin typeface="Calibri" panose="020F0502020204030204" pitchFamily="34" charset="0"/>
                    <a:cs typeface="Calibri" panose="020F0502020204030204" pitchFamily="34" charset="0"/>
                  </a:rPr>
                  <a:t>más potente</a:t>
                </a:r>
                <a:r>
                  <a:rPr lang="es-AR" dirty="0">
                    <a:solidFill>
                      <a:schemeClr val="tx1"/>
                    </a:solidFill>
                    <a:latin typeface="Calibri" panose="020F0502020204030204" pitchFamily="34" charset="0"/>
                    <a:cs typeface="Calibri" panose="020F0502020204030204" pitchFamily="34" charset="0"/>
                  </a:rPr>
                  <a:t> que el que utiliza la estadística de Moran cuando los </a:t>
                </a:r>
                <a:r>
                  <a:rPr lang="es-AR" b="1" dirty="0">
                    <a:solidFill>
                      <a:schemeClr val="tx1"/>
                    </a:solidFill>
                    <a:latin typeface="Calibri" panose="020F0502020204030204" pitchFamily="34" charset="0"/>
                    <a:cs typeface="Calibri" panose="020F0502020204030204" pitchFamily="34" charset="0"/>
                  </a:rPr>
                  <a:t>tamaños</a:t>
                </a:r>
                <a:r>
                  <a:rPr lang="es-AR" dirty="0">
                    <a:solidFill>
                      <a:schemeClr val="tx1"/>
                    </a:solidFill>
                    <a:latin typeface="Calibri" panose="020F0502020204030204" pitchFamily="34" charset="0"/>
                    <a:cs typeface="Calibri" panose="020F0502020204030204" pitchFamily="34" charset="0"/>
                  </a:rPr>
                  <a:t> de las unidades espaciales consideradas son </a:t>
                </a:r>
                <a:r>
                  <a:rPr lang="es-AR" b="1" dirty="0">
                    <a:solidFill>
                      <a:schemeClr val="tx1"/>
                    </a:solidFill>
                    <a:latin typeface="Calibri" panose="020F0502020204030204" pitchFamily="34" charset="0"/>
                    <a:cs typeface="Calibri" panose="020F0502020204030204" pitchFamily="34" charset="0"/>
                  </a:rPr>
                  <a:t>distintos</a:t>
                </a:r>
                <a:r>
                  <a:rPr lang="es-AR" dirty="0">
                    <a:solidFill>
                      <a:schemeClr val="tx1"/>
                    </a:solidFill>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4"/>
                <a:stretch>
                  <a:fillRect l="-142" t="-785" r="-496"/>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5502E790-985F-4412-8C55-2F411C38CDFF}"/>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9B96B3C0-8E16-493E-B5F4-129BF6CCE2DE}"/>
              </a:ext>
            </a:extLst>
          </p:cNvPr>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194608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90"/>
            <a:ext cx="8596668" cy="2943426"/>
          </a:xfrm>
        </p:spPr>
        <p:txBody>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6" name="Marcador de pie de página 5">
            <a:extLst>
              <a:ext uri="{FF2B5EF4-FFF2-40B4-BE49-F238E27FC236}">
                <a16:creationId xmlns:a16="http://schemas.microsoft.com/office/drawing/2014/main" id="{E5EA3494-DD5E-4F14-B206-B4E4EAAE2FE5}"/>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F094380F-AA02-49E9-9A6F-1092FB56BD85}"/>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85248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19150"/>
          </a:xfrm>
        </p:spPr>
        <p:txBody>
          <a:bodyPr/>
          <a:lstStyle/>
          <a:p>
            <a:r>
              <a:rPr lang="es-AR" dirty="0">
                <a:latin typeface="Calibri" panose="020F0502020204030204" pitchFamily="34" charset="0"/>
                <a:cs typeface="Calibri" panose="020F0502020204030204" pitchFamily="34" charset="0"/>
              </a:rPr>
              <a:t>Hipótesis</a:t>
            </a:r>
            <a:r>
              <a:rPr lang="es-MX" dirty="0">
                <a:latin typeface="Calibri" panose="020F0502020204030204" pitchFamily="34" charset="0"/>
                <a:cs typeface="Calibri" panose="020F0502020204030204" pitchFamily="34" charset="0"/>
              </a:rPr>
              <a:t> de los índices de Moran y Oden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3" y="1970090"/>
            <a:ext cx="8761941" cy="2840036"/>
          </a:xfrm>
        </p:spPr>
        <p:txBody>
          <a:bodyPr>
            <a:normAutofit/>
          </a:bodyPr>
          <a:lstStyle/>
          <a:p>
            <a:pPr marL="0" indent="0" algn="just">
              <a:buNone/>
            </a:pPr>
            <a:r>
              <a:rPr lang="es-MX" dirty="0">
                <a:solidFill>
                  <a:schemeClr val="tx1"/>
                </a:solidFill>
                <a:latin typeface="Calibri" panose="020F0502020204030204" pitchFamily="34" charset="0"/>
                <a:cs typeface="Calibri" panose="020F0502020204030204" pitchFamily="34" charset="0"/>
              </a:rPr>
              <a:t>A pesar de la mayor potencia obtenida por el índice de Oden con respecto al índice de Moran, Assunção y Reis (1999) advierten sobre lo inapropiado de la comparación entre las pruebas de hipótesis. </a:t>
            </a:r>
          </a:p>
          <a:p>
            <a:pPr marL="0" indent="0" algn="just">
              <a:buNone/>
            </a:pPr>
            <a:r>
              <a:rPr lang="es-MX" dirty="0">
                <a:solidFill>
                  <a:schemeClr val="tx1"/>
                </a:solidFill>
                <a:latin typeface="Calibri" panose="020F0502020204030204" pitchFamily="34" charset="0"/>
                <a:cs typeface="Calibri" panose="020F0502020204030204" pitchFamily="34" charset="0"/>
              </a:rPr>
              <a:t>Se definen tres estados con respecto a la configuración espacial de las razones de las áreas: </a:t>
            </a:r>
          </a:p>
          <a:p>
            <a:pPr algn="just"/>
            <a:r>
              <a:rPr lang="es-AR" dirty="0">
                <a:solidFill>
                  <a:schemeClr val="tx1"/>
                </a:solidFill>
                <a:latin typeface="Calibri" panose="020F0502020204030204" pitchFamily="34" charset="0"/>
                <a:cs typeface="Calibri" panose="020F0502020204030204" pitchFamily="34" charset="0"/>
              </a:rPr>
              <a:t>A: Razones espaciales homogéneas o constantes </a:t>
            </a:r>
          </a:p>
          <a:p>
            <a:pPr algn="just"/>
            <a:r>
              <a:rPr lang="es-MX" dirty="0">
                <a:solidFill>
                  <a:schemeClr val="tx1"/>
                </a:solidFill>
                <a:latin typeface="Calibri" panose="020F0502020204030204" pitchFamily="34" charset="0"/>
                <a:cs typeface="Calibri" panose="020F0502020204030204" pitchFamily="34" charset="0"/>
              </a:rPr>
              <a:t>B: Razones heterogéneas sin correlación espacial </a:t>
            </a:r>
          </a:p>
          <a:p>
            <a:pPr algn="just"/>
            <a:r>
              <a:rPr lang="es-AR" dirty="0">
                <a:solidFill>
                  <a:schemeClr val="tx1"/>
                </a:solidFill>
                <a:latin typeface="Calibri" panose="020F0502020204030204" pitchFamily="34" charset="0"/>
                <a:cs typeface="Calibri" panose="020F0502020204030204" pitchFamily="34" charset="0"/>
              </a:rPr>
              <a:t>C: Razones heterogéneas correlacionados espacialmente </a:t>
            </a:r>
          </a:p>
          <a:p>
            <a:pPr marL="0" indent="0">
              <a:buNone/>
            </a:pPr>
            <a:endParaRPr lang="es-AR"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p:cNvGraphicFramePr>
                <a:graphicFrameLocks noGrp="1"/>
              </p:cNvGraphicFramePr>
              <p:nvPr>
                <p:extLst>
                  <p:ext uri="{D42A27DB-BD31-4B8C-83A1-F6EECF244321}">
                    <p14:modId xmlns:p14="http://schemas.microsoft.com/office/powerpoint/2010/main" val="3016063440"/>
                  </p:ext>
                </p:extLst>
              </p:nvPr>
            </p:nvGraphicFramePr>
            <p:xfrm>
              <a:off x="3337177" y="4565367"/>
              <a:ext cx="3296031" cy="1426909"/>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190500">
                    <a:tc>
                      <a:txBody>
                        <a:bodyPr/>
                        <a:lstStyle/>
                        <a:p>
                          <a:pPr algn="ctr">
                            <a:lnSpc>
                              <a:spcPct val="150000"/>
                            </a:lnSpc>
                            <a:spcAft>
                              <a:spcPts val="800"/>
                            </a:spcAft>
                          </a:pPr>
                          <a:r>
                            <a:rPr lang="es-AR" sz="1800" dirty="0">
                              <a:solidFill>
                                <a:schemeClr val="tx1"/>
                              </a:solidFill>
                              <a:effectLst/>
                              <a:latin typeface="Calibri" panose="020F0502020204030204" pitchFamily="34" charset="0"/>
                              <a:cs typeface="Calibri" panose="020F0502020204030204" pitchFamily="34" charset="0"/>
                            </a:rPr>
                            <a:t>Índices/Hipótesis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H</a:t>
                          </a:r>
                          <a:r>
                            <a:rPr lang="es-AR" sz="1800" baseline="-25000">
                              <a:solidFill>
                                <a:schemeClr val="tx1"/>
                              </a:solidFill>
                              <a:effectLst/>
                              <a:latin typeface="Calibri" panose="020F0502020204030204" pitchFamily="34" charset="0"/>
                              <a:cs typeface="Calibri" panose="020F0502020204030204" pitchFamily="34" charset="0"/>
                            </a:rPr>
                            <a:t>0</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H</a:t>
                          </a:r>
                          <a:r>
                            <a:rPr lang="es-AR" sz="1800" baseline="-25000">
                              <a:solidFill>
                                <a:schemeClr val="tx1"/>
                              </a:solidFill>
                              <a:effectLst/>
                              <a:latin typeface="Calibri" panose="020F0502020204030204" pitchFamily="34" charset="0"/>
                              <a:cs typeface="Calibri" panose="020F0502020204030204" pitchFamily="34" charset="0"/>
                            </a:rPr>
                            <a:t>1</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190500">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AR" i="1" smtClean="0">
                                    <a:solidFill>
                                      <a:schemeClr val="tx1"/>
                                    </a:solidFill>
                                    <a:latin typeface="Cambria Math" panose="02040503050406030204" pitchFamily="18" charset="0"/>
                                  </a:rPr>
                                  <m:t>𝐼</m:t>
                                </m:r>
                              </m:oMath>
                            </m:oMathPara>
                          </a14:m>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A U B</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C</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extLst>
                      <a:ext uri="{0D108BD9-81ED-4DB2-BD59-A6C34878D82A}">
                        <a16:rowId xmlns:a16="http://schemas.microsoft.com/office/drawing/2014/main" val="1040634465"/>
                      </a:ext>
                    </a:extLst>
                  </a:tr>
                  <a:tr h="190500">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es-AR" sz="1800" i="1" smtClean="0">
                                        <a:solidFill>
                                          <a:schemeClr val="tx1"/>
                                        </a:solidFill>
                                        <a:effectLst/>
                                        <a:latin typeface="Cambria Math" panose="02040503050406030204" pitchFamily="18" charset="0"/>
                                      </a:rPr>
                                    </m:ctrlPr>
                                  </m:sSubSupPr>
                                  <m:e>
                                    <m:r>
                                      <a:rPr lang="es-AR" sz="1800">
                                        <a:solidFill>
                                          <a:schemeClr val="tx1"/>
                                        </a:solidFill>
                                        <a:effectLst/>
                                        <a:latin typeface="Cambria Math" panose="02040503050406030204" pitchFamily="18" charset="0"/>
                                      </a:rPr>
                                      <m:t>𝐼</m:t>
                                    </m:r>
                                  </m:e>
                                  <m:sub>
                                    <m:r>
                                      <a:rPr lang="es-AR" sz="1800">
                                        <a:solidFill>
                                          <a:schemeClr val="tx1"/>
                                        </a:solidFill>
                                        <a:effectLst/>
                                        <a:latin typeface="Cambria Math" panose="02040503050406030204" pitchFamily="18" charset="0"/>
                                      </a:rPr>
                                      <m:t>𝑝𝑜𝑝</m:t>
                                    </m:r>
                                  </m:sub>
                                  <m:sup>
                                    <m:r>
                                      <a:rPr lang="es-AR" sz="1800">
                                        <a:solidFill>
                                          <a:schemeClr val="tx1"/>
                                        </a:solidFill>
                                        <a:effectLst/>
                                        <a:latin typeface="Cambria Math" panose="02040503050406030204" pitchFamily="18" charset="0"/>
                                      </a:rPr>
                                      <m:t>∗</m:t>
                                    </m:r>
                                  </m:sup>
                                </m:sSubSup>
                              </m:oMath>
                            </m:oMathPara>
                          </a14:m>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A</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dirty="0">
                              <a:solidFill>
                                <a:schemeClr val="tx1"/>
                              </a:solidFill>
                              <a:effectLst/>
                              <a:latin typeface="Calibri" panose="020F0502020204030204" pitchFamily="34" charset="0"/>
                              <a:cs typeface="Calibri" panose="020F0502020204030204" pitchFamily="34" charset="0"/>
                            </a:rPr>
                            <a:t>B U C</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extLst>
                      <a:ext uri="{0D108BD9-81ED-4DB2-BD59-A6C34878D82A}">
                        <a16:rowId xmlns:a16="http://schemas.microsoft.com/office/drawing/2014/main" val="3663508165"/>
                      </a:ext>
                    </a:extLst>
                  </a:tr>
                </a:tbl>
              </a:graphicData>
            </a:graphic>
          </p:graphicFrame>
        </mc:Choice>
        <mc:Fallback>
          <p:graphicFrame>
            <p:nvGraphicFramePr>
              <p:cNvPr id="4" name="Tabla 3"/>
              <p:cNvGraphicFramePr>
                <a:graphicFrameLocks noGrp="1"/>
              </p:cNvGraphicFramePr>
              <p:nvPr>
                <p:extLst>
                  <p:ext uri="{D42A27DB-BD31-4B8C-83A1-F6EECF244321}">
                    <p14:modId xmlns:p14="http://schemas.microsoft.com/office/powerpoint/2010/main" val="3016063440"/>
                  </p:ext>
                </p:extLst>
              </p:nvPr>
            </p:nvGraphicFramePr>
            <p:xfrm>
              <a:off x="3337177" y="4565367"/>
              <a:ext cx="3296031" cy="1426909"/>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368935">
                    <a:tc>
                      <a:txBody>
                        <a:bodyPr/>
                        <a:lstStyle/>
                        <a:p>
                          <a:pPr algn="ctr">
                            <a:lnSpc>
                              <a:spcPct val="150000"/>
                            </a:lnSpc>
                            <a:spcAft>
                              <a:spcPts val="800"/>
                            </a:spcAft>
                          </a:pPr>
                          <a:r>
                            <a:rPr lang="es-AR" sz="1800" dirty="0">
                              <a:solidFill>
                                <a:schemeClr val="tx1"/>
                              </a:solidFill>
                              <a:effectLst/>
                              <a:latin typeface="Calibri" panose="020F0502020204030204" pitchFamily="34" charset="0"/>
                              <a:cs typeface="Calibri" panose="020F0502020204030204" pitchFamily="34" charset="0"/>
                            </a:rPr>
                            <a:t>Índices/Hipótesis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H</a:t>
                          </a:r>
                          <a:r>
                            <a:rPr lang="es-AR" sz="1800" baseline="-25000">
                              <a:solidFill>
                                <a:schemeClr val="tx1"/>
                              </a:solidFill>
                              <a:effectLst/>
                              <a:latin typeface="Calibri" panose="020F0502020204030204" pitchFamily="34" charset="0"/>
                              <a:cs typeface="Calibri" panose="020F0502020204030204" pitchFamily="34" charset="0"/>
                            </a:rPr>
                            <a:t>0</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H</a:t>
                          </a:r>
                          <a:r>
                            <a:rPr lang="es-AR" sz="1800" baseline="-25000">
                              <a:solidFill>
                                <a:schemeClr val="tx1"/>
                              </a:solidFill>
                              <a:effectLst/>
                              <a:latin typeface="Calibri" panose="020F0502020204030204" pitchFamily="34" charset="0"/>
                              <a:cs typeface="Calibri" panose="020F0502020204030204" pitchFamily="34" charset="0"/>
                            </a:rPr>
                            <a:t>1</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513080">
                    <a:tc>
                      <a:txBody>
                        <a:bodyPr/>
                        <a:lstStyle/>
                        <a:p>
                          <a:endParaRPr lang="es-AR"/>
                        </a:p>
                      </a:txBody>
                      <a:tcPr marL="44450" marR="44450" marT="0" marB="0" anchor="b">
                        <a:blipFill>
                          <a:blip r:embed="rId3"/>
                          <a:stretch>
                            <a:fillRect l="-344" t="-73810" r="-87629" b="-135714"/>
                          </a:stretch>
                        </a:blip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A U B</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C</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extLst>
                      <a:ext uri="{0D108BD9-81ED-4DB2-BD59-A6C34878D82A}">
                        <a16:rowId xmlns:a16="http://schemas.microsoft.com/office/drawing/2014/main" val="1040634465"/>
                      </a:ext>
                    </a:extLst>
                  </a:tr>
                  <a:tr h="544894">
                    <a:tc>
                      <a:txBody>
                        <a:bodyPr/>
                        <a:lstStyle/>
                        <a:p>
                          <a:endParaRPr lang="es-AR"/>
                        </a:p>
                      </a:txBody>
                      <a:tcPr marL="44450" marR="44450" marT="0" marB="0" anchor="b">
                        <a:blipFill>
                          <a:blip r:embed="rId3"/>
                          <a:stretch>
                            <a:fillRect l="-344" t="-162222" r="-87629" b="-26667"/>
                          </a:stretch>
                        </a:blipFill>
                      </a:tcPr>
                    </a:tc>
                    <a:tc>
                      <a:txBody>
                        <a:bodyPr/>
                        <a:lstStyle/>
                        <a:p>
                          <a:pPr algn="ctr">
                            <a:lnSpc>
                              <a:spcPct val="150000"/>
                            </a:lnSpc>
                            <a:spcAft>
                              <a:spcPts val="800"/>
                            </a:spcAft>
                          </a:pPr>
                          <a:r>
                            <a:rPr lang="es-AR" sz="1800">
                              <a:solidFill>
                                <a:schemeClr val="tx1"/>
                              </a:solidFill>
                              <a:effectLst/>
                              <a:latin typeface="Calibri" panose="020F0502020204030204" pitchFamily="34" charset="0"/>
                              <a:cs typeface="Calibri" panose="020F0502020204030204" pitchFamily="34" charset="0"/>
                            </a:rPr>
                            <a:t>A</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tc>
                      <a:txBody>
                        <a:bodyPr/>
                        <a:lstStyle/>
                        <a:p>
                          <a:pPr algn="ctr">
                            <a:lnSpc>
                              <a:spcPct val="150000"/>
                            </a:lnSpc>
                            <a:spcAft>
                              <a:spcPts val="800"/>
                            </a:spcAft>
                          </a:pPr>
                          <a:r>
                            <a:rPr lang="es-AR" sz="1800" dirty="0">
                              <a:solidFill>
                                <a:schemeClr val="tx1"/>
                              </a:solidFill>
                              <a:effectLst/>
                              <a:latin typeface="Calibri" panose="020F0502020204030204" pitchFamily="34" charset="0"/>
                              <a:cs typeface="Calibri" panose="020F0502020204030204" pitchFamily="34" charset="0"/>
                            </a:rPr>
                            <a:t>B U C</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solidFill>
                          <a:schemeClr val="accent1">
                            <a:lumMod val="20000"/>
                            <a:lumOff val="80000"/>
                          </a:schemeClr>
                        </a:solidFill>
                      </a:tcPr>
                    </a:tc>
                    <a:extLst>
                      <a:ext uri="{0D108BD9-81ED-4DB2-BD59-A6C34878D82A}">
                        <a16:rowId xmlns:a16="http://schemas.microsoft.com/office/drawing/2014/main" val="3663508165"/>
                      </a:ext>
                    </a:extLst>
                  </a:tr>
                </a:tbl>
              </a:graphicData>
            </a:graphic>
          </p:graphicFrame>
        </mc:Fallback>
      </mc:AlternateContent>
      <p:sp>
        <p:nvSpPr>
          <p:cNvPr id="7" name="Marcador de pie de página 6">
            <a:extLst>
              <a:ext uri="{FF2B5EF4-FFF2-40B4-BE49-F238E27FC236}">
                <a16:creationId xmlns:a16="http://schemas.microsoft.com/office/drawing/2014/main" id="{032F2AD6-9516-4285-91BF-E2F3727343A7}"/>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C3D3919E-D85C-4825-8356-6337C439C3AB}"/>
              </a:ext>
            </a:extLst>
          </p:cNvPr>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95805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p:sp>
        <p:nvSpPr>
          <p:cNvPr id="3" name="Marcador de contenido 2"/>
          <p:cNvSpPr>
            <a:spLocks noGrp="1"/>
          </p:cNvSpPr>
          <p:nvPr>
            <p:ph idx="1"/>
          </p:nvPr>
        </p:nvSpPr>
        <p:spPr>
          <a:xfrm>
            <a:off x="677334" y="2160589"/>
            <a:ext cx="8596668" cy="4392611"/>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Desarrollado por Assunção y Reis en 1999. </a:t>
            </a:r>
          </a:p>
          <a:p>
            <a:pPr algn="just"/>
            <a:r>
              <a:rPr lang="es-MX" dirty="0">
                <a:solidFill>
                  <a:schemeClr val="tx1"/>
                </a:solidFill>
                <a:latin typeface="Calibri" panose="020F0502020204030204" pitchFamily="34" charset="0"/>
                <a:cs typeface="Calibri" panose="020F0502020204030204" pitchFamily="34" charset="0"/>
              </a:rPr>
              <a:t>La propuesta se genera a partir de la necesidad de tener en cuenta los diferentes tamaños de unidades y de los déficit encontrados en los índices de Moran y de Oden en esas situaciones. </a:t>
            </a:r>
          </a:p>
          <a:p>
            <a:pPr algn="just"/>
            <a:r>
              <a:rPr lang="es-MX" dirty="0">
                <a:solidFill>
                  <a:schemeClr val="tx1"/>
                </a:solidFill>
                <a:latin typeface="Calibri" panose="020F0502020204030204" pitchFamily="34" charset="0"/>
                <a:cs typeface="Calibri" panose="020F0502020204030204" pitchFamily="34" charset="0"/>
              </a:rPr>
              <a:t>Para demostrar su utilidad aplican el método a la tasa de homicidios en Belo Horizonte en 1994, donde l</a:t>
            </a:r>
            <a:r>
              <a:rPr lang="es-AR" dirty="0">
                <a:solidFill>
                  <a:schemeClr val="tx1"/>
                </a:solidFill>
                <a:latin typeface="Calibri" panose="020F0502020204030204" pitchFamily="34" charset="0"/>
                <a:cs typeface="Calibri" panose="020F0502020204030204" pitchFamily="34" charset="0"/>
              </a:rPr>
              <a:t>as unidades son los 81 distritos de la ciudad cuya población varía entre 31 y 70870 habitantes. </a:t>
            </a:r>
          </a:p>
        </p:txBody>
      </p:sp>
      <p:sp>
        <p:nvSpPr>
          <p:cNvPr id="6" name="Marcador de pie de página 5">
            <a:extLst>
              <a:ext uri="{FF2B5EF4-FFF2-40B4-BE49-F238E27FC236}">
                <a16:creationId xmlns:a16="http://schemas.microsoft.com/office/drawing/2014/main" id="{8611AF80-8763-43CF-9B33-2333E499B53B}"/>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93A4A338-3A75-4B1C-90CE-2F25F509224E}"/>
              </a:ext>
            </a:extLst>
          </p:cNvPr>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6247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8596668" cy="4392611"/>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Se considera un proceso estocástico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b="0" i="1" smtClean="0">
                            <a:solidFill>
                              <a:schemeClr val="tx1"/>
                            </a:solidFill>
                            <a:latin typeface="Cambria Math" panose="02040503050406030204" pitchFamily="18" charset="0"/>
                          </a:rPr>
                          <m:t>1</m:t>
                        </m:r>
                      </m:sub>
                    </m:sSub>
                    <m:r>
                      <a:rPr lang="es-AR" b="0" i="1" smtClean="0">
                        <a:solidFill>
                          <a:schemeClr val="tx1"/>
                        </a:solidFill>
                        <a:latin typeface="Cambria Math" panose="02040503050406030204" pitchFamily="18" charset="0"/>
                      </a:rPr>
                      <m:t>,</m:t>
                    </m:r>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𝑝</m:t>
                        </m:r>
                      </m:e>
                      <m:sub>
                        <m:r>
                          <a:rPr lang="es-AR" b="0" i="1" smtClean="0">
                            <a:solidFill>
                              <a:schemeClr val="tx1"/>
                            </a:solidFill>
                            <a:latin typeface="Cambria Math" panose="02040503050406030204" pitchFamily="18" charset="0"/>
                          </a:rPr>
                          <m:t>2</m:t>
                        </m:r>
                      </m:sub>
                    </m:sSub>
                    <m:r>
                      <a:rPr lang="es-AR" b="0" i="1" smtClean="0">
                        <a:solidFill>
                          <a:schemeClr val="tx1"/>
                        </a:solidFill>
                        <a:latin typeface="Cambria Math" panose="02040503050406030204" pitchFamily="18" charset="0"/>
                      </a:rPr>
                      <m:t>, …,</m:t>
                    </m:r>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b="0" i="1" smtClean="0">
                            <a:solidFill>
                              <a:schemeClr val="tx1"/>
                            </a:solidFill>
                            <a:latin typeface="Cambria Math" panose="02040503050406030204" pitchFamily="18" charset="0"/>
                          </a:rPr>
                          <m:t>𝑚</m:t>
                        </m:r>
                      </m:sub>
                    </m:sSub>
                  </m:oMath>
                </a14:m>
                <a:r>
                  <a:rPr lang="es-MX" dirty="0">
                    <a:solidFill>
                      <a:schemeClr val="tx1"/>
                    </a:solidFill>
                    <a:latin typeface="Calibri" panose="020F0502020204030204" pitchFamily="34" charset="0"/>
                    <a:cs typeface="Calibri" panose="020F0502020204030204" pitchFamily="34" charset="0"/>
                  </a:rPr>
                  <a:t> variables aleatorias observadas en cada área, definidas como</a:t>
                </a:r>
                <a:r>
                  <a:rPr lang="es-AR" dirty="0">
                    <a:solidFill>
                      <a:schemeClr val="tx1"/>
                    </a:solidFill>
                  </a:rPr>
                  <a:t>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𝑖</m:t>
                            </m:r>
                          </m:sub>
                        </m:sSub>
                      </m:num>
                      <m:den>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𝑥</m:t>
                            </m:r>
                          </m:e>
                          <m:sub>
                            <m:r>
                              <a:rPr lang="es-AR" i="1">
                                <a:solidFill>
                                  <a:schemeClr val="tx1"/>
                                </a:solidFill>
                                <a:latin typeface="Cambria Math" panose="02040503050406030204" pitchFamily="18" charset="0"/>
                              </a:rPr>
                              <m:t>𝑖</m:t>
                            </m:r>
                          </m:sub>
                        </m:sSub>
                      </m:den>
                    </m:f>
                  </m:oMath>
                </a14:m>
                <a:r>
                  <a:rPr lang="es-MX" dirty="0">
                    <a:solidFill>
                      <a:schemeClr val="tx1"/>
                    </a:solidFill>
                    <a:latin typeface="Calibri" panose="020F0502020204030204" pitchFamily="34" charset="0"/>
                    <a:cs typeface="Calibri" panose="020F0502020204030204" pitchFamily="34" charset="0"/>
                  </a:rPr>
                  <a:t>.</a:t>
                </a:r>
              </a:p>
              <a:p>
                <a:pPr algn="just"/>
                <a:r>
                  <a:rPr lang="es-MX" dirty="0">
                    <a:solidFill>
                      <a:schemeClr val="tx1"/>
                    </a:solidFill>
                    <a:latin typeface="Calibri" panose="020F0502020204030204" pitchFamily="34" charset="0"/>
                    <a:cs typeface="Calibri" panose="020F0502020204030204" pitchFamily="34" charset="0"/>
                  </a:rPr>
                  <a:t>Sean </a:t>
                </a:r>
                <a:r>
                  <a:rPr lang="es-AR" dirty="0">
                    <a:solidFill>
                      <a:schemeClr val="tx1"/>
                    </a:solidFill>
                    <a:latin typeface="Calibri" panose="020F0502020204030204" pitchFamily="34" charset="0"/>
                    <a:cs typeface="Calibri" panose="020F0502020204030204" pitchFamily="34" charset="0"/>
                  </a:rPr>
                  <a:t>θ</a:t>
                </a:r>
                <a:r>
                  <a:rPr lang="es-AR" baseline="-25000" dirty="0">
                    <a:solidFill>
                      <a:schemeClr val="tx1"/>
                    </a:solidFill>
                    <a:latin typeface="Calibri" panose="020F0502020204030204" pitchFamily="34" charset="0"/>
                    <a:cs typeface="Calibri" panose="020F0502020204030204" pitchFamily="34" charset="0"/>
                  </a:rPr>
                  <a:t>1</a:t>
                </a:r>
                <a:r>
                  <a:rPr lang="es-AR" dirty="0">
                    <a:solidFill>
                      <a:schemeClr val="tx1"/>
                    </a:solidFill>
                    <a:latin typeface="Calibri" panose="020F0502020204030204" pitchFamily="34" charset="0"/>
                    <a:cs typeface="Calibri" panose="020F0502020204030204" pitchFamily="34" charset="0"/>
                  </a:rPr>
                  <a:t>, θ</a:t>
                </a:r>
                <a:r>
                  <a:rPr lang="es-AR" baseline="-25000" dirty="0">
                    <a:solidFill>
                      <a:schemeClr val="tx1"/>
                    </a:solidFill>
                    <a:latin typeface="Calibri" panose="020F0502020204030204" pitchFamily="34" charset="0"/>
                    <a:cs typeface="Calibri" panose="020F0502020204030204" pitchFamily="34" charset="0"/>
                  </a:rPr>
                  <a:t>2</a:t>
                </a:r>
                <a:r>
                  <a:rPr lang="es-AR" dirty="0">
                    <a:solidFill>
                      <a:schemeClr val="tx1"/>
                    </a:solidFill>
                    <a:latin typeface="Calibri" panose="020F0502020204030204" pitchFamily="34" charset="0"/>
                    <a:cs typeface="Calibri" panose="020F0502020204030204" pitchFamily="34" charset="0"/>
                  </a:rPr>
                  <a:t>, .., </a:t>
                </a:r>
                <a14:m>
                  <m:oMath xmlns:m="http://schemas.openxmlformats.org/officeDocument/2006/math">
                    <m:sSub>
                      <m:sSubPr>
                        <m:ctrlPr>
                          <a:rPr lang="es-AR" i="1">
                            <a:solidFill>
                              <a:schemeClr val="tx1"/>
                            </a:solidFill>
                            <a:latin typeface="Cambria Math" panose="02040503050406030204" pitchFamily="18" charset="0"/>
                          </a:rPr>
                        </m:ctrlPr>
                      </m:sSubPr>
                      <m:e>
                        <m:r>
                          <m:rPr>
                            <m:sty m:val="p"/>
                          </m:rPr>
                          <a:rPr lang="es-AR">
                            <a:solidFill>
                              <a:schemeClr val="tx1"/>
                            </a:solidFill>
                            <a:latin typeface="Cambria Math" panose="02040503050406030204" pitchFamily="18" charset="0"/>
                          </a:rPr>
                          <m:t>θ</m:t>
                        </m:r>
                      </m:e>
                      <m:sub>
                        <m:r>
                          <a:rPr lang="es-AR" b="0" i="1" smtClean="0">
                            <a:solidFill>
                              <a:schemeClr val="tx1"/>
                            </a:solidFill>
                            <a:latin typeface="Cambria Math" panose="02040503050406030204" pitchFamily="18" charset="0"/>
                          </a:rPr>
                          <m:t>𝑚</m:t>
                        </m:r>
                      </m:sub>
                    </m:sSub>
                  </m:oMath>
                </a14:m>
                <a:r>
                  <a:rPr lang="es-MX" dirty="0">
                    <a:solidFill>
                      <a:schemeClr val="tx1"/>
                    </a:solidFill>
                    <a:latin typeface="Calibri" panose="020F0502020204030204" pitchFamily="34" charset="0"/>
                    <a:cs typeface="Calibri" panose="020F0502020204030204" pitchFamily="34" charset="0"/>
                  </a:rPr>
                  <a:t>, parámetros (razones o proporciones) en las </a:t>
                </a:r>
                <a14:m>
                  <m:oMath xmlns:m="http://schemas.openxmlformats.org/officeDocument/2006/math">
                    <m:r>
                      <a:rPr lang="es-AR" i="1">
                        <a:solidFill>
                          <a:schemeClr val="tx1"/>
                        </a:solidFill>
                        <a:latin typeface="Cambria Math" panose="02040503050406030204" pitchFamily="18" charset="0"/>
                      </a:rPr>
                      <m:t>𝑚</m:t>
                    </m:r>
                  </m:oMath>
                </a14:m>
                <a:r>
                  <a:rPr lang="es-MX" dirty="0">
                    <a:solidFill>
                      <a:schemeClr val="tx1"/>
                    </a:solidFill>
                    <a:latin typeface="Calibri" panose="020F0502020204030204" pitchFamily="34" charset="0"/>
                    <a:cs typeface="Calibri" panose="020F0502020204030204" pitchFamily="34" charset="0"/>
                  </a:rPr>
                  <a:t> áreas. </a:t>
                </a:r>
              </a:p>
              <a:p>
                <a:pPr algn="just"/>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sigue una distribución Poisson con media condicional </a:t>
                </a:r>
                <a:r>
                  <a:rPr lang="es-AR" dirty="0">
                    <a:solidFill>
                      <a:schemeClr val="tx1"/>
                    </a:solidFill>
                    <a:latin typeface="Calibri" panose="020F0502020204030204" pitchFamily="34" charset="0"/>
                    <a:cs typeface="Calibri" panose="020F0502020204030204" pitchFamily="34" charset="0"/>
                  </a:rPr>
                  <a:t>E(</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𝑖</m:t>
                        </m:r>
                      </m:sub>
                    </m:sSub>
                  </m:oMath>
                </a14:m>
                <a:r>
                  <a:rPr lang="es-AR" dirty="0">
                    <a:solidFill>
                      <a:schemeClr val="tx1"/>
                    </a:solidFill>
                    <a:latin typeface="Calibri" panose="020F0502020204030204" pitchFamily="34" charset="0"/>
                    <a:cs typeface="Calibri" panose="020F0502020204030204" pitchFamily="34" charset="0"/>
                  </a:rPr>
                  <a:t>|</a:t>
                </a:r>
                <a14:m>
                  <m:oMath xmlns:m="http://schemas.openxmlformats.org/officeDocument/2006/math">
                    <m:sSub>
                      <m:sSubPr>
                        <m:ctrlPr>
                          <a:rPr lang="es-AR" i="1">
                            <a:solidFill>
                              <a:schemeClr val="tx1"/>
                            </a:solidFill>
                            <a:latin typeface="Cambria Math" panose="02040503050406030204" pitchFamily="18" charset="0"/>
                          </a:rPr>
                        </m:ctrlPr>
                      </m:sSubPr>
                      <m:e>
                        <m:r>
                          <m:rPr>
                            <m:sty m:val="p"/>
                          </m:rPr>
                          <a:rPr lang="es-AR">
                            <a:solidFill>
                              <a:schemeClr val="tx1"/>
                            </a:solidFill>
                            <a:latin typeface="Cambria Math" panose="02040503050406030204" pitchFamily="18" charset="0"/>
                          </a:rPr>
                          <m:t>θ</m:t>
                        </m:r>
                      </m:e>
                      <m:sub>
                        <m:r>
                          <a:rPr lang="es-AR" i="1">
                            <a:solidFill>
                              <a:schemeClr val="tx1"/>
                            </a:solidFill>
                            <a:latin typeface="Cambria Math" panose="02040503050406030204" pitchFamily="18" charset="0"/>
                          </a:rPr>
                          <m:t>𝑖</m:t>
                        </m:r>
                      </m:sub>
                    </m:sSub>
                  </m:oMath>
                </a14:m>
                <a:r>
                  <a:rPr lang="es-AR" dirty="0">
                    <a:solidFill>
                      <a:schemeClr val="tx1"/>
                    </a:solidFill>
                    <a:latin typeface="Calibri" panose="020F0502020204030204" pitchFamily="34" charset="0"/>
                    <a:cs typeface="Calibri" panose="020F0502020204030204" pitchFamily="34" charset="0"/>
                  </a:rPr>
                  <a:t>) = Var(</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𝑛</m:t>
                        </m:r>
                      </m:e>
                      <m:sub>
                        <m:r>
                          <a:rPr lang="es-AR" i="1">
                            <a:solidFill>
                              <a:schemeClr val="tx1"/>
                            </a:solidFill>
                            <a:latin typeface="Cambria Math" panose="02040503050406030204" pitchFamily="18" charset="0"/>
                          </a:rPr>
                          <m:t>𝑖</m:t>
                        </m:r>
                      </m:sub>
                    </m:sSub>
                  </m:oMath>
                </a14:m>
                <a:r>
                  <a:rPr lang="es-AR" dirty="0">
                    <a:solidFill>
                      <a:schemeClr val="tx1"/>
                    </a:solidFill>
                    <a:latin typeface="Calibri" panose="020F0502020204030204" pitchFamily="34" charset="0"/>
                    <a:cs typeface="Calibri" panose="020F0502020204030204" pitchFamily="34" charset="0"/>
                  </a:rPr>
                  <a:t>|</a:t>
                </a:r>
                <a14:m>
                  <m:oMath xmlns:m="http://schemas.openxmlformats.org/officeDocument/2006/math">
                    <m:sSub>
                      <m:sSubPr>
                        <m:ctrlPr>
                          <a:rPr lang="es-AR" i="1">
                            <a:solidFill>
                              <a:schemeClr val="tx1"/>
                            </a:solidFill>
                            <a:latin typeface="Cambria Math" panose="02040503050406030204" pitchFamily="18" charset="0"/>
                          </a:rPr>
                        </m:ctrlPr>
                      </m:sSubPr>
                      <m:e>
                        <m:r>
                          <m:rPr>
                            <m:sty m:val="p"/>
                          </m:rPr>
                          <a:rPr lang="es-AR">
                            <a:solidFill>
                              <a:schemeClr val="tx1"/>
                            </a:solidFill>
                            <a:latin typeface="Cambria Math" panose="02040503050406030204" pitchFamily="18" charset="0"/>
                          </a:rPr>
                          <m:t>θ</m:t>
                        </m:r>
                      </m:e>
                      <m:sub>
                        <m:r>
                          <a:rPr lang="es-AR" i="1">
                            <a:solidFill>
                              <a:schemeClr val="tx1"/>
                            </a:solidFill>
                            <a:latin typeface="Cambria Math" panose="02040503050406030204" pitchFamily="18" charset="0"/>
                          </a:rPr>
                          <m:t>𝑖</m:t>
                        </m:r>
                      </m:sub>
                    </m:sSub>
                  </m:oMath>
                </a14:m>
                <a:r>
                  <a:rPr lang="es-AR" dirty="0">
                    <a:solidFill>
                      <a:schemeClr val="tx1"/>
                    </a:solidFill>
                    <a:latin typeface="Calibri" panose="020F0502020204030204" pitchFamily="34" charset="0"/>
                    <a:cs typeface="Calibri" panose="020F0502020204030204" pitchFamily="34" charset="0"/>
                  </a:rPr>
                  <a:t>) = </a:t>
                </a:r>
                <a14:m>
                  <m:oMath xmlns:m="http://schemas.openxmlformats.org/officeDocument/2006/math">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AR" b="0" i="1" smtClean="0">
                            <a:solidFill>
                              <a:schemeClr val="tx1"/>
                            </a:solidFill>
                            <a:latin typeface="Cambria Math" panose="02040503050406030204" pitchFamily="18" charset="0"/>
                          </a:rPr>
                          <m:t>𝑖</m:t>
                        </m:r>
                      </m:sub>
                    </m:sSub>
                    <m:sSub>
                      <m:sSubPr>
                        <m:ctrlPr>
                          <a:rPr lang="es-AR" i="1">
                            <a:solidFill>
                              <a:schemeClr val="tx1"/>
                            </a:solidFill>
                            <a:latin typeface="Cambria Math" panose="02040503050406030204" pitchFamily="18" charset="0"/>
                          </a:rPr>
                        </m:ctrlPr>
                      </m:sSubPr>
                      <m:e>
                        <m:r>
                          <m:rPr>
                            <m:sty m:val="p"/>
                          </m:rPr>
                          <a:rPr lang="es-AR">
                            <a:solidFill>
                              <a:schemeClr val="tx1"/>
                            </a:solidFill>
                            <a:latin typeface="Cambria Math" panose="02040503050406030204" pitchFamily="18" charset="0"/>
                          </a:rPr>
                          <m:t>θ</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siendo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𝑥</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el “tamaño” poblacional del área </a:t>
                </a:r>
                <a14:m>
                  <m:oMath xmlns:m="http://schemas.openxmlformats.org/officeDocument/2006/math">
                    <m:r>
                      <a:rPr lang="es-AR" i="1">
                        <a:solidFill>
                          <a:schemeClr val="tx1"/>
                        </a:solidFill>
                        <a:latin typeface="Cambria Math" panose="02040503050406030204" pitchFamily="18" charset="0"/>
                      </a:rPr>
                      <m:t>𝑖</m:t>
                    </m:r>
                  </m:oMath>
                </a14:m>
                <a:r>
                  <a:rPr lang="es-MX" dirty="0">
                    <a:solidFill>
                      <a:schemeClr val="tx1"/>
                    </a:solidFill>
                    <a:latin typeface="Calibri" panose="020F0502020204030204" pitchFamily="34" charset="0"/>
                    <a:cs typeface="Calibri" panose="020F0502020204030204" pitchFamily="34" charset="0"/>
                  </a:rPr>
                  <a:t>.</a:t>
                </a:r>
              </a:p>
              <a:p>
                <a:pPr algn="just"/>
                <a:r>
                  <a:rPr lang="es-MX" dirty="0">
                    <a:solidFill>
                      <a:schemeClr val="tx1"/>
                    </a:solidFill>
                    <a:latin typeface="Calibri" panose="020F0502020204030204" pitchFamily="34" charset="0"/>
                    <a:cs typeface="Calibri" panose="020F0502020204030204" pitchFamily="34" charset="0"/>
                  </a:rPr>
                  <a:t>La media condicional de la razón estimada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es E(</a:t>
                </a:r>
                <a14:m>
                  <m:oMath xmlns:m="http://schemas.openxmlformats.org/officeDocument/2006/math">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a:t>
                </a:r>
                <a14:m>
                  <m:oMath xmlns:m="http://schemas.openxmlformats.org/officeDocument/2006/math">
                    <m:sSub>
                      <m:sSubPr>
                        <m:ctrlPr>
                          <a:rPr lang="es-AR" i="1">
                            <a:solidFill>
                              <a:schemeClr val="tx1"/>
                            </a:solidFill>
                            <a:latin typeface="Cambria Math" panose="02040503050406030204" pitchFamily="18" charset="0"/>
                          </a:rPr>
                        </m:ctrlPr>
                      </m:sSubPr>
                      <m:e>
                        <m:r>
                          <m:rPr>
                            <m:nor/>
                          </m:rPr>
                          <a:rPr lang="es-MX" dirty="0">
                            <a:solidFill>
                              <a:schemeClr val="tx1"/>
                            </a:solidFill>
                            <a:latin typeface="Calibri" panose="020F0502020204030204" pitchFamily="34" charset="0"/>
                            <a:cs typeface="Calibri" panose="020F0502020204030204" pitchFamily="34" charset="0"/>
                          </a:rPr>
                          <m:t>θ</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 </a:t>
                </a:r>
                <a14:m>
                  <m:oMath xmlns:m="http://schemas.openxmlformats.org/officeDocument/2006/math">
                    <m:sSub>
                      <m:sSubPr>
                        <m:ctrlPr>
                          <a:rPr lang="es-AR" i="1">
                            <a:solidFill>
                              <a:schemeClr val="tx1"/>
                            </a:solidFill>
                            <a:latin typeface="Cambria Math" panose="02040503050406030204" pitchFamily="18" charset="0"/>
                          </a:rPr>
                        </m:ctrlPr>
                      </m:sSubPr>
                      <m:e>
                        <m:r>
                          <m:rPr>
                            <m:nor/>
                          </m:rPr>
                          <a:rPr lang="es-MX" dirty="0">
                            <a:solidFill>
                              <a:schemeClr val="tx1"/>
                            </a:solidFill>
                            <a:latin typeface="Calibri" panose="020F0502020204030204" pitchFamily="34" charset="0"/>
                            <a:cs typeface="Calibri" panose="020F0502020204030204" pitchFamily="34" charset="0"/>
                          </a:rPr>
                          <m:t>θ</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y su variancia condicional es igual a Var(</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a:t>
                </a:r>
                <a14:m>
                  <m:oMath xmlns:m="http://schemas.openxmlformats.org/officeDocument/2006/math">
                    <m:sSub>
                      <m:sSubPr>
                        <m:ctrlPr>
                          <a:rPr lang="es-AR" i="1">
                            <a:solidFill>
                              <a:schemeClr val="tx1"/>
                            </a:solidFill>
                            <a:latin typeface="Cambria Math" panose="02040503050406030204" pitchFamily="18" charset="0"/>
                          </a:rPr>
                        </m:ctrlPr>
                      </m:sSubPr>
                      <m:e>
                        <m:r>
                          <m:rPr>
                            <m:nor/>
                          </m:rPr>
                          <a:rPr lang="es-MX" dirty="0">
                            <a:solidFill>
                              <a:schemeClr val="tx1"/>
                            </a:solidFill>
                            <a:latin typeface="Calibri" panose="020F0502020204030204" pitchFamily="34" charset="0"/>
                            <a:cs typeface="Calibri" panose="020F0502020204030204" pitchFamily="34" charset="0"/>
                          </a:rPr>
                          <m:t>θ</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m:rPr>
                                <m:nor/>
                              </m:rPr>
                              <a:rPr lang="es-MX" dirty="0">
                                <a:solidFill>
                                  <a:schemeClr val="tx1"/>
                                </a:solidFill>
                                <a:latin typeface="Calibri" panose="020F0502020204030204" pitchFamily="34" charset="0"/>
                                <a:cs typeface="Calibri" panose="020F0502020204030204" pitchFamily="34" charset="0"/>
                              </a:rPr>
                              <m:t>θ</m:t>
                            </m:r>
                          </m:e>
                          <m:sub>
                            <m:r>
                              <a:rPr lang="es-AR" b="0" i="1" smtClean="0">
                                <a:solidFill>
                                  <a:schemeClr val="tx1"/>
                                </a:solidFill>
                                <a:latin typeface="Cambria Math" panose="02040503050406030204" pitchFamily="18" charset="0"/>
                              </a:rPr>
                              <m:t>𝑖</m:t>
                            </m:r>
                          </m:sub>
                        </m:sSub>
                      </m:num>
                      <m:den>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AR" b="0" i="1" smtClean="0">
                                <a:solidFill>
                                  <a:schemeClr val="tx1"/>
                                </a:solidFill>
                                <a:latin typeface="Cambria Math" panose="02040503050406030204" pitchFamily="18" charset="0"/>
                              </a:rPr>
                              <m:t>𝑖</m:t>
                            </m:r>
                          </m:sub>
                        </m:sSub>
                      </m:den>
                    </m:f>
                  </m:oMath>
                </a14:m>
                <a:endParaRPr lang="es-MX" dirty="0">
                  <a:solidFill>
                    <a:schemeClr val="tx1"/>
                  </a:solidFill>
                  <a:latin typeface="Calibri" panose="020F0502020204030204" pitchFamily="34" charset="0"/>
                  <a:cs typeface="Calibri" panose="020F0502020204030204" pitchFamily="34" charset="0"/>
                </a:endParaRPr>
              </a:p>
              <a:p>
                <a:pPr algn="just"/>
                <a:r>
                  <a:rPr lang="es-MX" dirty="0">
                    <a:solidFill>
                      <a:schemeClr val="tx1"/>
                    </a:solidFill>
                    <a:latin typeface="Calibri" panose="020F0502020204030204" pitchFamily="34" charset="0"/>
                    <a:cs typeface="Calibri" panose="020F0502020204030204" pitchFamily="34" charset="0"/>
                  </a:rPr>
                  <a:t>Se realiza el </a:t>
                </a:r>
                <a:r>
                  <a:rPr lang="es-MX" b="1" dirty="0">
                    <a:solidFill>
                      <a:schemeClr val="tx1"/>
                    </a:solidFill>
                    <a:latin typeface="Calibri" panose="020F0502020204030204" pitchFamily="34" charset="0"/>
                    <a:cs typeface="Calibri" panose="020F0502020204030204" pitchFamily="34" charset="0"/>
                  </a:rPr>
                  <a:t>supuesto</a:t>
                </a:r>
                <a:r>
                  <a:rPr lang="es-MX" dirty="0">
                    <a:solidFill>
                      <a:schemeClr val="tx1"/>
                    </a:solidFill>
                    <a:latin typeface="Calibri" panose="020F0502020204030204" pitchFamily="34" charset="0"/>
                    <a:cs typeface="Calibri" panose="020F0502020204030204" pitchFamily="34" charset="0"/>
                  </a:rPr>
                  <a:t> de que las razones </a:t>
                </a:r>
                <a14:m>
                  <m:oMath xmlns:m="http://schemas.openxmlformats.org/officeDocument/2006/math">
                    <m:sSub>
                      <m:sSubPr>
                        <m:ctrlPr>
                          <a:rPr lang="es-AR" i="1">
                            <a:solidFill>
                              <a:schemeClr val="tx1"/>
                            </a:solidFill>
                            <a:latin typeface="Cambria Math" panose="02040503050406030204" pitchFamily="18" charset="0"/>
                          </a:rPr>
                        </m:ctrlPr>
                      </m:sSubPr>
                      <m:e>
                        <m:r>
                          <m:rPr>
                            <m:nor/>
                          </m:rPr>
                          <a:rPr lang="es-MX" dirty="0">
                            <a:solidFill>
                              <a:schemeClr val="tx1"/>
                            </a:solidFill>
                            <a:latin typeface="Calibri" panose="020F0502020204030204" pitchFamily="34" charset="0"/>
                            <a:cs typeface="Calibri" panose="020F0502020204030204" pitchFamily="34" charset="0"/>
                          </a:rPr>
                          <m:t>θ</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tienen </a:t>
                </a:r>
                <a:r>
                  <a:rPr lang="es-MX" b="1" dirty="0">
                    <a:solidFill>
                      <a:schemeClr val="tx1"/>
                    </a:solidFill>
                    <a:latin typeface="Calibri" panose="020F0502020204030204" pitchFamily="34" charset="0"/>
                    <a:cs typeface="Calibri" panose="020F0502020204030204" pitchFamily="34" charset="0"/>
                  </a:rPr>
                  <a:t>a priori </a:t>
                </a:r>
                <a:r>
                  <a:rPr lang="es-MX" dirty="0">
                    <a:solidFill>
                      <a:schemeClr val="tx1"/>
                    </a:solidFill>
                    <a:latin typeface="Calibri" panose="020F0502020204030204" pitchFamily="34" charset="0"/>
                    <a:cs typeface="Calibri" panose="020F0502020204030204" pitchFamily="34" charset="0"/>
                  </a:rPr>
                  <a:t>una esperanza y variancia igual a </a:t>
                </a:r>
                <a14:m>
                  <m:oMath xmlns:m="http://schemas.openxmlformats.org/officeDocument/2006/math">
                    <m:r>
                      <a:rPr lang="es-MX" i="1" dirty="0">
                        <a:solidFill>
                          <a:schemeClr val="tx1"/>
                        </a:solidFill>
                        <a:latin typeface="Cambria Math" panose="02040503050406030204" pitchFamily="18" charset="0"/>
                      </a:rPr>
                      <m:t>𝛽</m:t>
                    </m:r>
                  </m:oMath>
                </a14:m>
                <a:r>
                  <a:rPr lang="es-MX" dirty="0">
                    <a:solidFill>
                      <a:schemeClr val="tx1"/>
                    </a:solidFill>
                    <a:latin typeface="Calibri" panose="020F0502020204030204" pitchFamily="34" charset="0"/>
                    <a:cs typeface="Calibri" panose="020F0502020204030204" pitchFamily="34" charset="0"/>
                  </a:rPr>
                  <a:t> y </a:t>
                </a:r>
                <a14:m>
                  <m:oMath xmlns:m="http://schemas.openxmlformats.org/officeDocument/2006/math">
                    <m:r>
                      <a:rPr lang="es-MX" i="1">
                        <a:solidFill>
                          <a:schemeClr val="tx1"/>
                        </a:solidFill>
                        <a:latin typeface="Cambria Math" panose="02040503050406030204" pitchFamily="18" charset="0"/>
                      </a:rPr>
                      <m:t>𝛼</m:t>
                    </m:r>
                  </m:oMath>
                </a14:m>
                <a:r>
                  <a:rPr lang="es-MX" dirty="0">
                    <a:solidFill>
                      <a:schemeClr val="tx1"/>
                    </a:solidFill>
                    <a:latin typeface="Calibri" panose="020F0502020204030204" pitchFamily="34" charset="0"/>
                    <a:cs typeface="Calibri" panose="020F0502020204030204" pitchFamily="34" charset="0"/>
                  </a:rPr>
                  <a:t> respectivamente.</a:t>
                </a:r>
              </a:p>
              <a:p>
                <a:pPr algn="just"/>
                <a:r>
                  <a:rPr lang="es-MX" dirty="0">
                    <a:solidFill>
                      <a:schemeClr val="tx1"/>
                    </a:solidFill>
                    <a:latin typeface="Calibri" panose="020F0502020204030204" pitchFamily="34" charset="0"/>
                    <a:cs typeface="Calibri" panose="020F0502020204030204" pitchFamily="34" charset="0"/>
                  </a:rPr>
                  <a:t>La esperanza marginal de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es E(</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a:t>
                </a:r>
                <a:r>
                  <a:rPr lang="es-AR" dirty="0"/>
                  <a:t>= </a:t>
                </a:r>
                <a14:m>
                  <m:oMath xmlns:m="http://schemas.openxmlformats.org/officeDocument/2006/math">
                    <m:r>
                      <a:rPr lang="es-MX" i="1" dirty="0">
                        <a:solidFill>
                          <a:schemeClr val="tx1"/>
                        </a:solidFill>
                        <a:latin typeface="Cambria Math" panose="02040503050406030204" pitchFamily="18" charset="0"/>
                      </a:rPr>
                      <m:t>𝛽</m:t>
                    </m:r>
                  </m:oMath>
                </a14:m>
                <a:r>
                  <a:rPr lang="es-AR" dirty="0"/>
                  <a:t> </a:t>
                </a:r>
                <a:r>
                  <a:rPr lang="es-MX" dirty="0">
                    <a:solidFill>
                      <a:schemeClr val="tx1"/>
                    </a:solidFill>
                    <a:latin typeface="Calibri" panose="020F0502020204030204" pitchFamily="34" charset="0"/>
                    <a:cs typeface="Calibri" panose="020F0502020204030204" pitchFamily="34" charset="0"/>
                  </a:rPr>
                  <a:t>y su variancia marginal es Var(</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a:t>
                </a:r>
                <a:r>
                  <a:rPr lang="es-AR" dirty="0"/>
                  <a:t> = </a:t>
                </a:r>
                <a14:m>
                  <m:oMath xmlns:m="http://schemas.openxmlformats.org/officeDocument/2006/math">
                    <m:r>
                      <a:rPr lang="es-MX" i="1">
                        <a:solidFill>
                          <a:schemeClr val="tx1"/>
                        </a:solidFill>
                        <a:latin typeface="Cambria Math" panose="02040503050406030204" pitchFamily="18" charset="0"/>
                      </a:rPr>
                      <m:t>𝛼</m:t>
                    </m:r>
                  </m:oMath>
                </a14:m>
                <a:r>
                  <a:rPr lang="es-MX"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s-AR" b="0" i="0" smtClean="0">
                        <a:latin typeface="Cambria Math" panose="02040503050406030204" pitchFamily="18" charset="0"/>
                      </a:rPr>
                      <m:t> </m:t>
                    </m:r>
                    <m:f>
                      <m:fPr>
                        <m:ctrlPr>
                          <a:rPr lang="es-AR" i="1">
                            <a:latin typeface="Cambria Math" panose="02040503050406030204" pitchFamily="18" charset="0"/>
                          </a:rPr>
                        </m:ctrlPr>
                      </m:fPr>
                      <m:num>
                        <m:r>
                          <m:rPr>
                            <m:sty m:val="p"/>
                          </m:rPr>
                          <a:rPr lang="es-AR">
                            <a:latin typeface="Cambria Math" panose="02040503050406030204" pitchFamily="18" charset="0"/>
                          </a:rPr>
                          <m:t>β</m:t>
                        </m:r>
                      </m:num>
                      <m:den>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den>
                    </m:f>
                  </m:oMath>
                </a14:m>
                <a:endParaRPr lang="es-AR" b="1" dirty="0">
                  <a:solidFill>
                    <a:schemeClr val="tx1"/>
                  </a:solidFill>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596668" cy="4392611"/>
              </a:xfrm>
              <a:blipFill>
                <a:blip r:embed="rId3"/>
                <a:stretch>
                  <a:fillRect l="-142" t="-693" r="-638"/>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8611AF80-8763-43CF-9B33-2333E499B53B}"/>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93A4A338-3A75-4B1C-90CE-2F25F509224E}"/>
              </a:ext>
            </a:extLst>
          </p:cNvPr>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131418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2" y="2160589"/>
                <a:ext cx="8596667" cy="4154486"/>
              </a:xfrm>
            </p:spPr>
            <p:txBody>
              <a:bodyPr>
                <a:normAutofit/>
              </a:bodyPr>
              <a:lstStyle/>
              <a:p>
                <a:pPr marL="0" indent="0" algn="just">
                  <a:buNone/>
                </a:pPr>
                <a:r>
                  <a:rPr lang="es-AR" dirty="0">
                    <a:solidFill>
                      <a:schemeClr val="tx1"/>
                    </a:solidFill>
                    <a:latin typeface="Calibri" panose="020F0502020204030204" pitchFamily="34" charset="0"/>
                    <a:cs typeface="Calibri" panose="020F0502020204030204" pitchFamily="34" charset="0"/>
                  </a:rPr>
                  <a:t>Los estimadores de momentos para los parámetros </a:t>
                </a:r>
                <a14:m>
                  <m:oMath xmlns:m="http://schemas.openxmlformats.org/officeDocument/2006/math">
                    <m:r>
                      <a:rPr lang="es-MX" i="1">
                        <a:solidFill>
                          <a:schemeClr val="tx1"/>
                        </a:solidFill>
                        <a:latin typeface="Cambria Math" panose="02040503050406030204" pitchFamily="18" charset="0"/>
                      </a:rPr>
                      <m:t>𝛼</m:t>
                    </m:r>
                  </m:oMath>
                </a14:m>
                <a:r>
                  <a:rPr lang="es-AR" dirty="0">
                    <a:solidFill>
                      <a:schemeClr val="tx1"/>
                    </a:solidFill>
                    <a:latin typeface="Calibri" panose="020F0502020204030204" pitchFamily="34" charset="0"/>
                    <a:cs typeface="Calibri" panose="020F0502020204030204" pitchFamily="34" charset="0"/>
                  </a:rPr>
                  <a:t> y </a:t>
                </a:r>
                <a14:m>
                  <m:oMath xmlns:m="http://schemas.openxmlformats.org/officeDocument/2006/math">
                    <m:r>
                      <a:rPr lang="es-MX" i="1" dirty="0">
                        <a:solidFill>
                          <a:schemeClr val="tx1"/>
                        </a:solidFill>
                        <a:latin typeface="Cambria Math" panose="02040503050406030204" pitchFamily="18" charset="0"/>
                      </a:rPr>
                      <m:t>𝛽</m:t>
                    </m:r>
                  </m:oMath>
                </a14:m>
                <a:r>
                  <a:rPr lang="es-AR" dirty="0">
                    <a:solidFill>
                      <a:schemeClr val="tx1"/>
                    </a:solidFill>
                    <a:latin typeface="Calibri" panose="020F0502020204030204" pitchFamily="34" charset="0"/>
                    <a:cs typeface="Calibri" panose="020F0502020204030204" pitchFamily="34" charset="0"/>
                  </a:rPr>
                  <a:t> son (Marshall, 1991):</a:t>
                </a:r>
              </a:p>
              <a:p>
                <a:pPr algn="just"/>
                <a14:m>
                  <m:oMath xmlns:m="http://schemas.openxmlformats.org/officeDocument/2006/math">
                    <m:acc>
                      <m:accPr>
                        <m:chr m:val="̂"/>
                        <m:ctrlPr>
                          <a:rPr lang="es-AR" i="1">
                            <a:solidFill>
                              <a:schemeClr val="tx1"/>
                            </a:solidFill>
                            <a:latin typeface="Cambria Math" panose="02040503050406030204" pitchFamily="18" charset="0"/>
                          </a:rPr>
                        </m:ctrlPr>
                      </m:accPr>
                      <m:e>
                        <m:r>
                          <a:rPr lang="es-MX" i="1">
                            <a:solidFill>
                              <a:schemeClr val="tx1"/>
                            </a:solidFill>
                            <a:latin typeface="Cambria Math" panose="02040503050406030204" pitchFamily="18" charset="0"/>
                          </a:rPr>
                          <m:t>𝛼</m:t>
                        </m:r>
                      </m:e>
                    </m:acc>
                  </m:oMath>
                </a14:m>
                <a:r>
                  <a:rPr lang="en-US" dirty="0">
                    <a:solidFill>
                      <a:schemeClr val="tx1"/>
                    </a:solidFill>
                    <a:latin typeface="Calibri" panose="020F0502020204030204" pitchFamily="34" charset="0"/>
                    <a:cs typeface="Calibri" panose="020F0502020204030204" pitchFamily="34" charset="0"/>
                  </a:rPr>
                  <a:t> = a = s</a:t>
                </a:r>
                <a:r>
                  <a:rPr lang="en-US" baseline="30000" dirty="0">
                    <a:solidFill>
                      <a:schemeClr val="tx1"/>
                    </a:solidFill>
                    <a:latin typeface="Calibri" panose="020F0502020204030204" pitchFamily="34" charset="0"/>
                    <a:cs typeface="Calibri" panose="020F0502020204030204" pitchFamily="34" charset="0"/>
                  </a:rPr>
                  <a:t>2</a:t>
                </a:r>
                <a:r>
                  <a:rPr lang="en-US"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r>
                          <a:rPr lang="es-AR" i="1">
                            <a:solidFill>
                              <a:schemeClr val="tx1"/>
                            </a:solidFill>
                            <a:latin typeface="Cambria Math"/>
                          </a:rPr>
                          <m:t>𝑏</m:t>
                        </m:r>
                      </m:num>
                      <m:den>
                        <m:r>
                          <a:rPr lang="en-US" i="1">
                            <a:solidFill>
                              <a:schemeClr val="tx1"/>
                            </a:solidFill>
                            <a:latin typeface="Cambria Math"/>
                          </a:rPr>
                          <m:t>(</m:t>
                        </m:r>
                        <m:f>
                          <m:fPr>
                            <m:type m:val="lin"/>
                            <m:ctrlPr>
                              <a:rPr lang="es-AR" i="1">
                                <a:solidFill>
                                  <a:schemeClr val="tx1"/>
                                </a:solidFill>
                                <a:latin typeface="Cambria Math" panose="02040503050406030204" pitchFamily="18" charset="0"/>
                              </a:rPr>
                            </m:ctrlPr>
                          </m:fPr>
                          <m:num>
                            <m:r>
                              <a:rPr lang="es-AR" b="0" i="1" smtClean="0">
                                <a:solidFill>
                                  <a:schemeClr val="tx1"/>
                                </a:solidFill>
                                <a:latin typeface="Cambria Math" panose="02040503050406030204" pitchFamily="18" charset="0"/>
                              </a:rPr>
                              <m:t>𝑥</m:t>
                            </m:r>
                          </m:num>
                          <m:den>
                            <m:r>
                              <a:rPr lang="es-AR" i="1">
                                <a:solidFill>
                                  <a:schemeClr val="tx1"/>
                                </a:solidFill>
                                <a:latin typeface="Cambria Math"/>
                              </a:rPr>
                              <m:t>𝑚</m:t>
                            </m:r>
                            <m:r>
                              <a:rPr lang="en-US" i="1">
                                <a:solidFill>
                                  <a:schemeClr val="tx1"/>
                                </a:solidFill>
                                <a:latin typeface="Cambria Math"/>
                              </a:rPr>
                              <m:t>)</m:t>
                            </m:r>
                          </m:den>
                        </m:f>
                      </m:den>
                    </m:f>
                    <m:r>
                      <a:rPr lang="es-AR">
                        <a:solidFill>
                          <a:schemeClr val="tx1"/>
                        </a:solidFill>
                        <a:latin typeface="Cambria Math" panose="02040503050406030204" pitchFamily="18" charset="0"/>
                      </a:rPr>
                      <m:t>,</m:t>
                    </m:r>
                    <m:r>
                      <m:rPr>
                        <m:nor/>
                      </m:rPr>
                      <a:rPr lang="es-AR" dirty="0">
                        <a:solidFill>
                          <a:schemeClr val="tx1"/>
                        </a:solidFill>
                        <a:latin typeface="Calibri" panose="020F0502020204030204" pitchFamily="34" charset="0"/>
                        <a:cs typeface="Calibri" panose="020F0502020204030204" pitchFamily="34" charset="0"/>
                      </a:rPr>
                      <m:t>d</m:t>
                    </m:r>
                    <m:r>
                      <m:rPr>
                        <m:nor/>
                      </m:rPr>
                      <a:rPr lang="es-AR" b="0" i="0" dirty="0" smtClean="0">
                        <a:solidFill>
                          <a:schemeClr val="tx1"/>
                        </a:solidFill>
                        <a:latin typeface="Calibri" panose="020F0502020204030204" pitchFamily="34" charset="0"/>
                        <a:cs typeface="Calibri" panose="020F0502020204030204" pitchFamily="34" charset="0"/>
                      </a:rPr>
                      <m:t>o</m:t>
                    </m:r>
                    <m:r>
                      <m:rPr>
                        <m:nor/>
                      </m:rPr>
                      <a:rPr lang="es-AR" dirty="0">
                        <a:solidFill>
                          <a:schemeClr val="tx1"/>
                        </a:solidFill>
                        <a:latin typeface="Calibri" panose="020F0502020204030204" pitchFamily="34" charset="0"/>
                        <a:cs typeface="Calibri" panose="020F0502020204030204" pitchFamily="34" charset="0"/>
                      </a:rPr>
                      <m:t>nde</m:t>
                    </m:r>
                    <m:r>
                      <m:rPr>
                        <m:nor/>
                      </m:rPr>
                      <a:rPr lang="es-AR" dirty="0">
                        <a:solidFill>
                          <a:schemeClr val="tx1"/>
                        </a:solidFill>
                        <a:latin typeface="Calibri" panose="020F0502020204030204" pitchFamily="34" charset="0"/>
                        <a:cs typeface="Calibri" panose="020F0502020204030204" pitchFamily="34" charset="0"/>
                      </a:rPr>
                      <m:t> </m:t>
                    </m:r>
                    <m:r>
                      <m:rPr>
                        <m:nor/>
                      </m:rPr>
                      <a:rPr lang="es-AR" dirty="0">
                        <a:solidFill>
                          <a:schemeClr val="tx1"/>
                        </a:solidFill>
                        <a:latin typeface="Calibri" panose="020F0502020204030204" pitchFamily="34" charset="0"/>
                        <a:cs typeface="Calibri" panose="020F0502020204030204" pitchFamily="34" charset="0"/>
                      </a:rPr>
                      <m:t>s</m:t>
                    </m:r>
                    <m:r>
                      <m:rPr>
                        <m:nor/>
                      </m:rPr>
                      <a:rPr lang="es-AR" baseline="30000" dirty="0">
                        <a:solidFill>
                          <a:schemeClr val="tx1"/>
                        </a:solidFill>
                        <a:latin typeface="Calibri" panose="020F0502020204030204" pitchFamily="34" charset="0"/>
                        <a:cs typeface="Calibri" panose="020F0502020204030204" pitchFamily="34" charset="0"/>
                      </a:rPr>
                      <m:t>2</m:t>
                    </m:r>
                    <m:r>
                      <m:rPr>
                        <m:nor/>
                      </m:rPr>
                      <a:rPr lang="es-AR" dirty="0">
                        <a:solidFill>
                          <a:schemeClr val="tx1"/>
                        </a:solidFill>
                        <a:latin typeface="Calibri" panose="020F0502020204030204" pitchFamily="34" charset="0"/>
                        <a:cs typeface="Calibri" panose="020F0502020204030204" pitchFamily="34" charset="0"/>
                      </a:rPr>
                      <m:t> = </m:t>
                    </m:r>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panose="02040503050406030204" pitchFamily="18" charset="0"/>
                          </a:rPr>
                          <m:t>𝑖</m:t>
                        </m:r>
                      </m:sub>
                      <m:sup>
                        <m:r>
                          <a:rPr lang="es-AR" i="1">
                            <a:solidFill>
                              <a:schemeClr val="tx1"/>
                            </a:solidFill>
                            <a:latin typeface="Cambria Math" panose="02040503050406030204" pitchFamily="18" charset="0"/>
                          </a:rPr>
                          <m:t>𝑚</m:t>
                        </m:r>
                      </m:sup>
                      <m:e>
                        <m:f>
                          <m:fPr>
                            <m:ctrlPr>
                              <a:rPr lang="es-AR" i="1">
                                <a:solidFill>
                                  <a:schemeClr val="tx1"/>
                                </a:solidFill>
                                <a:latin typeface="Cambria Math" panose="02040503050406030204" pitchFamily="18" charset="0"/>
                              </a:rPr>
                            </m:ctrlPr>
                          </m:fPr>
                          <m:num>
                            <m:sSub>
                              <m:sSubPr>
                                <m:ctrlPr>
                                  <a:rPr lang="es-AR" i="1" smtClean="0">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AR" i="1">
                                    <a:solidFill>
                                      <a:schemeClr val="tx1"/>
                                    </a:solidFill>
                                    <a:latin typeface="Cambria Math" panose="02040503050406030204" pitchFamily="18" charset="0"/>
                                  </a:rPr>
                                  <m:t>𝑖</m:t>
                                </m:r>
                              </m:sub>
                            </m:sSub>
                            <m:sSup>
                              <m:sSupPr>
                                <m:ctrlPr>
                                  <a:rPr lang="es-AR" i="1">
                                    <a:solidFill>
                                      <a:schemeClr val="tx1"/>
                                    </a:solidFill>
                                    <a:latin typeface="Cambria Math" panose="02040503050406030204" pitchFamily="18" charset="0"/>
                                  </a:rPr>
                                </m:ctrlPr>
                              </m:sSupPr>
                              <m:e>
                                <m:d>
                                  <m:dPr>
                                    <m:ctrlPr>
                                      <a:rPr lang="es-AR" i="1">
                                        <a:solidFill>
                                          <a:schemeClr val="tx1"/>
                                        </a:solidFill>
                                        <a:latin typeface="Cambria Math" panose="02040503050406030204" pitchFamily="18" charset="0"/>
                                      </a:rPr>
                                    </m:ctrlPr>
                                  </m:dPr>
                                  <m:e>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r>
                                      <a:rPr lang="es-AR" i="1">
                                        <a:solidFill>
                                          <a:schemeClr val="tx1"/>
                                        </a:solidFill>
                                        <a:latin typeface="Cambria Math" panose="02040503050406030204" pitchFamily="18" charset="0"/>
                                      </a:rPr>
                                      <m:t>−</m:t>
                                    </m:r>
                                    <m:r>
                                      <a:rPr lang="es-AR" i="1">
                                        <a:solidFill>
                                          <a:schemeClr val="tx1"/>
                                        </a:solidFill>
                                        <a:latin typeface="Cambria Math" panose="02040503050406030204" pitchFamily="18" charset="0"/>
                                      </a:rPr>
                                      <m:t>𝑏</m:t>
                                    </m:r>
                                  </m:e>
                                </m:d>
                              </m:e>
                              <m:sup>
                                <m:r>
                                  <a:rPr lang="es-AR" i="1">
                                    <a:solidFill>
                                      <a:schemeClr val="tx1"/>
                                    </a:solidFill>
                                    <a:latin typeface="Cambria Math" panose="02040503050406030204" pitchFamily="18" charset="0"/>
                                  </a:rPr>
                                  <m:t>2</m:t>
                                </m:r>
                              </m:sup>
                            </m:sSup>
                          </m:num>
                          <m:den>
                            <m:r>
                              <a:rPr lang="es-AR" b="0" i="1" smtClean="0">
                                <a:solidFill>
                                  <a:schemeClr val="tx1"/>
                                </a:solidFill>
                                <a:latin typeface="Cambria Math" panose="02040503050406030204" pitchFamily="18" charset="0"/>
                              </a:rPr>
                              <m:t>𝑥</m:t>
                            </m:r>
                          </m:den>
                        </m:f>
                      </m:e>
                    </m:nary>
                  </m:oMath>
                </a14:m>
                <a:endParaRPr lang="en-US" dirty="0">
                  <a:solidFill>
                    <a:schemeClr val="tx1"/>
                  </a:solidFill>
                  <a:latin typeface="Calibri" panose="020F0502020204030204" pitchFamily="34" charset="0"/>
                  <a:cs typeface="Calibri" panose="020F0502020204030204" pitchFamily="34" charset="0"/>
                </a:endParaRPr>
              </a:p>
              <a:p>
                <a:pPr algn="just"/>
                <a14:m>
                  <m:oMath xmlns:m="http://schemas.openxmlformats.org/officeDocument/2006/math">
                    <m:acc>
                      <m:accPr>
                        <m:chr m:val="̂"/>
                        <m:ctrlPr>
                          <a:rPr lang="es-AR" i="1">
                            <a:solidFill>
                              <a:schemeClr val="tx1"/>
                            </a:solidFill>
                            <a:latin typeface="Cambria Math" panose="02040503050406030204" pitchFamily="18" charset="0"/>
                          </a:rPr>
                        </m:ctrlPr>
                      </m:accPr>
                      <m:e>
                        <m:r>
                          <a:rPr lang="es-MX" i="1" dirty="0">
                            <a:solidFill>
                              <a:schemeClr val="tx1"/>
                            </a:solidFill>
                            <a:latin typeface="Cambria Math" panose="02040503050406030204" pitchFamily="18" charset="0"/>
                          </a:rPr>
                          <m:t>𝛽</m:t>
                        </m:r>
                      </m:e>
                    </m:acc>
                  </m:oMath>
                </a14:m>
                <a:r>
                  <a:rPr lang="en-US" dirty="0">
                    <a:solidFill>
                      <a:schemeClr val="tx1"/>
                    </a:solidFill>
                    <a:latin typeface="Calibri" panose="020F0502020204030204" pitchFamily="34" charset="0"/>
                    <a:cs typeface="Calibri" panose="020F0502020204030204" pitchFamily="34" charset="0"/>
                  </a:rPr>
                  <a:t> = b = </a:t>
                </a:r>
                <a14:m>
                  <m:oMath xmlns:m="http://schemas.openxmlformats.org/officeDocument/2006/math">
                    <m:f>
                      <m:fPr>
                        <m:ctrlPr>
                          <a:rPr lang="es-AR" i="1">
                            <a:solidFill>
                              <a:schemeClr val="tx1"/>
                            </a:solidFill>
                            <a:latin typeface="Cambria Math" panose="02040503050406030204" pitchFamily="18" charset="0"/>
                          </a:rPr>
                        </m:ctrlPr>
                      </m:fPr>
                      <m:num>
                        <m:r>
                          <a:rPr lang="es-AR" b="0" i="1" smtClean="0">
                            <a:solidFill>
                              <a:schemeClr val="tx1"/>
                            </a:solidFill>
                            <a:latin typeface="Cambria Math" panose="02040503050406030204" pitchFamily="18" charset="0"/>
                          </a:rPr>
                          <m:t>𝑛</m:t>
                        </m:r>
                      </m:num>
                      <m:den>
                        <m:r>
                          <a:rPr lang="es-AR" b="0" i="1" smtClean="0">
                            <a:solidFill>
                              <a:schemeClr val="tx1"/>
                            </a:solidFill>
                            <a:latin typeface="Cambria Math" panose="02040503050406030204" pitchFamily="18" charset="0"/>
                          </a:rPr>
                          <m:t>𝑥</m:t>
                        </m:r>
                      </m:den>
                    </m:f>
                  </m:oMath>
                </a14:m>
                <a:r>
                  <a:rPr lang="en-US" dirty="0">
                    <a:solidFill>
                      <a:schemeClr val="tx1"/>
                    </a:solidFill>
                    <a:latin typeface="Calibri" panose="020F0502020204030204" pitchFamily="34" charset="0"/>
                    <a:cs typeface="Calibri" panose="020F0502020204030204" pitchFamily="34" charset="0"/>
                  </a:rPr>
                  <a:t> </a:t>
                </a:r>
              </a:p>
              <a:p>
                <a:pPr marL="0" indent="0" algn="just">
                  <a:buNone/>
                </a:pPr>
                <a:r>
                  <a:rPr lang="es-AR" dirty="0">
                    <a:solidFill>
                      <a:schemeClr val="tx1"/>
                    </a:solidFill>
                    <a:latin typeface="Calibri" panose="020F0502020204030204" pitchFamily="34" charset="0"/>
                    <a:cs typeface="Calibri" panose="020F0502020204030204" pitchFamily="34" charset="0"/>
                  </a:rPr>
                  <a:t>La esperanza y variancia marginal son estimadas por b y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a:rPr>
                          <m:t>𝑣</m:t>
                        </m:r>
                      </m:e>
                      <m:sub>
                        <m:r>
                          <a:rPr lang="es-AR" i="1">
                            <a:solidFill>
                              <a:schemeClr val="tx1"/>
                            </a:solidFill>
                            <a:latin typeface="Cambria Math"/>
                          </a:rPr>
                          <m:t>𝑖</m:t>
                        </m:r>
                      </m:sub>
                    </m:sSub>
                  </m:oMath>
                </a14:m>
                <a:r>
                  <a:rPr lang="es-AR" dirty="0">
                    <a:solidFill>
                      <a:schemeClr val="tx1"/>
                    </a:solidFill>
                    <a:latin typeface="Calibri" panose="020F0502020204030204" pitchFamily="34" charset="0"/>
                    <a:cs typeface="Calibri" panose="020F0502020204030204" pitchFamily="34" charset="0"/>
                  </a:rPr>
                  <a:t> = a + </a:t>
                </a:r>
                <a14:m>
                  <m:oMath xmlns:m="http://schemas.openxmlformats.org/officeDocument/2006/math">
                    <m:f>
                      <m:fPr>
                        <m:ctrlPr>
                          <a:rPr lang="es-AR" i="1">
                            <a:solidFill>
                              <a:schemeClr val="tx1"/>
                            </a:solidFill>
                            <a:latin typeface="Cambria Math" panose="02040503050406030204" pitchFamily="18" charset="0"/>
                          </a:rPr>
                        </m:ctrlPr>
                      </m:fPr>
                      <m:num>
                        <m:r>
                          <a:rPr lang="es-AR" i="1">
                            <a:solidFill>
                              <a:schemeClr val="tx1"/>
                            </a:solidFill>
                            <a:latin typeface="Cambria Math"/>
                          </a:rPr>
                          <m:t>𝑏</m:t>
                        </m:r>
                      </m:num>
                      <m:den>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𝑥</m:t>
                            </m:r>
                          </m:e>
                          <m:sub>
                            <m:r>
                              <a:rPr lang="es-AR" i="1">
                                <a:solidFill>
                                  <a:schemeClr val="tx1"/>
                                </a:solidFill>
                                <a:latin typeface="Cambria Math"/>
                              </a:rPr>
                              <m:t>𝑖</m:t>
                            </m:r>
                          </m:sub>
                        </m:sSub>
                      </m:den>
                    </m:f>
                  </m:oMath>
                </a14:m>
                <a:r>
                  <a:rPr lang="es-AR" dirty="0">
                    <a:solidFill>
                      <a:schemeClr val="tx1"/>
                    </a:solidFill>
                    <a:latin typeface="Calibri" panose="020F0502020204030204" pitchFamily="34" charset="0"/>
                    <a:cs typeface="Calibri" panose="020F0502020204030204" pitchFamily="34" charset="0"/>
                  </a:rPr>
                  <a:t> , respectivamente.</a:t>
                </a:r>
              </a:p>
              <a:p>
                <a:pPr marL="0" indent="0" algn="just">
                  <a:buNone/>
                </a:pPr>
                <a:r>
                  <a:rPr lang="es-AR" dirty="0">
                    <a:solidFill>
                      <a:schemeClr val="tx1"/>
                    </a:solidFill>
                    <a:latin typeface="Calibri" panose="020F0502020204030204" pitchFamily="34" charset="0"/>
                    <a:cs typeface="Calibri" panose="020F0502020204030204" pitchFamily="34" charset="0"/>
                  </a:rPr>
                  <a:t>Siendo</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𝑦</m:t>
                        </m:r>
                      </m:e>
                      <m:sub>
                        <m:r>
                          <a:rPr lang="es-AR" i="1">
                            <a:solidFill>
                              <a:schemeClr val="tx1"/>
                            </a:solidFill>
                            <a:latin typeface="Cambria Math"/>
                          </a:rPr>
                          <m:t>𝑖</m:t>
                        </m:r>
                      </m:sub>
                    </m:sSub>
                    <m:r>
                      <m:rPr>
                        <m:nor/>
                      </m:rPr>
                      <a:rPr lang="es-AR">
                        <a:solidFill>
                          <a:schemeClr val="tx1"/>
                        </a:solidFill>
                        <a:latin typeface="Calibri" panose="020F0502020204030204" pitchFamily="34" charset="0"/>
                        <a:cs typeface="Calibri" panose="020F0502020204030204" pitchFamily="34" charset="0"/>
                      </a:rPr>
                      <m:t> = </m:t>
                    </m:r>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i="1">
                                <a:solidFill>
                                  <a:schemeClr val="tx1"/>
                                </a:solidFill>
                                <a:latin typeface="Cambria Math"/>
                              </a:rPr>
                              <m:t>𝑝</m:t>
                            </m:r>
                          </m:e>
                          <m:sub>
                            <m:r>
                              <a:rPr lang="es-AR" i="1">
                                <a:solidFill>
                                  <a:schemeClr val="tx1"/>
                                </a:solidFill>
                                <a:latin typeface="Cambria Math"/>
                              </a:rPr>
                              <m:t>𝑖</m:t>
                            </m:r>
                          </m:sub>
                        </m:sSub>
                        <m:r>
                          <a:rPr lang="es-AR" i="1">
                            <a:solidFill>
                              <a:schemeClr val="tx1"/>
                            </a:solidFill>
                            <a:latin typeface="Cambria Math"/>
                          </a:rPr>
                          <m:t>−</m:t>
                        </m:r>
                        <m:r>
                          <a:rPr lang="es-AR" i="1">
                            <a:solidFill>
                              <a:schemeClr val="tx1"/>
                            </a:solidFill>
                            <a:latin typeface="Cambria Math"/>
                          </a:rPr>
                          <m:t>𝑏</m:t>
                        </m:r>
                      </m:num>
                      <m:den>
                        <m:rad>
                          <m:radPr>
                            <m:degHide m:val="on"/>
                            <m:ctrlPr>
                              <a:rPr lang="es-AR" i="1">
                                <a:solidFill>
                                  <a:schemeClr val="tx1"/>
                                </a:solidFill>
                                <a:latin typeface="Cambria Math" panose="02040503050406030204" pitchFamily="18" charset="0"/>
                              </a:rPr>
                            </m:ctrlPr>
                          </m:radPr>
                          <m:deg/>
                          <m:e>
                            <m:sSub>
                              <m:sSubPr>
                                <m:ctrlPr>
                                  <a:rPr lang="es-AR" i="1">
                                    <a:solidFill>
                                      <a:schemeClr val="tx1"/>
                                    </a:solidFill>
                                    <a:latin typeface="Cambria Math" panose="02040503050406030204" pitchFamily="18" charset="0"/>
                                  </a:rPr>
                                </m:ctrlPr>
                              </m:sSubPr>
                              <m:e>
                                <m:r>
                                  <a:rPr lang="es-AR" i="1">
                                    <a:solidFill>
                                      <a:schemeClr val="tx1"/>
                                    </a:solidFill>
                                    <a:latin typeface="Cambria Math"/>
                                  </a:rPr>
                                  <m:t>𝑣</m:t>
                                </m:r>
                              </m:e>
                              <m:sub>
                                <m:r>
                                  <a:rPr lang="es-AR" i="1">
                                    <a:solidFill>
                                      <a:schemeClr val="tx1"/>
                                    </a:solidFill>
                                    <a:latin typeface="Cambria Math"/>
                                  </a:rPr>
                                  <m:t>𝑖</m:t>
                                </m:r>
                              </m:sub>
                            </m:sSub>
                          </m:e>
                        </m:rad>
                      </m:den>
                    </m:f>
                  </m:oMath>
                </a14:m>
                <a:r>
                  <a:rPr lang="es-AR" dirty="0">
                    <a:solidFill>
                      <a:schemeClr val="tx1"/>
                    </a:solidFill>
                    <a:latin typeface="Calibri" panose="020F0502020204030204" pitchFamily="34" charset="0"/>
                    <a:cs typeface="Calibri" panose="020F0502020204030204" pitchFamily="34" charset="0"/>
                  </a:rPr>
                  <a:t>, se define el Índice Empírico de </a:t>
                </a:r>
                <a:r>
                  <a:rPr lang="es-AR" dirty="0" err="1">
                    <a:solidFill>
                      <a:schemeClr val="tx1"/>
                    </a:solidFill>
                    <a:latin typeface="Calibri" panose="020F0502020204030204" pitchFamily="34" charset="0"/>
                    <a:cs typeface="Calibri" panose="020F0502020204030204" pitchFamily="34" charset="0"/>
                  </a:rPr>
                  <a:t>Bayes</a:t>
                </a:r>
                <a:r>
                  <a:rPr lang="es-AR" dirty="0">
                    <a:solidFill>
                      <a:schemeClr val="tx1"/>
                    </a:solidFill>
                    <a:latin typeface="Calibri" panose="020F0502020204030204" pitchFamily="34" charset="0"/>
                    <a:cs typeface="Calibri" panose="020F0502020204030204" pitchFamily="34" charset="0"/>
                  </a:rPr>
                  <a:t> de la siguiente manera:</a:t>
                </a:r>
              </a:p>
              <a:p>
                <a:pPr marL="0" indent="0" algn="just">
                  <a:buNone/>
                </a:pPr>
                <a:r>
                  <a:rPr lang="es-AR" dirty="0">
                    <a:solidFill>
                      <a:schemeClr val="tx1"/>
                    </a:solidFill>
                    <a:latin typeface="Calibri" panose="020F0502020204030204" pitchFamily="34" charset="0"/>
                    <a:cs typeface="Calibri" panose="020F0502020204030204" pitchFamily="34" charset="0"/>
                  </a:rPr>
                  <a:t> 			EBI = </a:t>
                </a:r>
                <a14:m>
                  <m:oMath xmlns:m="http://schemas.openxmlformats.org/officeDocument/2006/math">
                    <m:f>
                      <m:fPr>
                        <m:ctrlPr>
                          <a:rPr lang="es-AR" i="1">
                            <a:solidFill>
                              <a:schemeClr val="tx1"/>
                            </a:solidFill>
                            <a:latin typeface="Cambria Math" panose="02040503050406030204" pitchFamily="18" charset="0"/>
                          </a:rPr>
                        </m:ctrlPr>
                      </m:fPr>
                      <m:num>
                        <m:r>
                          <a:rPr lang="es-AR" i="1">
                            <a:solidFill>
                              <a:schemeClr val="tx1"/>
                            </a:solidFill>
                            <a:latin typeface="Cambria Math"/>
                          </a:rPr>
                          <m:t>𝑚</m:t>
                        </m:r>
                      </m:num>
                      <m:den>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a:rPr>
                              <m:t>𝑖𝑗</m:t>
                            </m:r>
                          </m:sub>
                          <m:sup>
                            <m:r>
                              <a:rPr lang="es-AR" i="1">
                                <a:solidFill>
                                  <a:schemeClr val="tx1"/>
                                </a:solidFill>
                                <a:latin typeface="Cambria Math"/>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a:rPr>
                                  <m:t>𝑤</m:t>
                                </m:r>
                              </m:e>
                              <m:sub>
                                <m:r>
                                  <a:rPr lang="es-AR" i="1">
                                    <a:solidFill>
                                      <a:schemeClr val="tx1"/>
                                    </a:solidFill>
                                    <a:latin typeface="Cambria Math"/>
                                  </a:rPr>
                                  <m:t>𝑖𝑗</m:t>
                                </m:r>
                              </m:sub>
                            </m:sSub>
                          </m:e>
                        </m:nary>
                      </m:den>
                    </m:f>
                  </m:oMath>
                </a14:m>
                <a:r>
                  <a:rPr lang="es-AR" dirty="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s-AR" i="1">
                            <a:solidFill>
                              <a:schemeClr val="tx1"/>
                            </a:solidFill>
                            <a:latin typeface="Cambria Math" panose="02040503050406030204" pitchFamily="18" charset="0"/>
                          </a:rPr>
                        </m:ctrlPr>
                      </m:fPr>
                      <m:num>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a:rPr>
                              <m:t>𝑖𝑗</m:t>
                            </m:r>
                          </m:sub>
                          <m:sup>
                            <m:r>
                              <a:rPr lang="es-AR" i="1">
                                <a:solidFill>
                                  <a:schemeClr val="tx1"/>
                                </a:solidFill>
                                <a:latin typeface="Cambria Math"/>
                              </a:rPr>
                              <m:t>𝑚</m:t>
                            </m:r>
                          </m:sup>
                          <m:e>
                            <m:sSub>
                              <m:sSubPr>
                                <m:ctrlPr>
                                  <a:rPr lang="es-AR" i="1">
                                    <a:solidFill>
                                      <a:schemeClr val="tx1"/>
                                    </a:solidFill>
                                    <a:latin typeface="Cambria Math" panose="02040503050406030204" pitchFamily="18" charset="0"/>
                                  </a:rPr>
                                </m:ctrlPr>
                              </m:sSubPr>
                              <m:e>
                                <m:r>
                                  <a:rPr lang="es-AR" i="1">
                                    <a:solidFill>
                                      <a:schemeClr val="tx1"/>
                                    </a:solidFill>
                                    <a:latin typeface="Cambria Math"/>
                                  </a:rPr>
                                  <m:t>𝑤</m:t>
                                </m:r>
                              </m:e>
                              <m:sub>
                                <m:r>
                                  <a:rPr lang="es-AR" i="1">
                                    <a:solidFill>
                                      <a:schemeClr val="tx1"/>
                                    </a:solidFill>
                                    <a:latin typeface="Cambria Math"/>
                                  </a:rPr>
                                  <m:t>𝑖𝑗</m:t>
                                </m:r>
                              </m:sub>
                            </m:sSub>
                            <m:sSub>
                              <m:sSubPr>
                                <m:ctrlPr>
                                  <a:rPr lang="es-AR" i="1" smtClean="0">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𝑦</m:t>
                                </m:r>
                              </m:e>
                              <m:sub>
                                <m:r>
                                  <a:rPr lang="es-AR" i="1">
                                    <a:solidFill>
                                      <a:schemeClr val="tx1"/>
                                    </a:solidFill>
                                    <a:latin typeface="Cambria Math"/>
                                  </a:rPr>
                                  <m:t>𝑖</m:t>
                                </m:r>
                              </m:sub>
                            </m:sSub>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𝑦</m:t>
                                </m:r>
                              </m:e>
                              <m:sub>
                                <m:r>
                                  <a:rPr lang="es-AR" b="0" i="1" smtClean="0">
                                    <a:solidFill>
                                      <a:schemeClr val="tx1"/>
                                    </a:solidFill>
                                    <a:latin typeface="Cambria Math" panose="02040503050406030204" pitchFamily="18" charset="0"/>
                                  </a:rPr>
                                  <m:t>𝑗</m:t>
                                </m:r>
                              </m:sub>
                            </m:sSub>
                          </m:e>
                        </m:nary>
                      </m:num>
                      <m:den>
                        <m:nary>
                          <m:naryPr>
                            <m:chr m:val="∑"/>
                            <m:limLoc m:val="undOvr"/>
                            <m:ctrlPr>
                              <a:rPr lang="es-AR" i="1">
                                <a:solidFill>
                                  <a:schemeClr val="tx1"/>
                                </a:solidFill>
                                <a:latin typeface="Cambria Math" panose="02040503050406030204" pitchFamily="18" charset="0"/>
                              </a:rPr>
                            </m:ctrlPr>
                          </m:naryPr>
                          <m:sub>
                            <m:r>
                              <a:rPr lang="es-AR" i="1">
                                <a:solidFill>
                                  <a:schemeClr val="tx1"/>
                                </a:solidFill>
                                <a:latin typeface="Cambria Math"/>
                              </a:rPr>
                              <m:t>𝑖</m:t>
                            </m:r>
                          </m:sub>
                          <m:sup>
                            <m:r>
                              <a:rPr lang="es-AR" i="1">
                                <a:solidFill>
                                  <a:schemeClr val="tx1"/>
                                </a:solidFill>
                                <a:latin typeface="Cambria Math"/>
                              </a:rPr>
                              <m:t>𝑚</m:t>
                            </m:r>
                          </m:sup>
                          <m:e>
                            <m:sSup>
                              <m:sSupPr>
                                <m:ctrlPr>
                                  <a:rPr lang="es-AR" i="1">
                                    <a:solidFill>
                                      <a:schemeClr val="tx1"/>
                                    </a:solidFill>
                                    <a:latin typeface="Cambria Math" panose="02040503050406030204" pitchFamily="18" charset="0"/>
                                  </a:rPr>
                                </m:ctrlPr>
                              </m:sSupPr>
                              <m:e>
                                <m:r>
                                  <a:rPr lang="es-AR" i="1">
                                    <a:solidFill>
                                      <a:schemeClr val="tx1"/>
                                    </a:solidFill>
                                    <a:latin typeface="Cambria Math"/>
                                  </a:rPr>
                                  <m:t>(</m:t>
                                </m:r>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𝑦</m:t>
                                    </m:r>
                                  </m:e>
                                  <m:sub>
                                    <m:r>
                                      <a:rPr lang="es-AR" i="1">
                                        <a:solidFill>
                                          <a:schemeClr val="tx1"/>
                                        </a:solidFill>
                                        <a:latin typeface="Cambria Math"/>
                                      </a:rPr>
                                      <m:t>𝑖</m:t>
                                    </m:r>
                                  </m:sub>
                                </m:sSub>
                                <m:r>
                                  <a:rPr lang="es-AR" i="1">
                                    <a:solidFill>
                                      <a:schemeClr val="tx1"/>
                                    </a:solidFill>
                                    <a:latin typeface="Cambria Math"/>
                                  </a:rPr>
                                  <m:t>−</m:t>
                                </m:r>
                                <m:acc>
                                  <m:accPr>
                                    <m:chr m:val="̅"/>
                                    <m:ctrlPr>
                                      <a:rPr lang="es-AR" i="1">
                                        <a:solidFill>
                                          <a:schemeClr val="tx1"/>
                                        </a:solidFill>
                                        <a:latin typeface="Cambria Math" panose="02040503050406030204" pitchFamily="18" charset="0"/>
                                      </a:rPr>
                                    </m:ctrlPr>
                                  </m:accPr>
                                  <m:e>
                                    <m:r>
                                      <a:rPr lang="es-AR" b="0" i="1" smtClean="0">
                                        <a:solidFill>
                                          <a:schemeClr val="tx1"/>
                                        </a:solidFill>
                                        <a:latin typeface="Cambria Math" panose="02040503050406030204" pitchFamily="18" charset="0"/>
                                      </a:rPr>
                                      <m:t>𝑦</m:t>
                                    </m:r>
                                  </m:e>
                                </m:acc>
                                <m:r>
                                  <a:rPr lang="es-AR" i="1">
                                    <a:solidFill>
                                      <a:schemeClr val="tx1"/>
                                    </a:solidFill>
                                    <a:latin typeface="Cambria Math"/>
                                  </a:rPr>
                                  <m:t>)</m:t>
                                </m:r>
                              </m:e>
                              <m:sup>
                                <m:r>
                                  <a:rPr lang="es-AR" i="1">
                                    <a:solidFill>
                                      <a:schemeClr val="tx1"/>
                                    </a:solidFill>
                                    <a:latin typeface="Cambria Math"/>
                                  </a:rPr>
                                  <m:t>2</m:t>
                                </m:r>
                              </m:sup>
                            </m:sSup>
                          </m:e>
                        </m:nary>
                      </m:den>
                    </m:f>
                  </m:oMath>
                </a14:m>
                <a:endParaRPr lang="es-AR" dirty="0">
                  <a:solidFill>
                    <a:schemeClr val="tx1"/>
                  </a:solidFill>
                  <a:latin typeface="Calibri" panose="020F0502020204030204" pitchFamily="34" charset="0"/>
                  <a:cs typeface="Calibri" panose="020F0502020204030204" pitchFamily="34" charset="0"/>
                </a:endParaRPr>
              </a:p>
              <a:p>
                <a:pPr marL="0" indent="0" algn="just">
                  <a:buNone/>
                </a:pPr>
                <a:r>
                  <a:rPr lang="es-AR" dirty="0">
                    <a:solidFill>
                      <a:schemeClr val="tx1"/>
                    </a:solidFill>
                    <a:latin typeface="Calibri" panose="020F0502020204030204" pitchFamily="34" charset="0"/>
                    <a:cs typeface="Calibri" panose="020F0502020204030204" pitchFamily="34" charset="0"/>
                  </a:rPr>
                  <a:t>Se puede realizar una prueba </a:t>
                </a:r>
                <a:r>
                  <a:rPr lang="es-AR" b="1" dirty="0">
                    <a:solidFill>
                      <a:schemeClr val="tx1"/>
                    </a:solidFill>
                    <a:latin typeface="Calibri" panose="020F0502020204030204" pitchFamily="34" charset="0"/>
                    <a:cs typeface="Calibri" panose="020F0502020204030204" pitchFamily="34" charset="0"/>
                  </a:rPr>
                  <a:t>permutacional</a:t>
                </a:r>
                <a:r>
                  <a:rPr lang="es-AR" dirty="0">
                    <a:solidFill>
                      <a:schemeClr val="tx1"/>
                    </a:solidFill>
                    <a:latin typeface="Calibri" panose="020F0502020204030204" pitchFamily="34" charset="0"/>
                    <a:cs typeface="Calibri" panose="020F0502020204030204" pitchFamily="34" charset="0"/>
                  </a:rPr>
                  <a:t> para comprobar la hipótesis de autocorrelación espacial</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2" y="2160589"/>
                <a:ext cx="8596667" cy="4154486"/>
              </a:xfrm>
              <a:blipFill>
                <a:blip r:embed="rId3"/>
                <a:stretch>
                  <a:fillRect l="-567" t="-733" r="-638"/>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A3F6E64C-7890-44FD-8137-5BD32FBA9A22}"/>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7B897DA1-7634-4A2E-8BC0-8B51C9CA4C57}"/>
              </a:ext>
            </a:extLst>
          </p:cNvPr>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25248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8596668" cy="4392611"/>
              </a:xfrm>
            </p:spPr>
            <p:txBody>
              <a:bodyPr>
                <a:normAutofit/>
              </a:bodyPr>
              <a:lstStyle/>
              <a:p>
                <a:pPr algn="just"/>
                <a:r>
                  <a:rPr lang="es-AR" dirty="0">
                    <a:solidFill>
                      <a:schemeClr val="tx1"/>
                    </a:solidFill>
                    <a:latin typeface="Calibri" panose="020F0502020204030204" pitchFamily="34" charset="0"/>
                    <a:cs typeface="Calibri" panose="020F0502020204030204" pitchFamily="34" charset="0"/>
                  </a:rPr>
                  <a:t>Los test de hipótesis para el EBI y el índice de Moran presentan una potencia similar ante escenarios de tamaños parecidos de las distintas áreas consideradas.</a:t>
                </a:r>
              </a:p>
              <a:p>
                <a:pPr algn="just"/>
                <a:r>
                  <a:rPr lang="es-AR" dirty="0">
                    <a:solidFill>
                      <a:schemeClr val="tx1"/>
                    </a:solidFill>
                    <a:latin typeface="Calibri" panose="020F0502020204030204" pitchFamily="34" charset="0"/>
                    <a:cs typeface="Calibri" panose="020F0502020204030204" pitchFamily="34" charset="0"/>
                  </a:rPr>
                  <a:t>A medida que los tamaños son más variables, el EBI incrementa su potencia de manera considerable con respecto al índice de Moran.</a:t>
                </a:r>
              </a:p>
              <a:p>
                <a:pPr lvl="0" algn="just"/>
                <a:r>
                  <a:rPr lang="es-AR" dirty="0">
                    <a:solidFill>
                      <a:schemeClr val="tx1"/>
                    </a:solidFill>
                    <a:latin typeface="Calibri" panose="020F0502020204030204" pitchFamily="34" charset="0"/>
                    <a:cs typeface="Calibri" panose="020F0502020204030204" pitchFamily="34" charset="0"/>
                  </a:rPr>
                  <a:t>La probabilidad de error de tipo I de la prueba asociada al EBI no se ve alterada cuando los tamaños de las áreas son heterogéneos. </a:t>
                </a:r>
              </a:p>
              <a:p>
                <a:pPr algn="just"/>
                <a:r>
                  <a:rPr lang="es-AR" dirty="0">
                    <a:solidFill>
                      <a:schemeClr val="tx1"/>
                    </a:solidFill>
                    <a:latin typeface="Calibri" panose="020F0502020204030204" pitchFamily="34" charset="0"/>
                    <a:cs typeface="Calibri" panose="020F0502020204030204" pitchFamily="34" charset="0"/>
                  </a:rPr>
                  <a:t>El EBI posee cualidades de robustez viéndose poco afectado por valores atípicos.</a:t>
                </a:r>
              </a:p>
              <a:p>
                <a:pPr algn="just"/>
                <a:r>
                  <a:rPr lang="es-AR" dirty="0">
                    <a:solidFill>
                      <a:schemeClr val="tx1"/>
                    </a:solidFill>
                    <a:latin typeface="Calibri" panose="020F0502020204030204" pitchFamily="34" charset="0"/>
                    <a:cs typeface="Calibri" panose="020F0502020204030204" pitchFamily="34" charset="0"/>
                  </a:rPr>
                  <a:t>Se pude construir un gráfico de dispersión del EBI equivalente al de Moran pero utilizando las variables</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𝑦</m:t>
                        </m:r>
                      </m:e>
                      <m:sub>
                        <m:r>
                          <a:rPr lang="es-AR" i="1">
                            <a:solidFill>
                              <a:schemeClr val="tx1"/>
                            </a:solidFill>
                            <a:latin typeface="Cambria Math"/>
                          </a:rPr>
                          <m:t>𝑖</m:t>
                        </m:r>
                      </m:sub>
                    </m:sSub>
                  </m:oMath>
                </a14:m>
                <a:r>
                  <a:rPr lang="es-AR" dirty="0">
                    <a:solidFill>
                      <a:schemeClr val="tx1"/>
                    </a:solidFill>
                    <a:latin typeface="Calibri" panose="020F0502020204030204" pitchFamily="34" charset="0"/>
                    <a:cs typeface="Calibri" panose="020F0502020204030204" pitchFamily="34" charset="0"/>
                  </a:rPr>
                  <a:t>.</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596668" cy="4392611"/>
              </a:xfrm>
              <a:blipFill>
                <a:blip r:embed="rId3"/>
                <a:stretch>
                  <a:fillRect l="-142" t="-693" r="-638"/>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8611AF80-8763-43CF-9B33-2333E499B53B}"/>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93A4A338-3A75-4B1C-90CE-2F25F509224E}"/>
              </a:ext>
            </a:extLst>
          </p:cNvPr>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364647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94439" y="3419069"/>
            <a:ext cx="2463869"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9"/>
            <a:ext cx="8596668" cy="2767012"/>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7" name="Marcador de pie de página 6">
            <a:extLst>
              <a:ext uri="{FF2B5EF4-FFF2-40B4-BE49-F238E27FC236}">
                <a16:creationId xmlns:a16="http://schemas.microsoft.com/office/drawing/2014/main" id="{81F87BBC-F15C-4714-83CE-83CC49C70E9E}"/>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DDBC9C4A-3A08-4E5C-9C8C-C0B2D677F52B}"/>
              </a:ext>
            </a:extLst>
          </p:cNvPr>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23570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Problemas de aplicación	</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5" y="2160589"/>
                <a:ext cx="8959034" cy="4245898"/>
              </a:xfrm>
            </p:spPr>
            <p:txBody>
              <a:bodyPr>
                <a:normAutofit lnSpcReduction="10000"/>
              </a:bodyPr>
              <a:lstStyle/>
              <a:p>
                <a:pPr algn="just"/>
                <a:r>
                  <a:rPr lang="es-MX" u="sng" dirty="0">
                    <a:solidFill>
                      <a:schemeClr val="tx1"/>
                    </a:solidFill>
                    <a:latin typeface="Calibri" panose="020F0502020204030204" pitchFamily="34" charset="0"/>
                    <a:cs typeface="Calibri" panose="020F0502020204030204" pitchFamily="34" charset="0"/>
                  </a:rPr>
                  <a:t>Primer problema</a:t>
                </a:r>
                <a:r>
                  <a:rPr lang="es-MX" dirty="0">
                    <a:solidFill>
                      <a:schemeClr val="tx1"/>
                    </a:solidFill>
                    <a:latin typeface="Calibri" panose="020F0502020204030204" pitchFamily="34" charset="0"/>
                    <a:cs typeface="Calibri" panose="020F0502020204030204" pitchFamily="34" charset="0"/>
                  </a:rPr>
                  <a:t>: Estudio del comportamiento espacial del número de </a:t>
                </a:r>
                <a:r>
                  <a:rPr lang="es-MX" b="1" dirty="0">
                    <a:solidFill>
                      <a:schemeClr val="tx1"/>
                    </a:solidFill>
                    <a:latin typeface="Calibri" panose="020F0502020204030204" pitchFamily="34" charset="0"/>
                    <a:cs typeface="Calibri" panose="020F0502020204030204" pitchFamily="34" charset="0"/>
                  </a:rPr>
                  <a:t>hogares con NBI </a:t>
                </a:r>
                <a:r>
                  <a:rPr lang="es-MX" dirty="0">
                    <a:solidFill>
                      <a:schemeClr val="tx1"/>
                    </a:solidFill>
                    <a:latin typeface="Calibri" panose="020F0502020204030204" pitchFamily="34" charset="0"/>
                    <a:cs typeface="Calibri" panose="020F0502020204030204" pitchFamily="34" charset="0"/>
                  </a:rPr>
                  <a:t>en la ciudad de Rosario, tomando como unidad el radio censal. Teniendo en cuenta que los radios censales presentan números muy dispares de hogares, se utilizará:</a:t>
                </a:r>
              </a:p>
              <a:p>
                <a:pPr marL="0" indent="0" algn="just">
                  <a:buNone/>
                </a:pPr>
                <a:r>
                  <a:rPr lang="es-AR" dirty="0">
                    <a:solidFill>
                      <a:schemeClr val="tx1"/>
                    </a:solidFill>
                  </a:rPr>
                  <a:t>					 </a:t>
                </a:r>
                <a14:m>
                  <m:oMath xmlns:m="http://schemas.openxmlformats.org/officeDocument/2006/math">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𝑝</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𝑁</m:t>
                            </m:r>
                            <m:r>
                              <a:rPr lang="es-AR" b="0" i="1" smtClean="0">
                                <a:solidFill>
                                  <a:schemeClr val="tx1"/>
                                </a:solidFill>
                                <a:latin typeface="Cambria Math" panose="02040503050406030204" pitchFamily="18" charset="0"/>
                              </a:rPr>
                              <m:t>ú</m:t>
                            </m:r>
                            <m:r>
                              <a:rPr lang="es-AR" b="0" i="1" smtClean="0">
                                <a:solidFill>
                                  <a:schemeClr val="tx1"/>
                                </a:solidFill>
                                <a:latin typeface="Cambria Math" panose="02040503050406030204" pitchFamily="18" charset="0"/>
                              </a:rPr>
                              <m:t>𝑚𝑒𝑟𝑜</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𝑑𝑒</m:t>
                            </m:r>
                            <m:r>
                              <a:rPr lang="es-AR" b="0" i="1" smtClean="0">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𝐻𝑜𝑔𝑎𝑟𝑒𝑠</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𝑐𝑜𝑛</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𝑁𝐵𝐼</m:t>
                            </m:r>
                          </m:e>
                          <m:sub>
                            <m:r>
                              <a:rPr lang="es-AR" i="1">
                                <a:solidFill>
                                  <a:schemeClr val="tx1"/>
                                </a:solidFill>
                                <a:latin typeface="Cambria Math" panose="02040503050406030204" pitchFamily="18" charset="0"/>
                              </a:rPr>
                              <m:t>𝑖</m:t>
                            </m:r>
                          </m:sub>
                        </m:sSub>
                      </m:num>
                      <m:den>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𝑇𝑜𝑡𝑎𝑙</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𝑑𝑒</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𝐻𝑜𝑔𝑎𝑟𝑒𝑠</m:t>
                            </m:r>
                          </m:e>
                          <m:sub>
                            <m:r>
                              <a:rPr lang="es-AR" i="1">
                                <a:solidFill>
                                  <a:schemeClr val="tx1"/>
                                </a:solidFill>
                                <a:latin typeface="Cambria Math" panose="02040503050406030204" pitchFamily="18" charset="0"/>
                              </a:rPr>
                              <m:t>𝑖</m:t>
                            </m:r>
                          </m:sub>
                        </m:sSub>
                      </m:den>
                    </m:f>
                  </m:oMath>
                </a14:m>
                <a:endParaRPr lang="es-MX" dirty="0">
                  <a:solidFill>
                    <a:schemeClr val="tx1"/>
                  </a:solidFill>
                  <a:latin typeface="Calibri" panose="020F0502020204030204" pitchFamily="34" charset="0"/>
                  <a:cs typeface="Calibri" panose="020F0502020204030204" pitchFamily="34" charset="0"/>
                </a:endParaRPr>
              </a:p>
              <a:p>
                <a:pPr algn="just"/>
                <a:r>
                  <a:rPr lang="es-MX" u="sng" dirty="0">
                    <a:solidFill>
                      <a:schemeClr val="tx1"/>
                    </a:solidFill>
                    <a:latin typeface="Calibri" panose="020F0502020204030204" pitchFamily="34" charset="0"/>
                    <a:cs typeface="Calibri" panose="020F0502020204030204" pitchFamily="34" charset="0"/>
                  </a:rPr>
                  <a:t>Segundo problema:</a:t>
                </a:r>
                <a:r>
                  <a:rPr lang="es-MX" dirty="0">
                    <a:solidFill>
                      <a:schemeClr val="tx1"/>
                    </a:solidFill>
                    <a:latin typeface="Calibri" panose="020F0502020204030204" pitchFamily="34" charset="0"/>
                    <a:cs typeface="Calibri" panose="020F0502020204030204" pitchFamily="34" charset="0"/>
                  </a:rPr>
                  <a:t> </a:t>
                </a:r>
                <a:r>
                  <a:rPr lang="es-MX" b="1" dirty="0">
                    <a:solidFill>
                      <a:schemeClr val="tx1"/>
                    </a:solidFill>
                    <a:latin typeface="Calibri" panose="020F0502020204030204" pitchFamily="34" charset="0"/>
                    <a:cs typeface="Calibri" panose="020F0502020204030204" pitchFamily="34" charset="0"/>
                  </a:rPr>
                  <a:t>Heridos</a:t>
                </a:r>
                <a:r>
                  <a:rPr lang="es-MX" dirty="0">
                    <a:solidFill>
                      <a:schemeClr val="tx1"/>
                    </a:solidFill>
                    <a:latin typeface="Calibri" panose="020F0502020204030204" pitchFamily="34" charset="0"/>
                    <a:cs typeface="Calibri" panose="020F0502020204030204" pitchFamily="34" charset="0"/>
                  </a:rPr>
                  <a:t> por delitos con armas de fuego en la ciudad de Rosario durante un determinado período. Se define la razón:</a:t>
                </a:r>
              </a:p>
              <a:p>
                <a:pPr marL="0" indent="0" algn="just">
                  <a:buNone/>
                </a:pPr>
                <a:r>
                  <a:rPr lang="es-AR" dirty="0">
                    <a:solidFill>
                      <a:schemeClr val="tx1"/>
                    </a:solidFill>
                  </a:rPr>
                  <a:t>					 </a:t>
                </a:r>
                <a14:m>
                  <m:oMath xmlns:m="http://schemas.openxmlformats.org/officeDocument/2006/math">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𝑟</m:t>
                        </m:r>
                      </m:e>
                      <m:sub>
                        <m:r>
                          <a:rPr lang="es-AR" i="1">
                            <a:solidFill>
                              <a:schemeClr val="tx1"/>
                            </a:solidFill>
                            <a:latin typeface="Cambria Math" panose="02040503050406030204" pitchFamily="18" charset="0"/>
                          </a:rPr>
                          <m:t>𝑖</m:t>
                        </m:r>
                      </m:sub>
                    </m:sSub>
                  </m:oMath>
                </a14:m>
                <a:r>
                  <a:rPr lang="es-MX"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s-AR" i="1">
                            <a:solidFill>
                              <a:schemeClr val="tx1"/>
                            </a:solidFill>
                            <a:latin typeface="Cambria Math" panose="02040503050406030204" pitchFamily="18" charset="0"/>
                          </a:rPr>
                        </m:ctrlPr>
                      </m:fPr>
                      <m:num>
                        <m:sSub>
                          <m:sSubPr>
                            <m:ctrlPr>
                              <a:rPr lang="es-AR" i="1">
                                <a:solidFill>
                                  <a:schemeClr val="tx1"/>
                                </a:solidFill>
                                <a:latin typeface="Cambria Math" panose="02040503050406030204" pitchFamily="18" charset="0"/>
                              </a:rPr>
                            </m:ctrlPr>
                          </m:sSubPr>
                          <m:e>
                            <m:r>
                              <a:rPr lang="es-AR" b="0" i="1" smtClean="0">
                                <a:solidFill>
                                  <a:schemeClr val="tx1"/>
                                </a:solidFill>
                                <a:latin typeface="Cambria Math" panose="02040503050406030204" pitchFamily="18" charset="0"/>
                              </a:rPr>
                              <m:t>𝑁</m:t>
                            </m:r>
                            <m:r>
                              <a:rPr lang="es-AR" b="0" i="1" smtClean="0">
                                <a:solidFill>
                                  <a:schemeClr val="tx1"/>
                                </a:solidFill>
                                <a:latin typeface="Cambria Math" panose="02040503050406030204" pitchFamily="18" charset="0"/>
                              </a:rPr>
                              <m:t>ú</m:t>
                            </m:r>
                            <m:r>
                              <a:rPr lang="es-AR" b="0" i="1" smtClean="0">
                                <a:solidFill>
                                  <a:schemeClr val="tx1"/>
                                </a:solidFill>
                                <a:latin typeface="Cambria Math" panose="02040503050406030204" pitchFamily="18" charset="0"/>
                              </a:rPr>
                              <m:t>𝑚𝑒𝑟𝑜</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𝑑𝑒</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𝐻𝑒𝑟𝑖𝑑𝑜𝑠</m:t>
                            </m:r>
                          </m:e>
                          <m:sub>
                            <m:r>
                              <a:rPr lang="es-AR" i="1">
                                <a:solidFill>
                                  <a:schemeClr val="tx1"/>
                                </a:solidFill>
                                <a:latin typeface="Cambria Math" panose="02040503050406030204" pitchFamily="18" charset="0"/>
                              </a:rPr>
                              <m:t>𝑖</m:t>
                            </m:r>
                          </m:sub>
                        </m:sSub>
                      </m:num>
                      <m:den>
                        <m:sSub>
                          <m:sSubPr>
                            <m:ctrlPr>
                              <a:rPr lang="es-AR" i="1">
                                <a:solidFill>
                                  <a:schemeClr val="tx1"/>
                                </a:solidFill>
                                <a:latin typeface="Cambria Math" panose="02040503050406030204" pitchFamily="18" charset="0"/>
                              </a:rPr>
                            </m:ctrlPr>
                          </m:sSubPr>
                          <m:e>
                            <m:r>
                              <a:rPr lang="es-AR" i="1">
                                <a:solidFill>
                                  <a:schemeClr val="tx1"/>
                                </a:solidFill>
                                <a:latin typeface="Cambria Math" panose="02040503050406030204" pitchFamily="18" charset="0"/>
                              </a:rPr>
                              <m:t>𝑇𝑜𝑡𝑎𝑙</m:t>
                            </m:r>
                            <m:r>
                              <a:rPr lang="es-AR" i="1">
                                <a:solidFill>
                                  <a:schemeClr val="tx1"/>
                                </a:solidFill>
                                <a:latin typeface="Cambria Math" panose="02040503050406030204" pitchFamily="18" charset="0"/>
                              </a:rPr>
                              <m:t> </m:t>
                            </m:r>
                            <m:r>
                              <a:rPr lang="es-AR" i="1">
                                <a:solidFill>
                                  <a:schemeClr val="tx1"/>
                                </a:solidFill>
                                <a:latin typeface="Cambria Math" panose="02040503050406030204" pitchFamily="18" charset="0"/>
                              </a:rPr>
                              <m:t>𝑑𝑒</m:t>
                            </m:r>
                            <m:r>
                              <a:rPr lang="es-AR" b="0" i="1" smtClean="0">
                                <a:solidFill>
                                  <a:schemeClr val="tx1"/>
                                </a:solidFill>
                                <a:latin typeface="Cambria Math" panose="02040503050406030204" pitchFamily="18" charset="0"/>
                              </a:rPr>
                              <m:t> </m:t>
                            </m:r>
                            <m:r>
                              <a:rPr lang="es-AR" b="0" i="1" smtClean="0">
                                <a:solidFill>
                                  <a:schemeClr val="tx1"/>
                                </a:solidFill>
                                <a:latin typeface="Cambria Math" panose="02040503050406030204" pitchFamily="18" charset="0"/>
                              </a:rPr>
                              <m:t>𝐻𝑎𝑏𝑖𝑡𝑎𝑛𝑡𝑒𝑠</m:t>
                            </m:r>
                          </m:e>
                          <m:sub>
                            <m:r>
                              <a:rPr lang="es-AR" i="1">
                                <a:solidFill>
                                  <a:schemeClr val="tx1"/>
                                </a:solidFill>
                                <a:latin typeface="Cambria Math" panose="02040503050406030204" pitchFamily="18" charset="0"/>
                              </a:rPr>
                              <m:t>𝑖</m:t>
                            </m:r>
                          </m:sub>
                        </m:sSub>
                      </m:den>
                    </m:f>
                  </m:oMath>
                </a14:m>
                <a:endParaRPr lang="es-MX" dirty="0">
                  <a:solidFill>
                    <a:schemeClr val="tx1"/>
                  </a:solidFill>
                  <a:latin typeface="Calibri" panose="020F0502020204030204" pitchFamily="34" charset="0"/>
                  <a:cs typeface="Calibri" panose="020F0502020204030204" pitchFamily="34" charset="0"/>
                </a:endParaRPr>
              </a:p>
              <a:p>
                <a:pPr algn="just"/>
                <a:r>
                  <a:rPr lang="es-MX" dirty="0">
                    <a:solidFill>
                      <a:schemeClr val="tx1"/>
                    </a:solidFill>
                    <a:latin typeface="Calibri" panose="020F0502020204030204" pitchFamily="34" charset="0"/>
                    <a:cs typeface="Calibri" panose="020F0502020204030204" pitchFamily="34" charset="0"/>
                  </a:rPr>
                  <a:t>Las unidades son los </a:t>
                </a:r>
                <a:r>
                  <a:rPr lang="es-MX" b="1" dirty="0">
                    <a:solidFill>
                      <a:schemeClr val="tx1"/>
                    </a:solidFill>
                    <a:latin typeface="Calibri" panose="020F0502020204030204" pitchFamily="34" charset="0"/>
                    <a:cs typeface="Calibri" panose="020F0502020204030204" pitchFamily="34" charset="0"/>
                  </a:rPr>
                  <a:t>radios censales</a:t>
                </a:r>
                <a:r>
                  <a:rPr lang="es-MX" dirty="0">
                    <a:solidFill>
                      <a:schemeClr val="tx1"/>
                    </a:solidFill>
                    <a:latin typeface="Calibri" panose="020F0502020204030204" pitchFamily="34" charset="0"/>
                    <a:cs typeface="Calibri" panose="020F0502020204030204" pitchFamily="34" charset="0"/>
                  </a:rPr>
                  <a:t>, datos del tipo </a:t>
                </a:r>
                <a:r>
                  <a:rPr lang="es-MX" b="1" dirty="0">
                    <a:solidFill>
                      <a:schemeClr val="tx1"/>
                    </a:solidFill>
                    <a:latin typeface="Calibri" panose="020F0502020204030204" pitchFamily="34" charset="0"/>
                    <a:cs typeface="Calibri" panose="020F0502020204030204" pitchFamily="34" charset="0"/>
                  </a:rPr>
                  <a:t>reticulares irregulares.</a:t>
                </a:r>
              </a:p>
              <a:p>
                <a:pPr algn="just"/>
                <a:r>
                  <a:rPr lang="es-MX" dirty="0">
                    <a:solidFill>
                      <a:schemeClr val="tx1"/>
                    </a:solidFill>
                    <a:latin typeface="Calibri" panose="020F0502020204030204" pitchFamily="34" charset="0"/>
                    <a:cs typeface="Calibri" panose="020F0502020204030204" pitchFamily="34" charset="0"/>
                  </a:rPr>
                  <a:t>La matriz de conectividad se construye adoptando:</a:t>
                </a:r>
              </a:p>
              <a:p>
                <a:pPr lvl="1" algn="just"/>
                <a:r>
                  <a:rPr lang="es-MX" dirty="0">
                    <a:solidFill>
                      <a:schemeClr val="tx1"/>
                    </a:solidFill>
                    <a:latin typeface="Calibri" panose="020F0502020204030204" pitchFamily="34" charset="0"/>
                    <a:cs typeface="Calibri" panose="020F0502020204030204" pitchFamily="34" charset="0"/>
                  </a:rPr>
                  <a:t>Criterio de vecindad: </a:t>
                </a:r>
                <a:r>
                  <a:rPr lang="es-MX" b="1" dirty="0">
                    <a:solidFill>
                      <a:schemeClr val="tx1"/>
                    </a:solidFill>
                    <a:latin typeface="Calibri" panose="020F0502020204030204" pitchFamily="34" charset="0"/>
                    <a:cs typeface="Calibri" panose="020F0502020204030204" pitchFamily="34" charset="0"/>
                  </a:rPr>
                  <a:t>contigüidad del tipo Reina</a:t>
                </a:r>
                <a:r>
                  <a:rPr lang="es-MX" dirty="0">
                    <a:solidFill>
                      <a:schemeClr val="tx1"/>
                    </a:solidFill>
                    <a:latin typeface="Calibri" panose="020F0502020204030204" pitchFamily="34" charset="0"/>
                    <a:cs typeface="Calibri" panose="020F0502020204030204" pitchFamily="34" charset="0"/>
                  </a:rPr>
                  <a:t> </a:t>
                </a:r>
              </a:p>
              <a:p>
                <a:pPr lvl="1" algn="just"/>
                <a:r>
                  <a:rPr lang="es-MX" dirty="0">
                    <a:solidFill>
                      <a:schemeClr val="tx1"/>
                    </a:solidFill>
                    <a:latin typeface="Calibri" panose="020F0502020204030204" pitchFamily="34" charset="0"/>
                    <a:cs typeface="Calibri" panose="020F0502020204030204" pitchFamily="34" charset="0"/>
                  </a:rPr>
                  <a:t>Criterio de pesos espaciales: </a:t>
                </a:r>
                <a:r>
                  <a:rPr lang="es-MX" b="1" dirty="0">
                    <a:solidFill>
                      <a:schemeClr val="tx1"/>
                    </a:solidFill>
                    <a:latin typeface="Calibri" panose="020F0502020204030204" pitchFamily="34" charset="0"/>
                    <a:cs typeface="Calibri" panose="020F0502020204030204" pitchFamily="34" charset="0"/>
                  </a:rPr>
                  <a:t>estandarización por filas</a:t>
                </a:r>
                <a:r>
                  <a:rPr lang="es-MX" dirty="0">
                    <a:solidFill>
                      <a:schemeClr val="tx1"/>
                    </a:solidFill>
                    <a:latin typeface="Calibri" panose="020F0502020204030204" pitchFamily="34" charset="0"/>
                    <a:cs typeface="Calibri" panose="020F0502020204030204" pitchFamily="34" charset="0"/>
                  </a:rPr>
                  <a:t>. </a:t>
                </a:r>
                <a:endParaRPr lang="es-AR" dirty="0">
                  <a:solidFill>
                    <a:schemeClr val="tx1"/>
                  </a:solidFill>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5" y="2160589"/>
                <a:ext cx="8959034" cy="4245898"/>
              </a:xfrm>
              <a:blipFill>
                <a:blip r:embed="rId3"/>
                <a:stretch>
                  <a:fillRect l="-136" t="-1291" r="-612"/>
                </a:stretch>
              </a:blipFill>
            </p:spPr>
            <p:txBody>
              <a:bodyPr/>
              <a:lstStyle/>
              <a:p>
                <a:r>
                  <a:rPr lang="es-AR">
                    <a:noFill/>
                  </a:rPr>
                  <a:t> </a:t>
                </a:r>
              </a:p>
            </p:txBody>
          </p:sp>
        </mc:Fallback>
      </mc:AlternateContent>
      <p:sp>
        <p:nvSpPr>
          <p:cNvPr id="6" name="Marcador de pie de página 5">
            <a:extLst>
              <a:ext uri="{FF2B5EF4-FFF2-40B4-BE49-F238E27FC236}">
                <a16:creationId xmlns:a16="http://schemas.microsoft.com/office/drawing/2014/main" id="{E8C51177-5B04-4404-A42F-71ABD7548980}"/>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4DB2D0B4-8AF5-46C4-B6A7-4B3D7B18AB6D}"/>
              </a:ext>
            </a:extLst>
          </p:cNvPr>
          <p:cNvSpPr>
            <a:spLocks noGrp="1"/>
          </p:cNvSpPr>
          <p:nvPr>
            <p:ph type="sldNum" sz="quarter" idx="12"/>
          </p:nvPr>
        </p:nvSpPr>
        <p:spPr/>
        <p:txBody>
          <a:bodyPr/>
          <a:lstStyle/>
          <a:p>
            <a:fld id="{519954A3-9DFD-4C44-94BA-B95130A3BA1C}" type="slidenum">
              <a:rPr lang="en-US" smtClean="0"/>
              <a:t>26</a:t>
            </a:fld>
            <a:endParaRPr lang="en-US" dirty="0"/>
          </a:p>
        </p:txBody>
      </p:sp>
    </p:spTree>
    <p:extLst>
      <p:ext uri="{BB962C8B-B14F-4D97-AF65-F5344CB8AC3E}">
        <p14:creationId xmlns:p14="http://schemas.microsoft.com/office/powerpoint/2010/main" val="342011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Radios censales de Rosario</a:t>
            </a:r>
          </a:p>
        </p:txBody>
      </p:sp>
      <p:sp>
        <p:nvSpPr>
          <p:cNvPr id="10" name="Marcador de contenido 9"/>
          <p:cNvSpPr>
            <a:spLocks noGrp="1"/>
          </p:cNvSpPr>
          <p:nvPr>
            <p:ph idx="1"/>
          </p:nvPr>
        </p:nvSpPr>
        <p:spPr>
          <a:xfrm>
            <a:off x="421768" y="2594246"/>
            <a:ext cx="4594369" cy="1008739"/>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La</a:t>
            </a:r>
            <a:r>
              <a:rPr lang="es-AR" dirty="0">
                <a:solidFill>
                  <a:schemeClr val="tx1"/>
                </a:solidFill>
                <a:latin typeface="Calibri" panose="020F0502020204030204" pitchFamily="34" charset="0"/>
                <a:cs typeface="Calibri" panose="020F0502020204030204" pitchFamily="34" charset="0"/>
              </a:rPr>
              <a:t> población en el año  2010 era de 951856 habitantes y existían 321715 hogares.</a:t>
            </a:r>
          </a:p>
        </p:txBody>
      </p:sp>
      <p:pic>
        <p:nvPicPr>
          <p:cNvPr id="11" name="Imagen 10"/>
          <p:cNvPicPr/>
          <p:nvPr/>
        </p:nvPicPr>
        <p:blipFill>
          <a:blip r:embed="rId3" cstate="print">
            <a:extLst>
              <a:ext uri="{28A0092B-C50C-407E-A947-70E740481C1C}">
                <a14:useLocalDpi xmlns:a14="http://schemas.microsoft.com/office/drawing/2010/main" val="0"/>
              </a:ext>
            </a:extLst>
          </a:blip>
          <a:stretch>
            <a:fillRect/>
          </a:stretch>
        </p:blipFill>
        <p:spPr>
          <a:xfrm>
            <a:off x="5539666" y="1777749"/>
            <a:ext cx="3643174" cy="3931816"/>
          </a:xfrm>
          <a:prstGeom prst="rect">
            <a:avLst/>
          </a:prstGeom>
        </p:spPr>
      </p:pic>
      <p:sp>
        <p:nvSpPr>
          <p:cNvPr id="5" name="Marcador de contenido 9">
            <a:extLst>
              <a:ext uri="{FF2B5EF4-FFF2-40B4-BE49-F238E27FC236}">
                <a16:creationId xmlns:a16="http://schemas.microsoft.com/office/drawing/2014/main" id="{2FA4C668-84D0-4284-8DB1-A06D855E1C7A}"/>
              </a:ext>
            </a:extLst>
          </p:cNvPr>
          <p:cNvSpPr txBox="1">
            <a:spLocks/>
          </p:cNvSpPr>
          <p:nvPr/>
        </p:nvSpPr>
        <p:spPr>
          <a:xfrm>
            <a:off x="421769" y="3406035"/>
            <a:ext cx="4839548"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dirty="0">
                <a:solidFill>
                  <a:schemeClr val="tx1"/>
                </a:solidFill>
                <a:latin typeface="Calibri" panose="020F0502020204030204" pitchFamily="34" charset="0"/>
                <a:cs typeface="Calibri" panose="020F0502020204030204" pitchFamily="34" charset="0"/>
              </a:rPr>
              <a:t>La cantidad de hogares varía de 4 a 1329.</a:t>
            </a:r>
          </a:p>
        </p:txBody>
      </p:sp>
      <p:sp>
        <p:nvSpPr>
          <p:cNvPr id="6" name="Marcador de contenido 9">
            <a:extLst>
              <a:ext uri="{FF2B5EF4-FFF2-40B4-BE49-F238E27FC236}">
                <a16:creationId xmlns:a16="http://schemas.microsoft.com/office/drawing/2014/main" id="{D8C3E080-5731-4369-BA03-44BCB3A61535}"/>
              </a:ext>
            </a:extLst>
          </p:cNvPr>
          <p:cNvSpPr txBox="1">
            <a:spLocks/>
          </p:cNvSpPr>
          <p:nvPr/>
        </p:nvSpPr>
        <p:spPr>
          <a:xfrm>
            <a:off x="421768" y="2015221"/>
            <a:ext cx="4994293"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tx1"/>
                </a:solidFill>
                <a:latin typeface="Calibri" panose="020F0502020204030204" pitchFamily="34" charset="0"/>
                <a:cs typeface="Calibri" panose="020F0502020204030204" pitchFamily="34" charset="0"/>
              </a:rPr>
              <a:t>La ciudad posee 1073 radios censales.</a:t>
            </a:r>
            <a:endParaRPr lang="es-AR" dirty="0">
              <a:solidFill>
                <a:schemeClr val="tx1"/>
              </a:solidFill>
              <a:latin typeface="Calibri" panose="020F0502020204030204" pitchFamily="34" charset="0"/>
              <a:cs typeface="Calibri" panose="020F0502020204030204" pitchFamily="34" charset="0"/>
            </a:endParaRPr>
          </a:p>
        </p:txBody>
      </p:sp>
      <p:sp>
        <p:nvSpPr>
          <p:cNvPr id="7" name="Marcador de contenido 9">
            <a:extLst>
              <a:ext uri="{FF2B5EF4-FFF2-40B4-BE49-F238E27FC236}">
                <a16:creationId xmlns:a16="http://schemas.microsoft.com/office/drawing/2014/main" id="{D8ED52FE-49BF-4645-9980-CE066F3EC52C}"/>
              </a:ext>
            </a:extLst>
          </p:cNvPr>
          <p:cNvSpPr txBox="1">
            <a:spLocks/>
          </p:cNvSpPr>
          <p:nvPr/>
        </p:nvSpPr>
        <p:spPr>
          <a:xfrm>
            <a:off x="421768" y="3910186"/>
            <a:ext cx="5233443"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dirty="0">
                <a:solidFill>
                  <a:schemeClr val="tx1"/>
                </a:solidFill>
                <a:latin typeface="Calibri" panose="020F0502020204030204" pitchFamily="34" charset="0"/>
                <a:cs typeface="Calibri" panose="020F0502020204030204" pitchFamily="34" charset="0"/>
              </a:rPr>
              <a:t>La cantidad de habitantes varía de 12 a 4663.</a:t>
            </a:r>
          </a:p>
        </p:txBody>
      </p:sp>
      <p:sp>
        <p:nvSpPr>
          <p:cNvPr id="8" name="Marcador de pie de página 7">
            <a:extLst>
              <a:ext uri="{FF2B5EF4-FFF2-40B4-BE49-F238E27FC236}">
                <a16:creationId xmlns:a16="http://schemas.microsoft.com/office/drawing/2014/main" id="{2BFDA5B8-0244-42AB-B815-314620D289C4}"/>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9" name="Marcador de número de diapositiva 8">
            <a:extLst>
              <a:ext uri="{FF2B5EF4-FFF2-40B4-BE49-F238E27FC236}">
                <a16:creationId xmlns:a16="http://schemas.microsoft.com/office/drawing/2014/main" id="{5358A2D2-A0C2-4730-9459-B7E7DB883845}"/>
              </a:ext>
            </a:extLst>
          </p:cNvPr>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309025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Distribución de la cantidad de vecinos</a:t>
            </a:r>
          </a:p>
        </p:txBody>
      </p:sp>
      <p:pic>
        <p:nvPicPr>
          <p:cNvPr id="5" name="Imagen 4">
            <a:extLst>
              <a:ext uri="{FF2B5EF4-FFF2-40B4-BE49-F238E27FC236}">
                <a16:creationId xmlns:a16="http://schemas.microsoft.com/office/drawing/2014/main" id="{699CE5D6-EC6A-4B41-A917-C959B9C1FF29}"/>
              </a:ext>
            </a:extLst>
          </p:cNvPr>
          <p:cNvPicPr>
            <a:picLocks noChangeAspect="1"/>
          </p:cNvPicPr>
          <p:nvPr/>
        </p:nvPicPr>
        <p:blipFill>
          <a:blip r:embed="rId3"/>
          <a:stretch>
            <a:fillRect/>
          </a:stretch>
        </p:blipFill>
        <p:spPr>
          <a:xfrm>
            <a:off x="1068791" y="1494302"/>
            <a:ext cx="7521872" cy="4384662"/>
          </a:xfrm>
          <a:prstGeom prst="rect">
            <a:avLst/>
          </a:prstGeom>
        </p:spPr>
      </p:pic>
      <p:sp>
        <p:nvSpPr>
          <p:cNvPr id="10" name="Marcador de pie de página 9">
            <a:extLst>
              <a:ext uri="{FF2B5EF4-FFF2-40B4-BE49-F238E27FC236}">
                <a16:creationId xmlns:a16="http://schemas.microsoft.com/office/drawing/2014/main" id="{2A48C46A-21D1-49EA-9989-DED9A2DF644A}"/>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11" name="Marcador de número de diapositiva 10">
            <a:extLst>
              <a:ext uri="{FF2B5EF4-FFF2-40B4-BE49-F238E27FC236}">
                <a16:creationId xmlns:a16="http://schemas.microsoft.com/office/drawing/2014/main" id="{740863DB-7347-4F1A-9930-D1279285598C}"/>
              </a:ext>
            </a:extLst>
          </p:cNvPr>
          <p:cNvSpPr>
            <a:spLocks noGrp="1"/>
          </p:cNvSpPr>
          <p:nvPr>
            <p:ph type="sldNum" sz="quarter" idx="12"/>
          </p:nvPr>
        </p:nvSpPr>
        <p:spPr/>
        <p:txBody>
          <a:bodyPr/>
          <a:lstStyle/>
          <a:p>
            <a:fld id="{519954A3-9DFD-4C44-94BA-B95130A3BA1C}" type="slidenum">
              <a:rPr lang="en-US" smtClean="0"/>
              <a:t>28</a:t>
            </a:fld>
            <a:endParaRPr lang="en-US" dirty="0"/>
          </a:p>
        </p:txBody>
      </p:sp>
      <p:sp>
        <p:nvSpPr>
          <p:cNvPr id="12" name="Elipse 11">
            <a:extLst>
              <a:ext uri="{FF2B5EF4-FFF2-40B4-BE49-F238E27FC236}">
                <a16:creationId xmlns:a16="http://schemas.microsoft.com/office/drawing/2014/main" id="{271163C5-F199-4E2A-B22B-68F077485F25}"/>
              </a:ext>
            </a:extLst>
          </p:cNvPr>
          <p:cNvSpPr/>
          <p:nvPr/>
        </p:nvSpPr>
        <p:spPr>
          <a:xfrm>
            <a:off x="5649714" y="4813032"/>
            <a:ext cx="2976118"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783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a:latin typeface="Calibri" panose="020F0502020204030204" pitchFamily="34" charset="0"/>
                <a:cs typeface="Calibri" panose="020F0502020204030204" pitchFamily="34" charset="0"/>
              </a:rPr>
              <a:t>Box </a:t>
            </a:r>
            <a:r>
              <a:rPr lang="es-AR" dirty="0" err="1">
                <a:latin typeface="Calibri" panose="020F0502020204030204" pitchFamily="34" charset="0"/>
                <a:cs typeface="Calibri" panose="020F0502020204030204" pitchFamily="34" charset="0"/>
              </a:rPr>
              <a:t>Map</a:t>
            </a:r>
            <a:r>
              <a:rPr lang="es-AR" dirty="0">
                <a:latin typeface="Calibri" panose="020F0502020204030204" pitchFamily="34" charset="0"/>
                <a:cs typeface="Calibri" panose="020F0502020204030204" pitchFamily="34" charset="0"/>
              </a:rPr>
              <a:t> de la proporción de hogares con NBI </a:t>
            </a:r>
          </a:p>
        </p:txBody>
      </p:sp>
      <p:pic>
        <p:nvPicPr>
          <p:cNvPr id="4" name="Imagen 3">
            <a:extLst>
              <a:ext uri="{FF2B5EF4-FFF2-40B4-BE49-F238E27FC236}">
                <a16:creationId xmlns:a16="http://schemas.microsoft.com/office/drawing/2014/main" id="{3B3E8712-BFC2-4D70-B7E4-049EA20B9338}"/>
              </a:ext>
            </a:extLst>
          </p:cNvPr>
          <p:cNvPicPr>
            <a:picLocks noChangeAspect="1"/>
          </p:cNvPicPr>
          <p:nvPr/>
        </p:nvPicPr>
        <p:blipFill>
          <a:blip r:embed="rId3"/>
          <a:stretch>
            <a:fillRect/>
          </a:stretch>
        </p:blipFill>
        <p:spPr>
          <a:xfrm>
            <a:off x="1050096" y="1269999"/>
            <a:ext cx="6759526" cy="5257409"/>
          </a:xfrm>
          <a:prstGeom prst="rect">
            <a:avLst/>
          </a:prstGeom>
        </p:spPr>
      </p:pic>
      <p:sp>
        <p:nvSpPr>
          <p:cNvPr id="6" name="Marcador de pie de página 5">
            <a:extLst>
              <a:ext uri="{FF2B5EF4-FFF2-40B4-BE49-F238E27FC236}">
                <a16:creationId xmlns:a16="http://schemas.microsoft.com/office/drawing/2014/main" id="{6BA6A520-6DDE-4704-9B84-A38F63CC7389}"/>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CFA4B402-C274-48E3-85BD-5B477573F435}"/>
              </a:ext>
            </a:extLst>
          </p:cNvPr>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344914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a:latin typeface="Calibri" panose="020F0502020204030204" pitchFamily="34" charset="0"/>
                <a:cs typeface="Calibri" panose="020F0502020204030204" pitchFamily="34" charset="0"/>
              </a:rPr>
              <a:t>Introducción</a:t>
            </a:r>
          </a:p>
        </p:txBody>
      </p:sp>
      <p:sp>
        <p:nvSpPr>
          <p:cNvPr id="3" name="Marcador de contenido 2"/>
          <p:cNvSpPr>
            <a:spLocks noGrp="1"/>
          </p:cNvSpPr>
          <p:nvPr>
            <p:ph idx="1"/>
          </p:nvPr>
        </p:nvSpPr>
        <p:spPr>
          <a:xfrm>
            <a:off x="677334" y="2160589"/>
            <a:ext cx="8809566" cy="3880773"/>
          </a:xfrm>
        </p:spPr>
        <p:txBody>
          <a:bodyPr>
            <a:normAutofit/>
          </a:bodyPr>
          <a:lstStyle/>
          <a:p>
            <a:pPr algn="just"/>
            <a:r>
              <a:rPr lang="es-AR" dirty="0">
                <a:solidFill>
                  <a:schemeClr val="tx1"/>
                </a:solidFill>
                <a:latin typeface="Calibri" panose="020F0502020204030204" pitchFamily="34" charset="0"/>
                <a:cs typeface="Calibri" panose="020F0502020204030204" pitchFamily="34" charset="0"/>
              </a:rPr>
              <a:t>En muchos problemas estadísticos, las variables que se consideran corresponden a unidades que se encuentran ubicadas en el espacio. </a:t>
            </a:r>
          </a:p>
          <a:p>
            <a:pPr algn="just"/>
            <a:r>
              <a:rPr lang="es-AR" dirty="0">
                <a:solidFill>
                  <a:schemeClr val="tx1"/>
                </a:solidFill>
                <a:latin typeface="Calibri" panose="020F0502020204030204" pitchFamily="34" charset="0"/>
                <a:cs typeface="Calibri" panose="020F0502020204030204" pitchFamily="34" charset="0"/>
              </a:rPr>
              <a:t>Ocurriendo que aquellas unidades más cercanas tienen valores parecidos y a medida que la distancia es mayor las diferencias en los valores de las variables son también mayores.</a:t>
            </a:r>
          </a:p>
          <a:p>
            <a:pPr algn="just"/>
            <a:r>
              <a:rPr lang="es-AR" dirty="0">
                <a:solidFill>
                  <a:schemeClr val="tx1"/>
                </a:solidFill>
                <a:latin typeface="Calibri" panose="020F0502020204030204" pitchFamily="34" charset="0"/>
                <a:cs typeface="Calibri" panose="020F0502020204030204" pitchFamily="34" charset="0"/>
              </a:rPr>
              <a:t>A esta clase de datos se la llama </a:t>
            </a:r>
            <a:r>
              <a:rPr lang="es-AR" b="1" dirty="0">
                <a:solidFill>
                  <a:schemeClr val="tx1"/>
                </a:solidFill>
                <a:latin typeface="Calibri" panose="020F0502020204030204" pitchFamily="34" charset="0"/>
                <a:cs typeface="Calibri" panose="020F0502020204030204" pitchFamily="34" charset="0"/>
              </a:rPr>
              <a:t>datos espaciales</a:t>
            </a:r>
            <a:r>
              <a:rPr lang="es-AR" dirty="0">
                <a:solidFill>
                  <a:schemeClr val="tx1"/>
                </a:solidFill>
                <a:latin typeface="Calibri" panose="020F0502020204030204" pitchFamily="34" charset="0"/>
                <a:cs typeface="Calibri" panose="020F0502020204030204" pitchFamily="34" charset="0"/>
              </a:rPr>
              <a:t> y ese fenómeno observado se denomina </a:t>
            </a:r>
            <a:r>
              <a:rPr lang="es-AR" b="1" dirty="0">
                <a:solidFill>
                  <a:schemeClr val="tx1"/>
                </a:solidFill>
                <a:latin typeface="Calibri" panose="020F0502020204030204" pitchFamily="34" charset="0"/>
                <a:cs typeface="Calibri" panose="020F0502020204030204" pitchFamily="34" charset="0"/>
              </a:rPr>
              <a:t>autocorrelación espacial.</a:t>
            </a:r>
          </a:p>
          <a:p>
            <a:pPr algn="just"/>
            <a:r>
              <a:rPr lang="es-AR" dirty="0">
                <a:solidFill>
                  <a:schemeClr val="tx1"/>
                </a:solidFill>
                <a:latin typeface="Calibri" panose="020F0502020204030204" pitchFamily="34" charset="0"/>
                <a:cs typeface="Calibri" panose="020F0502020204030204" pitchFamily="34" charset="0"/>
              </a:rPr>
              <a:t>Para el análisis de datos con esta característica se necesitan métodos especiales que se agrupan en la disciplina conocida como </a:t>
            </a:r>
            <a:r>
              <a:rPr lang="es-AR" b="1" dirty="0">
                <a:solidFill>
                  <a:schemeClr val="tx1"/>
                </a:solidFill>
                <a:latin typeface="Calibri" panose="020F0502020204030204" pitchFamily="34" charset="0"/>
                <a:cs typeface="Calibri" panose="020F0502020204030204" pitchFamily="34" charset="0"/>
              </a:rPr>
              <a:t>Estadística Espacial.</a:t>
            </a:r>
            <a:endParaRPr lang="es-MX" b="1"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58CAB697-3EB6-4F09-B779-46FF4910D560}"/>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BAB69489-7BDA-44A2-8C98-1E07BEE01F5C}"/>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29996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err="1">
                <a:latin typeface="Calibri" panose="020F0502020204030204" pitchFamily="34" charset="0"/>
                <a:cs typeface="Calibri" panose="020F0502020204030204" pitchFamily="34" charset="0"/>
              </a:rPr>
              <a:t>Outliers</a:t>
            </a:r>
            <a:r>
              <a:rPr lang="es-AR" dirty="0">
                <a:latin typeface="Calibri" panose="020F0502020204030204" pitchFamily="34" charset="0"/>
                <a:cs typeface="Calibri" panose="020F0502020204030204" pitchFamily="34" charset="0"/>
              </a:rPr>
              <a:t> </a:t>
            </a:r>
          </a:p>
        </p:txBody>
      </p:sp>
      <p:pic>
        <p:nvPicPr>
          <p:cNvPr id="7" name="Imagen 6">
            <a:extLst>
              <a:ext uri="{FF2B5EF4-FFF2-40B4-BE49-F238E27FC236}">
                <a16:creationId xmlns:a16="http://schemas.microsoft.com/office/drawing/2014/main" id="{10CCC771-4770-4D15-9AAE-E20B0C87AE41}"/>
              </a:ext>
            </a:extLst>
          </p:cNvPr>
          <p:cNvPicPr>
            <a:picLocks noChangeAspect="1"/>
          </p:cNvPicPr>
          <p:nvPr/>
        </p:nvPicPr>
        <p:blipFill>
          <a:blip r:embed="rId3"/>
          <a:stretch>
            <a:fillRect/>
          </a:stretch>
        </p:blipFill>
        <p:spPr>
          <a:xfrm>
            <a:off x="3341889" y="759593"/>
            <a:ext cx="6077325" cy="4726808"/>
          </a:xfrm>
          <a:prstGeom prst="rect">
            <a:avLst/>
          </a:prstGeom>
        </p:spPr>
      </p:pic>
      <p:sp>
        <p:nvSpPr>
          <p:cNvPr id="8" name="Marcador de contenido 2">
            <a:extLst>
              <a:ext uri="{FF2B5EF4-FFF2-40B4-BE49-F238E27FC236}">
                <a16:creationId xmlns:a16="http://schemas.microsoft.com/office/drawing/2014/main" id="{2488C992-5E90-41FF-96F7-5E75EEC7E78E}"/>
              </a:ext>
            </a:extLst>
          </p:cNvPr>
          <p:cNvSpPr>
            <a:spLocks noGrp="1"/>
          </p:cNvSpPr>
          <p:nvPr>
            <p:ph idx="1"/>
          </p:nvPr>
        </p:nvSpPr>
        <p:spPr>
          <a:xfrm>
            <a:off x="418729" y="2936606"/>
            <a:ext cx="4518734" cy="667986"/>
          </a:xfrm>
        </p:spPr>
        <p:txBody>
          <a:bodyPr>
            <a:normAutofit/>
          </a:bodyPr>
          <a:lstStyle/>
          <a:p>
            <a:pPr marL="0" indent="0" algn="just">
              <a:buNone/>
            </a:pPr>
            <a:r>
              <a:rPr lang="es-AR" dirty="0">
                <a:solidFill>
                  <a:schemeClr val="tx1"/>
                </a:solidFill>
                <a:latin typeface="Calibri" panose="020F0502020204030204" pitchFamily="34" charset="0"/>
                <a:cs typeface="Calibri" panose="020F0502020204030204" pitchFamily="34" charset="0"/>
              </a:rPr>
              <a:t>La proporción de hogares con NBI es igual a 1.</a:t>
            </a:r>
          </a:p>
        </p:txBody>
      </p:sp>
      <p:sp>
        <p:nvSpPr>
          <p:cNvPr id="9" name="Marcador de contenido 2">
            <a:extLst>
              <a:ext uri="{FF2B5EF4-FFF2-40B4-BE49-F238E27FC236}">
                <a16:creationId xmlns:a16="http://schemas.microsoft.com/office/drawing/2014/main" id="{E1348354-A84A-4640-8AA2-F18F00B3440C}"/>
              </a:ext>
            </a:extLst>
          </p:cNvPr>
          <p:cNvSpPr txBox="1">
            <a:spLocks/>
          </p:cNvSpPr>
          <p:nvPr/>
        </p:nvSpPr>
        <p:spPr>
          <a:xfrm>
            <a:off x="418728" y="2241672"/>
            <a:ext cx="4641543" cy="5550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solidFill>
                  <a:schemeClr val="tx1"/>
                </a:solidFill>
                <a:latin typeface="Calibri" panose="020F0502020204030204" pitchFamily="34" charset="0"/>
                <a:cs typeface="Calibri" panose="020F0502020204030204" pitchFamily="34" charset="0"/>
              </a:rPr>
              <a:t>Existen 3 radios censales con 4, 8 y 23 hogares.</a:t>
            </a:r>
          </a:p>
        </p:txBody>
      </p:sp>
      <p:sp>
        <p:nvSpPr>
          <p:cNvPr id="10" name="Marcador de contenido 2">
            <a:extLst>
              <a:ext uri="{FF2B5EF4-FFF2-40B4-BE49-F238E27FC236}">
                <a16:creationId xmlns:a16="http://schemas.microsoft.com/office/drawing/2014/main" id="{9F33CEEB-A241-421D-B5F2-E1D2F4B16AAF}"/>
              </a:ext>
            </a:extLst>
          </p:cNvPr>
          <p:cNvSpPr txBox="1">
            <a:spLocks/>
          </p:cNvSpPr>
          <p:nvPr/>
        </p:nvSpPr>
        <p:spPr>
          <a:xfrm>
            <a:off x="418729" y="3673493"/>
            <a:ext cx="4881240" cy="6679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solidFill>
                  <a:schemeClr val="tx1"/>
                </a:solidFill>
                <a:latin typeface="Calibri" panose="020F0502020204030204" pitchFamily="34" charset="0"/>
                <a:cs typeface="Calibri" panose="020F0502020204030204" pitchFamily="34" charset="0"/>
              </a:rPr>
              <a:t>En estos casos es más probable encontrar </a:t>
            </a:r>
            <a:r>
              <a:rPr lang="es-AR" dirty="0" err="1">
                <a:solidFill>
                  <a:schemeClr val="tx1"/>
                </a:solidFill>
                <a:latin typeface="Calibri" panose="020F0502020204030204" pitchFamily="34" charset="0"/>
                <a:cs typeface="Calibri" panose="020F0502020204030204" pitchFamily="34" charset="0"/>
              </a:rPr>
              <a:t>outliers</a:t>
            </a:r>
            <a:r>
              <a:rPr lang="es-AR" dirty="0">
                <a:solidFill>
                  <a:schemeClr val="tx1"/>
                </a:solidFill>
                <a:latin typeface="Calibri" panose="020F0502020204030204" pitchFamily="34" charset="0"/>
                <a:cs typeface="Calibri" panose="020F0502020204030204" pitchFamily="34" charset="0"/>
              </a:rPr>
              <a:t>.</a:t>
            </a:r>
          </a:p>
        </p:txBody>
      </p:sp>
      <p:sp>
        <p:nvSpPr>
          <p:cNvPr id="13" name="Marcador de pie de página 12">
            <a:extLst>
              <a:ext uri="{FF2B5EF4-FFF2-40B4-BE49-F238E27FC236}">
                <a16:creationId xmlns:a16="http://schemas.microsoft.com/office/drawing/2014/main" id="{2662F1C2-0E1C-4ACA-A435-5F551383B494}"/>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14" name="Marcador de número de diapositiva 13">
            <a:extLst>
              <a:ext uri="{FF2B5EF4-FFF2-40B4-BE49-F238E27FC236}">
                <a16:creationId xmlns:a16="http://schemas.microsoft.com/office/drawing/2014/main" id="{0E188654-D359-43CE-A755-098B9C867002}"/>
              </a:ext>
            </a:extLst>
          </p:cNvPr>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198135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a:latin typeface="Calibri" panose="020F0502020204030204" pitchFamily="34" charset="0"/>
                <a:cs typeface="Calibri" panose="020F0502020204030204" pitchFamily="34" charset="0"/>
              </a:rPr>
              <a:t>Resultados de los índices</a:t>
            </a:r>
          </a:p>
        </p:txBody>
      </p:sp>
      <p:pic>
        <p:nvPicPr>
          <p:cNvPr id="6" name="Imagen 5">
            <a:extLst>
              <a:ext uri="{FF2B5EF4-FFF2-40B4-BE49-F238E27FC236}">
                <a16:creationId xmlns:a16="http://schemas.microsoft.com/office/drawing/2014/main" id="{371D8183-C079-4B1C-9273-BB75E95DA076}"/>
              </a:ext>
            </a:extLst>
          </p:cNvPr>
          <p:cNvPicPr>
            <a:picLocks noChangeAspect="1"/>
          </p:cNvPicPr>
          <p:nvPr/>
        </p:nvPicPr>
        <p:blipFill>
          <a:blip r:embed="rId3"/>
          <a:stretch>
            <a:fillRect/>
          </a:stretch>
        </p:blipFill>
        <p:spPr>
          <a:xfrm>
            <a:off x="313347" y="3279892"/>
            <a:ext cx="4319016" cy="2517648"/>
          </a:xfrm>
          <a:prstGeom prst="rect">
            <a:avLst/>
          </a:prstGeom>
        </p:spPr>
      </p:pic>
      <p:pic>
        <p:nvPicPr>
          <p:cNvPr id="12" name="Imagen 11">
            <a:extLst>
              <a:ext uri="{FF2B5EF4-FFF2-40B4-BE49-F238E27FC236}">
                <a16:creationId xmlns:a16="http://schemas.microsoft.com/office/drawing/2014/main" id="{7F6DCBFC-2276-4DCB-AC8E-F67C9D229BD8}"/>
              </a:ext>
            </a:extLst>
          </p:cNvPr>
          <p:cNvPicPr>
            <a:picLocks noChangeAspect="1"/>
          </p:cNvPicPr>
          <p:nvPr/>
        </p:nvPicPr>
        <p:blipFill>
          <a:blip r:embed="rId4"/>
          <a:stretch>
            <a:fillRect/>
          </a:stretch>
        </p:blipFill>
        <p:spPr>
          <a:xfrm>
            <a:off x="4635817" y="3279892"/>
            <a:ext cx="4319016" cy="2517648"/>
          </a:xfrm>
          <a:prstGeom prst="rect">
            <a:avLst/>
          </a:prstGeom>
        </p:spPr>
      </p:pic>
      <p:sp>
        <p:nvSpPr>
          <p:cNvPr id="13" name="Marcador de contenido 2">
            <a:extLst>
              <a:ext uri="{FF2B5EF4-FFF2-40B4-BE49-F238E27FC236}">
                <a16:creationId xmlns:a16="http://schemas.microsoft.com/office/drawing/2014/main" id="{E1653C51-9D48-4134-A1FE-A130423B9A9C}"/>
              </a:ext>
            </a:extLst>
          </p:cNvPr>
          <p:cNvSpPr txBox="1">
            <a:spLocks/>
          </p:cNvSpPr>
          <p:nvPr/>
        </p:nvSpPr>
        <p:spPr>
          <a:xfrm>
            <a:off x="1883544"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Moran</a:t>
            </a:r>
          </a:p>
        </p:txBody>
      </p:sp>
      <p:sp>
        <p:nvSpPr>
          <p:cNvPr id="14" name="Marcador de contenido 2">
            <a:extLst>
              <a:ext uri="{FF2B5EF4-FFF2-40B4-BE49-F238E27FC236}">
                <a16:creationId xmlns:a16="http://schemas.microsoft.com/office/drawing/2014/main" id="{33B7A0E5-6CB2-4B7E-BDF6-410CB50D0424}"/>
              </a:ext>
            </a:extLst>
          </p:cNvPr>
          <p:cNvSpPr txBox="1">
            <a:spLocks/>
          </p:cNvSpPr>
          <p:nvPr/>
        </p:nvSpPr>
        <p:spPr>
          <a:xfrm>
            <a:off x="6439269"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EBI</a:t>
            </a:r>
          </a:p>
        </p:txBody>
      </p:sp>
      <mc:AlternateContent xmlns:mc="http://schemas.openxmlformats.org/markup-compatibility/2006">
        <mc:Choice xmlns:a14="http://schemas.microsoft.com/office/drawing/2010/main" Requires="a14">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3344627679"/>
                  </p:ext>
                </p:extLst>
              </p:nvPr>
            </p:nvGraphicFramePr>
            <p:xfrm>
              <a:off x="1925468" y="1530895"/>
              <a:ext cx="4936971" cy="1484249"/>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24745">
                    <a:tc>
                      <a:txBody>
                        <a:bodyPr/>
                        <a:lstStyle/>
                        <a:p>
                          <a:r>
                            <a:rPr lang="es-AR" dirty="0">
                              <a:solidFill>
                                <a:schemeClr val="tx1"/>
                              </a:solidFill>
                              <a:latin typeface="Calibri" panose="020F0502020204030204" pitchFamily="34" charset="0"/>
                              <a:cs typeface="Calibri" panose="020F0502020204030204" pitchFamily="34" charset="0"/>
                            </a:rPr>
                            <a:t>Índice</a:t>
                          </a:r>
                        </a:p>
                      </a:txBody>
                      <a:tcPr/>
                    </a:tc>
                    <a:tc>
                      <a:txBody>
                        <a:bodyPr/>
                        <a:lstStyle/>
                        <a:p>
                          <a:r>
                            <a:rPr lang="es-AR" sz="1800" dirty="0">
                              <a:solidFill>
                                <a:schemeClr val="tx1"/>
                              </a:solidFill>
                              <a:effectLst/>
                              <a:latin typeface="Calibri" panose="020F0502020204030204" pitchFamily="34" charset="0"/>
                              <a:cs typeface="Calibri" panose="020F0502020204030204" pitchFamily="34" charset="0"/>
                            </a:rPr>
                            <a:t>Estadístico</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dirty="0">
                              <a:solidFill>
                                <a:schemeClr val="tx1"/>
                              </a:solidFill>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24745">
                    <a:tc>
                      <a:txBody>
                        <a:bodyPr/>
                        <a:lstStyle/>
                        <a:p>
                          <a:r>
                            <a:rPr lang="es-AR" dirty="0">
                              <a:solidFill>
                                <a:schemeClr val="tx1"/>
                              </a:solidFill>
                              <a:latin typeface="Calibri" panose="020F0502020204030204" pitchFamily="34" charset="0"/>
                              <a:cs typeface="Calibri" panose="020F0502020204030204" pitchFamily="34" charset="0"/>
                            </a:rPr>
                            <a:t>Moran (</a:t>
                          </a:r>
                          <a14:m>
                            <m:oMath xmlns:m="http://schemas.openxmlformats.org/officeDocument/2006/math">
                              <m:r>
                                <a:rPr lang="es-AR" sz="1800" i="1" kern="1200">
                                  <a:solidFill>
                                    <a:schemeClr val="tx1"/>
                                  </a:solidFill>
                                  <a:effectLst/>
                                  <a:latin typeface="Cambria Math" panose="02040503050406030204" pitchFamily="18" charset="0"/>
                                  <a:ea typeface="+mn-ea"/>
                                  <a:cs typeface="+mn-cs"/>
                                </a:rPr>
                                <m:t>𝐼</m:t>
                              </m:r>
                            </m:oMath>
                          </a14:m>
                          <a:r>
                            <a:rPr lang="es-AR" dirty="0">
                              <a:solidFill>
                                <a:schemeClr val="tx1"/>
                              </a:solidFill>
                              <a:latin typeface="Calibri" panose="020F0502020204030204" pitchFamily="34" charset="0"/>
                              <a:cs typeface="Calibri" panose="020F0502020204030204" pitchFamily="34" charset="0"/>
                            </a:rPr>
                            <a:t>)</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0,394</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2063355371"/>
                      </a:ext>
                    </a:extLst>
                  </a:tr>
                  <a:tr h="346565">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Oden (</a:t>
                          </a:r>
                          <a14:m>
                            <m:oMath xmlns:m="http://schemas.openxmlformats.org/officeDocument/2006/math">
                              <m:sSubSup>
                                <m:sSubSupPr>
                                  <m:ctrlPr>
                                    <a:rPr lang="es-AR" sz="1800" i="1" kern="1200">
                                      <a:solidFill>
                                        <a:schemeClr val="tx1"/>
                                      </a:solidFill>
                                      <a:effectLst/>
                                      <a:latin typeface="Cambria Math" panose="02040503050406030204" pitchFamily="18" charset="0"/>
                                      <a:ea typeface="+mn-ea"/>
                                      <a:cs typeface="+mn-cs"/>
                                    </a:rPr>
                                  </m:ctrlPr>
                                </m:sSubSupPr>
                                <m:e>
                                  <m:r>
                                    <a:rPr lang="es-AR" sz="1800" i="1" kern="1200">
                                      <a:solidFill>
                                        <a:schemeClr val="tx1"/>
                                      </a:solidFill>
                                      <a:effectLst/>
                                      <a:latin typeface="Cambria Math" panose="02040503050406030204" pitchFamily="18" charset="0"/>
                                      <a:ea typeface="+mn-ea"/>
                                      <a:cs typeface="+mn-cs"/>
                                    </a:rPr>
                                    <m:t>𝐼</m:t>
                                  </m:r>
                                </m:e>
                                <m:sub>
                                  <m:r>
                                    <a:rPr lang="es-AR" sz="1800" i="1" kern="1200">
                                      <a:solidFill>
                                        <a:schemeClr val="tx1"/>
                                      </a:solidFill>
                                      <a:effectLst/>
                                      <a:latin typeface="Cambria Math" panose="02040503050406030204" pitchFamily="18" charset="0"/>
                                      <a:ea typeface="+mn-ea"/>
                                      <a:cs typeface="+mn-cs"/>
                                    </a:rPr>
                                    <m:t>𝑝𝑜𝑝</m:t>
                                  </m:r>
                                </m:sub>
                                <m:sup>
                                  <m:r>
                                    <a:rPr lang="es-AR" sz="1800" i="1" kern="1200">
                                      <a:solidFill>
                                        <a:schemeClr val="tx1"/>
                                      </a:solidFill>
                                      <a:effectLst/>
                                      <a:latin typeface="Cambria Math" panose="02040503050406030204" pitchFamily="18" charset="0"/>
                                      <a:ea typeface="+mn-ea"/>
                                      <a:cs typeface="+mn-cs"/>
                                    </a:rPr>
                                    <m:t>∗</m:t>
                                  </m:r>
                                </m:sup>
                              </m:sSubSup>
                            </m:oMath>
                          </a14:m>
                          <a:r>
                            <a:rPr lang="es-AR" sz="1800" kern="1200" dirty="0">
                              <a:solidFill>
                                <a:schemeClr val="tx1"/>
                              </a:solidFill>
                              <a:effectLst/>
                              <a:latin typeface="Calibri" panose="020F0502020204030204" pitchFamily="34" charset="0"/>
                              <a:ea typeface="+mn-ea"/>
                              <a:cs typeface="Calibri" panose="020F0502020204030204" pitchFamily="34" charset="0"/>
                            </a:rPr>
                            <a:t>)</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0,090</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&lt;0,001</a:t>
                          </a:r>
                          <a:endParaRPr lang="es-AR"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24745">
                    <a:tc>
                      <a:txBody>
                        <a:bodyPr/>
                        <a:lstStyle/>
                        <a:p>
                          <a:r>
                            <a:rPr lang="es-AR" dirty="0">
                              <a:solidFill>
                                <a:schemeClr val="tx1"/>
                              </a:solidFill>
                              <a:latin typeface="Calibri" panose="020F0502020204030204" pitchFamily="34" charset="0"/>
                              <a:cs typeface="Calibri" panose="020F0502020204030204" pitchFamily="34" charset="0"/>
                            </a:rPr>
                            <a:t>EBI</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0,433</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1315560070"/>
                      </a:ext>
                    </a:extLst>
                  </a:tr>
                </a:tbl>
              </a:graphicData>
            </a:graphic>
          </p:graphicFrame>
        </mc:Choice>
        <mc:Fallback>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3344627679"/>
                  </p:ext>
                </p:extLst>
              </p:nvPr>
            </p:nvGraphicFramePr>
            <p:xfrm>
              <a:off x="1925468" y="1530895"/>
              <a:ext cx="4936971" cy="1484249"/>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65760">
                    <a:tc>
                      <a:txBody>
                        <a:bodyPr/>
                        <a:lstStyle/>
                        <a:p>
                          <a:r>
                            <a:rPr lang="es-AR" dirty="0">
                              <a:solidFill>
                                <a:schemeClr val="tx1"/>
                              </a:solidFill>
                              <a:latin typeface="Calibri" panose="020F0502020204030204" pitchFamily="34" charset="0"/>
                              <a:cs typeface="Calibri" panose="020F0502020204030204" pitchFamily="34" charset="0"/>
                            </a:rPr>
                            <a:t>Índice</a:t>
                          </a:r>
                        </a:p>
                      </a:txBody>
                      <a:tcPr/>
                    </a:tc>
                    <a:tc>
                      <a:txBody>
                        <a:bodyPr/>
                        <a:lstStyle/>
                        <a:p>
                          <a:r>
                            <a:rPr lang="es-AR" sz="1800" dirty="0">
                              <a:solidFill>
                                <a:schemeClr val="tx1"/>
                              </a:solidFill>
                              <a:effectLst/>
                              <a:latin typeface="Calibri" panose="020F0502020204030204" pitchFamily="34" charset="0"/>
                              <a:cs typeface="Calibri" panose="020F0502020204030204" pitchFamily="34" charset="0"/>
                            </a:rPr>
                            <a:t>Estadístico</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dirty="0">
                              <a:solidFill>
                                <a:schemeClr val="tx1"/>
                              </a:solidFill>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65760">
                    <a:tc>
                      <a:txBody>
                        <a:bodyPr/>
                        <a:lstStyle/>
                        <a:p>
                          <a:endParaRPr lang="es-AR"/>
                        </a:p>
                      </a:txBody>
                      <a:tcPr>
                        <a:blipFill>
                          <a:blip r:embed="rId5"/>
                          <a:stretch>
                            <a:fillRect l="-370" t="-108333" r="-201852" b="-233333"/>
                          </a:stretch>
                        </a:blipFill>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0,394</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2063355371"/>
                      </a:ext>
                    </a:extLst>
                  </a:tr>
                  <a:tr h="386969">
                    <a:tc>
                      <a:txBody>
                        <a:bodyPr/>
                        <a:lstStyle/>
                        <a:p>
                          <a:endParaRPr lang="es-AR"/>
                        </a:p>
                      </a:txBody>
                      <a:tcPr>
                        <a:blipFill>
                          <a:blip r:embed="rId5"/>
                          <a:stretch>
                            <a:fillRect l="-370" t="-195313" r="-201852" b="-118750"/>
                          </a:stretch>
                        </a:blipFill>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0,090</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&lt;0,001</a:t>
                          </a:r>
                          <a:endParaRPr lang="es-AR"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65760">
                    <a:tc>
                      <a:txBody>
                        <a:bodyPr/>
                        <a:lstStyle/>
                        <a:p>
                          <a:r>
                            <a:rPr lang="es-AR" dirty="0">
                              <a:solidFill>
                                <a:schemeClr val="tx1"/>
                              </a:solidFill>
                              <a:latin typeface="Calibri" panose="020F0502020204030204" pitchFamily="34" charset="0"/>
                              <a:cs typeface="Calibri" panose="020F0502020204030204" pitchFamily="34" charset="0"/>
                            </a:rPr>
                            <a:t>EBI</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0,433</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1315560070"/>
                      </a:ext>
                    </a:extLst>
                  </a:tr>
                </a:tbl>
              </a:graphicData>
            </a:graphic>
          </p:graphicFrame>
        </mc:Fallback>
      </mc:AlternateContent>
      <p:sp>
        <p:nvSpPr>
          <p:cNvPr id="26" name="Elipse 25">
            <a:extLst>
              <a:ext uri="{FF2B5EF4-FFF2-40B4-BE49-F238E27FC236}">
                <a16:creationId xmlns:a16="http://schemas.microsoft.com/office/drawing/2014/main" id="{246189D4-1778-48EC-8311-8B93A5EA2D09}"/>
              </a:ext>
            </a:extLst>
          </p:cNvPr>
          <p:cNvSpPr/>
          <p:nvPr/>
        </p:nvSpPr>
        <p:spPr>
          <a:xfrm>
            <a:off x="4311096" y="4396110"/>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Elipse 26">
            <a:extLst>
              <a:ext uri="{FF2B5EF4-FFF2-40B4-BE49-F238E27FC236}">
                <a16:creationId xmlns:a16="http://schemas.microsoft.com/office/drawing/2014/main" id="{B84EDC9A-046C-4FD2-8D83-D5CC615670C4}"/>
              </a:ext>
            </a:extLst>
          </p:cNvPr>
          <p:cNvSpPr/>
          <p:nvPr/>
        </p:nvSpPr>
        <p:spPr>
          <a:xfrm>
            <a:off x="4312574" y="4566267"/>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Elipse 27">
            <a:extLst>
              <a:ext uri="{FF2B5EF4-FFF2-40B4-BE49-F238E27FC236}">
                <a16:creationId xmlns:a16="http://schemas.microsoft.com/office/drawing/2014/main" id="{8C31C7EE-63FA-4136-A2A9-301454214FD0}"/>
              </a:ext>
            </a:extLst>
          </p:cNvPr>
          <p:cNvSpPr/>
          <p:nvPr/>
        </p:nvSpPr>
        <p:spPr>
          <a:xfrm>
            <a:off x="4314053" y="3964072"/>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Marcador de pie de página 30">
            <a:extLst>
              <a:ext uri="{FF2B5EF4-FFF2-40B4-BE49-F238E27FC236}">
                <a16:creationId xmlns:a16="http://schemas.microsoft.com/office/drawing/2014/main" id="{D2E5FD6F-F91B-416F-A4D4-C06621E3EEA1}"/>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32" name="Marcador de número de diapositiva 31">
            <a:extLst>
              <a:ext uri="{FF2B5EF4-FFF2-40B4-BE49-F238E27FC236}">
                <a16:creationId xmlns:a16="http://schemas.microsoft.com/office/drawing/2014/main" id="{F463B641-FCB1-4835-B713-E4D920239384}"/>
              </a:ext>
            </a:extLst>
          </p:cNvPr>
          <p:cNvSpPr>
            <a:spLocks noGrp="1"/>
          </p:cNvSpPr>
          <p:nvPr>
            <p:ph type="sldNum" sz="quarter" idx="12"/>
          </p:nvPr>
        </p:nvSpPr>
        <p:spPr/>
        <p:txBody>
          <a:bodyPr/>
          <a:lstStyle/>
          <a:p>
            <a:fld id="{519954A3-9DFD-4C44-94BA-B95130A3BA1C}" type="slidenum">
              <a:rPr lang="en-US" smtClean="0"/>
              <a:t>31</a:t>
            </a:fld>
            <a:endParaRPr lang="en-US" dirty="0"/>
          </a:p>
        </p:txBody>
      </p:sp>
    </p:spTree>
    <p:extLst>
      <p:ext uri="{BB962C8B-B14F-4D97-AF65-F5344CB8AC3E}">
        <p14:creationId xmlns:p14="http://schemas.microsoft.com/office/powerpoint/2010/main" val="13559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Resultados con y sin </a:t>
            </a:r>
            <a:r>
              <a:rPr lang="es-AR" dirty="0" err="1">
                <a:latin typeface="Calibri" panose="020F0502020204030204" pitchFamily="34" charset="0"/>
                <a:cs typeface="Calibri" panose="020F0502020204030204" pitchFamily="34" charset="0"/>
              </a:rPr>
              <a:t>outliers</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3652819193"/>
                  </p:ext>
                </p:extLst>
              </p:nvPr>
            </p:nvGraphicFramePr>
            <p:xfrm>
              <a:off x="1100410" y="1872759"/>
              <a:ext cx="6916286" cy="3395345"/>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278746">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Índice</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Estadístico</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P-Valor</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278746">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completo de datos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a:rPr lang="es-AR" sz="1800" b="0" i="1" smtClean="0">
                                  <a:solidFill>
                                    <a:schemeClr val="tx1"/>
                                  </a:solidFill>
                                  <a:effectLst/>
                                  <a:latin typeface="Cambria Math" panose="02040503050406030204" pitchFamily="18" charset="0"/>
                                </a:rPr>
                                <m:t>𝐼</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0,394</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i="1">
                                      <a:solidFill>
                                        <a:schemeClr val="tx1"/>
                                      </a:solidFill>
                                      <a:effectLst/>
                                      <a:latin typeface="Cambria Math" panose="02040503050406030204" pitchFamily="18" charset="0"/>
                                    </a:rPr>
                                  </m:ctrlPr>
                                </m:sSubSupPr>
                                <m:e>
                                  <m:r>
                                    <a:rPr lang="es-AR" sz="1800" b="0" i="1" smtClean="0">
                                      <a:solidFill>
                                        <a:schemeClr val="tx1"/>
                                      </a:solidFill>
                                      <a:effectLst/>
                                      <a:latin typeface="Cambria Math" panose="02040503050406030204" pitchFamily="18" charset="0"/>
                                    </a:rPr>
                                    <m:t>𝐼</m:t>
                                  </m:r>
                                </m:e>
                                <m:sub>
                                  <m:r>
                                    <a:rPr lang="es-AR" sz="1800" b="0" i="1" smtClean="0">
                                      <a:solidFill>
                                        <a:schemeClr val="tx1"/>
                                      </a:solidFill>
                                      <a:effectLst/>
                                      <a:latin typeface="Cambria Math" panose="02040503050406030204" pitchFamily="18" charset="0"/>
                                    </a:rPr>
                                    <m:t>𝑝𝑜𝑝</m:t>
                                  </m:r>
                                </m:sub>
                                <m:sup>
                                  <m:r>
                                    <a:rPr lang="es-AR" sz="1800" b="0" smtClean="0">
                                      <a:solidFill>
                                        <a:schemeClr val="tx1"/>
                                      </a:solidFill>
                                      <a:effectLst/>
                                      <a:latin typeface="Cambria Math" panose="02040503050406030204" pitchFamily="18" charset="0"/>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0,090</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0,433</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278746">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excluyendo tres radios con información anómala </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a:rPr lang="es-AR" sz="1800" b="0" i="1" smtClean="0">
                                  <a:solidFill>
                                    <a:schemeClr val="tx1"/>
                                  </a:solidFill>
                                  <a:effectLst/>
                                  <a:latin typeface="Cambria Math" panose="02040503050406030204" pitchFamily="18" charset="0"/>
                                </a:rPr>
                                <m:t>𝐼</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0,480</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i="1" smtClean="0">
                                      <a:solidFill>
                                        <a:schemeClr val="tx1"/>
                                      </a:solidFill>
                                      <a:effectLst/>
                                      <a:latin typeface="Cambria Math" panose="02040503050406030204" pitchFamily="18" charset="0"/>
                                    </a:rPr>
                                  </m:ctrlPr>
                                </m:sSubSupPr>
                                <m:e>
                                  <m:r>
                                    <a:rPr lang="es-AR" sz="1800" b="0" i="1" smtClean="0">
                                      <a:solidFill>
                                        <a:schemeClr val="tx1"/>
                                      </a:solidFill>
                                      <a:effectLst/>
                                      <a:latin typeface="Cambria Math" panose="02040503050406030204" pitchFamily="18" charset="0"/>
                                    </a:rPr>
                                    <m:t>𝐼</m:t>
                                  </m:r>
                                </m:e>
                                <m:sub>
                                  <m:r>
                                    <a:rPr lang="es-AR" sz="1800" b="0" i="1" smtClean="0">
                                      <a:solidFill>
                                        <a:schemeClr val="tx1"/>
                                      </a:solidFill>
                                      <a:effectLst/>
                                      <a:latin typeface="Cambria Math" panose="02040503050406030204" pitchFamily="18" charset="0"/>
                                    </a:rPr>
                                    <m:t>𝑝𝑜𝑝</m:t>
                                  </m:r>
                                </m:sub>
                                <m:sup>
                                  <m:r>
                                    <a:rPr lang="es-AR" sz="1800" b="0" smtClean="0">
                                      <a:solidFill>
                                        <a:schemeClr val="tx1"/>
                                      </a:solidFill>
                                      <a:effectLst/>
                                      <a:latin typeface="Cambria Math" panose="02040503050406030204" pitchFamily="18" charset="0"/>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0,088</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0,482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Choice>
        <mc:Fallback>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3652819193"/>
                  </p:ext>
                </p:extLst>
              </p:nvPr>
            </p:nvGraphicFramePr>
            <p:xfrm>
              <a:off x="1100410" y="1872759"/>
              <a:ext cx="6916286" cy="3395345"/>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368935">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Índice</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Estadístico</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P-Valor</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368935">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completo de datos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368935">
                    <a:tc>
                      <a:txBody>
                        <a:bodyPr/>
                        <a:lstStyle/>
                        <a:p>
                          <a:endParaRPr lang="es-AR"/>
                        </a:p>
                      </a:txBody>
                      <a:tcPr marL="68580" marR="68580" marT="0" marB="0" anchor="ctr">
                        <a:blipFill>
                          <a:blip r:embed="rId3"/>
                          <a:stretch>
                            <a:fillRect l="-200" t="-200000" r="-128000" b="-654098"/>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0,394</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406400">
                    <a:tc>
                      <a:txBody>
                        <a:bodyPr/>
                        <a:lstStyle/>
                        <a:p>
                          <a:endParaRPr lang="es-AR"/>
                        </a:p>
                      </a:txBody>
                      <a:tcPr marL="68580" marR="68580" marT="0" marB="0" anchor="ctr">
                        <a:blipFill>
                          <a:blip r:embed="rId3"/>
                          <a:stretch>
                            <a:fillRect l="-200" t="-273134" r="-128000" b="-495522"/>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0,090</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0,433</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368935">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excluyendo tres radios con información anómala </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368935">
                    <a:tc>
                      <a:txBody>
                        <a:bodyPr/>
                        <a:lstStyle/>
                        <a:p>
                          <a:endParaRPr lang="es-AR"/>
                        </a:p>
                      </a:txBody>
                      <a:tcPr marL="68580" marR="68580" marT="0" marB="0" anchor="ctr">
                        <a:blipFill>
                          <a:blip r:embed="rId3"/>
                          <a:stretch>
                            <a:fillRect l="-200" t="-608197" r="-128000" b="-245902"/>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0,480</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406400">
                    <a:tc>
                      <a:txBody>
                        <a:bodyPr/>
                        <a:lstStyle/>
                        <a:p>
                          <a:endParaRPr lang="es-AR"/>
                        </a:p>
                      </a:txBody>
                      <a:tcPr marL="68580" marR="68580" marT="0" marB="0" anchor="ctr">
                        <a:blipFill>
                          <a:blip r:embed="rId3"/>
                          <a:stretch>
                            <a:fillRect l="-200" t="-654545" r="-128000" b="-127273"/>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0,088</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0,482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Fallback>
      </mc:AlternateContent>
      <p:sp>
        <p:nvSpPr>
          <p:cNvPr id="9" name="Marcador de pie de página 8">
            <a:extLst>
              <a:ext uri="{FF2B5EF4-FFF2-40B4-BE49-F238E27FC236}">
                <a16:creationId xmlns:a16="http://schemas.microsoft.com/office/drawing/2014/main" id="{5A7B6044-9C32-4680-BE38-4107DEC3B86E}"/>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10" name="Marcador de número de diapositiva 9">
            <a:extLst>
              <a:ext uri="{FF2B5EF4-FFF2-40B4-BE49-F238E27FC236}">
                <a16:creationId xmlns:a16="http://schemas.microsoft.com/office/drawing/2014/main" id="{D12574B1-FF30-4386-8A63-E992005C4CF2}"/>
              </a:ext>
            </a:extLst>
          </p:cNvPr>
          <p:cNvSpPr>
            <a:spLocks noGrp="1"/>
          </p:cNvSpPr>
          <p:nvPr>
            <p:ph type="sldNum" sz="quarter" idx="12"/>
          </p:nvPr>
        </p:nvSpPr>
        <p:spPr/>
        <p:txBody>
          <a:bodyPr/>
          <a:lstStyle/>
          <a:p>
            <a:fld id="{519954A3-9DFD-4C44-94BA-B95130A3BA1C}" type="slidenum">
              <a:rPr lang="en-US" smtClean="0"/>
              <a:t>32</a:t>
            </a:fld>
            <a:endParaRPr lang="en-US" dirty="0"/>
          </a:p>
        </p:txBody>
      </p:sp>
      <p:sp>
        <p:nvSpPr>
          <p:cNvPr id="11" name="CuadroTexto 10">
            <a:extLst>
              <a:ext uri="{FF2B5EF4-FFF2-40B4-BE49-F238E27FC236}">
                <a16:creationId xmlns:a16="http://schemas.microsoft.com/office/drawing/2014/main" id="{136E1A8F-02A3-4C1A-8D6E-38B33256B942}"/>
              </a:ext>
            </a:extLst>
          </p:cNvPr>
          <p:cNvSpPr txBox="1"/>
          <p:nvPr/>
        </p:nvSpPr>
        <p:spPr>
          <a:xfrm>
            <a:off x="8373097" y="4897106"/>
            <a:ext cx="751853" cy="369332"/>
          </a:xfrm>
          <a:prstGeom prst="rect">
            <a:avLst/>
          </a:prstGeom>
          <a:noFill/>
        </p:spPr>
        <p:txBody>
          <a:bodyPr wrap="square" rtlCol="0">
            <a:spAutoFit/>
          </a:bodyPr>
          <a:lstStyle/>
          <a:p>
            <a:r>
              <a:rPr lang="es-AR" dirty="0">
                <a:latin typeface="Calibri" panose="020F0502020204030204" pitchFamily="34" charset="0"/>
                <a:cs typeface="Calibri" panose="020F0502020204030204" pitchFamily="34" charset="0"/>
              </a:rPr>
              <a:t>11%</a:t>
            </a:r>
          </a:p>
        </p:txBody>
      </p:sp>
      <p:sp>
        <p:nvSpPr>
          <p:cNvPr id="12" name="Flecha: hacia arriba 11">
            <a:extLst>
              <a:ext uri="{FF2B5EF4-FFF2-40B4-BE49-F238E27FC236}">
                <a16:creationId xmlns:a16="http://schemas.microsoft.com/office/drawing/2014/main" id="{683914BA-EF71-441D-BB95-3DEFFFC7AB75}"/>
              </a:ext>
            </a:extLst>
          </p:cNvPr>
          <p:cNvSpPr/>
          <p:nvPr/>
        </p:nvSpPr>
        <p:spPr>
          <a:xfrm>
            <a:off x="8119322" y="4873770"/>
            <a:ext cx="220126" cy="342900"/>
          </a:xfrm>
          <a:prstGeom prst="upArrow">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DDB7C95E-CDD4-44F4-8E83-B387F55243BE}"/>
              </a:ext>
            </a:extLst>
          </p:cNvPr>
          <p:cNvSpPr txBox="1"/>
          <p:nvPr/>
        </p:nvSpPr>
        <p:spPr>
          <a:xfrm>
            <a:off x="8373097" y="4145518"/>
            <a:ext cx="751853" cy="369332"/>
          </a:xfrm>
          <a:prstGeom prst="rect">
            <a:avLst/>
          </a:prstGeom>
          <a:noFill/>
        </p:spPr>
        <p:txBody>
          <a:bodyPr wrap="square" rtlCol="0">
            <a:spAutoFit/>
          </a:bodyPr>
          <a:lstStyle/>
          <a:p>
            <a:r>
              <a:rPr lang="es-AR" dirty="0">
                <a:latin typeface="Calibri" panose="020F0502020204030204" pitchFamily="34" charset="0"/>
                <a:cs typeface="Calibri" panose="020F0502020204030204" pitchFamily="34" charset="0"/>
              </a:rPr>
              <a:t>22%</a:t>
            </a:r>
          </a:p>
        </p:txBody>
      </p:sp>
      <p:sp>
        <p:nvSpPr>
          <p:cNvPr id="14" name="Flecha: hacia arriba 13">
            <a:extLst>
              <a:ext uri="{FF2B5EF4-FFF2-40B4-BE49-F238E27FC236}">
                <a16:creationId xmlns:a16="http://schemas.microsoft.com/office/drawing/2014/main" id="{D275BD98-271D-4DDD-9B61-C5BA7466761C}"/>
              </a:ext>
            </a:extLst>
          </p:cNvPr>
          <p:cNvSpPr/>
          <p:nvPr/>
        </p:nvSpPr>
        <p:spPr>
          <a:xfrm>
            <a:off x="8119322" y="4122182"/>
            <a:ext cx="220126" cy="342900"/>
          </a:xfrm>
          <a:prstGeom prst="upArrow">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391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750" y="609600"/>
            <a:ext cx="9220200" cy="1320800"/>
          </a:xfrm>
        </p:spPr>
        <p:txBody>
          <a:bodyPr/>
          <a:lstStyle/>
          <a:p>
            <a:r>
              <a:rPr lang="es-AR" dirty="0">
                <a:latin typeface="Calibri" panose="020F0502020204030204" pitchFamily="34" charset="0"/>
                <a:cs typeface="Calibri" panose="020F0502020204030204" pitchFamily="34" charset="0"/>
              </a:rPr>
              <a:t>Heridos por arma de fuego: Mapa de percentiles</a:t>
            </a:r>
          </a:p>
        </p:txBody>
      </p:sp>
      <p:pic>
        <p:nvPicPr>
          <p:cNvPr id="5" name="Imagen 4">
            <a:extLst>
              <a:ext uri="{FF2B5EF4-FFF2-40B4-BE49-F238E27FC236}">
                <a16:creationId xmlns:a16="http://schemas.microsoft.com/office/drawing/2014/main" id="{7952E541-C2A7-4ECC-8F4C-EB4C7BFADC11}"/>
              </a:ext>
            </a:extLst>
          </p:cNvPr>
          <p:cNvPicPr>
            <a:picLocks noChangeAspect="1"/>
          </p:cNvPicPr>
          <p:nvPr/>
        </p:nvPicPr>
        <p:blipFill>
          <a:blip r:embed="rId3"/>
          <a:stretch>
            <a:fillRect/>
          </a:stretch>
        </p:blipFill>
        <p:spPr>
          <a:xfrm>
            <a:off x="1873080" y="1178167"/>
            <a:ext cx="6434898" cy="5004921"/>
          </a:xfrm>
          <a:prstGeom prst="rect">
            <a:avLst/>
          </a:prstGeom>
        </p:spPr>
      </p:pic>
      <p:sp>
        <p:nvSpPr>
          <p:cNvPr id="8" name="Marcador de pie de página 7">
            <a:extLst>
              <a:ext uri="{FF2B5EF4-FFF2-40B4-BE49-F238E27FC236}">
                <a16:creationId xmlns:a16="http://schemas.microsoft.com/office/drawing/2014/main" id="{E827AD76-5C37-4E31-BCDE-0F2791400A49}"/>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9" name="Marcador de número de diapositiva 8">
            <a:extLst>
              <a:ext uri="{FF2B5EF4-FFF2-40B4-BE49-F238E27FC236}">
                <a16:creationId xmlns:a16="http://schemas.microsoft.com/office/drawing/2014/main" id="{906BD3BD-17FF-4039-96DE-B47806C3D8C4}"/>
              </a:ext>
            </a:extLst>
          </p:cNvPr>
          <p:cNvSpPr>
            <a:spLocks noGrp="1"/>
          </p:cNvSpPr>
          <p:nvPr>
            <p:ph type="sldNum" sz="quarter" idx="12"/>
          </p:nvPr>
        </p:nvSpPr>
        <p:spPr/>
        <p:txBody>
          <a:bodyPr/>
          <a:lstStyle/>
          <a:p>
            <a:fld id="{519954A3-9DFD-4C44-94BA-B95130A3BA1C}" type="slidenum">
              <a:rPr lang="en-US" smtClean="0"/>
              <a:t>33</a:t>
            </a:fld>
            <a:endParaRPr lang="en-US" dirty="0"/>
          </a:p>
        </p:txBody>
      </p:sp>
      <p:sp>
        <p:nvSpPr>
          <p:cNvPr id="10" name="Flecha: hacia la izquierda 9">
            <a:extLst>
              <a:ext uri="{FF2B5EF4-FFF2-40B4-BE49-F238E27FC236}">
                <a16:creationId xmlns:a16="http://schemas.microsoft.com/office/drawing/2014/main" id="{5A695A3C-A88E-475B-A953-743CF81044B2}"/>
              </a:ext>
            </a:extLst>
          </p:cNvPr>
          <p:cNvSpPr/>
          <p:nvPr/>
        </p:nvSpPr>
        <p:spPr>
          <a:xfrm>
            <a:off x="6974946" y="4126523"/>
            <a:ext cx="978408" cy="128954"/>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628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a:latin typeface="Calibri" panose="020F0502020204030204" pitchFamily="34" charset="0"/>
                <a:cs typeface="Calibri" panose="020F0502020204030204" pitchFamily="34" charset="0"/>
              </a:rPr>
              <a:t>Resultados de los índices</a:t>
            </a:r>
          </a:p>
        </p:txBody>
      </p:sp>
      <p:sp>
        <p:nvSpPr>
          <p:cNvPr id="14" name="Marcador de contenido 2">
            <a:extLst>
              <a:ext uri="{FF2B5EF4-FFF2-40B4-BE49-F238E27FC236}">
                <a16:creationId xmlns:a16="http://schemas.microsoft.com/office/drawing/2014/main" id="{33B7A0E5-6CB2-4B7E-BDF6-410CB50D0424}"/>
              </a:ext>
            </a:extLst>
          </p:cNvPr>
          <p:cNvSpPr txBox="1">
            <a:spLocks/>
          </p:cNvSpPr>
          <p:nvPr/>
        </p:nvSpPr>
        <p:spPr>
          <a:xfrm>
            <a:off x="6439269"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EBI</a:t>
            </a:r>
          </a:p>
        </p:txBody>
      </p:sp>
      <mc:AlternateContent xmlns:mc="http://schemas.openxmlformats.org/markup-compatibility/2006">
        <mc:Choice xmlns:a14="http://schemas.microsoft.com/office/drawing/2010/main" Requires="a14">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165766417"/>
                  </p:ext>
                </p:extLst>
              </p:nvPr>
            </p:nvGraphicFramePr>
            <p:xfrm>
              <a:off x="1925468" y="1530895"/>
              <a:ext cx="4936971" cy="1484249"/>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24745">
                    <a:tc>
                      <a:txBody>
                        <a:bodyPr/>
                        <a:lstStyle/>
                        <a:p>
                          <a:r>
                            <a:rPr lang="es-AR" dirty="0">
                              <a:solidFill>
                                <a:schemeClr val="tx1"/>
                              </a:solidFill>
                              <a:latin typeface="Calibri" panose="020F0502020204030204" pitchFamily="34" charset="0"/>
                              <a:cs typeface="Calibri" panose="020F0502020204030204" pitchFamily="34" charset="0"/>
                            </a:rPr>
                            <a:t>Índice</a:t>
                          </a:r>
                        </a:p>
                      </a:txBody>
                      <a:tcPr/>
                    </a:tc>
                    <a:tc>
                      <a:txBody>
                        <a:bodyPr/>
                        <a:lstStyle/>
                        <a:p>
                          <a:r>
                            <a:rPr lang="es-AR" sz="1800" dirty="0">
                              <a:solidFill>
                                <a:schemeClr val="tx1"/>
                              </a:solidFill>
                              <a:effectLst/>
                              <a:latin typeface="Calibri" panose="020F0502020204030204" pitchFamily="34" charset="0"/>
                              <a:cs typeface="Calibri" panose="020F0502020204030204" pitchFamily="34" charset="0"/>
                            </a:rPr>
                            <a:t>Estadístico</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dirty="0">
                              <a:solidFill>
                                <a:schemeClr val="tx1"/>
                              </a:solidFill>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24745">
                    <a:tc>
                      <a:txBody>
                        <a:bodyPr/>
                        <a:lstStyle/>
                        <a:p>
                          <a:r>
                            <a:rPr lang="es-AR" dirty="0">
                              <a:solidFill>
                                <a:schemeClr val="tx1"/>
                              </a:solidFill>
                              <a:latin typeface="Calibri" panose="020F0502020204030204" pitchFamily="34" charset="0"/>
                              <a:cs typeface="Calibri" panose="020F0502020204030204" pitchFamily="34" charset="0"/>
                            </a:rPr>
                            <a:t>Moran (</a:t>
                          </a:r>
                          <a14:m>
                            <m:oMath xmlns:m="http://schemas.openxmlformats.org/officeDocument/2006/math">
                              <m:r>
                                <a:rPr lang="es-AR" sz="1800" i="1" kern="1200">
                                  <a:solidFill>
                                    <a:schemeClr val="tx1"/>
                                  </a:solidFill>
                                  <a:effectLst/>
                                  <a:latin typeface="Cambria Math" panose="02040503050406030204" pitchFamily="18" charset="0"/>
                                  <a:ea typeface="+mn-ea"/>
                                  <a:cs typeface="+mn-cs"/>
                                </a:rPr>
                                <m:t>𝐼</m:t>
                              </m:r>
                            </m:oMath>
                          </a14:m>
                          <a:r>
                            <a:rPr lang="es-AR" dirty="0">
                              <a:solidFill>
                                <a:schemeClr val="tx1"/>
                              </a:solidFill>
                              <a:latin typeface="Calibri" panose="020F0502020204030204" pitchFamily="34" charset="0"/>
                              <a:cs typeface="Calibri" panose="020F0502020204030204" pitchFamily="34" charset="0"/>
                            </a:rPr>
                            <a:t>)</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0,188</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2063355371"/>
                      </a:ext>
                    </a:extLst>
                  </a:tr>
                  <a:tr h="346565">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Oden (</a:t>
                          </a:r>
                          <a14:m>
                            <m:oMath xmlns:m="http://schemas.openxmlformats.org/officeDocument/2006/math">
                              <m:sSubSup>
                                <m:sSubSupPr>
                                  <m:ctrlPr>
                                    <a:rPr lang="es-AR" sz="1800" i="1" kern="1200">
                                      <a:solidFill>
                                        <a:schemeClr val="tx1"/>
                                      </a:solidFill>
                                      <a:effectLst/>
                                      <a:latin typeface="Cambria Math" panose="02040503050406030204" pitchFamily="18" charset="0"/>
                                      <a:ea typeface="+mn-ea"/>
                                      <a:cs typeface="+mn-cs"/>
                                    </a:rPr>
                                  </m:ctrlPr>
                                </m:sSubSupPr>
                                <m:e>
                                  <m:r>
                                    <a:rPr lang="es-AR" sz="1800" i="1" kern="1200">
                                      <a:solidFill>
                                        <a:schemeClr val="tx1"/>
                                      </a:solidFill>
                                      <a:effectLst/>
                                      <a:latin typeface="Cambria Math" panose="02040503050406030204" pitchFamily="18" charset="0"/>
                                      <a:ea typeface="+mn-ea"/>
                                      <a:cs typeface="+mn-cs"/>
                                    </a:rPr>
                                    <m:t>𝐼</m:t>
                                  </m:r>
                                </m:e>
                                <m:sub>
                                  <m:r>
                                    <a:rPr lang="es-AR" sz="1800" i="1" kern="1200">
                                      <a:solidFill>
                                        <a:schemeClr val="tx1"/>
                                      </a:solidFill>
                                      <a:effectLst/>
                                      <a:latin typeface="Cambria Math" panose="02040503050406030204" pitchFamily="18" charset="0"/>
                                      <a:ea typeface="+mn-ea"/>
                                      <a:cs typeface="+mn-cs"/>
                                    </a:rPr>
                                    <m:t>𝑝𝑜𝑝</m:t>
                                  </m:r>
                                </m:sub>
                                <m:sup>
                                  <m:r>
                                    <a:rPr lang="es-AR" sz="1800" i="1" kern="1200">
                                      <a:solidFill>
                                        <a:schemeClr val="tx1"/>
                                      </a:solidFill>
                                      <a:effectLst/>
                                      <a:latin typeface="Cambria Math" panose="02040503050406030204" pitchFamily="18" charset="0"/>
                                      <a:ea typeface="+mn-ea"/>
                                      <a:cs typeface="+mn-cs"/>
                                    </a:rPr>
                                    <m:t>∗</m:t>
                                  </m:r>
                                </m:sup>
                              </m:sSubSup>
                            </m:oMath>
                          </a14:m>
                          <a:r>
                            <a:rPr lang="es-AR" sz="1800" kern="1200" dirty="0">
                              <a:solidFill>
                                <a:schemeClr val="tx1"/>
                              </a:solidFill>
                              <a:effectLst/>
                              <a:latin typeface="Calibri" panose="020F0502020204030204" pitchFamily="34" charset="0"/>
                              <a:ea typeface="+mn-ea"/>
                              <a:cs typeface="Calibri" panose="020F0502020204030204" pitchFamily="34" charset="0"/>
                            </a:rPr>
                            <a:t>)</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0,002</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&lt;0,001</a:t>
                          </a:r>
                          <a:endParaRPr lang="es-AR"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24745">
                    <a:tc>
                      <a:txBody>
                        <a:bodyPr/>
                        <a:lstStyle/>
                        <a:p>
                          <a:r>
                            <a:rPr lang="es-AR" dirty="0">
                              <a:solidFill>
                                <a:schemeClr val="tx1"/>
                              </a:solidFill>
                              <a:latin typeface="Calibri" panose="020F0502020204030204" pitchFamily="34" charset="0"/>
                              <a:cs typeface="Calibri" panose="020F0502020204030204" pitchFamily="34" charset="0"/>
                            </a:rPr>
                            <a:t>EBI</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0,217</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1315560070"/>
                      </a:ext>
                    </a:extLst>
                  </a:tr>
                </a:tbl>
              </a:graphicData>
            </a:graphic>
          </p:graphicFrame>
        </mc:Choice>
        <mc:Fallback>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165766417"/>
                  </p:ext>
                </p:extLst>
              </p:nvPr>
            </p:nvGraphicFramePr>
            <p:xfrm>
              <a:off x="1925468" y="1530895"/>
              <a:ext cx="4936971" cy="1484249"/>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65760">
                    <a:tc>
                      <a:txBody>
                        <a:bodyPr/>
                        <a:lstStyle/>
                        <a:p>
                          <a:r>
                            <a:rPr lang="es-AR" dirty="0">
                              <a:solidFill>
                                <a:schemeClr val="tx1"/>
                              </a:solidFill>
                              <a:latin typeface="Calibri" panose="020F0502020204030204" pitchFamily="34" charset="0"/>
                              <a:cs typeface="Calibri" panose="020F0502020204030204" pitchFamily="34" charset="0"/>
                            </a:rPr>
                            <a:t>Índice</a:t>
                          </a:r>
                        </a:p>
                      </a:txBody>
                      <a:tcPr/>
                    </a:tc>
                    <a:tc>
                      <a:txBody>
                        <a:bodyPr/>
                        <a:lstStyle/>
                        <a:p>
                          <a:r>
                            <a:rPr lang="es-AR" sz="1800" dirty="0">
                              <a:solidFill>
                                <a:schemeClr val="tx1"/>
                              </a:solidFill>
                              <a:effectLst/>
                              <a:latin typeface="Calibri" panose="020F0502020204030204" pitchFamily="34" charset="0"/>
                              <a:cs typeface="Calibri" panose="020F0502020204030204" pitchFamily="34" charset="0"/>
                            </a:rPr>
                            <a:t>Estadístico</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dirty="0">
                              <a:solidFill>
                                <a:schemeClr val="tx1"/>
                              </a:solidFill>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65760">
                    <a:tc>
                      <a:txBody>
                        <a:bodyPr/>
                        <a:lstStyle/>
                        <a:p>
                          <a:endParaRPr lang="es-AR"/>
                        </a:p>
                      </a:txBody>
                      <a:tcPr>
                        <a:blipFill>
                          <a:blip r:embed="rId3"/>
                          <a:stretch>
                            <a:fillRect l="-370" t="-108333" r="-201852" b="-233333"/>
                          </a:stretch>
                        </a:blipFill>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0,188</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2063355371"/>
                      </a:ext>
                    </a:extLst>
                  </a:tr>
                  <a:tr h="386969">
                    <a:tc>
                      <a:txBody>
                        <a:bodyPr/>
                        <a:lstStyle/>
                        <a:p>
                          <a:endParaRPr lang="es-AR"/>
                        </a:p>
                      </a:txBody>
                      <a:tcPr>
                        <a:blipFill>
                          <a:blip r:embed="rId3"/>
                          <a:stretch>
                            <a:fillRect l="-370" t="-195313" r="-201852" b="-118750"/>
                          </a:stretch>
                        </a:blipFill>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0,002</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&lt;0,001</a:t>
                          </a:r>
                          <a:endParaRPr lang="es-AR"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65760">
                    <a:tc>
                      <a:txBody>
                        <a:bodyPr/>
                        <a:lstStyle/>
                        <a:p>
                          <a:r>
                            <a:rPr lang="es-AR" dirty="0">
                              <a:solidFill>
                                <a:schemeClr val="tx1"/>
                              </a:solidFill>
                              <a:latin typeface="Calibri" panose="020F0502020204030204" pitchFamily="34" charset="0"/>
                              <a:cs typeface="Calibri" panose="020F0502020204030204" pitchFamily="34" charset="0"/>
                            </a:rPr>
                            <a:t>EBI</a:t>
                          </a: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0,217</a:t>
                          </a:r>
                          <a:endParaRPr lang="es-AR" dirty="0">
                            <a:solidFill>
                              <a:schemeClr val="tx1"/>
                            </a:solidFill>
                            <a:latin typeface="Calibri" panose="020F0502020204030204" pitchFamily="34" charset="0"/>
                            <a:cs typeface="Calibri" panose="020F0502020204030204" pitchFamily="34" charset="0"/>
                          </a:endParaRPr>
                        </a:p>
                      </a:txBody>
                      <a:tcPr/>
                    </a:tc>
                    <a:tc>
                      <a:txBody>
                        <a:bodyPr/>
                        <a:lstStyle/>
                        <a:p>
                          <a:r>
                            <a:rPr lang="es-AR" sz="1800" kern="1200" dirty="0">
                              <a:solidFill>
                                <a:schemeClr val="tx1"/>
                              </a:solidFill>
                              <a:effectLst/>
                              <a:latin typeface="Calibri" panose="020F0502020204030204" pitchFamily="34" charset="0"/>
                              <a:ea typeface="+mn-ea"/>
                              <a:cs typeface="Calibri" panose="020F0502020204030204" pitchFamily="34" charset="0"/>
                            </a:rPr>
                            <a:t>0,001</a:t>
                          </a:r>
                          <a:endParaRPr lang="es-AR" dirty="0">
                            <a:solidFill>
                              <a:schemeClr val="tx1"/>
                            </a:solidFill>
                          </a:endParaRPr>
                        </a:p>
                      </a:txBody>
                      <a:tcPr/>
                    </a:tc>
                    <a:extLst>
                      <a:ext uri="{0D108BD9-81ED-4DB2-BD59-A6C34878D82A}">
                        <a16:rowId xmlns:a16="http://schemas.microsoft.com/office/drawing/2014/main" val="1315560070"/>
                      </a:ext>
                    </a:extLst>
                  </a:tr>
                </a:tbl>
              </a:graphicData>
            </a:graphic>
          </p:graphicFrame>
        </mc:Fallback>
      </mc:AlternateContent>
      <p:pic>
        <p:nvPicPr>
          <p:cNvPr id="4" name="Imagen 3">
            <a:extLst>
              <a:ext uri="{FF2B5EF4-FFF2-40B4-BE49-F238E27FC236}">
                <a16:creationId xmlns:a16="http://schemas.microsoft.com/office/drawing/2014/main" id="{EDEC3F54-CD0A-455F-8130-4A85210D72C6}"/>
              </a:ext>
            </a:extLst>
          </p:cNvPr>
          <p:cNvPicPr>
            <a:picLocks noChangeAspect="1"/>
          </p:cNvPicPr>
          <p:nvPr/>
        </p:nvPicPr>
        <p:blipFill>
          <a:blip r:embed="rId4"/>
          <a:stretch>
            <a:fillRect/>
          </a:stretch>
        </p:blipFill>
        <p:spPr>
          <a:xfrm>
            <a:off x="433511" y="3290991"/>
            <a:ext cx="4319016" cy="2517648"/>
          </a:xfrm>
          <a:prstGeom prst="rect">
            <a:avLst/>
          </a:prstGeom>
        </p:spPr>
      </p:pic>
      <p:pic>
        <p:nvPicPr>
          <p:cNvPr id="7" name="Imagen 6">
            <a:extLst>
              <a:ext uri="{FF2B5EF4-FFF2-40B4-BE49-F238E27FC236}">
                <a16:creationId xmlns:a16="http://schemas.microsoft.com/office/drawing/2014/main" id="{8AAC9FC5-823F-47A0-BB9C-6362C1581132}"/>
              </a:ext>
            </a:extLst>
          </p:cNvPr>
          <p:cNvPicPr>
            <a:picLocks noChangeAspect="1"/>
          </p:cNvPicPr>
          <p:nvPr/>
        </p:nvPicPr>
        <p:blipFill>
          <a:blip r:embed="rId5"/>
          <a:stretch>
            <a:fillRect/>
          </a:stretch>
        </p:blipFill>
        <p:spPr>
          <a:xfrm>
            <a:off x="4635817" y="3306018"/>
            <a:ext cx="4319016" cy="2517648"/>
          </a:xfrm>
          <a:prstGeom prst="rect">
            <a:avLst/>
          </a:prstGeom>
        </p:spPr>
      </p:pic>
      <p:sp>
        <p:nvSpPr>
          <p:cNvPr id="13" name="Marcador de contenido 2">
            <a:extLst>
              <a:ext uri="{FF2B5EF4-FFF2-40B4-BE49-F238E27FC236}">
                <a16:creationId xmlns:a16="http://schemas.microsoft.com/office/drawing/2014/main" id="{E1653C51-9D48-4134-A1FE-A130423B9A9C}"/>
              </a:ext>
            </a:extLst>
          </p:cNvPr>
          <p:cNvSpPr txBox="1">
            <a:spLocks/>
          </p:cNvSpPr>
          <p:nvPr/>
        </p:nvSpPr>
        <p:spPr>
          <a:xfrm>
            <a:off x="1883544"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Moran</a:t>
            </a:r>
          </a:p>
        </p:txBody>
      </p:sp>
      <p:sp>
        <p:nvSpPr>
          <p:cNvPr id="10" name="Marcador de pie de página 9">
            <a:extLst>
              <a:ext uri="{FF2B5EF4-FFF2-40B4-BE49-F238E27FC236}">
                <a16:creationId xmlns:a16="http://schemas.microsoft.com/office/drawing/2014/main" id="{A2753CA0-8AB9-4BF4-942E-8E4C7538F8E3}"/>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11" name="Marcador de número de diapositiva 10">
            <a:extLst>
              <a:ext uri="{FF2B5EF4-FFF2-40B4-BE49-F238E27FC236}">
                <a16:creationId xmlns:a16="http://schemas.microsoft.com/office/drawing/2014/main" id="{2EDB4587-5611-4194-BB99-3BC105682A25}"/>
              </a:ext>
            </a:extLst>
          </p:cNvPr>
          <p:cNvSpPr>
            <a:spLocks noGrp="1"/>
          </p:cNvSpPr>
          <p:nvPr>
            <p:ph type="sldNum" sz="quarter" idx="12"/>
          </p:nvPr>
        </p:nvSpPr>
        <p:spPr/>
        <p:txBody>
          <a:bodyPr/>
          <a:lstStyle/>
          <a:p>
            <a:fld id="{519954A3-9DFD-4C44-94BA-B95130A3BA1C}" type="slidenum">
              <a:rPr lang="en-US" smtClean="0"/>
              <a:t>34</a:t>
            </a:fld>
            <a:endParaRPr lang="en-US" dirty="0"/>
          </a:p>
        </p:txBody>
      </p:sp>
    </p:spTree>
    <p:extLst>
      <p:ext uri="{BB962C8B-B14F-4D97-AF65-F5344CB8AC3E}">
        <p14:creationId xmlns:p14="http://schemas.microsoft.com/office/powerpoint/2010/main" val="20500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Resultados con y sin </a:t>
            </a:r>
            <a:r>
              <a:rPr lang="es-AR" dirty="0" err="1">
                <a:latin typeface="Calibri" panose="020F0502020204030204" pitchFamily="34" charset="0"/>
                <a:cs typeface="Calibri" panose="020F0502020204030204" pitchFamily="34" charset="0"/>
              </a:rPr>
              <a:t>outliers</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1661725467"/>
                  </p:ext>
                </p:extLst>
              </p:nvPr>
            </p:nvGraphicFramePr>
            <p:xfrm>
              <a:off x="1100410" y="1872759"/>
              <a:ext cx="6916286" cy="3395345"/>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278746">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Índice</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Estadístico</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P-Valor</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278746">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completo de datos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a:rPr lang="es-AR" sz="1800" b="0" i="1" smtClean="0">
                                  <a:solidFill>
                                    <a:schemeClr val="tx1"/>
                                  </a:solidFill>
                                  <a:effectLst/>
                                  <a:latin typeface="Cambria Math" panose="02040503050406030204" pitchFamily="18" charset="0"/>
                                </a:rPr>
                                <m:t>𝐼</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0,188</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i="1">
                                      <a:solidFill>
                                        <a:schemeClr val="tx1"/>
                                      </a:solidFill>
                                      <a:effectLst/>
                                      <a:latin typeface="Cambria Math" panose="02040503050406030204" pitchFamily="18" charset="0"/>
                                    </a:rPr>
                                  </m:ctrlPr>
                                </m:sSubSupPr>
                                <m:e>
                                  <m:r>
                                    <a:rPr lang="es-AR" sz="1800" b="0" i="1" smtClean="0">
                                      <a:solidFill>
                                        <a:schemeClr val="tx1"/>
                                      </a:solidFill>
                                      <a:effectLst/>
                                      <a:latin typeface="Cambria Math" panose="02040503050406030204" pitchFamily="18" charset="0"/>
                                    </a:rPr>
                                    <m:t>𝐼</m:t>
                                  </m:r>
                                </m:e>
                                <m:sub>
                                  <m:r>
                                    <a:rPr lang="es-AR" sz="1800" b="0" i="1" smtClean="0">
                                      <a:solidFill>
                                        <a:schemeClr val="tx1"/>
                                      </a:solidFill>
                                      <a:effectLst/>
                                      <a:latin typeface="Cambria Math" panose="02040503050406030204" pitchFamily="18" charset="0"/>
                                    </a:rPr>
                                    <m:t>𝑝𝑜𝑝</m:t>
                                  </m:r>
                                </m:sub>
                                <m:sup>
                                  <m:r>
                                    <a:rPr lang="es-AR" sz="1800" b="0" smtClean="0">
                                      <a:solidFill>
                                        <a:schemeClr val="tx1"/>
                                      </a:solidFill>
                                      <a:effectLst/>
                                      <a:latin typeface="Cambria Math" panose="02040503050406030204" pitchFamily="18" charset="0"/>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0,002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0,217</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278746">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excluyendo tres radios con información anómala </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a:rPr lang="es-AR" sz="1800" b="0" i="1" smtClean="0">
                                  <a:solidFill>
                                    <a:schemeClr val="tx1"/>
                                  </a:solidFill>
                                  <a:effectLst/>
                                  <a:latin typeface="Cambria Math" panose="02040503050406030204" pitchFamily="18" charset="0"/>
                                </a:rPr>
                                <m:t>𝐼</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0,219</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i="1" smtClean="0">
                                      <a:solidFill>
                                        <a:schemeClr val="tx1"/>
                                      </a:solidFill>
                                      <a:effectLst/>
                                      <a:latin typeface="Cambria Math" panose="02040503050406030204" pitchFamily="18" charset="0"/>
                                    </a:rPr>
                                  </m:ctrlPr>
                                </m:sSubSupPr>
                                <m:e>
                                  <m:r>
                                    <a:rPr lang="es-AR" sz="1800" b="0" i="1" smtClean="0">
                                      <a:solidFill>
                                        <a:schemeClr val="tx1"/>
                                      </a:solidFill>
                                      <a:effectLst/>
                                      <a:latin typeface="Cambria Math" panose="02040503050406030204" pitchFamily="18" charset="0"/>
                                    </a:rPr>
                                    <m:t>𝐼</m:t>
                                  </m:r>
                                </m:e>
                                <m:sub>
                                  <m:r>
                                    <a:rPr lang="es-AR" sz="1800" b="0" i="1" smtClean="0">
                                      <a:solidFill>
                                        <a:schemeClr val="tx1"/>
                                      </a:solidFill>
                                      <a:effectLst/>
                                      <a:latin typeface="Cambria Math" panose="02040503050406030204" pitchFamily="18" charset="0"/>
                                    </a:rPr>
                                    <m:t>𝑝𝑜𝑝</m:t>
                                  </m:r>
                                </m:sub>
                                <m:sup>
                                  <m:r>
                                    <a:rPr lang="es-AR" sz="1800" b="0" smtClean="0">
                                      <a:solidFill>
                                        <a:schemeClr val="tx1"/>
                                      </a:solidFill>
                                      <a:effectLst/>
                                      <a:latin typeface="Cambria Math" panose="02040503050406030204" pitchFamily="18" charset="0"/>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0,227</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Choice>
        <mc:Fallback>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1661725467"/>
                  </p:ext>
                </p:extLst>
              </p:nvPr>
            </p:nvGraphicFramePr>
            <p:xfrm>
              <a:off x="1100410" y="1872759"/>
              <a:ext cx="6916286" cy="3395345"/>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368935">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Índice</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Estadístico</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solidFill>
                                <a:schemeClr val="tx1"/>
                              </a:solidFill>
                              <a:effectLst/>
                              <a:latin typeface="Calibri" panose="020F0502020204030204" pitchFamily="34" charset="0"/>
                              <a:cs typeface="Calibri" panose="020F0502020204030204" pitchFamily="34" charset="0"/>
                            </a:rPr>
                            <a:t>P-Valor</a:t>
                          </a:r>
                          <a:endParaRPr lang="es-AR" sz="18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368935">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completo de datos</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368935">
                    <a:tc>
                      <a:txBody>
                        <a:bodyPr/>
                        <a:lstStyle/>
                        <a:p>
                          <a:endParaRPr lang="es-AR"/>
                        </a:p>
                      </a:txBody>
                      <a:tcPr marL="68580" marR="68580" marT="0" marB="0" anchor="ctr">
                        <a:blipFill>
                          <a:blip r:embed="rId3"/>
                          <a:stretch>
                            <a:fillRect l="-200" t="-200000" r="-128000" b="-654098"/>
                          </a:stretch>
                        </a:blip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0,188</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406400">
                    <a:tc>
                      <a:txBody>
                        <a:bodyPr/>
                        <a:lstStyle/>
                        <a:p>
                          <a:endParaRPr lang="es-AR"/>
                        </a:p>
                      </a:txBody>
                      <a:tcPr marL="68580" marR="68580" marT="0" marB="0" anchor="ctr">
                        <a:blipFill>
                          <a:blip r:embed="rId3"/>
                          <a:stretch>
                            <a:fillRect l="-200" t="-273134" r="-128000" b="-495522"/>
                          </a:stretch>
                        </a:blip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0,002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kern="1200" dirty="0">
                              <a:solidFill>
                                <a:schemeClr val="tx1"/>
                              </a:solidFill>
                              <a:effectLst/>
                              <a:latin typeface="Calibri" panose="020F0502020204030204" pitchFamily="34" charset="0"/>
                              <a:ea typeface="+mn-ea"/>
                              <a:cs typeface="Calibri" panose="020F0502020204030204" pitchFamily="34" charset="0"/>
                            </a:rPr>
                            <a:t>0,217</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368935">
                    <a:tc gridSpan="3">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Conjunto excluyendo tres radios con información anómala </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368935">
                    <a:tc>
                      <a:txBody>
                        <a:bodyPr/>
                        <a:lstStyle/>
                        <a:p>
                          <a:endParaRPr lang="es-AR"/>
                        </a:p>
                      </a:txBody>
                      <a:tcPr marL="68580" marR="68580" marT="0" marB="0" anchor="ctr">
                        <a:blipFill>
                          <a:blip r:embed="rId3"/>
                          <a:stretch>
                            <a:fillRect l="-200" t="-608197" r="-128000" b="-245902"/>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0,219</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406400">
                    <a:tc>
                      <a:txBody>
                        <a:bodyPr/>
                        <a:lstStyle/>
                        <a:p>
                          <a:endParaRPr lang="es-AR"/>
                        </a:p>
                      </a:txBody>
                      <a:tcPr marL="68580" marR="68580" marT="0" marB="0" anchor="ctr">
                        <a:blipFill>
                          <a:blip r:embed="rId3"/>
                          <a:stretch>
                            <a:fillRect l="-200" t="-654545" r="-128000" b="-127273"/>
                          </a:stretch>
                        </a:blip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0,002</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&lt;0,001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0,227</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solidFill>
                                <a:schemeClr val="tx1"/>
                              </a:solidFill>
                              <a:effectLst/>
                              <a:latin typeface="Calibri" panose="020F0502020204030204" pitchFamily="34" charset="0"/>
                              <a:cs typeface="Calibri" panose="020F0502020204030204" pitchFamily="34" charset="0"/>
                            </a:rPr>
                            <a:t>0,001</a:t>
                          </a:r>
                          <a:endParaRPr lang="es-AR"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Fallback>
      </mc:AlternateContent>
      <p:sp>
        <p:nvSpPr>
          <p:cNvPr id="6" name="Marcador de pie de página 5">
            <a:extLst>
              <a:ext uri="{FF2B5EF4-FFF2-40B4-BE49-F238E27FC236}">
                <a16:creationId xmlns:a16="http://schemas.microsoft.com/office/drawing/2014/main" id="{5A96240E-D09C-4D2D-808A-EE6C11770BFD}"/>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17550944-881A-4070-ACE2-669375CFC971}"/>
              </a:ext>
            </a:extLst>
          </p:cNvPr>
          <p:cNvSpPr>
            <a:spLocks noGrp="1"/>
          </p:cNvSpPr>
          <p:nvPr>
            <p:ph type="sldNum" sz="quarter" idx="12"/>
          </p:nvPr>
        </p:nvSpPr>
        <p:spPr/>
        <p:txBody>
          <a:bodyPr/>
          <a:lstStyle/>
          <a:p>
            <a:fld id="{519954A3-9DFD-4C44-94BA-B95130A3BA1C}" type="slidenum">
              <a:rPr lang="en-US" smtClean="0"/>
              <a:t>35</a:t>
            </a:fld>
            <a:endParaRPr lang="en-US" dirty="0"/>
          </a:p>
        </p:txBody>
      </p:sp>
      <p:sp>
        <p:nvSpPr>
          <p:cNvPr id="9" name="CuadroTexto 8">
            <a:extLst>
              <a:ext uri="{FF2B5EF4-FFF2-40B4-BE49-F238E27FC236}">
                <a16:creationId xmlns:a16="http://schemas.microsoft.com/office/drawing/2014/main" id="{F7BFB20F-324F-4D6C-858E-12800E009DA4}"/>
              </a:ext>
            </a:extLst>
          </p:cNvPr>
          <p:cNvSpPr txBox="1"/>
          <p:nvPr/>
        </p:nvSpPr>
        <p:spPr>
          <a:xfrm>
            <a:off x="8373097" y="4122182"/>
            <a:ext cx="751853" cy="369332"/>
          </a:xfrm>
          <a:prstGeom prst="rect">
            <a:avLst/>
          </a:prstGeom>
          <a:noFill/>
        </p:spPr>
        <p:txBody>
          <a:bodyPr wrap="square" rtlCol="0">
            <a:spAutoFit/>
          </a:bodyPr>
          <a:lstStyle/>
          <a:p>
            <a:r>
              <a:rPr lang="es-AR" dirty="0">
                <a:latin typeface="Calibri" panose="020F0502020204030204" pitchFamily="34" charset="0"/>
                <a:cs typeface="Calibri" panose="020F0502020204030204" pitchFamily="34" charset="0"/>
              </a:rPr>
              <a:t>17%</a:t>
            </a:r>
          </a:p>
        </p:txBody>
      </p:sp>
      <p:sp>
        <p:nvSpPr>
          <p:cNvPr id="11" name="CuadroTexto 10">
            <a:extLst>
              <a:ext uri="{FF2B5EF4-FFF2-40B4-BE49-F238E27FC236}">
                <a16:creationId xmlns:a16="http://schemas.microsoft.com/office/drawing/2014/main" id="{470D6CAA-266E-46B6-B06E-F6FB89E79E8D}"/>
              </a:ext>
            </a:extLst>
          </p:cNvPr>
          <p:cNvSpPr txBox="1"/>
          <p:nvPr/>
        </p:nvSpPr>
        <p:spPr>
          <a:xfrm>
            <a:off x="8373097" y="4897106"/>
            <a:ext cx="751853" cy="369332"/>
          </a:xfrm>
          <a:prstGeom prst="rect">
            <a:avLst/>
          </a:prstGeom>
          <a:noFill/>
        </p:spPr>
        <p:txBody>
          <a:bodyPr wrap="square" rtlCol="0">
            <a:spAutoFit/>
          </a:bodyPr>
          <a:lstStyle/>
          <a:p>
            <a:r>
              <a:rPr lang="es-AR" dirty="0">
                <a:latin typeface="Calibri" panose="020F0502020204030204" pitchFamily="34" charset="0"/>
                <a:cs typeface="Calibri" panose="020F0502020204030204" pitchFamily="34" charset="0"/>
              </a:rPr>
              <a:t>4%</a:t>
            </a:r>
          </a:p>
        </p:txBody>
      </p:sp>
      <p:sp>
        <p:nvSpPr>
          <p:cNvPr id="12" name="Flecha: hacia arriba 11">
            <a:extLst>
              <a:ext uri="{FF2B5EF4-FFF2-40B4-BE49-F238E27FC236}">
                <a16:creationId xmlns:a16="http://schemas.microsoft.com/office/drawing/2014/main" id="{A16CAAAD-A702-4F27-AF69-3F24A419DB12}"/>
              </a:ext>
            </a:extLst>
          </p:cNvPr>
          <p:cNvSpPr/>
          <p:nvPr/>
        </p:nvSpPr>
        <p:spPr>
          <a:xfrm>
            <a:off x="8119322" y="4122182"/>
            <a:ext cx="220126" cy="342900"/>
          </a:xfrm>
          <a:prstGeom prst="upArrow">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Flecha: hacia arriba 12">
            <a:extLst>
              <a:ext uri="{FF2B5EF4-FFF2-40B4-BE49-F238E27FC236}">
                <a16:creationId xmlns:a16="http://schemas.microsoft.com/office/drawing/2014/main" id="{7150A0E4-C575-44A4-BB54-A379D9A31C6E}"/>
              </a:ext>
            </a:extLst>
          </p:cNvPr>
          <p:cNvSpPr/>
          <p:nvPr/>
        </p:nvSpPr>
        <p:spPr>
          <a:xfrm>
            <a:off x="8119322" y="4873770"/>
            <a:ext cx="220126" cy="342900"/>
          </a:xfrm>
          <a:prstGeom prst="upArrow">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208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94439" y="3784832"/>
            <a:ext cx="2140647" cy="277717"/>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8"/>
            <a:ext cx="8596668" cy="2306909"/>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7" name="Marcador de pie de página 6">
            <a:extLst>
              <a:ext uri="{FF2B5EF4-FFF2-40B4-BE49-F238E27FC236}">
                <a16:creationId xmlns:a16="http://schemas.microsoft.com/office/drawing/2014/main" id="{6ECF9E54-E1F0-472F-B327-37CDA1347282}"/>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3BB477A6-C9C4-46F9-9416-7655DF80BD45}"/>
              </a:ext>
            </a:extLst>
          </p:cNvPr>
          <p:cNvSpPr>
            <a:spLocks noGrp="1"/>
          </p:cNvSpPr>
          <p:nvPr>
            <p:ph type="sldNum" sz="quarter" idx="12"/>
          </p:nvPr>
        </p:nvSpPr>
        <p:spPr/>
        <p:txBody>
          <a:bodyPr/>
          <a:lstStyle/>
          <a:p>
            <a:fld id="{519954A3-9DFD-4C44-94BA-B95130A3BA1C}" type="slidenum">
              <a:rPr lang="en-US" smtClean="0"/>
              <a:t>36</a:t>
            </a:fld>
            <a:endParaRPr lang="en-US" dirty="0"/>
          </a:p>
        </p:txBody>
      </p:sp>
    </p:spTree>
    <p:extLst>
      <p:ext uri="{BB962C8B-B14F-4D97-AF65-F5344CB8AC3E}">
        <p14:creationId xmlns:p14="http://schemas.microsoft.com/office/powerpoint/2010/main" val="35614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80EE5-A418-4480-90DC-A99D3E0E1E56}"/>
              </a:ext>
            </a:extLst>
          </p:cNvPr>
          <p:cNvSpPr>
            <a:spLocks noGrp="1"/>
          </p:cNvSpPr>
          <p:nvPr>
            <p:ph type="title"/>
          </p:nvPr>
        </p:nvSpPr>
        <p:spPr/>
        <p:txBody>
          <a:bodyPr/>
          <a:lstStyle/>
          <a:p>
            <a:r>
              <a:rPr lang="es-AR" dirty="0">
                <a:latin typeface="Calibri" panose="020F0502020204030204" pitchFamily="34" charset="0"/>
                <a:cs typeface="Calibri" panose="020F0502020204030204" pitchFamily="34" charset="0"/>
              </a:rPr>
              <a:t>Comentarios finales</a:t>
            </a:r>
            <a:endParaRPr lang="es-AR" dirty="0"/>
          </a:p>
        </p:txBody>
      </p:sp>
      <p:sp>
        <p:nvSpPr>
          <p:cNvPr id="4" name="Marcador de pie de página 3">
            <a:extLst>
              <a:ext uri="{FF2B5EF4-FFF2-40B4-BE49-F238E27FC236}">
                <a16:creationId xmlns:a16="http://schemas.microsoft.com/office/drawing/2014/main" id="{361CE962-D572-4434-8234-0B1533B80BFC}"/>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5" name="Marcador de número de diapositiva 4">
            <a:extLst>
              <a:ext uri="{FF2B5EF4-FFF2-40B4-BE49-F238E27FC236}">
                <a16:creationId xmlns:a16="http://schemas.microsoft.com/office/drawing/2014/main" id="{8988A2DB-931D-475B-B5D2-655DB45BA912}"/>
              </a:ext>
            </a:extLst>
          </p:cNvPr>
          <p:cNvSpPr>
            <a:spLocks noGrp="1"/>
          </p:cNvSpPr>
          <p:nvPr>
            <p:ph type="sldNum" sz="quarter" idx="12"/>
          </p:nvPr>
        </p:nvSpPr>
        <p:spPr/>
        <p:txBody>
          <a:bodyPr/>
          <a:lstStyle/>
          <a:p>
            <a:fld id="{519954A3-9DFD-4C44-94BA-B95130A3BA1C}" type="slidenum">
              <a:rPr lang="en-US" smtClean="0"/>
              <a:t>37</a:t>
            </a:fld>
            <a:endParaRPr lang="en-US" dirty="0"/>
          </a:p>
        </p:txBody>
      </p:sp>
      <p:sp>
        <p:nvSpPr>
          <p:cNvPr id="6" name="Google Shape;1392;p178">
            <a:extLst>
              <a:ext uri="{FF2B5EF4-FFF2-40B4-BE49-F238E27FC236}">
                <a16:creationId xmlns:a16="http://schemas.microsoft.com/office/drawing/2014/main" id="{987615C9-D749-427A-9035-9A82CB615324}"/>
              </a:ext>
            </a:extLst>
          </p:cNvPr>
          <p:cNvSpPr txBox="1"/>
          <p:nvPr/>
        </p:nvSpPr>
        <p:spPr>
          <a:xfrm>
            <a:off x="1209675" y="3837524"/>
            <a:ext cx="2058850" cy="308400"/>
          </a:xfrm>
          <a:prstGeom prst="rect">
            <a:avLst/>
          </a:prstGeom>
          <a:solidFill>
            <a:srgbClr val="1796FF"/>
          </a:solidFill>
          <a:ln>
            <a:noFill/>
          </a:ln>
        </p:spPr>
        <p:txBody>
          <a:bodyPr spcFirstLastPara="1" wrap="square" lIns="58300" tIns="58300" rIns="58300" bIns="58300"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s-AR"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rPr>
              <a:t>Robustez</a:t>
            </a:r>
            <a:endParaRPr kumimoji="0" b="0"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mc:AlternateContent xmlns:mc="http://schemas.openxmlformats.org/markup-compatibility/2006">
        <mc:Choice xmlns:a14="http://schemas.microsoft.com/office/drawing/2010/main" Requires="a14">
          <p:sp>
            <p:nvSpPr>
              <p:cNvPr id="7" name="Google Shape;1393;p178">
                <a:extLst>
                  <a:ext uri="{FF2B5EF4-FFF2-40B4-BE49-F238E27FC236}">
                    <a16:creationId xmlns:a16="http://schemas.microsoft.com/office/drawing/2014/main" id="{6378C9ED-2DFD-4DF9-A96A-66B0C83EEFFA}"/>
                  </a:ext>
                </a:extLst>
              </p:cNvPr>
              <p:cNvSpPr/>
              <p:nvPr/>
            </p:nvSpPr>
            <p:spPr>
              <a:xfrm>
                <a:off x="3316775" y="2277100"/>
                <a:ext cx="1194900" cy="302700"/>
              </a:xfrm>
              <a:prstGeom prst="rect">
                <a:avLst/>
              </a:prstGeom>
              <a:solidFill>
                <a:srgbClr val="002960"/>
              </a:solidFill>
              <a:ln>
                <a:noFill/>
              </a:ln>
            </p:spPr>
            <p:txBody>
              <a:bodyPr spcFirstLastPara="1" wrap="square" lIns="69950" tIns="34975" rIns="69950" bIns="34975" anchor="ctr" anchorCtr="0">
                <a:noAutofit/>
              </a:bodyPr>
              <a:lstStyle/>
              <a:p>
                <a:pPr lvl="0" algn="ctr" defTabSz="914400">
                  <a:lnSpc>
                    <a:spcPct val="115000"/>
                  </a:lnSpc>
                  <a:buClr>
                    <a:srgbClr val="000000"/>
                  </a:buClr>
                  <a:buSzPts val="1100"/>
                  <a:defRPr/>
                </a:pPr>
                <a:r>
                  <a:rPr kumimoji="0" lang="es-AR" b="1" i="0" u="none" strike="noStrike" kern="0" cap="none" spc="0" normalizeH="0" baseline="0" noProof="0" dirty="0">
                    <a:ln>
                      <a:noFill/>
                    </a:ln>
                    <a:solidFill>
                      <a:schemeClr val="bg1"/>
                    </a:solidFill>
                    <a:effectLst/>
                    <a:uLnTx/>
                    <a:uFillTx/>
                    <a:latin typeface="Calibri" panose="020F0502020204030204" pitchFamily="34" charset="0"/>
                    <a:ea typeface="Montserrat"/>
                    <a:cs typeface="Calibri" panose="020F0502020204030204" pitchFamily="34" charset="0"/>
                    <a:sym typeface="Montserrat"/>
                  </a:rPr>
                  <a:t>Moran </a:t>
                </a:r>
                <a:r>
                  <a:rPr lang="es-AR" dirty="0">
                    <a:solidFill>
                      <a:schemeClr val="bg1"/>
                    </a:solidFill>
                    <a:latin typeface="Calibri" panose="020F0502020204030204" pitchFamily="34" charset="0"/>
                    <a:cs typeface="Calibri" panose="020F0502020204030204" pitchFamily="34" charset="0"/>
                  </a:rPr>
                  <a:t>(</a:t>
                </a:r>
                <a14:m>
                  <m:oMath xmlns:m="http://schemas.openxmlformats.org/officeDocument/2006/math">
                    <m:r>
                      <a:rPr lang="es-AR" i="1">
                        <a:solidFill>
                          <a:schemeClr val="bg1"/>
                        </a:solidFill>
                        <a:latin typeface="Cambria Math" panose="02040503050406030204" pitchFamily="18" charset="0"/>
                      </a:rPr>
                      <m:t>𝐼</m:t>
                    </m:r>
                  </m:oMath>
                </a14:m>
                <a:r>
                  <a:rPr lang="es-AR" dirty="0">
                    <a:solidFill>
                      <a:schemeClr val="bg1"/>
                    </a:solidFill>
                    <a:latin typeface="Calibri" panose="020F0502020204030204" pitchFamily="34" charset="0"/>
                    <a:cs typeface="Calibri" panose="020F0502020204030204" pitchFamily="34" charset="0"/>
                  </a:rPr>
                  <a:t>)</a:t>
                </a:r>
                <a:endParaRPr kumimoji="0" lang="es-AR" b="1" i="0" u="none" strike="noStrike" kern="0" cap="none" spc="0" normalizeH="0" baseline="0" noProof="0" dirty="0">
                  <a:ln>
                    <a:noFill/>
                  </a:ln>
                  <a:solidFill>
                    <a:schemeClr val="bg1"/>
                  </a:solidFill>
                  <a:effectLst/>
                  <a:uLnTx/>
                  <a:uFillTx/>
                  <a:latin typeface="Calibri" panose="020F0502020204030204" pitchFamily="34" charset="0"/>
                  <a:ea typeface="Montserrat"/>
                  <a:cs typeface="Calibri" panose="020F0502020204030204" pitchFamily="34" charset="0"/>
                  <a:sym typeface="Montserrat"/>
                </a:endParaRPr>
              </a:p>
            </p:txBody>
          </p:sp>
        </mc:Choice>
        <mc:Fallback>
          <p:sp>
            <p:nvSpPr>
              <p:cNvPr id="7" name="Google Shape;1393;p178">
                <a:extLst>
                  <a:ext uri="{FF2B5EF4-FFF2-40B4-BE49-F238E27FC236}">
                    <a16:creationId xmlns:a16="http://schemas.microsoft.com/office/drawing/2014/main" id="{6378C9ED-2DFD-4DF9-A96A-66B0C83EEFFA}"/>
                  </a:ext>
                </a:extLst>
              </p:cNvPr>
              <p:cNvSpPr>
                <a:spLocks noRot="1" noChangeAspect="1" noMove="1" noResize="1" noEditPoints="1" noAdjustHandles="1" noChangeArrowheads="1" noChangeShapeType="1" noTextEdit="1"/>
              </p:cNvSpPr>
              <p:nvPr/>
            </p:nvSpPr>
            <p:spPr>
              <a:xfrm>
                <a:off x="3316775" y="2277100"/>
                <a:ext cx="1194900" cy="302700"/>
              </a:xfrm>
              <a:prstGeom prst="rect">
                <a:avLst/>
              </a:prstGeom>
              <a:blipFill>
                <a:blip r:embed="rId2"/>
                <a:stretch>
                  <a:fillRect l="-1020" t="-22449" r="-1020" b="-44898"/>
                </a:stretch>
              </a:blipFill>
              <a:ln>
                <a:noFill/>
              </a:ln>
            </p:spPr>
            <p:txBody>
              <a:bodyPr/>
              <a:lstStyle/>
              <a:p>
                <a:r>
                  <a:rPr lang="es-AR">
                    <a:noFill/>
                  </a:rPr>
                  <a:t> </a:t>
                </a:r>
              </a:p>
            </p:txBody>
          </p:sp>
        </mc:Fallback>
      </mc:AlternateContent>
      <p:sp>
        <p:nvSpPr>
          <p:cNvPr id="8" name="Google Shape;1394;p178">
            <a:extLst>
              <a:ext uri="{FF2B5EF4-FFF2-40B4-BE49-F238E27FC236}">
                <a16:creationId xmlns:a16="http://schemas.microsoft.com/office/drawing/2014/main" id="{C23784D0-3700-49FE-9D14-28020B84C9CF}"/>
              </a:ext>
            </a:extLst>
          </p:cNvPr>
          <p:cNvSpPr/>
          <p:nvPr/>
        </p:nvSpPr>
        <p:spPr>
          <a:xfrm>
            <a:off x="5897125" y="2279225"/>
            <a:ext cx="1194900" cy="302700"/>
          </a:xfrm>
          <a:prstGeom prst="rect">
            <a:avLst/>
          </a:prstGeom>
          <a:solidFill>
            <a:srgbClr val="002960"/>
          </a:solidFill>
          <a:ln>
            <a:noFill/>
          </a:ln>
        </p:spPr>
        <p:txBody>
          <a:bodyPr spcFirstLastPara="1" wrap="square" lIns="69950" tIns="34975" rIns="69950" bIns="349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rPr>
              <a:t>EBI</a:t>
            </a:r>
            <a:endParaRPr kumimoji="0"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mc:AlternateContent xmlns:mc="http://schemas.openxmlformats.org/markup-compatibility/2006">
        <mc:Choice xmlns:a14="http://schemas.microsoft.com/office/drawing/2010/main" Requires="a14">
          <p:sp>
            <p:nvSpPr>
              <p:cNvPr id="9" name="Google Shape;1395;p178">
                <a:extLst>
                  <a:ext uri="{FF2B5EF4-FFF2-40B4-BE49-F238E27FC236}">
                    <a16:creationId xmlns:a16="http://schemas.microsoft.com/office/drawing/2014/main" id="{E6D6D64A-E375-4B8A-A1C2-079234510069}"/>
                  </a:ext>
                </a:extLst>
              </p:cNvPr>
              <p:cNvSpPr/>
              <p:nvPr/>
            </p:nvSpPr>
            <p:spPr>
              <a:xfrm>
                <a:off x="4550400" y="2277100"/>
                <a:ext cx="1299100" cy="302700"/>
              </a:xfrm>
              <a:prstGeom prst="rect">
                <a:avLst/>
              </a:prstGeom>
              <a:solidFill>
                <a:srgbClr val="002960"/>
              </a:solidFill>
              <a:ln>
                <a:noFill/>
              </a:ln>
            </p:spPr>
            <p:txBody>
              <a:bodyPr spcFirstLastPara="1" wrap="square" lIns="69950" tIns="34975" rIns="69950" bIns="34975" anchor="ctr" anchorCtr="0">
                <a:noAutofit/>
              </a:bodyPr>
              <a:lstStyle/>
              <a:p>
                <a:pPr lvl="0" algn="ctr" defTabSz="914400">
                  <a:buClr>
                    <a:srgbClr val="000000"/>
                  </a:buClr>
                  <a:defRPr/>
                </a:pPr>
                <a:r>
                  <a:rPr kumimoji="0" lang="es-AR" b="1" i="0" u="none" strike="noStrike" kern="0" cap="none" spc="0" normalizeH="0" baseline="0" noProof="0" dirty="0">
                    <a:ln>
                      <a:noFill/>
                    </a:ln>
                    <a:solidFill>
                      <a:schemeClr val="bg1"/>
                    </a:solidFill>
                    <a:effectLst/>
                    <a:uLnTx/>
                    <a:uFillTx/>
                    <a:latin typeface="Calibri" panose="020F0502020204030204" pitchFamily="34" charset="0"/>
                    <a:ea typeface="Montserrat"/>
                    <a:cs typeface="Calibri" panose="020F0502020204030204" pitchFamily="34" charset="0"/>
                    <a:sym typeface="Montserrat"/>
                  </a:rPr>
                  <a:t>Oden </a:t>
                </a:r>
                <a:r>
                  <a:rPr lang="es-AR" b="1" dirty="0">
                    <a:solidFill>
                      <a:schemeClr val="bg1"/>
                    </a:solidFill>
                    <a:latin typeface="Calibri" panose="020F0502020204030204" pitchFamily="34" charset="0"/>
                    <a:cs typeface="Calibri" panose="020F0502020204030204" pitchFamily="34" charset="0"/>
                  </a:rPr>
                  <a:t>(</a:t>
                </a:r>
                <a14:m>
                  <m:oMath xmlns:m="http://schemas.openxmlformats.org/officeDocument/2006/math">
                    <m:sSubSup>
                      <m:sSubSupPr>
                        <m:ctrlPr>
                          <a:rPr lang="ar-AE" b="1" i="1" smtClean="0">
                            <a:solidFill>
                              <a:schemeClr val="bg1"/>
                            </a:solidFill>
                            <a:latin typeface="Cambria Math" panose="02040503050406030204" pitchFamily="18" charset="0"/>
                          </a:rPr>
                        </m:ctrlPr>
                      </m:sSubSupPr>
                      <m:e>
                        <m:r>
                          <a:rPr lang="ar-AE" b="1" i="1">
                            <a:solidFill>
                              <a:schemeClr val="bg1"/>
                            </a:solidFill>
                            <a:latin typeface="Cambria Math" panose="02040503050406030204" pitchFamily="18" charset="0"/>
                          </a:rPr>
                          <m:t>𝑰</m:t>
                        </m:r>
                      </m:e>
                      <m:sub>
                        <m:r>
                          <a:rPr lang="ar-AE" b="1" i="1">
                            <a:solidFill>
                              <a:schemeClr val="bg1"/>
                            </a:solidFill>
                            <a:latin typeface="Cambria Math" panose="02040503050406030204" pitchFamily="18" charset="0"/>
                          </a:rPr>
                          <m:t>𝒑𝒐𝒑</m:t>
                        </m:r>
                      </m:sub>
                      <m:sup>
                        <m:r>
                          <a:rPr lang="ar-AE" b="1">
                            <a:solidFill>
                              <a:schemeClr val="bg1"/>
                            </a:solidFill>
                            <a:latin typeface="Cambria Math" panose="02040503050406030204" pitchFamily="18" charset="0"/>
                          </a:rPr>
                          <m:t>∗</m:t>
                        </m:r>
                      </m:sup>
                    </m:sSubSup>
                  </m:oMath>
                </a14:m>
                <a:r>
                  <a:rPr kumimoji="0" lang="es-AR" b="1" i="0" u="none" strike="noStrike" kern="0" cap="none" spc="0" normalizeH="0" baseline="0" noProof="0" dirty="0">
                    <a:ln>
                      <a:noFill/>
                    </a:ln>
                    <a:solidFill>
                      <a:schemeClr val="bg1"/>
                    </a:solidFill>
                    <a:effectLst/>
                    <a:uLnTx/>
                    <a:uFillTx/>
                    <a:latin typeface="Calibri" panose="020F0502020204030204" pitchFamily="34" charset="0"/>
                    <a:ea typeface="Montserrat"/>
                    <a:cs typeface="Calibri" panose="020F0502020204030204" pitchFamily="34" charset="0"/>
                    <a:sym typeface="Montserrat"/>
                  </a:rPr>
                  <a:t>)</a:t>
                </a:r>
                <a:endParaRPr kumimoji="0" lang="ar-AE" b="1" i="0" u="none" strike="noStrike" kern="0" cap="none" spc="0" normalizeH="0" baseline="0" noProof="0" dirty="0">
                  <a:ln>
                    <a:noFill/>
                  </a:ln>
                  <a:solidFill>
                    <a:schemeClr val="bg1"/>
                  </a:solidFill>
                  <a:effectLst/>
                  <a:uLnTx/>
                  <a:uFillTx/>
                  <a:latin typeface="Calibri" panose="020F0502020204030204" pitchFamily="34" charset="0"/>
                  <a:ea typeface="Montserrat"/>
                  <a:cs typeface="Calibri" panose="020F0502020204030204" pitchFamily="34" charset="0"/>
                  <a:sym typeface="Montserrat"/>
                </a:endParaRPr>
              </a:p>
            </p:txBody>
          </p:sp>
        </mc:Choice>
        <mc:Fallback>
          <p:sp>
            <p:nvSpPr>
              <p:cNvPr id="9" name="Google Shape;1395;p178">
                <a:extLst>
                  <a:ext uri="{FF2B5EF4-FFF2-40B4-BE49-F238E27FC236}">
                    <a16:creationId xmlns:a16="http://schemas.microsoft.com/office/drawing/2014/main" id="{E6D6D64A-E375-4B8A-A1C2-079234510069}"/>
                  </a:ext>
                </a:extLst>
              </p:cNvPr>
              <p:cNvSpPr>
                <a:spLocks noRot="1" noChangeAspect="1" noMove="1" noResize="1" noEditPoints="1" noAdjustHandles="1" noChangeArrowheads="1" noChangeShapeType="1" noTextEdit="1"/>
              </p:cNvSpPr>
              <p:nvPr/>
            </p:nvSpPr>
            <p:spPr>
              <a:xfrm>
                <a:off x="4550400" y="2277100"/>
                <a:ext cx="1299100" cy="302700"/>
              </a:xfrm>
              <a:prstGeom prst="rect">
                <a:avLst/>
              </a:prstGeom>
              <a:blipFill>
                <a:blip r:embed="rId3"/>
                <a:stretch>
                  <a:fillRect l="-4673" t="-24490" r="-7944" b="-40816"/>
                </a:stretch>
              </a:blipFill>
              <a:ln>
                <a:noFill/>
              </a:ln>
            </p:spPr>
            <p:txBody>
              <a:bodyPr/>
              <a:lstStyle/>
              <a:p>
                <a:r>
                  <a:rPr lang="es-AR">
                    <a:noFill/>
                  </a:rPr>
                  <a:t> </a:t>
                </a:r>
              </a:p>
            </p:txBody>
          </p:sp>
        </mc:Fallback>
      </mc:AlternateContent>
      <p:sp>
        <p:nvSpPr>
          <p:cNvPr id="10" name="Google Shape;1397;p178">
            <a:extLst>
              <a:ext uri="{FF2B5EF4-FFF2-40B4-BE49-F238E27FC236}">
                <a16:creationId xmlns:a16="http://schemas.microsoft.com/office/drawing/2014/main" id="{52C7CF29-ECB5-46C4-BBF5-668B762EC9D8}"/>
              </a:ext>
            </a:extLst>
          </p:cNvPr>
          <p:cNvSpPr/>
          <p:nvPr/>
        </p:nvSpPr>
        <p:spPr>
          <a:xfrm>
            <a:off x="3820551" y="2730438"/>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398;p178">
            <a:extLst>
              <a:ext uri="{FF2B5EF4-FFF2-40B4-BE49-F238E27FC236}">
                <a16:creationId xmlns:a16="http://schemas.microsoft.com/office/drawing/2014/main" id="{15C4877B-60EA-40AF-BB86-7FDCF7C09932}"/>
              </a:ext>
            </a:extLst>
          </p:cNvPr>
          <p:cNvSpPr/>
          <p:nvPr/>
        </p:nvSpPr>
        <p:spPr>
          <a:xfrm>
            <a:off x="3820559" y="3100074"/>
            <a:ext cx="219000" cy="219000"/>
          </a:xfrm>
          <a:prstGeom prst="ellipse">
            <a:avLst/>
          </a:prstGeom>
          <a:solidFill>
            <a:srgbClr val="FF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399;p178">
            <a:extLst>
              <a:ext uri="{FF2B5EF4-FFF2-40B4-BE49-F238E27FC236}">
                <a16:creationId xmlns:a16="http://schemas.microsoft.com/office/drawing/2014/main" id="{D46FB1A8-D5AB-4250-8788-9FE62CB677B5}"/>
              </a:ext>
            </a:extLst>
          </p:cNvPr>
          <p:cNvSpPr/>
          <p:nvPr/>
        </p:nvSpPr>
        <p:spPr>
          <a:xfrm>
            <a:off x="5149209" y="3100074"/>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400;p178">
            <a:extLst>
              <a:ext uri="{FF2B5EF4-FFF2-40B4-BE49-F238E27FC236}">
                <a16:creationId xmlns:a16="http://schemas.microsoft.com/office/drawing/2014/main" id="{78DE5FD0-3BA4-4403-A3D4-6C7A325C2D5A}"/>
              </a:ext>
            </a:extLst>
          </p:cNvPr>
          <p:cNvSpPr/>
          <p:nvPr/>
        </p:nvSpPr>
        <p:spPr>
          <a:xfrm>
            <a:off x="5149209" y="3491149"/>
            <a:ext cx="219000" cy="2190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01;p178">
            <a:extLst>
              <a:ext uri="{FF2B5EF4-FFF2-40B4-BE49-F238E27FC236}">
                <a16:creationId xmlns:a16="http://schemas.microsoft.com/office/drawing/2014/main" id="{3EC72E89-7DD3-42E8-95EF-4B311DBEB402}"/>
              </a:ext>
            </a:extLst>
          </p:cNvPr>
          <p:cNvSpPr/>
          <p:nvPr/>
        </p:nvSpPr>
        <p:spPr>
          <a:xfrm>
            <a:off x="3820559" y="3886499"/>
            <a:ext cx="219000" cy="219000"/>
          </a:xfrm>
          <a:prstGeom prst="ellipse">
            <a:avLst/>
          </a:prstGeom>
          <a:solidFill>
            <a:srgbClr val="FF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402;p178">
            <a:extLst>
              <a:ext uri="{FF2B5EF4-FFF2-40B4-BE49-F238E27FC236}">
                <a16:creationId xmlns:a16="http://schemas.microsoft.com/office/drawing/2014/main" id="{B318477C-618C-4AA0-BC69-51A4CCF5E706}"/>
              </a:ext>
            </a:extLst>
          </p:cNvPr>
          <p:cNvSpPr/>
          <p:nvPr/>
        </p:nvSpPr>
        <p:spPr>
          <a:xfrm>
            <a:off x="6346972" y="3100085"/>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03;p178">
            <a:extLst>
              <a:ext uri="{FF2B5EF4-FFF2-40B4-BE49-F238E27FC236}">
                <a16:creationId xmlns:a16="http://schemas.microsoft.com/office/drawing/2014/main" id="{79DB8E6E-D304-47B7-9B62-DCD2466B1098}"/>
              </a:ext>
            </a:extLst>
          </p:cNvPr>
          <p:cNvSpPr/>
          <p:nvPr/>
        </p:nvSpPr>
        <p:spPr>
          <a:xfrm>
            <a:off x="6346972" y="3491160"/>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06;p178">
            <a:extLst>
              <a:ext uri="{FF2B5EF4-FFF2-40B4-BE49-F238E27FC236}">
                <a16:creationId xmlns:a16="http://schemas.microsoft.com/office/drawing/2014/main" id="{874ED8B8-BAD4-43B9-AAEC-E869D8D268C5}"/>
              </a:ext>
            </a:extLst>
          </p:cNvPr>
          <p:cNvSpPr/>
          <p:nvPr/>
        </p:nvSpPr>
        <p:spPr>
          <a:xfrm>
            <a:off x="5149197" y="2730447"/>
            <a:ext cx="219000" cy="2190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07;p178">
            <a:extLst>
              <a:ext uri="{FF2B5EF4-FFF2-40B4-BE49-F238E27FC236}">
                <a16:creationId xmlns:a16="http://schemas.microsoft.com/office/drawing/2014/main" id="{2DC4E78A-68A2-4DD2-92C8-5172068B271C}"/>
              </a:ext>
            </a:extLst>
          </p:cNvPr>
          <p:cNvSpPr/>
          <p:nvPr/>
        </p:nvSpPr>
        <p:spPr>
          <a:xfrm>
            <a:off x="6346972" y="2709010"/>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11;p178">
            <a:extLst>
              <a:ext uri="{FF2B5EF4-FFF2-40B4-BE49-F238E27FC236}">
                <a16:creationId xmlns:a16="http://schemas.microsoft.com/office/drawing/2014/main" id="{8FB2167D-7AF0-4D98-AEFE-129A90EEE27B}"/>
              </a:ext>
            </a:extLst>
          </p:cNvPr>
          <p:cNvSpPr/>
          <p:nvPr/>
        </p:nvSpPr>
        <p:spPr>
          <a:xfrm>
            <a:off x="3820559" y="3493286"/>
            <a:ext cx="219000" cy="219000"/>
          </a:xfrm>
          <a:prstGeom prst="ellipse">
            <a:avLst/>
          </a:prstGeom>
          <a:solidFill>
            <a:srgbClr val="FF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12;p178">
            <a:extLst>
              <a:ext uri="{FF2B5EF4-FFF2-40B4-BE49-F238E27FC236}">
                <a16:creationId xmlns:a16="http://schemas.microsoft.com/office/drawing/2014/main" id="{C9C85787-AA2D-47D2-8F4D-6C4E182899C3}"/>
              </a:ext>
            </a:extLst>
          </p:cNvPr>
          <p:cNvSpPr/>
          <p:nvPr/>
        </p:nvSpPr>
        <p:spPr>
          <a:xfrm>
            <a:off x="5149209" y="3886499"/>
            <a:ext cx="219000" cy="219000"/>
          </a:xfrm>
          <a:prstGeom prst="ellipse">
            <a:avLst/>
          </a:prstGeom>
          <a:solidFill>
            <a:srgbClr val="FF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13;p178">
            <a:extLst>
              <a:ext uri="{FF2B5EF4-FFF2-40B4-BE49-F238E27FC236}">
                <a16:creationId xmlns:a16="http://schemas.microsoft.com/office/drawing/2014/main" id="{C8E54A01-438C-47F0-85DC-2E9B98448656}"/>
              </a:ext>
            </a:extLst>
          </p:cNvPr>
          <p:cNvSpPr/>
          <p:nvPr/>
        </p:nvSpPr>
        <p:spPr>
          <a:xfrm>
            <a:off x="6346984" y="3868424"/>
            <a:ext cx="219000" cy="219000"/>
          </a:xfrm>
          <a:prstGeom prst="ellipse">
            <a:avLst/>
          </a:prstGeom>
          <a:solidFill>
            <a:srgbClr val="92D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mc:AlternateContent xmlns:mc="http://schemas.openxmlformats.org/markup-compatibility/2006">
        <mc:Choice xmlns:a14="http://schemas.microsoft.com/office/drawing/2010/main" Requires="a14">
          <p:sp>
            <p:nvSpPr>
              <p:cNvPr id="22" name="Google Shape;1389;p178">
                <a:extLst>
                  <a:ext uri="{FF2B5EF4-FFF2-40B4-BE49-F238E27FC236}">
                    <a16:creationId xmlns:a16="http://schemas.microsoft.com/office/drawing/2014/main" id="{C1595DCF-D9C8-4A69-985F-701E2D9E139D}"/>
                  </a:ext>
                </a:extLst>
              </p:cNvPr>
              <p:cNvSpPr txBox="1"/>
              <p:nvPr/>
            </p:nvSpPr>
            <p:spPr>
              <a:xfrm>
                <a:off x="1209675" y="3449260"/>
                <a:ext cx="2058850" cy="308400"/>
              </a:xfrm>
              <a:prstGeom prst="rect">
                <a:avLst/>
              </a:prstGeom>
              <a:solidFill>
                <a:srgbClr val="1796FF"/>
              </a:solidFill>
              <a:ln>
                <a:noFill/>
              </a:ln>
            </p:spPr>
            <p:txBody>
              <a:bodyPr spcFirstLastPara="1" wrap="square" lIns="58300" tIns="58300" rIns="58300" bIns="58300" anchor="ctr" anchorCtr="0">
                <a:noAutofit/>
              </a:bodyPr>
              <a:lstStyle/>
              <a:p>
                <a:pPr lvl="0" algn="ctr" defTabSz="914400">
                  <a:lnSpc>
                    <a:spcPct val="115000"/>
                  </a:lnSpc>
                  <a:buClr>
                    <a:srgbClr val="000000"/>
                  </a:buClr>
                  <a:buSzPts val="1100"/>
                  <a:defRPr/>
                </a:pPr>
                <a:r>
                  <a:rPr lang="es-AR" b="1" kern="0" dirty="0">
                    <a:solidFill>
                      <a:schemeClr val="bg1"/>
                    </a:solidFill>
                    <a:latin typeface="Calibri" panose="020F0502020204030204" pitchFamily="34" charset="0"/>
                    <a:ea typeface="Montserrat"/>
                    <a:cs typeface="Calibri" panose="020F0502020204030204" pitchFamily="34" charset="0"/>
                    <a:sym typeface="Montserrat"/>
                  </a:rPr>
                  <a:t>P(</a:t>
                </a:r>
                <a14:m>
                  <m:oMath xmlns:m="http://schemas.openxmlformats.org/officeDocument/2006/math">
                    <m:sSub>
                      <m:sSubPr>
                        <m:ctrlPr>
                          <a:rPr lang="es-AR" b="1" i="1">
                            <a:solidFill>
                              <a:schemeClr val="bg1"/>
                            </a:solidFill>
                            <a:latin typeface="Cambria Math" panose="02040503050406030204" pitchFamily="18" charset="0"/>
                          </a:rPr>
                        </m:ctrlPr>
                      </m:sSubPr>
                      <m:e>
                        <m:r>
                          <a:rPr lang="es-AR" b="1" i="1" smtClean="0">
                            <a:solidFill>
                              <a:schemeClr val="bg1"/>
                            </a:solidFill>
                            <a:latin typeface="Cambria Math" panose="02040503050406030204" pitchFamily="18" charset="0"/>
                          </a:rPr>
                          <m:t>𝒆</m:t>
                        </m:r>
                      </m:e>
                      <m:sub>
                        <m:r>
                          <a:rPr lang="es-AR" b="1" i="1" smtClean="0">
                            <a:solidFill>
                              <a:schemeClr val="bg1"/>
                            </a:solidFill>
                            <a:latin typeface="Cambria Math" panose="02040503050406030204" pitchFamily="18" charset="0"/>
                          </a:rPr>
                          <m:t>𝟏</m:t>
                        </m:r>
                      </m:sub>
                    </m:sSub>
                  </m:oMath>
                </a14:m>
                <a:r>
                  <a:rPr lang="es-AR" b="1" kern="0" dirty="0">
                    <a:solidFill>
                      <a:schemeClr val="bg1"/>
                    </a:solidFill>
                    <a:latin typeface="Calibri" panose="020F0502020204030204" pitchFamily="34" charset="0"/>
                    <a:ea typeface="Montserrat"/>
                    <a:cs typeface="Calibri" panose="020F0502020204030204" pitchFamily="34" charset="0"/>
                    <a:sym typeface="Montserrat"/>
                  </a:rPr>
                  <a:t>)</a:t>
                </a:r>
                <a:endParaRPr kumimoji="0"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mc:Choice>
        <mc:Fallback>
          <p:sp>
            <p:nvSpPr>
              <p:cNvPr id="22" name="Google Shape;1389;p178">
                <a:extLst>
                  <a:ext uri="{FF2B5EF4-FFF2-40B4-BE49-F238E27FC236}">
                    <a16:creationId xmlns:a16="http://schemas.microsoft.com/office/drawing/2014/main" id="{C1595DCF-D9C8-4A69-985F-701E2D9E139D}"/>
                  </a:ext>
                </a:extLst>
              </p:cNvPr>
              <p:cNvSpPr txBox="1">
                <a:spLocks noRot="1" noChangeAspect="1" noMove="1" noResize="1" noEditPoints="1" noAdjustHandles="1" noChangeArrowheads="1" noChangeShapeType="1" noTextEdit="1"/>
              </p:cNvSpPr>
              <p:nvPr/>
            </p:nvSpPr>
            <p:spPr>
              <a:xfrm>
                <a:off x="1209675" y="3449260"/>
                <a:ext cx="2058850" cy="308400"/>
              </a:xfrm>
              <a:prstGeom prst="rect">
                <a:avLst/>
              </a:prstGeom>
              <a:blipFill>
                <a:blip r:embed="rId4"/>
                <a:stretch>
                  <a:fillRect t="-20000" b="-44000"/>
                </a:stretch>
              </a:blipFill>
              <a:ln>
                <a:noFill/>
              </a:ln>
            </p:spPr>
            <p:txBody>
              <a:bodyPr/>
              <a:lstStyle/>
              <a:p>
                <a:r>
                  <a:rPr lang="es-AR">
                    <a:noFill/>
                  </a:rPr>
                  <a:t> </a:t>
                </a:r>
              </a:p>
            </p:txBody>
          </p:sp>
        </mc:Fallback>
      </mc:AlternateContent>
      <p:sp>
        <p:nvSpPr>
          <p:cNvPr id="23" name="Google Shape;1390;p178">
            <a:extLst>
              <a:ext uri="{FF2B5EF4-FFF2-40B4-BE49-F238E27FC236}">
                <a16:creationId xmlns:a16="http://schemas.microsoft.com/office/drawing/2014/main" id="{115FB26C-3748-4931-A1EB-C10EDBEF9B6B}"/>
              </a:ext>
            </a:extLst>
          </p:cNvPr>
          <p:cNvSpPr txBox="1"/>
          <p:nvPr/>
        </p:nvSpPr>
        <p:spPr>
          <a:xfrm>
            <a:off x="1209675" y="2279186"/>
            <a:ext cx="2058850" cy="308400"/>
          </a:xfrm>
          <a:prstGeom prst="rect">
            <a:avLst/>
          </a:prstGeom>
          <a:solidFill>
            <a:srgbClr val="002960"/>
          </a:solidFill>
          <a:ln>
            <a:noFill/>
          </a:ln>
        </p:spPr>
        <p:txBody>
          <a:bodyPr spcFirstLastPara="1" wrap="square" lIns="58300" tIns="58300" rIns="58300" bIns="58300"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s" b="1" kern="0" dirty="0">
                <a:solidFill>
                  <a:srgbClr val="FFFFFF"/>
                </a:solidFill>
                <a:latin typeface="Calibri" panose="020F0502020204030204" pitchFamily="34" charset="0"/>
                <a:ea typeface="Montserrat"/>
                <a:cs typeface="Calibri" panose="020F0502020204030204" pitchFamily="34" charset="0"/>
                <a:sym typeface="Montserrat"/>
              </a:rPr>
              <a:t>P</a:t>
            </a:r>
            <a:r>
              <a:rPr lang="es-AR" b="1" kern="0" dirty="0" err="1">
                <a:solidFill>
                  <a:srgbClr val="FFFFFF"/>
                </a:solidFill>
                <a:latin typeface="Calibri" panose="020F0502020204030204" pitchFamily="34" charset="0"/>
                <a:ea typeface="Montserrat"/>
                <a:cs typeface="Calibri" panose="020F0502020204030204" pitchFamily="34" charset="0"/>
                <a:sym typeface="Montserrat"/>
              </a:rPr>
              <a:t>ropiedades</a:t>
            </a:r>
            <a:r>
              <a:rPr kumimoji="0" lang="es"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rPr>
              <a:t>/</a:t>
            </a:r>
            <a:r>
              <a:rPr kumimoji="0" lang="es-AR"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rPr>
              <a:t>Índices</a:t>
            </a:r>
            <a:endParaRPr kumimoji="0" b="0"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p:sp>
        <p:nvSpPr>
          <p:cNvPr id="24" name="Google Shape;1391;p178">
            <a:extLst>
              <a:ext uri="{FF2B5EF4-FFF2-40B4-BE49-F238E27FC236}">
                <a16:creationId xmlns:a16="http://schemas.microsoft.com/office/drawing/2014/main" id="{29AC0E80-55BA-4CAA-800B-1D7CA8651BFA}"/>
              </a:ext>
            </a:extLst>
          </p:cNvPr>
          <p:cNvSpPr txBox="1"/>
          <p:nvPr/>
        </p:nvSpPr>
        <p:spPr>
          <a:xfrm>
            <a:off x="1209675" y="3058183"/>
            <a:ext cx="2058850" cy="308400"/>
          </a:xfrm>
          <a:prstGeom prst="rect">
            <a:avLst/>
          </a:prstGeom>
          <a:solidFill>
            <a:srgbClr val="1796FF"/>
          </a:solidFill>
          <a:ln>
            <a:noFill/>
          </a:ln>
        </p:spPr>
        <p:txBody>
          <a:bodyPr spcFirstLastPara="1" wrap="square" lIns="58300" tIns="58300" rIns="58300" bIns="58300" anchor="ctr" anchorCtr="0">
            <a:noAutofit/>
          </a:bodyPr>
          <a:lstStyle/>
          <a:p>
            <a:pPr lvl="0" algn="ctr" defTabSz="914400">
              <a:lnSpc>
                <a:spcPct val="115000"/>
              </a:lnSpc>
              <a:buClr>
                <a:srgbClr val="000000"/>
              </a:buClr>
              <a:buSzPts val="1100"/>
              <a:defRPr/>
            </a:pPr>
            <a:r>
              <a:rPr lang="es-AR" b="1" kern="0" dirty="0">
                <a:solidFill>
                  <a:srgbClr val="FFFFFF"/>
                </a:solidFill>
                <a:latin typeface="Calibri" panose="020F0502020204030204" pitchFamily="34" charset="0"/>
                <a:ea typeface="Montserrat"/>
                <a:cs typeface="Calibri" panose="020F0502020204030204" pitchFamily="34" charset="0"/>
                <a:sym typeface="Montserrat"/>
              </a:rPr>
              <a:t>Potencia</a:t>
            </a:r>
            <a:endParaRPr kumimoji="0" b="0"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p:sp>
        <p:nvSpPr>
          <p:cNvPr id="25" name="Google Shape;1396;p178">
            <a:extLst>
              <a:ext uri="{FF2B5EF4-FFF2-40B4-BE49-F238E27FC236}">
                <a16:creationId xmlns:a16="http://schemas.microsoft.com/office/drawing/2014/main" id="{C925FAC2-DB5C-45EC-970C-326C55A0CDFF}"/>
              </a:ext>
            </a:extLst>
          </p:cNvPr>
          <p:cNvSpPr txBox="1"/>
          <p:nvPr/>
        </p:nvSpPr>
        <p:spPr>
          <a:xfrm>
            <a:off x="1209675" y="2667105"/>
            <a:ext cx="2058850" cy="308400"/>
          </a:xfrm>
          <a:prstGeom prst="rect">
            <a:avLst/>
          </a:prstGeom>
          <a:solidFill>
            <a:srgbClr val="1796FF"/>
          </a:solidFill>
          <a:ln>
            <a:noFill/>
          </a:ln>
        </p:spPr>
        <p:txBody>
          <a:bodyPr spcFirstLastPara="1" wrap="square" lIns="58300" tIns="58300" rIns="58300" bIns="58300"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s-AR" b="1"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rPr>
              <a:t>Hipótesis</a:t>
            </a:r>
            <a:endParaRPr kumimoji="0" b="0" i="0" u="none" strike="noStrike" kern="0" cap="none" spc="0" normalizeH="0" baseline="0" noProof="0" dirty="0">
              <a:ln>
                <a:noFill/>
              </a:ln>
              <a:solidFill>
                <a:srgbClr val="FFFFFF"/>
              </a:solidFill>
              <a:effectLst/>
              <a:uLnTx/>
              <a:uFillTx/>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73069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Comentarios finales	</a:t>
            </a:r>
          </a:p>
        </p:txBody>
      </p:sp>
      <p:sp>
        <p:nvSpPr>
          <p:cNvPr id="3" name="Marcador de contenido 2"/>
          <p:cNvSpPr>
            <a:spLocks noGrp="1"/>
          </p:cNvSpPr>
          <p:nvPr>
            <p:ph idx="1"/>
          </p:nvPr>
        </p:nvSpPr>
        <p:spPr>
          <a:xfrm>
            <a:off x="677334" y="2160589"/>
            <a:ext cx="8485716" cy="4245898"/>
          </a:xfrm>
        </p:spPr>
        <p:txBody>
          <a:bodyPr>
            <a:normAutofit/>
          </a:bodyPr>
          <a:lstStyle/>
          <a:p>
            <a:pPr algn="just"/>
            <a:r>
              <a:rPr lang="es-AR" dirty="0">
                <a:solidFill>
                  <a:schemeClr val="tx1"/>
                </a:solidFill>
                <a:latin typeface="Calibri" panose="020F0502020204030204" pitchFamily="34" charset="0"/>
                <a:cs typeface="Calibri" panose="020F0502020204030204" pitchFamily="34" charset="0"/>
              </a:rPr>
              <a:t>Los test de hipótesis para el EBI y el índice de Moran presentan una potencia similar ante escenarios de tamaños parecidos de las distintas áreas consideradas.</a:t>
            </a:r>
          </a:p>
          <a:p>
            <a:pPr algn="just"/>
            <a:r>
              <a:rPr lang="es-AR" dirty="0">
                <a:solidFill>
                  <a:schemeClr val="tx1"/>
                </a:solidFill>
                <a:latin typeface="Calibri" panose="020F0502020204030204" pitchFamily="34" charset="0"/>
                <a:cs typeface="Calibri" panose="020F0502020204030204" pitchFamily="34" charset="0"/>
              </a:rPr>
              <a:t>A medida que los tamaños son más variables, el EBI incrementa su potencia de manera considerable con respecto al índice de Moran.</a:t>
            </a:r>
          </a:p>
          <a:p>
            <a:pPr lvl="0" algn="just"/>
            <a:r>
              <a:rPr lang="es-AR" dirty="0">
                <a:solidFill>
                  <a:schemeClr val="tx1"/>
                </a:solidFill>
                <a:latin typeface="Calibri" panose="020F0502020204030204" pitchFamily="34" charset="0"/>
                <a:cs typeface="Calibri" panose="020F0502020204030204" pitchFamily="34" charset="0"/>
              </a:rPr>
              <a:t>La probabilidad de error de tipo I de la prueba asociada al EBI no se ve alterada cuando los tamaños de las áreas son heterogéneos. </a:t>
            </a:r>
          </a:p>
          <a:p>
            <a:pPr algn="just"/>
            <a:r>
              <a:rPr lang="es-AR" dirty="0">
                <a:solidFill>
                  <a:schemeClr val="tx1"/>
                </a:solidFill>
                <a:latin typeface="Calibri" panose="020F0502020204030204" pitchFamily="34" charset="0"/>
                <a:cs typeface="Calibri" panose="020F0502020204030204" pitchFamily="34" charset="0"/>
              </a:rPr>
              <a:t>El EBI posee cualidades de robustez viéndose poco afectado por valores atípicos, lo cual fue observado en los problemas estudiados.</a:t>
            </a:r>
          </a:p>
          <a:p>
            <a:pPr algn="just"/>
            <a:r>
              <a:rPr lang="es-AR" dirty="0">
                <a:solidFill>
                  <a:schemeClr val="tx1"/>
                </a:solidFill>
                <a:latin typeface="Calibri" panose="020F0502020204030204" pitchFamily="34" charset="0"/>
                <a:cs typeface="Calibri" panose="020F0502020204030204" pitchFamily="34" charset="0"/>
              </a:rPr>
              <a:t>En ambos problemas las pruebas de hipótesis para los tres índices condujeron al rechazo de la H</a:t>
            </a:r>
            <a:r>
              <a:rPr lang="es-AR" baseline="-25000" dirty="0">
                <a:solidFill>
                  <a:schemeClr val="tx1"/>
                </a:solidFill>
                <a:latin typeface="Calibri" panose="020F0502020204030204" pitchFamily="34" charset="0"/>
                <a:cs typeface="Calibri" panose="020F0502020204030204" pitchFamily="34" charset="0"/>
              </a:rPr>
              <a:t>0 </a:t>
            </a:r>
            <a:endParaRPr lang="es-AR" dirty="0">
              <a:solidFill>
                <a:schemeClr val="tx1"/>
              </a:solidFill>
              <a:latin typeface="Calibri" panose="020F0502020204030204" pitchFamily="34" charset="0"/>
              <a:cs typeface="Calibri" panose="020F0502020204030204" pitchFamily="34" charset="0"/>
            </a:endParaRPr>
          </a:p>
          <a:p>
            <a:pPr algn="just"/>
            <a:endParaRPr lang="es-AR"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E8C51177-5B04-4404-A42F-71ABD7548980}"/>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4DB2D0B4-8AF5-46C4-B6A7-4B3D7B18AB6D}"/>
              </a:ext>
            </a:extLst>
          </p:cNvPr>
          <p:cNvSpPr>
            <a:spLocks noGrp="1"/>
          </p:cNvSpPr>
          <p:nvPr>
            <p:ph type="sldNum" sz="quarter" idx="12"/>
          </p:nvPr>
        </p:nvSpPr>
        <p:spPr/>
        <p:txBody>
          <a:bodyPr/>
          <a:lstStyle/>
          <a:p>
            <a:fld id="{519954A3-9DFD-4C44-94BA-B95130A3BA1C}" type="slidenum">
              <a:rPr lang="en-US" smtClean="0"/>
              <a:t>38</a:t>
            </a:fld>
            <a:endParaRPr lang="en-US" dirty="0"/>
          </a:p>
        </p:txBody>
      </p:sp>
    </p:spTree>
    <p:extLst>
      <p:ext uri="{BB962C8B-B14F-4D97-AF65-F5344CB8AC3E}">
        <p14:creationId xmlns:p14="http://schemas.microsoft.com/office/powerpoint/2010/main" val="311358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Líneas futuras de investigación	</a:t>
            </a:r>
          </a:p>
        </p:txBody>
      </p:sp>
      <p:sp>
        <p:nvSpPr>
          <p:cNvPr id="3" name="Marcador de contenido 2"/>
          <p:cNvSpPr>
            <a:spLocks noGrp="1"/>
          </p:cNvSpPr>
          <p:nvPr>
            <p:ph idx="1"/>
          </p:nvPr>
        </p:nvSpPr>
        <p:spPr>
          <a:xfrm>
            <a:off x="677334" y="2160589"/>
            <a:ext cx="8485716" cy="4245898"/>
          </a:xfrm>
        </p:spPr>
        <p:txBody>
          <a:bodyPr>
            <a:normAutofit/>
          </a:bodyPr>
          <a:lstStyle/>
          <a:p>
            <a:pPr marL="0" indent="0" algn="just">
              <a:buNone/>
            </a:pPr>
            <a:r>
              <a:rPr lang="es-AR" dirty="0">
                <a:solidFill>
                  <a:schemeClr val="tx1"/>
                </a:solidFill>
                <a:latin typeface="Calibri" panose="020F0502020204030204" pitchFamily="34" charset="0"/>
                <a:cs typeface="Calibri" panose="020F0502020204030204" pitchFamily="34" charset="0"/>
              </a:rPr>
              <a:t>Como líneas futuras de investigación se propone:</a:t>
            </a:r>
          </a:p>
          <a:p>
            <a:pPr algn="just"/>
            <a:r>
              <a:rPr lang="es-AR" dirty="0">
                <a:solidFill>
                  <a:schemeClr val="tx1"/>
                </a:solidFill>
                <a:latin typeface="Calibri" panose="020F0502020204030204" pitchFamily="34" charset="0"/>
                <a:cs typeface="Calibri" panose="020F0502020204030204" pitchFamily="34" charset="0"/>
              </a:rPr>
              <a:t>Profundizar el estudio de las propiedades de robustez del EBI.</a:t>
            </a:r>
          </a:p>
          <a:p>
            <a:pPr algn="just"/>
            <a:r>
              <a:rPr lang="es-AR" dirty="0">
                <a:solidFill>
                  <a:schemeClr val="tx1"/>
                </a:solidFill>
                <a:latin typeface="Calibri" panose="020F0502020204030204" pitchFamily="34" charset="0"/>
                <a:cs typeface="Calibri" panose="020F0502020204030204" pitchFamily="34" charset="0"/>
              </a:rPr>
              <a:t>Avanzar en el estudio de las propiedades del EBI en diferentes escenarios. </a:t>
            </a:r>
          </a:p>
          <a:p>
            <a:pPr algn="just"/>
            <a:r>
              <a:rPr lang="es-AR" dirty="0">
                <a:solidFill>
                  <a:schemeClr val="tx1"/>
                </a:solidFill>
                <a:latin typeface="Calibri" panose="020F0502020204030204" pitchFamily="34" charset="0"/>
                <a:cs typeface="Calibri" panose="020F0502020204030204" pitchFamily="34" charset="0"/>
              </a:rPr>
              <a:t>Estudiar el comportamiento del EBI para otras distribuciones a priori.</a:t>
            </a:r>
          </a:p>
          <a:p>
            <a:pPr algn="just"/>
            <a:endParaRPr lang="es-AR"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E8C51177-5B04-4404-A42F-71ABD7548980}"/>
              </a:ext>
            </a:extLst>
          </p:cNvPr>
          <p:cNvSpPr>
            <a:spLocks noGrp="1"/>
          </p:cNvSpPr>
          <p:nvPr>
            <p:ph type="ftr" sz="quarter" idx="11"/>
          </p:nvPr>
        </p:nvSpPr>
        <p:spPr/>
        <p:txBody>
          <a:bodyPr/>
          <a:lstStyle/>
          <a:p>
            <a:r>
              <a:rPr lang="en-US" dirty="0" err="1"/>
              <a:t>Tesina</a:t>
            </a:r>
            <a:r>
              <a:rPr lang="en-US" dirty="0"/>
              <a:t> para </a:t>
            </a:r>
            <a:r>
              <a:rPr lang="en-US" dirty="0" err="1"/>
              <a:t>optar</a:t>
            </a:r>
            <a:r>
              <a:rPr lang="en-US" dirty="0"/>
              <a:t> al </a:t>
            </a:r>
            <a:r>
              <a:rPr lang="en-US" dirty="0" err="1"/>
              <a:t>título</a:t>
            </a:r>
            <a:r>
              <a:rPr lang="en-US" dirty="0"/>
              <a:t> de </a:t>
            </a:r>
            <a:r>
              <a:rPr lang="en-US" dirty="0" err="1"/>
              <a:t>Licenciado</a:t>
            </a:r>
            <a:r>
              <a:rPr lang="en-US" dirty="0"/>
              <a:t> </a:t>
            </a:r>
            <a:r>
              <a:rPr lang="en-US" dirty="0" err="1"/>
              <a:t>en</a:t>
            </a:r>
            <a:r>
              <a:rPr lang="en-US" dirty="0"/>
              <a:t> </a:t>
            </a:r>
            <a:r>
              <a:rPr lang="en-US" dirty="0" err="1"/>
              <a:t>Estadística</a:t>
            </a:r>
            <a:endParaRPr lang="en-US" dirty="0"/>
          </a:p>
        </p:txBody>
      </p:sp>
      <p:sp>
        <p:nvSpPr>
          <p:cNvPr id="7" name="Marcador de número de diapositiva 6">
            <a:extLst>
              <a:ext uri="{FF2B5EF4-FFF2-40B4-BE49-F238E27FC236}">
                <a16:creationId xmlns:a16="http://schemas.microsoft.com/office/drawing/2014/main" id="{4DB2D0B4-8AF5-46C4-B6A7-4B3D7B18AB6D}"/>
              </a:ext>
            </a:extLst>
          </p:cNvPr>
          <p:cNvSpPr>
            <a:spLocks noGrp="1"/>
          </p:cNvSpPr>
          <p:nvPr>
            <p:ph type="sldNum" sz="quarter" idx="12"/>
          </p:nvPr>
        </p:nvSpPr>
        <p:spPr/>
        <p:txBody>
          <a:bodyPr/>
          <a:lstStyle/>
          <a:p>
            <a:fld id="{519954A3-9DFD-4C44-94BA-B95130A3BA1C}" type="slidenum">
              <a:rPr lang="en-US" smtClean="0"/>
              <a:t>39</a:t>
            </a:fld>
            <a:endParaRPr lang="en-US" dirty="0"/>
          </a:p>
        </p:txBody>
      </p:sp>
    </p:spTree>
    <p:extLst>
      <p:ext uri="{BB962C8B-B14F-4D97-AF65-F5344CB8AC3E}">
        <p14:creationId xmlns:p14="http://schemas.microsoft.com/office/powerpoint/2010/main" val="333255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a:latin typeface="Calibri" panose="020F0502020204030204" pitchFamily="34" charset="0"/>
                <a:cs typeface="Calibri" panose="020F0502020204030204" pitchFamily="34" charset="0"/>
              </a:rPr>
              <a:t>Introducción</a:t>
            </a:r>
          </a:p>
        </p:txBody>
      </p:sp>
      <p:sp>
        <p:nvSpPr>
          <p:cNvPr id="3" name="Marcador de contenido 2"/>
          <p:cNvSpPr>
            <a:spLocks noGrp="1"/>
          </p:cNvSpPr>
          <p:nvPr>
            <p:ph idx="1"/>
          </p:nvPr>
        </p:nvSpPr>
        <p:spPr>
          <a:xfrm>
            <a:off x="677334" y="2160589"/>
            <a:ext cx="8809566" cy="3880773"/>
          </a:xfrm>
        </p:spPr>
        <p:txBody>
          <a:bodyPr>
            <a:normAutofit/>
          </a:bodyPr>
          <a:lstStyle/>
          <a:p>
            <a:pPr marL="0" indent="0" algn="just">
              <a:buNone/>
            </a:pPr>
            <a:r>
              <a:rPr lang="es-AR" dirty="0">
                <a:solidFill>
                  <a:schemeClr val="tx1"/>
                </a:solidFill>
                <a:latin typeface="Calibri" panose="020F0502020204030204" pitchFamily="34" charset="0"/>
                <a:cs typeface="Calibri" panose="020F0502020204030204" pitchFamily="34" charset="0"/>
              </a:rPr>
              <a:t>Generalmente un estudio de Estadística Espacial se desarrolla en 3 etapas:</a:t>
            </a:r>
          </a:p>
          <a:p>
            <a:pPr lvl="1" algn="just"/>
            <a:r>
              <a:rPr lang="es-AR" dirty="0">
                <a:solidFill>
                  <a:schemeClr val="tx1"/>
                </a:solidFill>
                <a:latin typeface="Calibri" panose="020F0502020204030204" pitchFamily="34" charset="0"/>
                <a:cs typeface="Calibri" panose="020F0502020204030204" pitchFamily="34" charset="0"/>
              </a:rPr>
              <a:t>Análisis exploratorio: Destinado a describir el comportamiento espacial de las variables y, en particular, detectar la existencia de autocorrelación espacial, para lo cual se utilizan herramientas gráficas e </a:t>
            </a:r>
            <a:r>
              <a:rPr lang="es-AR" b="1" dirty="0">
                <a:solidFill>
                  <a:schemeClr val="tx1"/>
                </a:solidFill>
                <a:latin typeface="Calibri" panose="020F0502020204030204" pitchFamily="34" charset="0"/>
                <a:cs typeface="Calibri" panose="020F0502020204030204" pitchFamily="34" charset="0"/>
              </a:rPr>
              <a:t>indicadores.</a:t>
            </a:r>
          </a:p>
          <a:p>
            <a:pPr lvl="1" algn="just"/>
            <a:r>
              <a:rPr lang="es-AR" dirty="0">
                <a:solidFill>
                  <a:schemeClr val="tx1"/>
                </a:solidFill>
                <a:latin typeface="Calibri" panose="020F0502020204030204" pitchFamily="34" charset="0"/>
                <a:cs typeface="Calibri" panose="020F0502020204030204" pitchFamily="34" charset="0"/>
              </a:rPr>
              <a:t>Análisis estructural.</a:t>
            </a:r>
          </a:p>
          <a:p>
            <a:pPr lvl="1" algn="just"/>
            <a:r>
              <a:rPr lang="es-AR" dirty="0">
                <a:solidFill>
                  <a:schemeClr val="tx1"/>
                </a:solidFill>
                <a:latin typeface="Calibri" panose="020F0502020204030204" pitchFamily="34" charset="0"/>
                <a:cs typeface="Calibri" panose="020F0502020204030204" pitchFamily="34" charset="0"/>
              </a:rPr>
              <a:t>Predicción.</a:t>
            </a:r>
          </a:p>
          <a:p>
            <a:pPr marL="0" indent="0" algn="just">
              <a:buNone/>
            </a:pPr>
            <a:r>
              <a:rPr lang="es-AR" dirty="0">
                <a:solidFill>
                  <a:schemeClr val="tx1"/>
                </a:solidFill>
                <a:latin typeface="Calibri" panose="020F0502020204030204" pitchFamily="34" charset="0"/>
                <a:cs typeface="Calibri" panose="020F0502020204030204" pitchFamily="34" charset="0"/>
              </a:rPr>
              <a:t>El trabajo realizado se centra en la consideración de 3 índices de autocorrelación espacial:</a:t>
            </a:r>
          </a:p>
          <a:p>
            <a:pPr lvl="1" algn="just"/>
            <a:r>
              <a:rPr lang="es-AR" dirty="0">
                <a:solidFill>
                  <a:schemeClr val="tx1"/>
                </a:solidFill>
                <a:latin typeface="Calibri" panose="020F0502020204030204" pitchFamily="34" charset="0"/>
                <a:cs typeface="Calibri" panose="020F0502020204030204" pitchFamily="34" charset="0"/>
              </a:rPr>
              <a:t>Índice de Moran (el más utilizado).</a:t>
            </a:r>
          </a:p>
          <a:p>
            <a:pPr lvl="1" algn="just"/>
            <a:r>
              <a:rPr lang="es-AR" dirty="0">
                <a:solidFill>
                  <a:schemeClr val="tx1"/>
                </a:solidFill>
                <a:latin typeface="Calibri" panose="020F0502020204030204" pitchFamily="34" charset="0"/>
                <a:cs typeface="Calibri" panose="020F0502020204030204" pitchFamily="34" charset="0"/>
              </a:rPr>
              <a:t>Índice de Oden.</a:t>
            </a:r>
          </a:p>
          <a:p>
            <a:pPr lvl="1" algn="just"/>
            <a:r>
              <a:rPr lang="es-AR" dirty="0">
                <a:solidFill>
                  <a:schemeClr val="tx1"/>
                </a:solidFill>
                <a:latin typeface="Calibri" panose="020F0502020204030204" pitchFamily="34" charset="0"/>
                <a:cs typeface="Calibri" panose="020F0502020204030204" pitchFamily="34" charset="0"/>
              </a:rPr>
              <a:t>Índice Empírico de Bayes.</a:t>
            </a:r>
          </a:p>
        </p:txBody>
      </p:sp>
      <p:sp>
        <p:nvSpPr>
          <p:cNvPr id="6" name="Marcador de pie de página 5">
            <a:extLst>
              <a:ext uri="{FF2B5EF4-FFF2-40B4-BE49-F238E27FC236}">
                <a16:creationId xmlns:a16="http://schemas.microsoft.com/office/drawing/2014/main" id="{58CAB697-3EB6-4F09-B779-46FF4910D560}"/>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BAB69489-7BDA-44A2-8C98-1E07BEE01F5C}"/>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6139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Bibliografía</a:t>
            </a:r>
          </a:p>
        </p:txBody>
      </p:sp>
      <p:sp>
        <p:nvSpPr>
          <p:cNvPr id="3" name="Marcador de contenido 2"/>
          <p:cNvSpPr>
            <a:spLocks noGrp="1"/>
          </p:cNvSpPr>
          <p:nvPr>
            <p:ph idx="1"/>
          </p:nvPr>
        </p:nvSpPr>
        <p:spPr>
          <a:xfrm>
            <a:off x="677334" y="2160590"/>
            <a:ext cx="9310728" cy="3880772"/>
          </a:xfrm>
        </p:spPr>
        <p:txBody>
          <a:bodyPr>
            <a:normAutofit/>
          </a:bodyPr>
          <a:lstStyle/>
          <a:p>
            <a:r>
              <a:rPr lang="en-US" b="1" dirty="0" err="1">
                <a:latin typeface="Calibri" panose="020F0502020204030204" pitchFamily="34" charset="0"/>
                <a:cs typeface="Calibri" panose="020F0502020204030204" pitchFamily="34" charset="0"/>
              </a:rPr>
              <a:t>Anselin</a:t>
            </a:r>
            <a:r>
              <a:rPr lang="en-US" b="1" dirty="0">
                <a:latin typeface="Calibri" panose="020F0502020204030204" pitchFamily="34" charset="0"/>
                <a:cs typeface="Calibri" panose="020F0502020204030204" pitchFamily="34" charset="0"/>
              </a:rPr>
              <a:t>, L.; </a:t>
            </a:r>
            <a:r>
              <a:rPr lang="en-US" b="1" dirty="0" err="1">
                <a:latin typeface="Calibri" panose="020F0502020204030204" pitchFamily="34" charset="0"/>
                <a:cs typeface="Calibri" panose="020F0502020204030204" pitchFamily="34" charset="0"/>
              </a:rPr>
              <a:t>Ibnu</a:t>
            </a:r>
            <a:r>
              <a:rPr lang="en-US" b="1" dirty="0">
                <a:latin typeface="Calibri" panose="020F0502020204030204" pitchFamily="34" charset="0"/>
                <a:cs typeface="Calibri" panose="020F0502020204030204" pitchFamily="34" charset="0"/>
              </a:rPr>
              <a:t>, S.; </a:t>
            </a:r>
            <a:r>
              <a:rPr lang="en-US" b="1" dirty="0" err="1">
                <a:latin typeface="Calibri" panose="020F0502020204030204" pitchFamily="34" charset="0"/>
                <a:cs typeface="Calibri" panose="020F0502020204030204" pitchFamily="34" charset="0"/>
              </a:rPr>
              <a:t>Younggihn</a:t>
            </a:r>
            <a:r>
              <a:rPr lang="en-US" b="1" dirty="0">
                <a:latin typeface="Calibri" panose="020F0502020204030204" pitchFamily="34" charset="0"/>
                <a:cs typeface="Calibri" panose="020F0502020204030204" pitchFamily="34" charset="0"/>
              </a:rPr>
              <a:t>, K. (2006).</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GeoDa</a:t>
            </a:r>
            <a:r>
              <a:rPr lang="en-US" dirty="0">
                <a:latin typeface="Calibri" panose="020F0502020204030204" pitchFamily="34" charset="0"/>
                <a:cs typeface="Calibri" panose="020F0502020204030204" pitchFamily="34" charset="0"/>
              </a:rPr>
              <a:t>: An Introduction to Spatial Data Analysis. </a:t>
            </a:r>
            <a:r>
              <a:rPr lang="es-AR" i="1" dirty="0" err="1">
                <a:latin typeface="Calibri" panose="020F0502020204030204" pitchFamily="34" charset="0"/>
                <a:cs typeface="Calibri" panose="020F0502020204030204" pitchFamily="34" charset="0"/>
              </a:rPr>
              <a:t>Geographical</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Analysis</a:t>
            </a:r>
            <a:r>
              <a:rPr lang="es-AR" i="1" dirty="0">
                <a:latin typeface="Calibri" panose="020F0502020204030204" pitchFamily="34" charset="0"/>
                <a:cs typeface="Calibri" panose="020F0502020204030204" pitchFamily="34" charset="0"/>
              </a:rPr>
              <a:t> 38 (1), 5-22.  </a:t>
            </a:r>
            <a:endParaRPr lang="es-AR"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Assunção, R. M.; Reis, E. A. (1999)</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 new proposal to adjust Moran´s I for population density”. </a:t>
            </a:r>
            <a:r>
              <a:rPr lang="en-US" i="1" dirty="0">
                <a:latin typeface="Calibri" panose="020F0502020204030204" pitchFamily="34" charset="0"/>
                <a:cs typeface="Calibri" panose="020F0502020204030204" pitchFamily="34" charset="0"/>
              </a:rPr>
              <a:t>Statist. Med. 18, 2147-2162.</a:t>
            </a:r>
            <a:endParaRPr lang="es-AR" dirty="0">
              <a:latin typeface="Calibri" panose="020F0502020204030204" pitchFamily="34" charset="0"/>
              <a:cs typeface="Calibri" panose="020F0502020204030204" pitchFamily="34" charset="0"/>
            </a:endParaRPr>
          </a:p>
          <a:p>
            <a:r>
              <a:rPr lang="es-AR" b="1" dirty="0">
                <a:latin typeface="Calibri" panose="020F0502020204030204" pitchFamily="34" charset="0"/>
                <a:cs typeface="Calibri" panose="020F0502020204030204" pitchFamily="34" charset="0"/>
              </a:rPr>
              <a:t>Borra, V. (2015)</a:t>
            </a:r>
            <a:r>
              <a:rPr lang="es-AR" dirty="0">
                <a:latin typeface="Calibri" panose="020F0502020204030204" pitchFamily="34" charset="0"/>
                <a:cs typeface="Calibri" panose="020F0502020204030204" pitchFamily="34" charset="0"/>
              </a:rPr>
              <a:t> “Estadística Espacial. Muestreo y modelización para la aplicación en estudios socioeconómicos”.</a:t>
            </a:r>
          </a:p>
          <a:p>
            <a:r>
              <a:rPr lang="en-US" b="1" dirty="0">
                <a:latin typeface="Calibri" panose="020F0502020204030204" pitchFamily="34" charset="0"/>
                <a:cs typeface="Calibri" panose="020F0502020204030204" pitchFamily="34" charset="0"/>
              </a:rPr>
              <a:t>Marshall, R. J. (1991)</a:t>
            </a:r>
            <a:r>
              <a:rPr lang="en-US" dirty="0">
                <a:latin typeface="Calibri" panose="020F0502020204030204" pitchFamily="34" charset="0"/>
                <a:cs typeface="Calibri" panose="020F0502020204030204" pitchFamily="34" charset="0"/>
              </a:rPr>
              <a:t> “Mapping disease and mortality rates using empirical Bayes estimators”. </a:t>
            </a:r>
            <a:r>
              <a:rPr lang="en-US" i="1" dirty="0">
                <a:latin typeface="Calibri" panose="020F0502020204030204" pitchFamily="34" charset="0"/>
                <a:cs typeface="Calibri" panose="020F0502020204030204" pitchFamily="34" charset="0"/>
              </a:rPr>
              <a:t>Applied Statistics, 40, 283–294.</a:t>
            </a:r>
            <a:endParaRPr lang="es-AR"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Moran, P. A. P. (1950)</a:t>
            </a:r>
            <a:r>
              <a:rPr lang="en-US" dirty="0">
                <a:latin typeface="Calibri" panose="020F0502020204030204" pitchFamily="34" charset="0"/>
                <a:cs typeface="Calibri" panose="020F0502020204030204" pitchFamily="34" charset="0"/>
              </a:rPr>
              <a:t> “Notes on continuous stochastic phenomena”. </a:t>
            </a:r>
            <a:r>
              <a:rPr lang="en-US" i="1" dirty="0" err="1">
                <a:latin typeface="Calibri" panose="020F0502020204030204" pitchFamily="34" charset="0"/>
                <a:cs typeface="Calibri" panose="020F0502020204030204" pitchFamily="34" charset="0"/>
              </a:rPr>
              <a:t>Biometrika</a:t>
            </a:r>
            <a:r>
              <a:rPr lang="en-US" i="1" dirty="0">
                <a:latin typeface="Calibri" panose="020F0502020204030204" pitchFamily="34" charset="0"/>
                <a:cs typeface="Calibri" panose="020F0502020204030204" pitchFamily="34" charset="0"/>
              </a:rPr>
              <a:t>, 37, 17–23.</a:t>
            </a:r>
            <a:r>
              <a:rPr lang="en-US" dirty="0">
                <a:latin typeface="Calibri" panose="020F0502020204030204" pitchFamily="34" charset="0"/>
                <a:cs typeface="Calibri" panose="020F0502020204030204" pitchFamily="34" charset="0"/>
              </a:rPr>
              <a:t> </a:t>
            </a:r>
            <a:endParaRPr lang="es-AR" dirty="0">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E459708A-4A7B-4CFE-9327-D883ED05B1B8}"/>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AAEC633E-E7BE-42E4-87BA-4817CC0FB589}"/>
              </a:ext>
            </a:extLst>
          </p:cNvPr>
          <p:cNvSpPr>
            <a:spLocks noGrp="1"/>
          </p:cNvSpPr>
          <p:nvPr>
            <p:ph type="sldNum" sz="quarter" idx="12"/>
          </p:nvPr>
        </p:nvSpPr>
        <p:spPr/>
        <p:txBody>
          <a:bodyPr/>
          <a:lstStyle/>
          <a:p>
            <a:fld id="{519954A3-9DFD-4C44-94BA-B95130A3BA1C}" type="slidenum">
              <a:rPr lang="en-US" smtClean="0"/>
              <a:t>40</a:t>
            </a:fld>
            <a:endParaRPr lang="en-US" dirty="0"/>
          </a:p>
        </p:txBody>
      </p:sp>
    </p:spTree>
    <p:extLst>
      <p:ext uri="{BB962C8B-B14F-4D97-AF65-F5344CB8AC3E}">
        <p14:creationId xmlns:p14="http://schemas.microsoft.com/office/powerpoint/2010/main" val="41419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Bibliografía</a:t>
            </a:r>
          </a:p>
        </p:txBody>
      </p:sp>
      <p:sp>
        <p:nvSpPr>
          <p:cNvPr id="3" name="Marcador de contenido 2"/>
          <p:cNvSpPr>
            <a:spLocks noGrp="1"/>
          </p:cNvSpPr>
          <p:nvPr>
            <p:ph idx="1"/>
          </p:nvPr>
        </p:nvSpPr>
        <p:spPr>
          <a:xfrm>
            <a:off x="677333" y="2160590"/>
            <a:ext cx="9287281" cy="3880772"/>
          </a:xfrm>
        </p:spPr>
        <p:txBody>
          <a:bodyPr>
            <a:normAutofit/>
          </a:bodyPr>
          <a:lstStyle/>
          <a:p>
            <a:r>
              <a:rPr lang="en-US" b="1" dirty="0">
                <a:latin typeface="Calibri" panose="020F0502020204030204" pitchFamily="34" charset="0"/>
                <a:cs typeface="Calibri" panose="020F0502020204030204" pitchFamily="34" charset="0"/>
              </a:rPr>
              <a:t>Oden, N. (1995)</a:t>
            </a:r>
            <a:r>
              <a:rPr lang="en-US" dirty="0">
                <a:latin typeface="Calibri" panose="020F0502020204030204" pitchFamily="34" charset="0"/>
                <a:cs typeface="Calibri" panose="020F0502020204030204" pitchFamily="34" charset="0"/>
              </a:rPr>
              <a:t> “Adjusting Moran's I for population density”. </a:t>
            </a:r>
            <a:r>
              <a:rPr lang="en-US" i="1" dirty="0">
                <a:latin typeface="Calibri" panose="020F0502020204030204" pitchFamily="34" charset="0"/>
                <a:cs typeface="Calibri" panose="020F0502020204030204" pitchFamily="34" charset="0"/>
              </a:rPr>
              <a:t>Statistics in Medicine, 14, 17-26</a:t>
            </a:r>
            <a:r>
              <a:rPr lang="en-US" dirty="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 Core Team (2020)</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R: A language and environment for statistical computing”.</a:t>
            </a:r>
            <a:endParaRPr lang="es-AR" dirty="0">
              <a:latin typeface="Calibri" panose="020F0502020204030204" pitchFamily="34" charset="0"/>
              <a:cs typeface="Calibri" panose="020F0502020204030204" pitchFamily="34" charset="0"/>
            </a:endParaRPr>
          </a:p>
          <a:p>
            <a:r>
              <a:rPr lang="es-AR" b="1" dirty="0" err="1">
                <a:latin typeface="Calibri" panose="020F0502020204030204" pitchFamily="34" charset="0"/>
                <a:cs typeface="Calibri" panose="020F0502020204030204" pitchFamily="34" charset="0"/>
              </a:rPr>
              <a:t>Tiefelsdorf</a:t>
            </a:r>
            <a:r>
              <a:rPr lang="es-AR" b="1" dirty="0">
                <a:latin typeface="Calibri" panose="020F0502020204030204" pitchFamily="34" charset="0"/>
                <a:cs typeface="Calibri" panose="020F0502020204030204" pitchFamily="34" charset="0"/>
              </a:rPr>
              <a:t>, M.; Griffith, D. A.; </a:t>
            </a:r>
            <a:r>
              <a:rPr lang="es-AR" b="1" dirty="0" err="1">
                <a:latin typeface="Calibri" panose="020F0502020204030204" pitchFamily="34" charset="0"/>
                <a:cs typeface="Calibri" panose="020F0502020204030204" pitchFamily="34" charset="0"/>
              </a:rPr>
              <a:t>Boots</a:t>
            </a:r>
            <a:r>
              <a:rPr lang="es-AR" b="1" dirty="0">
                <a:latin typeface="Calibri" panose="020F0502020204030204" pitchFamily="34" charset="0"/>
                <a:cs typeface="Calibri" panose="020F0502020204030204" pitchFamily="34" charset="0"/>
              </a:rPr>
              <a:t> B. (1999)</a:t>
            </a:r>
            <a:r>
              <a:rPr lang="es-AR" dirty="0">
                <a:latin typeface="Calibri" panose="020F0502020204030204" pitchFamily="34" charset="0"/>
                <a:cs typeface="Calibri" panose="020F0502020204030204" pitchFamily="34" charset="0"/>
              </a:rPr>
              <a:t> “A </a:t>
            </a:r>
            <a:r>
              <a:rPr lang="es-AR" dirty="0" err="1">
                <a:latin typeface="Calibri" panose="020F0502020204030204" pitchFamily="34" charset="0"/>
                <a:cs typeface="Calibri" panose="020F0502020204030204" pitchFamily="34" charset="0"/>
              </a:rPr>
              <a:t>variance-stabilizing</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coding</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scheme</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for</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spatial</a:t>
            </a:r>
            <a:r>
              <a:rPr lang="es-AR" dirty="0">
                <a:latin typeface="Calibri" panose="020F0502020204030204" pitchFamily="34" charset="0"/>
                <a:cs typeface="Calibri" panose="020F0502020204030204" pitchFamily="34" charset="0"/>
              </a:rPr>
              <a:t> link matrices”. </a:t>
            </a:r>
            <a:r>
              <a:rPr lang="es-AR" i="1" dirty="0" err="1">
                <a:latin typeface="Calibri" panose="020F0502020204030204" pitchFamily="34" charset="0"/>
                <a:cs typeface="Calibri" panose="020F0502020204030204" pitchFamily="34" charset="0"/>
              </a:rPr>
              <a:t>Environment</a:t>
            </a:r>
            <a:r>
              <a:rPr lang="es-AR" i="1" dirty="0">
                <a:latin typeface="Calibri" panose="020F0502020204030204" pitchFamily="34" charset="0"/>
                <a:cs typeface="Calibri" panose="020F0502020204030204" pitchFamily="34" charset="0"/>
              </a:rPr>
              <a:t> and </a:t>
            </a:r>
            <a:r>
              <a:rPr lang="es-AR" i="1" dirty="0" err="1">
                <a:latin typeface="Calibri" panose="020F0502020204030204" pitchFamily="34" charset="0"/>
                <a:cs typeface="Calibri" panose="020F0502020204030204" pitchFamily="34" charset="0"/>
              </a:rPr>
              <a:t>Planning</a:t>
            </a:r>
            <a:r>
              <a:rPr lang="es-AR" i="1" dirty="0">
                <a:latin typeface="Calibri" panose="020F0502020204030204" pitchFamily="34" charset="0"/>
                <a:cs typeface="Calibri" panose="020F0502020204030204" pitchFamily="34" charset="0"/>
              </a:rPr>
              <a:t> A 31,165–180.</a:t>
            </a:r>
            <a:endParaRPr lang="es-AR" dirty="0">
              <a:latin typeface="Calibri" panose="020F0502020204030204" pitchFamily="34" charset="0"/>
              <a:cs typeface="Calibri" panose="020F0502020204030204" pitchFamily="34" charset="0"/>
            </a:endParaRPr>
          </a:p>
          <a:p>
            <a:r>
              <a:rPr lang="es-AR" b="1" dirty="0">
                <a:latin typeface="Calibri" panose="020F0502020204030204" pitchFamily="34" charset="0"/>
                <a:cs typeface="Calibri" panose="020F0502020204030204" pitchFamily="34" charset="0"/>
              </a:rPr>
              <a:t>Torres, P.S.; </a:t>
            </a:r>
            <a:r>
              <a:rPr lang="es-AR" b="1" dirty="0" err="1">
                <a:latin typeface="Calibri" panose="020F0502020204030204" pitchFamily="34" charset="0"/>
                <a:cs typeface="Calibri" panose="020F0502020204030204" pitchFamily="34" charset="0"/>
              </a:rPr>
              <a:t>Quaglino</a:t>
            </a:r>
            <a:r>
              <a:rPr lang="es-AR" b="1" dirty="0">
                <a:latin typeface="Calibri" panose="020F0502020204030204" pitchFamily="34" charset="0"/>
                <a:cs typeface="Calibri" panose="020F0502020204030204" pitchFamily="34" charset="0"/>
              </a:rPr>
              <a:t>, M.B.; Pillar, V.D. (2009)</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Properties</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of</a:t>
            </a:r>
            <a:r>
              <a:rPr lang="es-AR" dirty="0">
                <a:latin typeface="Calibri" panose="020F0502020204030204" pitchFamily="34" charset="0"/>
                <a:cs typeface="Calibri" panose="020F0502020204030204" pitchFamily="34" charset="0"/>
              </a:rPr>
              <a:t> a </a:t>
            </a:r>
            <a:r>
              <a:rPr lang="es-AR" dirty="0" err="1">
                <a:latin typeface="Calibri" panose="020F0502020204030204" pitchFamily="34" charset="0"/>
                <a:cs typeface="Calibri" panose="020F0502020204030204" pitchFamily="34" charset="0"/>
              </a:rPr>
              <a:t>randomization</a:t>
            </a:r>
            <a:r>
              <a:rPr lang="es-AR" dirty="0">
                <a:latin typeface="Calibri" panose="020F0502020204030204" pitchFamily="34" charset="0"/>
                <a:cs typeface="Calibri" panose="020F0502020204030204" pitchFamily="34" charset="0"/>
              </a:rPr>
              <a:t> test </a:t>
            </a:r>
            <a:r>
              <a:rPr lang="es-AR" dirty="0" err="1">
                <a:latin typeface="Calibri" panose="020F0502020204030204" pitchFamily="34" charset="0"/>
                <a:cs typeface="Calibri" panose="020F0502020204030204" pitchFamily="34" charset="0"/>
              </a:rPr>
              <a:t>for</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multifactor</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comparisons</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of</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groups</a:t>
            </a:r>
            <a:r>
              <a:rPr lang="es-AR"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Journal</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of</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Statistical</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Computation</a:t>
            </a:r>
            <a:r>
              <a:rPr lang="es-AR" i="1" dirty="0">
                <a:latin typeface="Calibri" panose="020F0502020204030204" pitchFamily="34" charset="0"/>
                <a:cs typeface="Calibri" panose="020F0502020204030204" pitchFamily="34" charset="0"/>
              </a:rPr>
              <a:t> and </a:t>
            </a:r>
            <a:r>
              <a:rPr lang="es-AR" i="1" dirty="0" err="1">
                <a:latin typeface="Calibri" panose="020F0502020204030204" pitchFamily="34" charset="0"/>
                <a:cs typeface="Calibri" panose="020F0502020204030204" pitchFamily="34" charset="0"/>
              </a:rPr>
              <a:t>Simulation</a:t>
            </a:r>
            <a:r>
              <a:rPr lang="es-AR" i="1" dirty="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a:p>
            <a:r>
              <a:rPr lang="es-AR" b="1" dirty="0">
                <a:latin typeface="Calibri" panose="020F0502020204030204" pitchFamily="34" charset="0"/>
                <a:cs typeface="Calibri" panose="020F0502020204030204" pitchFamily="34" charset="0"/>
              </a:rPr>
              <a:t>Tobler, W. (1970)</a:t>
            </a:r>
            <a:r>
              <a:rPr lang="es-AR" dirty="0">
                <a:latin typeface="Calibri" panose="020F0502020204030204" pitchFamily="34" charset="0"/>
                <a:cs typeface="Calibri" panose="020F0502020204030204" pitchFamily="34" charset="0"/>
              </a:rPr>
              <a:t> “A </a:t>
            </a:r>
            <a:r>
              <a:rPr lang="es-AR" dirty="0" err="1">
                <a:latin typeface="Calibri" panose="020F0502020204030204" pitchFamily="34" charset="0"/>
                <a:cs typeface="Calibri" panose="020F0502020204030204" pitchFamily="34" charset="0"/>
              </a:rPr>
              <a:t>Computer</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Movie</a:t>
            </a:r>
            <a:r>
              <a:rPr lang="es-AR" dirty="0">
                <a:latin typeface="Calibri" panose="020F0502020204030204" pitchFamily="34" charset="0"/>
                <a:cs typeface="Calibri" panose="020F0502020204030204" pitchFamily="34" charset="0"/>
              </a:rPr>
              <a:t> </a:t>
            </a:r>
            <a:r>
              <a:rPr lang="es-AR" dirty="0" err="1">
                <a:latin typeface="Calibri" panose="020F0502020204030204" pitchFamily="34" charset="0"/>
                <a:cs typeface="Calibri" panose="020F0502020204030204" pitchFamily="34" charset="0"/>
              </a:rPr>
              <a:t>Simulation</a:t>
            </a:r>
            <a:r>
              <a:rPr lang="es-AR" dirty="0">
                <a:latin typeface="Calibri" panose="020F0502020204030204" pitchFamily="34" charset="0"/>
                <a:cs typeface="Calibri" panose="020F0502020204030204" pitchFamily="34" charset="0"/>
              </a:rPr>
              <a:t> Urban </a:t>
            </a:r>
            <a:r>
              <a:rPr lang="es-AR" dirty="0" err="1">
                <a:latin typeface="Calibri" panose="020F0502020204030204" pitchFamily="34" charset="0"/>
                <a:cs typeface="Calibri" panose="020F0502020204030204" pitchFamily="34" charset="0"/>
              </a:rPr>
              <a:t>Growth</a:t>
            </a:r>
            <a:r>
              <a:rPr lang="es-AR" dirty="0">
                <a:latin typeface="Calibri" panose="020F0502020204030204" pitchFamily="34" charset="0"/>
                <a:cs typeface="Calibri" panose="020F0502020204030204" pitchFamily="34" charset="0"/>
              </a:rPr>
              <a:t> in </a:t>
            </a:r>
            <a:r>
              <a:rPr lang="es-AR" dirty="0" err="1">
                <a:latin typeface="Calibri" panose="020F0502020204030204" pitchFamily="34" charset="0"/>
                <a:cs typeface="Calibri" panose="020F0502020204030204" pitchFamily="34" charset="0"/>
              </a:rPr>
              <a:t>the</a:t>
            </a:r>
            <a:r>
              <a:rPr lang="es-AR" dirty="0">
                <a:latin typeface="Calibri" panose="020F0502020204030204" pitchFamily="34" charset="0"/>
                <a:cs typeface="Calibri" panose="020F0502020204030204" pitchFamily="34" charset="0"/>
              </a:rPr>
              <a:t> Detroit </a:t>
            </a:r>
            <a:r>
              <a:rPr lang="es-AR" dirty="0" err="1">
                <a:latin typeface="Calibri" panose="020F0502020204030204" pitchFamily="34" charset="0"/>
                <a:cs typeface="Calibri" panose="020F0502020204030204" pitchFamily="34" charset="0"/>
              </a:rPr>
              <a:t>Region</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Economic</a:t>
            </a:r>
            <a:r>
              <a:rPr lang="es-AR" i="1" dirty="0">
                <a:latin typeface="Calibri" panose="020F0502020204030204" pitchFamily="34" charset="0"/>
                <a:cs typeface="Calibri" panose="020F0502020204030204" pitchFamily="34" charset="0"/>
              </a:rPr>
              <a:t> </a:t>
            </a:r>
            <a:r>
              <a:rPr lang="es-AR" i="1" dirty="0" err="1">
                <a:latin typeface="Calibri" panose="020F0502020204030204" pitchFamily="34" charset="0"/>
                <a:cs typeface="Calibri" panose="020F0502020204030204" pitchFamily="34" charset="0"/>
              </a:rPr>
              <a:t>Geography</a:t>
            </a:r>
            <a:r>
              <a:rPr lang="es-AR" i="1" dirty="0">
                <a:latin typeface="Calibri" panose="020F0502020204030204" pitchFamily="34" charset="0"/>
                <a:cs typeface="Calibri" panose="020F0502020204030204" pitchFamily="34" charset="0"/>
              </a:rPr>
              <a:t> 46(2),234-240.</a:t>
            </a:r>
            <a:endParaRPr lang="es-AR"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Walter, S. D. (1992)</a:t>
            </a:r>
            <a:r>
              <a:rPr lang="en-US" dirty="0">
                <a:latin typeface="Calibri" panose="020F0502020204030204" pitchFamily="34" charset="0"/>
                <a:cs typeface="Calibri" panose="020F0502020204030204" pitchFamily="34" charset="0"/>
              </a:rPr>
              <a:t> “The analysis of regional patterns in health data. I. Distributional considerations”. </a:t>
            </a:r>
            <a:r>
              <a:rPr lang="en-US" i="1" dirty="0">
                <a:latin typeface="Calibri" panose="020F0502020204030204" pitchFamily="34" charset="0"/>
                <a:cs typeface="Calibri" panose="020F0502020204030204" pitchFamily="34" charset="0"/>
              </a:rPr>
              <a:t>American Journal of Epidemiology, 136, 730-741.</a:t>
            </a:r>
            <a:endParaRPr lang="es-AR" dirty="0">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E459708A-4A7B-4CFE-9327-D883ED05B1B8}"/>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AAEC633E-E7BE-42E4-87BA-4817CC0FB589}"/>
              </a:ext>
            </a:extLst>
          </p:cNvPr>
          <p:cNvSpPr>
            <a:spLocks noGrp="1"/>
          </p:cNvSpPr>
          <p:nvPr>
            <p:ph type="sldNum" sz="quarter" idx="12"/>
          </p:nvPr>
        </p:nvSpPr>
        <p:spPr/>
        <p:txBody>
          <a:bodyPr/>
          <a:lstStyle/>
          <a:p>
            <a:fld id="{519954A3-9DFD-4C44-94BA-B95130A3BA1C}" type="slidenum">
              <a:rPr lang="en-US" smtClean="0"/>
              <a:t>41</a:t>
            </a:fld>
            <a:endParaRPr lang="en-US" dirty="0"/>
          </a:p>
        </p:txBody>
      </p:sp>
    </p:spTree>
    <p:extLst>
      <p:ext uri="{BB962C8B-B14F-4D97-AF65-F5344CB8AC3E}">
        <p14:creationId xmlns:p14="http://schemas.microsoft.com/office/powerpoint/2010/main" val="1890769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Código utilizado</a:t>
            </a:r>
          </a:p>
        </p:txBody>
      </p:sp>
      <p:sp>
        <p:nvSpPr>
          <p:cNvPr id="3" name="Marcador de contenido 2"/>
          <p:cNvSpPr>
            <a:spLocks noGrp="1"/>
          </p:cNvSpPr>
          <p:nvPr>
            <p:ph idx="1"/>
          </p:nvPr>
        </p:nvSpPr>
        <p:spPr>
          <a:xfrm>
            <a:off x="677334" y="2160590"/>
            <a:ext cx="6318270" cy="1141904"/>
          </a:xfrm>
        </p:spPr>
        <p:txBody>
          <a:bodyPr>
            <a:normAutofit/>
          </a:bodyPr>
          <a:lstStyle/>
          <a:p>
            <a:pPr marL="0" indent="0">
              <a:buNone/>
            </a:pPr>
            <a:r>
              <a:rPr lang="es-AR" dirty="0">
                <a:solidFill>
                  <a:schemeClr val="tx1"/>
                </a:solidFill>
                <a:latin typeface="Calibri" panose="020F0502020204030204" pitchFamily="34" charset="0"/>
                <a:cs typeface="Calibri" panose="020F0502020204030204" pitchFamily="34" charset="0"/>
              </a:rPr>
              <a:t>Repositorio de código: </a:t>
            </a:r>
            <a:r>
              <a:rPr lang="es-AR" i="1" dirty="0">
                <a:solidFill>
                  <a:schemeClr val="tx1"/>
                </a:solidFill>
                <a:latin typeface="Calibri" panose="020F0502020204030204" pitchFamily="34" charset="0"/>
                <a:cs typeface="Calibri" panose="020F0502020204030204" pitchFamily="34" charset="0"/>
              </a:rPr>
              <a:t>https://github.com/Seferra18/Tesina</a:t>
            </a:r>
          </a:p>
        </p:txBody>
      </p:sp>
      <p:sp>
        <p:nvSpPr>
          <p:cNvPr id="6" name="Marcador de pie de página 5">
            <a:extLst>
              <a:ext uri="{FF2B5EF4-FFF2-40B4-BE49-F238E27FC236}">
                <a16:creationId xmlns:a16="http://schemas.microsoft.com/office/drawing/2014/main" id="{E459708A-4A7B-4CFE-9327-D883ED05B1B8}"/>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AAEC633E-E7BE-42E4-87BA-4817CC0FB589}"/>
              </a:ext>
            </a:extLst>
          </p:cNvPr>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3433358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9009" y="3086100"/>
            <a:ext cx="8596668" cy="1320800"/>
          </a:xfrm>
        </p:spPr>
        <p:txBody>
          <a:bodyPr>
            <a:normAutofit/>
          </a:bodyPr>
          <a:lstStyle/>
          <a:p>
            <a:r>
              <a:rPr lang="es-AR" sz="5400" dirty="0">
                <a:latin typeface="Calibri" panose="020F0502020204030204" pitchFamily="34" charset="0"/>
                <a:cs typeface="Calibri" panose="020F0502020204030204" pitchFamily="34" charset="0"/>
              </a:rPr>
              <a:t>Muchas gracias!!</a:t>
            </a:r>
          </a:p>
        </p:txBody>
      </p:sp>
      <p:sp>
        <p:nvSpPr>
          <p:cNvPr id="5" name="Marcador de pie de página 4">
            <a:extLst>
              <a:ext uri="{FF2B5EF4-FFF2-40B4-BE49-F238E27FC236}">
                <a16:creationId xmlns:a16="http://schemas.microsoft.com/office/drawing/2014/main" id="{5A6E5F7E-9F49-4045-8DB1-EE4A21CD2FC7}"/>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6" name="Marcador de número de diapositiva 5">
            <a:extLst>
              <a:ext uri="{FF2B5EF4-FFF2-40B4-BE49-F238E27FC236}">
                <a16:creationId xmlns:a16="http://schemas.microsoft.com/office/drawing/2014/main" id="{DEA1D726-1C4A-448C-8A22-65965001C844}"/>
              </a:ext>
            </a:extLst>
          </p:cNvPr>
          <p:cNvSpPr>
            <a:spLocks noGrp="1"/>
          </p:cNvSpPr>
          <p:nvPr>
            <p:ph type="sldNum" sz="quarter" idx="12"/>
          </p:nvPr>
        </p:nvSpPr>
        <p:spPr/>
        <p:txBody>
          <a:bodyPr/>
          <a:lstStyle/>
          <a:p>
            <a:fld id="{519954A3-9DFD-4C44-94BA-B95130A3BA1C}" type="slidenum">
              <a:rPr lang="en-US" smtClean="0"/>
              <a:t>43</a:t>
            </a:fld>
            <a:endParaRPr lang="en-US" dirty="0"/>
          </a:p>
        </p:txBody>
      </p:sp>
    </p:spTree>
    <p:extLst>
      <p:ext uri="{BB962C8B-B14F-4D97-AF65-F5344CB8AC3E}">
        <p14:creationId xmlns:p14="http://schemas.microsoft.com/office/powerpoint/2010/main" val="102857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a:latin typeface="Calibri" panose="020F0502020204030204" pitchFamily="34" charset="0"/>
                <a:cs typeface="Calibri" panose="020F0502020204030204" pitchFamily="34" charset="0"/>
              </a:rPr>
              <a:t>Introducción</a:t>
            </a:r>
          </a:p>
        </p:txBody>
      </p:sp>
      <p:sp>
        <p:nvSpPr>
          <p:cNvPr id="3" name="Marcador de contenido 2"/>
          <p:cNvSpPr>
            <a:spLocks noGrp="1"/>
          </p:cNvSpPr>
          <p:nvPr>
            <p:ph idx="1"/>
          </p:nvPr>
        </p:nvSpPr>
        <p:spPr>
          <a:xfrm>
            <a:off x="677334" y="2160589"/>
            <a:ext cx="8947312" cy="3880773"/>
          </a:xfrm>
        </p:spPr>
        <p:txBody>
          <a:bodyPr>
            <a:normAutofit lnSpcReduction="10000"/>
          </a:bodyPr>
          <a:lstStyle/>
          <a:p>
            <a:pPr algn="just"/>
            <a:r>
              <a:rPr lang="es-AR" dirty="0">
                <a:solidFill>
                  <a:schemeClr val="tx1"/>
                </a:solidFill>
                <a:latin typeface="Calibri" panose="020F0502020204030204" pitchFamily="34" charset="0"/>
                <a:cs typeface="Calibri" panose="020F0502020204030204" pitchFamily="34" charset="0"/>
              </a:rPr>
              <a:t>¿Por qué considerar los 3 índices?</a:t>
            </a:r>
          </a:p>
          <a:p>
            <a:pPr algn="just"/>
            <a:r>
              <a:rPr lang="es-AR" dirty="0">
                <a:solidFill>
                  <a:schemeClr val="tx1"/>
                </a:solidFill>
                <a:latin typeface="Calibri" panose="020F0502020204030204" pitchFamily="34" charset="0"/>
                <a:cs typeface="Calibri" panose="020F0502020204030204" pitchFamily="34" charset="0"/>
              </a:rPr>
              <a:t>En muchas situaciones las unidades sobre las que se observa la variable son de diferente tamaño. </a:t>
            </a:r>
          </a:p>
          <a:p>
            <a:pPr algn="just"/>
            <a:r>
              <a:rPr lang="es-AR" dirty="0">
                <a:solidFill>
                  <a:schemeClr val="tx1"/>
                </a:solidFill>
                <a:latin typeface="Calibri" panose="020F0502020204030204" pitchFamily="34" charset="0"/>
                <a:cs typeface="Calibri" panose="020F0502020204030204" pitchFamily="34" charset="0"/>
              </a:rPr>
              <a:t>Número de hogares con necesidades básicas insatisfechas (NBI) observado en los radios censales de la ciudad de Rosario, puede ocurrir que en un radio censal con 10 hogares haya 1 con NBI y en otro radio censal con 1000 hogares haya 100 con NBI. </a:t>
            </a:r>
          </a:p>
          <a:p>
            <a:pPr algn="just"/>
            <a:r>
              <a:rPr lang="es-AR" dirty="0">
                <a:solidFill>
                  <a:schemeClr val="tx1"/>
                </a:solidFill>
                <a:latin typeface="Calibri" panose="020F0502020204030204" pitchFamily="34" charset="0"/>
                <a:cs typeface="Calibri" panose="020F0502020204030204" pitchFamily="34" charset="0"/>
              </a:rPr>
              <a:t>En ambos casos, la proporción de hogares con NBI es 0,10 pero evidentemente la situación es diferente.</a:t>
            </a:r>
          </a:p>
          <a:p>
            <a:pPr algn="just"/>
            <a:r>
              <a:rPr lang="es-AR" dirty="0">
                <a:solidFill>
                  <a:schemeClr val="tx1"/>
                </a:solidFill>
                <a:latin typeface="Calibri" panose="020F0502020204030204" pitchFamily="34" charset="0"/>
                <a:cs typeface="Calibri" panose="020F0502020204030204" pitchFamily="34" charset="0"/>
              </a:rPr>
              <a:t>Los 3 índices mencionados tratan de diferente forma esta situación.</a:t>
            </a:r>
          </a:p>
          <a:p>
            <a:pPr algn="just"/>
            <a:r>
              <a:rPr lang="es-AR" dirty="0">
                <a:solidFill>
                  <a:schemeClr val="tx1"/>
                </a:solidFill>
                <a:latin typeface="Calibri" panose="020F0502020204030204" pitchFamily="34" charset="0"/>
                <a:cs typeface="Calibri" panose="020F0502020204030204" pitchFamily="34" charset="0"/>
              </a:rPr>
              <a:t>Se tratan dos problemas: el estudio de la distribución espacial de los </a:t>
            </a:r>
            <a:r>
              <a:rPr lang="es-AR" b="1" dirty="0">
                <a:solidFill>
                  <a:schemeClr val="tx1"/>
                </a:solidFill>
                <a:latin typeface="Calibri" panose="020F0502020204030204" pitchFamily="34" charset="0"/>
                <a:cs typeface="Calibri" panose="020F0502020204030204" pitchFamily="34" charset="0"/>
              </a:rPr>
              <a:t>hogares con NBI </a:t>
            </a:r>
            <a:r>
              <a:rPr lang="es-AR" dirty="0">
                <a:solidFill>
                  <a:schemeClr val="tx1"/>
                </a:solidFill>
                <a:latin typeface="Calibri" panose="020F0502020204030204" pitchFamily="34" charset="0"/>
                <a:cs typeface="Calibri" panose="020F0502020204030204" pitchFamily="34" charset="0"/>
              </a:rPr>
              <a:t>en la ciudad de Rosario en el año 2010 y de los </a:t>
            </a:r>
            <a:r>
              <a:rPr lang="es-AR" b="1" dirty="0">
                <a:solidFill>
                  <a:schemeClr val="tx1"/>
                </a:solidFill>
                <a:latin typeface="Calibri" panose="020F0502020204030204" pitchFamily="34" charset="0"/>
                <a:cs typeface="Calibri" panose="020F0502020204030204" pitchFamily="34" charset="0"/>
              </a:rPr>
              <a:t>heridos por delitos con armas de fuego </a:t>
            </a:r>
            <a:r>
              <a:rPr lang="es-AR" dirty="0">
                <a:solidFill>
                  <a:schemeClr val="tx1"/>
                </a:solidFill>
                <a:latin typeface="Calibri" panose="020F0502020204030204" pitchFamily="34" charset="0"/>
                <a:cs typeface="Calibri" panose="020F0502020204030204" pitchFamily="34" charset="0"/>
              </a:rPr>
              <a:t>en la ciudad de Rosario durante un determinado año.</a:t>
            </a:r>
          </a:p>
          <a:p>
            <a:pPr algn="just"/>
            <a:endParaRPr lang="es-AR" dirty="0">
              <a:solidFill>
                <a:schemeClr val="tx1"/>
              </a:solidFill>
              <a:latin typeface="Calibri" panose="020F0502020204030204" pitchFamily="34" charset="0"/>
              <a:cs typeface="Calibri" panose="020F0502020204030204" pitchFamily="34" charset="0"/>
            </a:endParaRPr>
          </a:p>
        </p:txBody>
      </p:sp>
      <p:sp>
        <p:nvSpPr>
          <p:cNvPr id="6" name="Marcador de pie de página 5">
            <a:extLst>
              <a:ext uri="{FF2B5EF4-FFF2-40B4-BE49-F238E27FC236}">
                <a16:creationId xmlns:a16="http://schemas.microsoft.com/office/drawing/2014/main" id="{58CAB697-3EB6-4F09-B779-46FF4910D560}"/>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BAB69489-7BDA-44A2-8C98-1E07BEE01F5C}"/>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425890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042065" y="2612585"/>
            <a:ext cx="1053436"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9"/>
            <a:ext cx="8596668" cy="2268535"/>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7" name="Marcador de pie de página 6">
            <a:extLst>
              <a:ext uri="{FF2B5EF4-FFF2-40B4-BE49-F238E27FC236}">
                <a16:creationId xmlns:a16="http://schemas.microsoft.com/office/drawing/2014/main" id="{34992897-4768-4B04-BE10-346715C8AC62}"/>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55328FEC-7ABC-42FD-99C7-4B9D84EC5430}"/>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42300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Objetivos</a:t>
            </a:r>
          </a:p>
        </p:txBody>
      </p:sp>
      <p:sp>
        <p:nvSpPr>
          <p:cNvPr id="3" name="Marcador de contenido 2"/>
          <p:cNvSpPr>
            <a:spLocks noGrp="1"/>
          </p:cNvSpPr>
          <p:nvPr>
            <p:ph idx="1"/>
          </p:nvPr>
        </p:nvSpPr>
        <p:spPr>
          <a:xfrm>
            <a:off x="677334" y="2160589"/>
            <a:ext cx="8596668" cy="2078036"/>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Estudiar los fundamentos teóricos de los índices de Moran, Oden y el Índice Empírico de Bayes (EBI).</a:t>
            </a:r>
          </a:p>
          <a:p>
            <a:pPr algn="just"/>
            <a:r>
              <a:rPr lang="es-MX" dirty="0">
                <a:solidFill>
                  <a:schemeClr val="tx1"/>
                </a:solidFill>
                <a:latin typeface="Calibri" panose="020F0502020204030204" pitchFamily="34" charset="0"/>
                <a:cs typeface="Calibri" panose="020F0502020204030204" pitchFamily="34" charset="0"/>
              </a:rPr>
              <a:t>Comparar las propiedades de los índices mencionados, con la finalidad de determinar en qué situaciones es pertinente su aplicación. </a:t>
            </a:r>
          </a:p>
          <a:p>
            <a:pPr algn="just"/>
            <a:r>
              <a:rPr lang="es-MX" dirty="0">
                <a:solidFill>
                  <a:schemeClr val="tx1"/>
                </a:solidFill>
                <a:latin typeface="Calibri" panose="020F0502020204030204" pitchFamily="34" charset="0"/>
                <a:cs typeface="Calibri" panose="020F0502020204030204" pitchFamily="34" charset="0"/>
              </a:rPr>
              <a:t>Aplicar estos índices en problemas reales con la finalidad de observar e interpretar los resultados que proporcionan.</a:t>
            </a:r>
          </a:p>
        </p:txBody>
      </p:sp>
      <p:sp>
        <p:nvSpPr>
          <p:cNvPr id="6" name="Marcador de pie de página 5">
            <a:extLst>
              <a:ext uri="{FF2B5EF4-FFF2-40B4-BE49-F238E27FC236}">
                <a16:creationId xmlns:a16="http://schemas.microsoft.com/office/drawing/2014/main" id="{85CE75BB-6708-489A-99E7-5FEF933CF164}"/>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7" name="Marcador de número de diapositiva 6">
            <a:extLst>
              <a:ext uri="{FF2B5EF4-FFF2-40B4-BE49-F238E27FC236}">
                <a16:creationId xmlns:a16="http://schemas.microsoft.com/office/drawing/2014/main" id="{0E7EE09A-A54C-4BB4-A33C-7D28BDD5E9A9}"/>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72950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439916" y="3385830"/>
            <a:ext cx="1654976"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8"/>
            <a:ext cx="8596668" cy="3771289"/>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pPr lvl="1"/>
            <a:r>
              <a:rPr lang="es-AR" dirty="0">
                <a:solidFill>
                  <a:schemeClr val="tx1"/>
                </a:solidFill>
                <a:latin typeface="Calibri" panose="020F0502020204030204" pitchFamily="34" charset="0"/>
                <a:cs typeface="Calibri" panose="020F0502020204030204" pitchFamily="34" charset="0"/>
              </a:rPr>
              <a:t>Conceptos básicos</a:t>
            </a:r>
          </a:p>
          <a:p>
            <a:pPr lvl="1"/>
            <a:r>
              <a:rPr lang="es-AR" dirty="0">
                <a:solidFill>
                  <a:schemeClr val="tx1"/>
                </a:solidFill>
                <a:latin typeface="Calibri" panose="020F0502020204030204" pitchFamily="34" charset="0"/>
                <a:cs typeface="Calibri" panose="020F0502020204030204" pitchFamily="34" charset="0"/>
              </a:rPr>
              <a:t>Indicadores de autocorrelación espacial</a:t>
            </a:r>
          </a:p>
          <a:p>
            <a:r>
              <a:rPr lang="es-AR" dirty="0">
                <a:solidFill>
                  <a:schemeClr val="tx1"/>
                </a:solidFill>
                <a:latin typeface="Calibri" panose="020F0502020204030204" pitchFamily="34" charset="0"/>
                <a:cs typeface="Calibri" panose="020F0502020204030204" pitchFamily="34" charset="0"/>
              </a:rPr>
              <a:t>Problemas de aplicación</a:t>
            </a:r>
          </a:p>
          <a:p>
            <a:r>
              <a:rPr lang="es-AR" dirty="0">
                <a:solidFill>
                  <a:schemeClr val="tx1"/>
                </a:solidFill>
                <a:latin typeface="Calibri" panose="020F0502020204030204" pitchFamily="34" charset="0"/>
                <a:cs typeface="Calibri" panose="020F0502020204030204" pitchFamily="34" charset="0"/>
              </a:rPr>
              <a:t>Comentarios finales</a:t>
            </a:r>
          </a:p>
        </p:txBody>
      </p:sp>
      <p:sp>
        <p:nvSpPr>
          <p:cNvPr id="7" name="Marcador de pie de página 6">
            <a:extLst>
              <a:ext uri="{FF2B5EF4-FFF2-40B4-BE49-F238E27FC236}">
                <a16:creationId xmlns:a16="http://schemas.microsoft.com/office/drawing/2014/main" id="{9E076017-54EF-4477-A998-146F6AD6F9A7}"/>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85FDAEBD-BF19-40EE-8489-D274F343E2A5}"/>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32586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7">
            <a:extLst>
              <a:ext uri="{FF2B5EF4-FFF2-40B4-BE49-F238E27FC236}">
                <a16:creationId xmlns:a16="http://schemas.microsoft.com/office/drawing/2014/main" id="{8C40725C-36AA-4F72-9F3B-0C778A11EBDF}"/>
              </a:ext>
            </a:extLst>
          </p:cNvPr>
          <p:cNvSpPr/>
          <p:nvPr/>
        </p:nvSpPr>
        <p:spPr>
          <a:xfrm>
            <a:off x="984738" y="3357759"/>
            <a:ext cx="2101362" cy="344020"/>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Tipos de datos espaciales</a:t>
            </a:r>
          </a:p>
        </p:txBody>
      </p:sp>
      <p:sp>
        <p:nvSpPr>
          <p:cNvPr id="3" name="Marcador de contenido 2"/>
          <p:cNvSpPr>
            <a:spLocks noGrp="1"/>
          </p:cNvSpPr>
          <p:nvPr>
            <p:ph idx="1"/>
          </p:nvPr>
        </p:nvSpPr>
        <p:spPr>
          <a:xfrm>
            <a:off x="677334" y="2160589"/>
            <a:ext cx="8596668" cy="3880773"/>
          </a:xfrm>
        </p:spPr>
        <p:txBody>
          <a:bodyPr/>
          <a:lstStyle/>
          <a:p>
            <a:pPr marL="0" indent="0" algn="just">
              <a:buNone/>
            </a:pPr>
            <a:r>
              <a:rPr lang="es-AR" dirty="0">
                <a:solidFill>
                  <a:schemeClr val="tx1"/>
                </a:solidFill>
                <a:latin typeface="Calibri" panose="020F0502020204030204" pitchFamily="34" charset="0"/>
                <a:cs typeface="Calibri" panose="020F0502020204030204" pitchFamily="34" charset="0"/>
              </a:rPr>
              <a:t>Existen 3 tipos:</a:t>
            </a:r>
          </a:p>
          <a:p>
            <a:pPr algn="just"/>
            <a:r>
              <a:rPr lang="es-AR" dirty="0">
                <a:solidFill>
                  <a:schemeClr val="tx1"/>
                </a:solidFill>
                <a:latin typeface="Calibri" panose="020F0502020204030204" pitchFamily="34" charset="0"/>
                <a:cs typeface="Calibri" panose="020F0502020204030204" pitchFamily="34" charset="0"/>
              </a:rPr>
              <a:t>Geoestadísticos o espacialmente continuos</a:t>
            </a:r>
          </a:p>
          <a:p>
            <a:pPr algn="just"/>
            <a:r>
              <a:rPr lang="es-AR" dirty="0">
                <a:solidFill>
                  <a:schemeClr val="tx1"/>
                </a:solidFill>
                <a:latin typeface="Calibri" panose="020F0502020204030204" pitchFamily="34" charset="0"/>
                <a:cs typeface="Calibri" panose="020F0502020204030204" pitchFamily="34" charset="0"/>
              </a:rPr>
              <a:t>Puntuales</a:t>
            </a:r>
          </a:p>
          <a:p>
            <a:pPr algn="just"/>
            <a:r>
              <a:rPr lang="es-AR" dirty="0">
                <a:solidFill>
                  <a:schemeClr val="tx1"/>
                </a:solidFill>
                <a:latin typeface="Calibri" panose="020F0502020204030204" pitchFamily="34" charset="0"/>
                <a:cs typeface="Calibri" panose="020F0502020204030204" pitchFamily="34" charset="0"/>
              </a:rPr>
              <a:t>Reticulares o látices: cada observación se corresponde con agregaciones espaciales. Estas áreas son polígonos definidos por vértices y lados (fronteras). Según la forma que presenten estas superficies serán regulares o irregulares.</a:t>
            </a:r>
          </a:p>
        </p:txBody>
      </p:sp>
      <p:sp>
        <p:nvSpPr>
          <p:cNvPr id="7" name="Marcador de pie de página 6">
            <a:extLst>
              <a:ext uri="{FF2B5EF4-FFF2-40B4-BE49-F238E27FC236}">
                <a16:creationId xmlns:a16="http://schemas.microsoft.com/office/drawing/2014/main" id="{780ED65C-5C4E-49DA-A3B9-2B7E862DC8F6}"/>
              </a:ext>
            </a:extLst>
          </p:cNvPr>
          <p:cNvSpPr>
            <a:spLocks noGrp="1"/>
          </p:cNvSpPr>
          <p:nvPr>
            <p:ph type="ftr" sz="quarter" idx="11"/>
          </p:nvPr>
        </p:nvSpPr>
        <p:spPr/>
        <p:txBody>
          <a:bodyPr/>
          <a:lstStyle/>
          <a:p>
            <a:r>
              <a:rPr lang="en-US"/>
              <a:t>Tesina para optar al título de Licenciado en Estadística</a:t>
            </a:r>
            <a:endParaRPr lang="en-US" dirty="0"/>
          </a:p>
        </p:txBody>
      </p:sp>
      <p:sp>
        <p:nvSpPr>
          <p:cNvPr id="8" name="Marcador de número de diapositiva 7">
            <a:extLst>
              <a:ext uri="{FF2B5EF4-FFF2-40B4-BE49-F238E27FC236}">
                <a16:creationId xmlns:a16="http://schemas.microsoft.com/office/drawing/2014/main" id="{33C8F394-EC00-488D-8514-0EA41F758D71}"/>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48113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39895</TotalTime>
  <Words>6502</Words>
  <Application>Microsoft Office PowerPoint</Application>
  <PresentationFormat>Panorámica</PresentationFormat>
  <Paragraphs>577</Paragraphs>
  <Slides>43</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Arial</vt:lpstr>
      <vt:lpstr>Calibri</vt:lpstr>
      <vt:lpstr>Cambria Math</vt:lpstr>
      <vt:lpstr>Trebuchet MS</vt:lpstr>
      <vt:lpstr>Wingdings</vt:lpstr>
      <vt:lpstr>Wingdings 3</vt:lpstr>
      <vt:lpstr>Faceta</vt:lpstr>
      <vt:lpstr>Indicadores globales de autocorrelación espacial para unidades de diferentes tamaño</vt:lpstr>
      <vt:lpstr>Agenda</vt:lpstr>
      <vt:lpstr>Introducción</vt:lpstr>
      <vt:lpstr>Introducción</vt:lpstr>
      <vt:lpstr>Introducción</vt:lpstr>
      <vt:lpstr>Agenda</vt:lpstr>
      <vt:lpstr>Objetivos</vt:lpstr>
      <vt:lpstr>Agenda</vt:lpstr>
      <vt:lpstr>Tipos de datos espaciales</vt:lpstr>
      <vt:lpstr>Autocorrelación espacial</vt:lpstr>
      <vt:lpstr>Criterios de vecindad</vt:lpstr>
      <vt:lpstr>Pesos espaciales</vt:lpstr>
      <vt:lpstr>Agenda</vt:lpstr>
      <vt:lpstr>Índice de Moran (I)</vt:lpstr>
      <vt:lpstr>Índice de Moran (I)</vt:lpstr>
      <vt:lpstr>Índice de Moran (I): Test de significación</vt:lpstr>
      <vt:lpstr>Gráfico de dispersión de Moran</vt:lpstr>
      <vt:lpstr>Efecto de unidades de diferentes tamaños</vt:lpstr>
      <vt:lpstr>Índice de Oden (I_pop^∗)</vt:lpstr>
      <vt:lpstr>Hipótesis de los índices de Moran y Oden </vt:lpstr>
      <vt:lpstr>Índice Empírico de Bayes (EBI) </vt:lpstr>
      <vt:lpstr>Índice Empírico de Bayes (EBI) </vt:lpstr>
      <vt:lpstr>Índice Empírico de Bayes (EBI) </vt:lpstr>
      <vt:lpstr>Índice Empírico de Bayes (EBI) </vt:lpstr>
      <vt:lpstr>Agenda</vt:lpstr>
      <vt:lpstr>Problemas de aplicación </vt:lpstr>
      <vt:lpstr>Radios censales de Rosario</vt:lpstr>
      <vt:lpstr>Distribución de la cantidad de vecinos</vt:lpstr>
      <vt:lpstr>Box Map de la proporción de hogares con NBI </vt:lpstr>
      <vt:lpstr>Outliers </vt:lpstr>
      <vt:lpstr>Resultados de los índices</vt:lpstr>
      <vt:lpstr>Resultados con y sin outliers</vt:lpstr>
      <vt:lpstr>Heridos por arma de fuego: Mapa de percentiles</vt:lpstr>
      <vt:lpstr>Resultados de los índices</vt:lpstr>
      <vt:lpstr>Resultados con y sin outliers</vt:lpstr>
      <vt:lpstr>Agenda</vt:lpstr>
      <vt:lpstr>Comentarios finales</vt:lpstr>
      <vt:lpstr>Comentarios finales </vt:lpstr>
      <vt:lpstr>Líneas futuras de investigación </vt:lpstr>
      <vt:lpstr>Bibliografía</vt:lpstr>
      <vt:lpstr>Bibliografía</vt:lpstr>
      <vt:lpstr>Código utilizado</vt:lpstr>
      <vt:lpstr>Muchas gracias!!</vt:lpstr>
    </vt:vector>
  </TitlesOfParts>
  <Company>GRUPO SAN CRISTOBAL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Indicadores de autocorrelación espacial para unidades de diferentes tamaño</dc:title>
  <dc:creator>FERRARO Sebastián Mario</dc:creator>
  <cp:lastModifiedBy>FERRARO Sebastián Mario</cp:lastModifiedBy>
  <cp:revision>191</cp:revision>
  <dcterms:created xsi:type="dcterms:W3CDTF">2020-11-10T18:55:30Z</dcterms:created>
  <dcterms:modified xsi:type="dcterms:W3CDTF">2020-12-15T15:18:20Z</dcterms:modified>
</cp:coreProperties>
</file>