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0EA6B0-32E0-4935-A164-08A887A31AF5}"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123722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EA6B0-32E0-4935-A164-08A887A31AF5}"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19507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EA6B0-32E0-4935-A164-08A887A31AF5}"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DEFC86-92E1-4C42-B41B-E76D58AC7A9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299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0EA6B0-32E0-4935-A164-08A887A31AF5}"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397883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0EA6B0-32E0-4935-A164-08A887A31AF5}"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DEFC86-92E1-4C42-B41B-E76D58AC7A9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1754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0EA6B0-32E0-4935-A164-08A887A31AF5}"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922043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EA6B0-32E0-4935-A164-08A887A31AF5}"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536191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EA6B0-32E0-4935-A164-08A887A31AF5}"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191470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EA6B0-32E0-4935-A164-08A887A31AF5}"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77598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EA6B0-32E0-4935-A164-08A887A31AF5}"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7244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EA6B0-32E0-4935-A164-08A887A31AF5}"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284259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EA6B0-32E0-4935-A164-08A887A31AF5}" type="datetimeFigureOut">
              <a:rPr lang="en-US" smtClean="0"/>
              <a:t>8/11/2023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343077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EA6B0-32E0-4935-A164-08A887A31AF5}" type="datetimeFigureOut">
              <a:rPr lang="en-US" smtClean="0"/>
              <a:t>8/11/2023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342263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EA6B0-32E0-4935-A164-08A887A31AF5}" type="datetimeFigureOut">
              <a:rPr lang="en-US" smtClean="0"/>
              <a:t>8/11/2023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392350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EA6B0-32E0-4935-A164-08A887A31AF5}"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210992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EA6B0-32E0-4935-A164-08A887A31AF5}"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DEFC86-92E1-4C42-B41B-E76D58AC7A99}" type="slidenum">
              <a:rPr lang="en-US" smtClean="0"/>
              <a:t>‹#›</a:t>
            </a:fld>
            <a:endParaRPr lang="en-US"/>
          </a:p>
        </p:txBody>
      </p:sp>
    </p:spTree>
    <p:extLst>
      <p:ext uri="{BB962C8B-B14F-4D97-AF65-F5344CB8AC3E}">
        <p14:creationId xmlns:p14="http://schemas.microsoft.com/office/powerpoint/2010/main" val="389638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0EA6B0-32E0-4935-A164-08A887A31AF5}" type="datetimeFigureOut">
              <a:rPr lang="en-US" smtClean="0"/>
              <a:t>8/11/2023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DEFC86-92E1-4C42-B41B-E76D58AC7A99}" type="slidenum">
              <a:rPr lang="en-US" smtClean="0"/>
              <a:t>‹#›</a:t>
            </a:fld>
            <a:endParaRPr lang="en-US"/>
          </a:p>
        </p:txBody>
      </p:sp>
    </p:spTree>
    <p:extLst>
      <p:ext uri="{BB962C8B-B14F-4D97-AF65-F5344CB8AC3E}">
        <p14:creationId xmlns:p14="http://schemas.microsoft.com/office/powerpoint/2010/main" val="9883856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datasets/redwankarimsony/heart-disease-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cikit-learn.org/stable/modules/generated/sklearn.metrics.confusion_matrix.html" TargetMode="External"/><Relationship Id="rId7" Type="http://schemas.openxmlformats.org/officeDocument/2006/relationships/hyperlink" Target="https://scikit-learn.org/stable/modules/generated/sklearn.metrics.f1_score.html" TargetMode="External"/><Relationship Id="rId2" Type="http://schemas.openxmlformats.org/officeDocument/2006/relationships/hyperlink" Target="https://scikit-learn.org/stable/modules/generated/sklearn.metrics.plot_roc_curve.html#sklearn.metrics.plot_roc_curve"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metrics.recall_score.html" TargetMode="External"/><Relationship Id="rId5" Type="http://schemas.openxmlformats.org/officeDocument/2006/relationships/hyperlink" Target="https://scikit-learn.org/stable/modules/generated/sklearn.metrics.precision_score.html" TargetMode="External"/><Relationship Id="rId4" Type="http://schemas.openxmlformats.org/officeDocument/2006/relationships/hyperlink" Target="https://scikit-learn.org/stable/modules/generated/sklearn.metrics.classification_report.html"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0943-9F7B-DA26-5EB6-17CF17815130}"/>
              </a:ext>
            </a:extLst>
          </p:cNvPr>
          <p:cNvSpPr>
            <a:spLocks noGrp="1"/>
          </p:cNvSpPr>
          <p:nvPr>
            <p:ph type="ctrTitle"/>
          </p:nvPr>
        </p:nvSpPr>
        <p:spPr>
          <a:xfrm>
            <a:off x="2374609" y="1068355"/>
            <a:ext cx="8915399" cy="2262781"/>
          </a:xfrm>
        </p:spPr>
        <p:txBody>
          <a:bodyPr/>
          <a:lstStyle/>
          <a:p>
            <a:pPr marL="0" marR="0" indent="182880" algn="ctr">
              <a:lnSpc>
                <a:spcPct val="115000"/>
              </a:lnSpc>
              <a:spcBef>
                <a:spcPts val="500"/>
              </a:spcBef>
              <a:spcAft>
                <a:spcPts val="1000"/>
              </a:spcAft>
            </a:pPr>
            <a:r>
              <a:rPr lang="en-US" sz="1800" dirty="0">
                <a:effectLst/>
                <a:latin typeface="Calibri" panose="020F0502020204030204" pitchFamily="34" charset="0"/>
                <a:ea typeface="Times New Roman" panose="02020603050405020304" pitchFamily="18" charset="0"/>
                <a:cs typeface="B Nazanin" panose="00000400000000000000" pitchFamily="2" charset="-78"/>
              </a:rPr>
              <a:t> </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fa-IR" sz="4400" b="1" dirty="0">
                <a:effectLst/>
                <a:latin typeface="Calibri" panose="020F0502020204030204" pitchFamily="34" charset="0"/>
                <a:ea typeface="Times New Roman" panose="02020603050405020304" pitchFamily="18" charset="0"/>
                <a:cs typeface="B Titr" panose="00000700000000000000" pitchFamily="2" charset="-78"/>
              </a:rPr>
              <a:t>کاربرد یادگیری ماشین در صنعت پزشکی</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Subtitle 2">
            <a:extLst>
              <a:ext uri="{FF2B5EF4-FFF2-40B4-BE49-F238E27FC236}">
                <a16:creationId xmlns:a16="http://schemas.microsoft.com/office/drawing/2014/main" id="{5424575F-974D-ACAE-641A-90212151AF08}"/>
              </a:ext>
            </a:extLst>
          </p:cNvPr>
          <p:cNvSpPr>
            <a:spLocks noGrp="1"/>
          </p:cNvSpPr>
          <p:nvPr>
            <p:ph type="subTitle" idx="1"/>
          </p:nvPr>
        </p:nvSpPr>
        <p:spPr>
          <a:xfrm>
            <a:off x="2673189" y="3629714"/>
            <a:ext cx="8915399" cy="2262781"/>
          </a:xfrm>
        </p:spPr>
        <p:txBody>
          <a:bodyPr>
            <a:normAutofit/>
          </a:bodyPr>
          <a:lstStyle/>
          <a:p>
            <a:pPr marL="0" marR="0" indent="182880" algn="r">
              <a:lnSpc>
                <a:spcPct val="115000"/>
              </a:lnSpc>
              <a:spcBef>
                <a:spcPts val="500"/>
              </a:spcBef>
              <a:spcAft>
                <a:spcPts val="1000"/>
              </a:spcAf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پروژه تخصصی کارشناسی</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a:r>
              <a:rPr lang="fa-IR" sz="1800" b="1" dirty="0">
                <a:effectLst/>
                <a:latin typeface="Calibri" panose="020F0502020204030204" pitchFamily="34" charset="0"/>
                <a:ea typeface="Times New Roman" panose="02020603050405020304" pitchFamily="18" charset="0"/>
                <a:cs typeface="B Nazanin" panose="00000400000000000000" pitchFamily="2" charset="-78"/>
              </a:rPr>
              <a:t>رشته علوم کامپیوتر</a:t>
            </a:r>
            <a:endParaRPr lang="en-US" sz="1800" b="1" dirty="0">
              <a:effectLst/>
              <a:latin typeface="Calibri" panose="020F0502020204030204" pitchFamily="34" charset="0"/>
              <a:ea typeface="Times New Roman" panose="02020603050405020304" pitchFamily="18" charset="0"/>
              <a:cs typeface="B Nazanin" panose="00000400000000000000" pitchFamily="2" charset="-78"/>
            </a:endParaRPr>
          </a:p>
          <a:p>
            <a:pPr algn="r"/>
            <a:r>
              <a:rPr lang="fa-IR" sz="1800" b="1" dirty="0">
                <a:effectLst/>
                <a:latin typeface="Calibri" panose="020F0502020204030204" pitchFamily="34" charset="0"/>
                <a:ea typeface="Times New Roman" panose="02020603050405020304" pitchFamily="18" charset="0"/>
                <a:cs typeface="B Nazanin" panose="00000400000000000000" pitchFamily="2" charset="-78"/>
              </a:rPr>
              <a:t>سپینود حقیقی</a:t>
            </a:r>
            <a:endParaRPr lang="en-US" sz="1800" b="1" dirty="0">
              <a:effectLst/>
              <a:latin typeface="Calibri" panose="020F0502020204030204" pitchFamily="34" charset="0"/>
              <a:ea typeface="Times New Roman" panose="02020603050405020304" pitchFamily="18" charset="0"/>
              <a:cs typeface="B Nazanin" panose="00000400000000000000" pitchFamily="2" charset="-78"/>
            </a:endParaRPr>
          </a:p>
          <a:p>
            <a:pPr algn="r" rtl="1"/>
            <a:r>
              <a:rPr lang="fa-IR" sz="1800" b="1" dirty="0">
                <a:effectLst/>
                <a:latin typeface="Calibri" panose="020F0502020204030204" pitchFamily="34" charset="0"/>
                <a:ea typeface="Times New Roman" panose="02020603050405020304" pitchFamily="18" charset="0"/>
                <a:cs typeface="B Nazanin" panose="00000400000000000000" pitchFamily="2" charset="-78"/>
              </a:rPr>
              <a:t>استاد راهنما:</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 </a:t>
            </a:r>
            <a:r>
              <a:rPr lang="fa-IR" b="1" dirty="0">
                <a:latin typeface="Calibri" panose="020F0502020204030204" pitchFamily="34" charset="0"/>
                <a:ea typeface="Times New Roman" panose="02020603050405020304" pitchFamily="18" charset="0"/>
                <a:cs typeface="B Nazanin" panose="00000400000000000000" pitchFamily="2" charset="-78"/>
              </a:rPr>
              <a:t> جناب آقای دکتر رستمی</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a:endParaRPr lang="en-US" sz="1800" b="1" dirty="0">
              <a:effectLst/>
              <a:latin typeface="Calibri" panose="020F0502020204030204" pitchFamily="34" charset="0"/>
              <a:ea typeface="Times New Roman" panose="02020603050405020304" pitchFamily="18" charset="0"/>
              <a:cs typeface="B Nazanin" panose="00000400000000000000" pitchFamily="2" charset="-78"/>
            </a:endParaRPr>
          </a:p>
          <a:p>
            <a:pPr algn="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a:endParaRPr lang="en-US" dirty="0"/>
          </a:p>
        </p:txBody>
      </p:sp>
    </p:spTree>
    <p:extLst>
      <p:ext uri="{BB962C8B-B14F-4D97-AF65-F5344CB8AC3E}">
        <p14:creationId xmlns:p14="http://schemas.microsoft.com/office/powerpoint/2010/main" val="252217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EAB228-AC2B-643C-382D-046FDFA2C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049" y="530803"/>
            <a:ext cx="9088016" cy="59446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213A4BC4-B011-0328-9EFE-5685CE1A00E9}"/>
              </a:ext>
            </a:extLst>
          </p:cNvPr>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415714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A507-34AF-B478-2F1F-6225BF1A0403}"/>
              </a:ext>
            </a:extLst>
          </p:cNvPr>
          <p:cNvSpPr>
            <a:spLocks noGrp="1"/>
          </p:cNvSpPr>
          <p:nvPr>
            <p:ph type="title"/>
          </p:nvPr>
        </p:nvSpPr>
        <p:spPr>
          <a:xfrm>
            <a:off x="2592925" y="624110"/>
            <a:ext cx="8911687" cy="542217"/>
          </a:xfrm>
        </p:spPr>
        <p:txBody>
          <a:bodyPr>
            <a:normAutofit fontScale="90000"/>
          </a:bodyPr>
          <a:lstStyle/>
          <a:p>
            <a:pPr algn="r" rtl="1"/>
            <a:r>
              <a:rPr lang="fa-IR" sz="20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چرا از درختان تصمیم استفاده کنیم؟</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CF161CC-490D-8021-9363-D5AB26D23556}"/>
              </a:ext>
            </a:extLst>
          </p:cNvPr>
          <p:cNvSpPr>
            <a:spLocks noGrp="1"/>
          </p:cNvSpPr>
          <p:nvPr>
            <p:ph idx="1"/>
          </p:nvPr>
        </p:nvSpPr>
        <p:spPr>
          <a:xfrm>
            <a:off x="2682518" y="1405812"/>
            <a:ext cx="8915400" cy="1551992"/>
          </a:xfrm>
        </p:spPr>
        <p:txBody>
          <a:bodyPr/>
          <a:lstStyle/>
          <a:p>
            <a:pPr marL="342900" marR="0" lvl="0" indent="-342900" algn="r" rtl="1">
              <a:lnSpc>
                <a:spcPct val="115000"/>
              </a:lnSpc>
              <a:spcBef>
                <a:spcPts val="500"/>
              </a:spcBef>
              <a:spcAft>
                <a:spcPts val="1000"/>
              </a:spcAft>
              <a:buFont typeface="Symbol" panose="05050102010706020507" pitchFamily="18" charset="2"/>
              <a:buChar char=""/>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درختان تصمیم معمولاً توانایی تفکر انسان را در هنگام تصمیم گیری تقلید می کنند، بنابراین درک آن آسان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منطق پشت درخت تصمیم را می توان به راحتی درک کرد زیرا ساختاری درخت مانند را نشان می دهد.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1C5613A5-BB83-229E-E48F-03DA81A361C0}"/>
              </a:ext>
            </a:extLst>
          </p:cNvPr>
          <p:cNvSpPr txBox="1"/>
          <p:nvPr/>
        </p:nvSpPr>
        <p:spPr>
          <a:xfrm>
            <a:off x="5682343" y="2957804"/>
            <a:ext cx="5822269" cy="646331"/>
          </a:xfrm>
          <a:prstGeom prst="rect">
            <a:avLst/>
          </a:prstGeom>
          <a:noFill/>
        </p:spPr>
        <p:txBody>
          <a:bodyPr wrap="square" rtlCol="0">
            <a:spAutoFit/>
          </a:bodyPr>
          <a:lstStyle/>
          <a:p>
            <a:pPr algn="r" rtl="1"/>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الگوریتم درخت تصمیم چگونه کار می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sp>
        <p:nvSpPr>
          <p:cNvPr id="5" name="TextBox 4">
            <a:extLst>
              <a:ext uri="{FF2B5EF4-FFF2-40B4-BE49-F238E27FC236}">
                <a16:creationId xmlns:a16="http://schemas.microsoft.com/office/drawing/2014/main" id="{001F20F7-6C2B-E622-24FB-C245721AD8BF}"/>
              </a:ext>
            </a:extLst>
          </p:cNvPr>
          <p:cNvSpPr txBox="1"/>
          <p:nvPr/>
        </p:nvSpPr>
        <p:spPr>
          <a:xfrm>
            <a:off x="3890865" y="3694922"/>
            <a:ext cx="7492482" cy="2282676"/>
          </a:xfrm>
          <a:prstGeom prst="rect">
            <a:avLst/>
          </a:prstGeom>
          <a:noFill/>
        </p:spPr>
        <p:txBody>
          <a:bodyPr wrap="square" rtlCol="0">
            <a:spAutoFit/>
          </a:bodyPr>
          <a:lstStyle/>
          <a:p>
            <a:pPr marL="285750" marR="0" indent="-285750" algn="r" rtl="1">
              <a:lnSpc>
                <a:spcPct val="115000"/>
              </a:lnSpc>
              <a:spcBef>
                <a:spcPts val="500"/>
              </a:spcBef>
              <a:spcAft>
                <a:spcPts val="1000"/>
              </a:spcAft>
              <a:buFont typeface="Arial" panose="020B0604020202020204" pitchFamily="34" charset="0"/>
              <a:buChar char="•"/>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 درخت تصمیم، برای پیش بینی کلاس مجموعه داده فراهم شده، الگوریتم از گره ریشه درخت شروع می شود. این الگوریتم مقادیر ویژگی ریشه را با ویژگی رکورد (داده واقعی) مقایسه می کند و بر اساس مقایسه، شاخه را دنبال می کند و به گره بعدی می پرد.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85750" marR="0" indent="-285750" algn="r" rtl="1">
              <a:lnSpc>
                <a:spcPct val="115000"/>
              </a:lnSpc>
              <a:spcBef>
                <a:spcPts val="500"/>
              </a:spcBef>
              <a:spcAft>
                <a:spcPts val="1000"/>
              </a:spcAft>
              <a:buFont typeface="Arial" panose="020B0604020202020204" pitchFamily="34" charset="0"/>
              <a:buChar char="•"/>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برای گره بعدی، الگوریتم دوباره مقدار ویژگی را با گره های فرعی دیگر مقایسه می کند و جلوتر می رود. این روند را تا رسیدن به گره برگ درخت ادامه می دهد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a:endParaRPr lang="en-US" dirty="0"/>
          </a:p>
        </p:txBody>
      </p:sp>
    </p:spTree>
    <p:extLst>
      <p:ext uri="{BB962C8B-B14F-4D97-AF65-F5344CB8AC3E}">
        <p14:creationId xmlns:p14="http://schemas.microsoft.com/office/powerpoint/2010/main" val="88434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89B7-5AC7-D878-9FB1-7865E0E661AC}"/>
              </a:ext>
            </a:extLst>
          </p:cNvPr>
          <p:cNvSpPr>
            <a:spLocks noGrp="1"/>
          </p:cNvSpPr>
          <p:nvPr>
            <p:ph type="title"/>
          </p:nvPr>
        </p:nvSpPr>
        <p:spPr>
          <a:xfrm>
            <a:off x="2592925" y="624110"/>
            <a:ext cx="8911687" cy="635523"/>
          </a:xfrm>
        </p:spPr>
        <p:txBody>
          <a:bodyPr>
            <a:normAutofit fontScale="90000"/>
          </a:bodyPr>
          <a:lstStyle/>
          <a:p>
            <a:r>
              <a:rPr lang="en-US" sz="2800" b="1" spc="-15"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Support Vector Machine</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B96F4BE-28D6-EE0C-6B71-A829B875A360}"/>
              </a:ext>
            </a:extLst>
          </p:cNvPr>
          <p:cNvSpPr>
            <a:spLocks noGrp="1"/>
          </p:cNvSpPr>
          <p:nvPr>
            <p:ph idx="1"/>
          </p:nvPr>
        </p:nvSpPr>
        <p:spPr>
          <a:xfrm>
            <a:off x="2701178" y="1657739"/>
            <a:ext cx="8915400" cy="3777622"/>
          </a:xfrm>
        </p:spPr>
        <p:txBody>
          <a:bodyPr>
            <a:normAutofit fontScale="92500"/>
          </a:bodyPr>
          <a:lstStyle/>
          <a:p>
            <a:pPr marL="114300" marR="0" indent="0" algn="r" rtl="1">
              <a:lnSpc>
                <a:spcPct val="115000"/>
              </a:lnSpc>
              <a:spcBef>
                <a:spcPts val="500"/>
              </a:spcBef>
              <a:spcAft>
                <a:spcPts val="1000"/>
              </a:spcAft>
              <a:buNone/>
            </a:pP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Support Vector Machine</a:t>
            </a:r>
            <a:r>
              <a:rPr lang="en-US"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یا </a:t>
            </a:r>
            <a:r>
              <a:rPr lang="en-US"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SVM</a:t>
            </a:r>
            <a:r>
              <a:rPr lang="fa-IR"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یکی از محبوب ترین الگوریتم های یادگیری نظارتی است که برای طبقه بندی و همچنین مشکلات رگرسیون استفاده می شود. با این حال، در درجه اول، برای مسائل طبقه بندی در یادگیری ماشین استفاده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هدف الگوریتم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SVM</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ایجاد بهترین خط یا مرز تصمیم است که بتواند فضای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n</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بعدی را به کلاس‌ها تفکیک کند تا بتوانیم به راحتی نقطه داده جدید را در دسته بندی صحیح در آینده قرار دهیم. این مرز بهترین تصمیم، هایپرپلن نامیده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SVM</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نقاط/بردارهای افراطی را انتخاب می کند که به ایجاد ابرصفحه کمک می کنند. این موارد به عنوان بردارهای پشتیبان نامیده می شوند و از این رو الگوریتم را ماشین بردار پشتیبان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(SVM)</a:t>
            </a:r>
            <a:r>
              <a:rPr lang="en-US"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می نامند. نمودار زیر را در نظر بگیرید که در آن دو دسته مختلف وجود دارد که با استفاده از مرز تصمیم یا ابر صفحه طبقه بندی می شوند.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32057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1720B5-6DE9-2CE3-C217-F81AD4CB3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887" y="205273"/>
            <a:ext cx="6665219" cy="47959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6CF49911-DEFD-ACCA-C17C-99059F510524}"/>
              </a:ext>
            </a:extLst>
          </p:cNvPr>
          <p:cNvSpPr txBox="1"/>
          <p:nvPr/>
        </p:nvSpPr>
        <p:spPr>
          <a:xfrm>
            <a:off x="4040155" y="5439747"/>
            <a:ext cx="7296539" cy="1200329"/>
          </a:xfrm>
          <a:prstGeom prst="rect">
            <a:avLst/>
          </a:prstGeom>
          <a:noFill/>
        </p:spPr>
        <p:txBody>
          <a:bodyPr wrap="square" rtlCol="0">
            <a:spAutoFit/>
          </a:bodyPr>
          <a:lstStyle/>
          <a:p>
            <a:pPr algn="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هدف از الگوریتم ماشین بردار پشتیبان، یافتن یک ابر صفحه در یک فضای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N</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بعدی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N</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 تعداد ویژگی ها) است که به طور مشخص نقاط داده را طبقه بندی می کند  که همچنین میتوان ار این الگوریتم برای پیشبینی بیماری استفاده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167297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DF8F-BDAC-6CE3-1338-94BBECF9A079}"/>
              </a:ext>
            </a:extLst>
          </p:cNvPr>
          <p:cNvSpPr>
            <a:spLocks noGrp="1"/>
          </p:cNvSpPr>
          <p:nvPr>
            <p:ph type="title"/>
          </p:nvPr>
        </p:nvSpPr>
        <p:spPr/>
        <p:txBody>
          <a:bodyPr/>
          <a:lstStyle/>
          <a:p>
            <a:r>
              <a:rPr lang="en-US" sz="2800" i="1" spc="-15" dirty="0">
                <a:solidFill>
                  <a:schemeClr val="tx2"/>
                </a:solidFill>
                <a:effectLst/>
                <a:latin typeface="Cambria" panose="02040503050406030204" pitchFamily="18" charset="0"/>
                <a:ea typeface="Times New Roman" panose="02020603050405020304" pitchFamily="18" charset="0"/>
                <a:cs typeface="Arial" panose="020B0604020202020204" pitchFamily="34" charset="0"/>
              </a:rPr>
              <a:t>K</a:t>
            </a:r>
            <a:r>
              <a:rPr lang="en-US" sz="2800" spc="-15" dirty="0">
                <a:solidFill>
                  <a:schemeClr val="tx2"/>
                </a:solidFill>
                <a:effectLst/>
                <a:latin typeface="Cambria" panose="02040503050406030204" pitchFamily="18" charset="0"/>
                <a:ea typeface="Times New Roman" panose="02020603050405020304" pitchFamily="18" charset="0"/>
                <a:cs typeface="Arial" panose="020B0604020202020204" pitchFamily="34" charset="0"/>
              </a:rPr>
              <a:t>-Nearest Neighbor</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40B7A69-FBBD-2C57-0C46-38FA9482CA24}"/>
              </a:ext>
            </a:extLst>
          </p:cNvPr>
          <p:cNvSpPr>
            <a:spLocks noGrp="1"/>
          </p:cNvSpPr>
          <p:nvPr>
            <p:ph idx="1"/>
          </p:nvPr>
        </p:nvSpPr>
        <p:spPr>
          <a:xfrm>
            <a:off x="2785155" y="1368490"/>
            <a:ext cx="8915400" cy="3777622"/>
          </a:xfrm>
        </p:spPr>
        <p:txBody>
          <a:bodyPr>
            <a:normAutofit fontScale="85000" lnSpcReduction="10000"/>
          </a:bodyPr>
          <a:lstStyle/>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الگوریتم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نزدیکترین همسایه ها، همچنین به عنوان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KNN</a:t>
            </a:r>
            <a:r>
              <a:rPr lang="en-US"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یا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k-NN</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شناخته می شود، یک طبقه بندی کننده یادگیری ناپارامتریک و نظارت شده است که از نزدیکی برای انجام طبقه بندی یا پیش بینی در مورد گروه بندی یک نقطه داده فردی استفاده می کند. در حالی که می‌توان از آن برای مسائل رگرسیون یا طبقه‌بندی استفاده کرد، معمولاً به عنوان یک الگوریتم طبقه‌بندی استفاده می‌شود، و از این فرض استفاده می‌کند که نقاط مشابهی را می‌توان در نزدیکی یکدیگر یافت.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الگوریتم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نزدیکترین همسایه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KNN</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به طور گسترده ای برای پیش بینی بیماری استفاده شده است.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KNN</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یک الگوریتم نظارت شده، طبقه بندی داده های بدون برچسب را با در نظر گرفتن ویژگی ها و برچسب های داده های آموزشی پیش بینی می کند. به طور کلی، الگوریتم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KNN</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قادر است مجموعه‌های داده را با استفاده از یک مدل آموزشی مشابه پرس و جوی آزمایشی با در نظر گرفتن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نزدیک‌ترین نقطه‌های داده آموزشی (همسایه‌ها)، که نزدیک‌ترین آنها به پرس و جوی مورد آزمایش است، طبقه‌بندی کند. در نهایت، الگوریتم یک قانون رای اکثریت را اجرا می کند تا بررسی کند که کدام طبقه بندی نهایی شود. در میان همه الگوریتم‌های یادگیری ماشین، الگوریتم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KNN</a:t>
            </a:r>
            <a:r>
              <a:rPr lang="en-US"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یکی از ساده‌ترین اشکال است و به طور گسترده در کارهای طبقه‌بندی استفاده می‌شود، زیرا طراحی بسیار تطبیقی و قابل درک دارد. این الگوریتم به دلیل استفاده از آن در حل چالش‌های رگرسیون و طبقه‌بندی برای داده‌هایی با اندازه‌های مختلف، سطوح نویز، محدوده‌ها و زمینه‌ها مشهور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428859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7A9570-0889-6C9E-EFC0-E7EBDD7A3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918" y="793102"/>
            <a:ext cx="8537511" cy="54584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935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FD89-38F3-985D-F092-142977CC7A4E}"/>
              </a:ext>
            </a:extLst>
          </p:cNvPr>
          <p:cNvSpPr>
            <a:spLocks noGrp="1"/>
          </p:cNvSpPr>
          <p:nvPr>
            <p:ph type="title"/>
          </p:nvPr>
        </p:nvSpPr>
        <p:spPr/>
        <p:txBody>
          <a:bodyPr>
            <a:normAutofit fontScale="90000"/>
          </a:bodyPr>
          <a:lstStyle/>
          <a:p>
            <a:pPr marL="457200" marR="0" rtl="1">
              <a:lnSpc>
                <a:spcPct val="115000"/>
              </a:lnSpc>
              <a:spcBef>
                <a:spcPts val="500"/>
              </a:spcBef>
              <a:spcAft>
                <a:spcPts val="1000"/>
              </a:spcAft>
            </a:pPr>
            <a:r>
              <a:rPr lang="en-US" sz="1800" cap="all" spc="5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US" sz="3100" spc="-15"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Logistic Regression</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C7B6AE0-13AA-5567-2011-439DCEB28D5A}"/>
              </a:ext>
            </a:extLst>
          </p:cNvPr>
          <p:cNvSpPr>
            <a:spLocks noGrp="1"/>
          </p:cNvSpPr>
          <p:nvPr>
            <p:ph idx="1"/>
          </p:nvPr>
        </p:nvSpPr>
        <p:spPr/>
        <p:txBody>
          <a:bodyPr>
            <a:normAutofit fontScale="85000" lnSpcReduction="10000"/>
          </a:bodyPr>
          <a:lstStyle/>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رگرسیون لجستیک نیز الگوریتم یادگیری نظارت شده است که برای پیش‌بینی یک متغیر هدف طبقه‌بندی وابسته استفاده می‌شود. در اصل، اگر مجموعه بزرگی از داده‌ها را دارید که می‌خواهید دسته‌بندی کنید، رگرسیون لجستیک می‌تواند به شما کمک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رگرسیون لجستیک خروجی یک متغیر وابسته مقوله ای را پیش بینی می کند. بنابراین نتیجه باید یک مقدار مقوله ای یا گسسته باشد. می تواند بله یا خیر، 0 یا 1، درست یا نادرست و غیره باشد، اما به جای دادن مقدار دقیق 0 و 1، مقادیر احتمالی را می دهد که بین 0 و 1 قرار دارند.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رگرسیون لجستیک  بسیار شبیه به رگرسیون خطی است ولی در نحوه استفاده آنها تفاوت وجود دارد. از رگرسیون خطی برای حل مسائل رگرسیون استفاده می شود، در حالی که از رگرسیون لجستیک برای حل مسائل طبقه بندی استفاده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 رگرسیون لجستیک، به جای برازش یک خط رگرسیون، یک تابع لجستیک به شکل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S</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را قرار می دهیم که دو مقدار حداکثر (0 یا 1) را پیش بینی می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منحنی تابع لجستیک احتمال مواردی مانند سرطانی بودن یا نبودن سلول ها، چاق بودن یا نبودن موش بر اساس وزن و غیره را نشان می دهد.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33624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C0B15C-9A2C-7B6E-440E-1971F6D7B3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514" y="1151132"/>
            <a:ext cx="7496726" cy="4555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225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2B73-7409-5686-D6E9-76CC3A89E84B}"/>
              </a:ext>
            </a:extLst>
          </p:cNvPr>
          <p:cNvSpPr>
            <a:spLocks noGrp="1"/>
          </p:cNvSpPr>
          <p:nvPr>
            <p:ph type="title"/>
          </p:nvPr>
        </p:nvSpPr>
        <p:spPr/>
        <p:txBody>
          <a:bodyPr/>
          <a:lstStyle/>
          <a:p>
            <a:r>
              <a:rPr lang="en-US" sz="2800" spc="-15"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Random Forest Classifier</a:t>
            </a:r>
            <a:br>
              <a:rPr lang="en-US" sz="1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endParaRPr lang="en-US" dirty="0">
              <a:solidFill>
                <a:schemeClr val="tx2"/>
              </a:solidFill>
            </a:endParaRPr>
          </a:p>
        </p:txBody>
      </p:sp>
      <p:sp>
        <p:nvSpPr>
          <p:cNvPr id="3" name="Content Placeholder 2">
            <a:extLst>
              <a:ext uri="{FF2B5EF4-FFF2-40B4-BE49-F238E27FC236}">
                <a16:creationId xmlns:a16="http://schemas.microsoft.com/office/drawing/2014/main" id="{62FB3942-1121-8968-0692-AA81D1817BC6}"/>
              </a:ext>
            </a:extLst>
          </p:cNvPr>
          <p:cNvSpPr>
            <a:spLocks noGrp="1"/>
          </p:cNvSpPr>
          <p:nvPr>
            <p:ph idx="1"/>
          </p:nvPr>
        </p:nvSpPr>
        <p:spPr>
          <a:xfrm>
            <a:off x="2589212" y="2133600"/>
            <a:ext cx="8915400" cy="3026229"/>
          </a:xfrm>
        </p:spPr>
        <p:txBody>
          <a:bodyPr>
            <a:normAutofit/>
          </a:bodyPr>
          <a:lstStyle/>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جنگل تصادفی یک الگوریتم یادگیری ماشینی محبوب است که به تکنیک یادگیری نظارت شده تعلق دارد. می توان از آن برای مسائل طبقه بندی و رگرسیون در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استفاده کرد. این مبتنی بر مفهوم یادگیری گروهی است، که فرآیندی از ترکیب طبقه‌بندی‌کننده‌های متعدد برای حل یک مشکل پیچیده و بهبود عملکرد مدل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همانطور که از نام آن پیداست، جنگل تصادفی به جای تکیه بر یک درخت تصمیم، پیش‌بینی را از هر درخت و بر اساس اکثریت آرا پیش‌بینی‌ها گرفته و خروجی نهایی را پیش‌بینی می‌کند.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تعداد بیشتر درختان در جنگل منجر به دقت بالاتر و جلوگیری از مشکل بیش از حد برازش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endParaRPr lang="en-US" dirty="0"/>
          </a:p>
        </p:txBody>
      </p:sp>
    </p:spTree>
    <p:extLst>
      <p:ext uri="{BB962C8B-B14F-4D97-AF65-F5344CB8AC3E}">
        <p14:creationId xmlns:p14="http://schemas.microsoft.com/office/powerpoint/2010/main" val="2286092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115D0C-DA6C-A1D8-D991-0FE329123C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150" y="584717"/>
            <a:ext cx="8738119" cy="5825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187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8093-BE2C-38AC-AAB6-4F33699BC1A0}"/>
              </a:ext>
            </a:extLst>
          </p:cNvPr>
          <p:cNvSpPr>
            <a:spLocks noGrp="1"/>
          </p:cNvSpPr>
          <p:nvPr>
            <p:ph type="title"/>
          </p:nvPr>
        </p:nvSpPr>
        <p:spPr/>
        <p:txBody>
          <a:bodyPr/>
          <a:lstStyle/>
          <a:p>
            <a:pPr algn="r" rtl="1"/>
            <a:r>
              <a:rPr lang="fa-IR" sz="2800" b="1" cap="all" spc="5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مقدمه ای به یادگیری ماشین و علوم داده در پزشکی</a:t>
            </a:r>
            <a:endParaRPr lang="en-US" dirty="0">
              <a:solidFill>
                <a:schemeClr val="tx2"/>
              </a:solidFill>
            </a:endParaRPr>
          </a:p>
        </p:txBody>
      </p:sp>
      <p:sp>
        <p:nvSpPr>
          <p:cNvPr id="3" name="Content Placeholder 2">
            <a:extLst>
              <a:ext uri="{FF2B5EF4-FFF2-40B4-BE49-F238E27FC236}">
                <a16:creationId xmlns:a16="http://schemas.microsoft.com/office/drawing/2014/main" id="{C7A07FBE-E16D-3BAE-AC8D-15BBAB07E33E}"/>
              </a:ext>
            </a:extLst>
          </p:cNvPr>
          <p:cNvSpPr>
            <a:spLocks noGrp="1"/>
          </p:cNvSpPr>
          <p:nvPr>
            <p:ph idx="1"/>
          </p:nvPr>
        </p:nvSpPr>
        <p:spPr>
          <a:xfrm>
            <a:off x="2592925" y="2006082"/>
            <a:ext cx="8915400" cy="2817845"/>
          </a:xfrm>
        </p:spPr>
        <p:txBody>
          <a:bodyPr/>
          <a:lstStyle/>
          <a:p>
            <a:pPr algn="r" rtl="1"/>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یادگیری ماشینی (</a:t>
            </a:r>
            <a:r>
              <a:rPr lang="en-US"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زیر مجموعه ای از هوش مصنوعی است که از داده ها به عنوان منبع ورودی استفاده می کند . استفاده از توابع ریاضی از پیش تعیین شده، نتیجه ای (طبقه بندی یا رگرسیون) به همراه دارد که انجام </a:t>
            </a:r>
            <a:r>
              <a:rPr lang="fa-IR" sz="1800" b="1" cap="all" spc="5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آن اغلب </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برای انسان دشوار است. به عنوان مثال، با استفاده از </a:t>
            </a:r>
            <a:r>
              <a:rPr lang="en-US"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مکان یابی سلول های بدخیم در یک تصویر میکروسکوپی اغلب ساده تر است، که معمولاً انجام آن فقط با نگاه کردن به تصاویر چالش برانگیز است. بیماری آلزایمر، نارسایی قلبی، سرطان سینه و ذات‌الریه تنها تعدادی از بیماری‌هایی هستند که ممکن است با </a:t>
            </a:r>
            <a:r>
              <a:rPr lang="en-US"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شناسایی شوند. ظهور الگوریتم‌های یادگیری ماشینی (</a:t>
            </a:r>
            <a:r>
              <a:rPr lang="en-US"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در حوزه‌های تشخیص بیماری، کاربرد این فناوری را در زمینه‌های پزشکی نشان می‌دهد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a:endParaRPr lang="en-US" dirty="0"/>
          </a:p>
        </p:txBody>
      </p:sp>
    </p:spTree>
    <p:extLst>
      <p:ext uri="{BB962C8B-B14F-4D97-AF65-F5344CB8AC3E}">
        <p14:creationId xmlns:p14="http://schemas.microsoft.com/office/powerpoint/2010/main" val="3463773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1571-98E9-6A3A-C19F-F62F0BA93912}"/>
              </a:ext>
            </a:extLst>
          </p:cNvPr>
          <p:cNvSpPr>
            <a:spLocks noGrp="1"/>
          </p:cNvSpPr>
          <p:nvPr>
            <p:ph type="title"/>
          </p:nvPr>
        </p:nvSpPr>
        <p:spPr/>
        <p:txBody>
          <a:bodyPr>
            <a:noAutofit/>
          </a:bodyPr>
          <a:lstStyle/>
          <a:p>
            <a:pPr algn="r" rtl="1"/>
            <a:r>
              <a:rPr lang="fa-IR" sz="2800" b="1" cap="all" spc="5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نمونه ای از استفاده یادگیری ماشین و علم داده در پیش بینی بیماری قلبی</a:t>
            </a:r>
            <a:br>
              <a:rPr lang="en-US" sz="2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endParaRPr lang="en-US" sz="2800" dirty="0">
              <a:solidFill>
                <a:schemeClr val="tx2"/>
              </a:solidFill>
            </a:endParaRPr>
          </a:p>
        </p:txBody>
      </p:sp>
      <p:sp>
        <p:nvSpPr>
          <p:cNvPr id="3" name="Content Placeholder 2">
            <a:extLst>
              <a:ext uri="{FF2B5EF4-FFF2-40B4-BE49-F238E27FC236}">
                <a16:creationId xmlns:a16="http://schemas.microsoft.com/office/drawing/2014/main" id="{E4F6492E-DB79-D37C-D8CA-3C6259B4125C}"/>
              </a:ext>
            </a:extLst>
          </p:cNvPr>
          <p:cNvSpPr>
            <a:spLocks noGrp="1"/>
          </p:cNvSpPr>
          <p:nvPr>
            <p:ph idx="1"/>
          </p:nvPr>
        </p:nvSpPr>
        <p:spPr/>
        <p:txBody>
          <a:bodyPr>
            <a:normAutofit lnSpcReduction="10000"/>
          </a:bodyPr>
          <a:lstStyle/>
          <a:p>
            <a:pPr marL="228600" marR="0" algn="r" rtl="1">
              <a:lnSpc>
                <a:spcPct val="115000"/>
              </a:lnSpc>
              <a:spcBef>
                <a:spcPts val="500"/>
              </a:spcBef>
              <a:spcAft>
                <a:spcPts val="1000"/>
              </a:spcAft>
            </a:pPr>
            <a:r>
              <a:rPr lang="fa-IR" sz="1800" b="1" cap="all" spc="5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در این پروژه 303 رکورد از اطلاعات افراد وجود دارد که از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marR="0" algn="r" rtl="1">
              <a:lnSpc>
                <a:spcPct val="115000"/>
              </a:lnSpc>
              <a:spcBef>
                <a:spcPts val="500"/>
              </a:spcBef>
              <a:spcAft>
                <a:spcPts val="1000"/>
              </a:spcAft>
            </a:pPr>
            <a:r>
              <a:rPr lang="en-US" sz="1800" b="1" cap="all" spc="5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UCI machine learning repository</a:t>
            </a:r>
            <a:r>
              <a:rPr lang="fa-IR" sz="1800" b="1" cap="all" spc="5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دانلود شده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marR="0" algn="r" rtl="1">
              <a:lnSpc>
                <a:spcPct val="115000"/>
              </a:lnSpc>
              <a:spcBef>
                <a:spcPts val="500"/>
              </a:spcBef>
              <a:spcAft>
                <a:spcPts val="1000"/>
              </a:spcAft>
            </a:pPr>
            <a:r>
              <a:rPr lang="fa-IR" sz="1800" b="1" cap="all" spc="5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برای دانلود این اطلاعات میتوانید به سایت زیر مراجعه کنید: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marR="0" algn="r" rtl="1">
              <a:lnSpc>
                <a:spcPct val="115000"/>
              </a:lnSpc>
              <a:spcBef>
                <a:spcPts val="500"/>
              </a:spcBef>
              <a:spcAft>
                <a:spcPts val="1000"/>
              </a:spcAft>
            </a:pPr>
            <a:r>
              <a:rPr lang="fa-IR" sz="1800" b="1" cap="all" spc="5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لینک سایت منبع :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marR="0" algn="r" rtl="1">
              <a:lnSpc>
                <a:spcPct val="115000"/>
              </a:lnSpc>
              <a:spcBef>
                <a:spcPts val="500"/>
              </a:spcBef>
              <a:spcAft>
                <a:spcPts val="1000"/>
              </a:spcAft>
            </a:pPr>
            <a:r>
              <a:rPr lang="en-US" sz="1800" u="sng" spc="50" dirty="0">
                <a:solidFill>
                  <a:srgbClr val="0066FF"/>
                </a:solidFill>
                <a:effectLst/>
                <a:latin typeface="Calibri" panose="020F0502020204030204" pitchFamily="34" charset="0"/>
                <a:ea typeface="Times New Roman" panose="02020603050405020304" pitchFamily="18" charset="0"/>
                <a:cs typeface="B Nazanin" panose="00000400000000000000" pitchFamily="2" charset="-78"/>
                <a:hlinkClick r:id="rId2"/>
              </a:rPr>
              <a:t>https://www.kaggle.com/datasets/redwankarimsony/heart-disease-data</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marR="0" algn="r" rtl="1">
              <a:lnSpc>
                <a:spcPct val="115000"/>
              </a:lnSpc>
              <a:spcBef>
                <a:spcPts val="500"/>
              </a:spcBef>
              <a:spcAft>
                <a:spcPts val="1000"/>
              </a:spcAft>
            </a:pP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 این پروژه  با بررسی مشکل طبقه بندی بیماری های قلبی، برخی مفاهیم پایه یادگیری ماشین و علم داده را معرفی می کنیم</a:t>
            </a:r>
            <a:r>
              <a:rPr lang="en-US"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marR="0" algn="r" rtl="1">
              <a:lnSpc>
                <a:spcPct val="115000"/>
              </a:lnSpc>
              <a:spcBef>
                <a:spcPts val="500"/>
              </a:spcBef>
              <a:spcAft>
                <a:spcPts val="1000"/>
              </a:spcAft>
            </a:pP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 ابتدا برای شفاف سازی مفاهیم</a:t>
            </a:r>
            <a:r>
              <a:rPr lang="en-US"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سوال زیر را پاسخ میدهیم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987295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330903-D1EA-A131-38F6-1D7AFF1DA458}"/>
              </a:ext>
            </a:extLst>
          </p:cNvPr>
          <p:cNvSpPr>
            <a:spLocks noGrp="1"/>
          </p:cNvSpPr>
          <p:nvPr>
            <p:ph idx="1"/>
          </p:nvPr>
        </p:nvSpPr>
        <p:spPr>
          <a:xfrm>
            <a:off x="2878461" y="556726"/>
            <a:ext cx="8915400" cy="3777622"/>
          </a:xfrm>
        </p:spPr>
        <p:txBody>
          <a:bodyPr/>
          <a:lstStyle/>
          <a:p>
            <a:pPr marL="228600" marR="0" algn="r" rtl="1">
              <a:lnSpc>
                <a:spcPct val="115000"/>
              </a:lnSpc>
              <a:spcBef>
                <a:spcPts val="500"/>
              </a:spcBef>
              <a:spcAft>
                <a:spcPts val="1000"/>
              </a:spcAft>
            </a:pP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طبقه بندی چیست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طبقه بندی مربوط به تصمیم گیری در مورد اینکه آیا یک نمونه بخشی از یک کلاس است یا خیر(طبقه بندی تک کلاسی) میشود. اگر چندین گزینه کلاس وجود داشته باشد، به آن طبقه بندی چند کلاسه گفته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واضح است که مساله پیشبینی ایتلا به یک بیماری یک مساله ی طبقه بندی است زیرا هر فرد یا بیماری دارد (در کلاس بیماری است)  یا خیر.</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4044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67DD-F202-ECC7-62AE-2EC0BD5FB2E1}"/>
              </a:ext>
            </a:extLst>
          </p:cNvPr>
          <p:cNvSpPr>
            <a:spLocks noGrp="1"/>
          </p:cNvSpPr>
          <p:nvPr>
            <p:ph type="title"/>
          </p:nvPr>
        </p:nvSpPr>
        <p:spPr>
          <a:xfrm>
            <a:off x="2592925" y="624110"/>
            <a:ext cx="8911687" cy="682176"/>
          </a:xfrm>
        </p:spPr>
        <p:txBody>
          <a:bodyPr>
            <a:normAutofit fontScale="90000"/>
          </a:bodyPr>
          <a:lstStyle/>
          <a:p>
            <a:pPr algn="r" rtl="1"/>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 این پروژه به بررسی موارد زیر میپردازیم:</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40C0AE02-71EB-F99E-AA5D-82A228815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455" y="793789"/>
            <a:ext cx="8379469" cy="3286861"/>
          </a:xfrm>
        </p:spPr>
      </p:pic>
      <p:sp>
        <p:nvSpPr>
          <p:cNvPr id="6" name="Content Placeholder 2">
            <a:extLst>
              <a:ext uri="{FF2B5EF4-FFF2-40B4-BE49-F238E27FC236}">
                <a16:creationId xmlns:a16="http://schemas.microsoft.com/office/drawing/2014/main" id="{6D3FDAF4-7CF2-32A5-4E52-C5353A99FD94}"/>
              </a:ext>
            </a:extLst>
          </p:cNvPr>
          <p:cNvSpPr txBox="1">
            <a:spLocks/>
          </p:cNvSpPr>
          <p:nvPr/>
        </p:nvSpPr>
        <p:spPr>
          <a:xfrm>
            <a:off x="4050374" y="3568153"/>
            <a:ext cx="7879734" cy="34111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lnSpc>
                <a:spcPct val="115000"/>
              </a:lnSpc>
              <a:spcBef>
                <a:spcPts val="500"/>
              </a:spcBef>
              <a:spcAft>
                <a:spcPts val="1000"/>
              </a:spcAft>
              <a:buFont typeface="+mj-lt"/>
              <a:buAutoNum type="arabicPeriod"/>
            </a:pPr>
            <a:r>
              <a:rPr lang="fa-IR" sz="1600" cap="all" spc="50" dirty="0">
                <a:solidFill>
                  <a:srgbClr val="000000"/>
                </a:solidFill>
                <a:latin typeface="Calibri" panose="020F0502020204030204" pitchFamily="34" charset="0"/>
                <a:ea typeface="Times New Roman" panose="02020603050405020304" pitchFamily="18" charset="0"/>
                <a:cs typeface="Arial" panose="020B0604020202020204" pitchFamily="34" charset="0"/>
              </a:rPr>
              <a:t>تعریف مساله: چه هدفی را دنبال میکنیم و به دنبال حل چه مساله ای هستیم</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Bef>
                <a:spcPts val="500"/>
              </a:spcBef>
              <a:spcAft>
                <a:spcPts val="1000"/>
              </a:spcAft>
              <a:buFont typeface="+mj-lt"/>
              <a:buAutoNum type="arabicPeriod"/>
            </a:pPr>
            <a:r>
              <a:rPr lang="fa-IR" sz="1600" cap="all" spc="50" dirty="0">
                <a:solidFill>
                  <a:srgbClr val="000000"/>
                </a:solidFill>
                <a:latin typeface="Calibri" panose="020F0502020204030204" pitchFamily="34" charset="0"/>
                <a:ea typeface="Times New Roman" panose="02020603050405020304" pitchFamily="18" charset="0"/>
                <a:cs typeface="Arial" panose="020B0604020202020204" pitchFamily="34" charset="0"/>
              </a:rPr>
              <a:t>داده: چه دیتا هایی داریم</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Bef>
                <a:spcPts val="500"/>
              </a:spcBef>
              <a:spcAft>
                <a:spcPts val="1000"/>
              </a:spcAft>
              <a:buFont typeface="+mj-lt"/>
              <a:buAutoNum type="arabicPeriod"/>
            </a:pPr>
            <a:r>
              <a:rPr lang="fa-IR" sz="1600" cap="all" spc="50" dirty="0">
                <a:solidFill>
                  <a:srgbClr val="000000"/>
                </a:solidFill>
                <a:latin typeface="Calibri" panose="020F0502020204030204" pitchFamily="34" charset="0"/>
                <a:ea typeface="Times New Roman" panose="02020603050405020304" pitchFamily="18" charset="0"/>
                <a:cs typeface="Arial" panose="020B0604020202020204" pitchFamily="34" charset="0"/>
              </a:rPr>
              <a:t>ارزیابی: معیار های موفقیت را تعریف کنیم. در چه صورت پروژه به موفقیت میرسد</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Bef>
                <a:spcPts val="500"/>
              </a:spcBef>
              <a:spcAft>
                <a:spcPts val="1000"/>
              </a:spcAft>
              <a:buFont typeface="+mj-lt"/>
              <a:buAutoNum type="arabicPeriod"/>
            </a:pPr>
            <a:r>
              <a:rPr lang="fa-IR" sz="1600" cap="all" spc="50" dirty="0">
                <a:solidFill>
                  <a:srgbClr val="000000"/>
                </a:solidFill>
                <a:latin typeface="Calibri" panose="020F0502020204030204" pitchFamily="34" charset="0"/>
                <a:ea typeface="Times New Roman" panose="02020603050405020304" pitchFamily="18" charset="0"/>
                <a:cs typeface="Arial" panose="020B0604020202020204" pitchFamily="34" charset="0"/>
              </a:rPr>
              <a:t>ویژگی ها: کدام ویژگی ها را مدل میکنیم</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Bef>
                <a:spcPts val="500"/>
              </a:spcBef>
              <a:spcAft>
                <a:spcPts val="1000"/>
              </a:spcAft>
              <a:buFont typeface="+mj-lt"/>
              <a:buAutoNum type="arabicPeriod"/>
            </a:pPr>
            <a:r>
              <a:rPr lang="fa-IR" sz="1600" cap="all" spc="50" dirty="0">
                <a:solidFill>
                  <a:srgbClr val="000000"/>
                </a:solidFill>
                <a:latin typeface="Calibri" panose="020F0502020204030204" pitchFamily="34" charset="0"/>
                <a:ea typeface="Times New Roman" panose="02020603050405020304" pitchFamily="18" charset="0"/>
                <a:cs typeface="Arial" panose="020B0604020202020204" pitchFamily="34" charset="0"/>
              </a:rPr>
              <a:t>مدل کردن: چه مدلی را باید استفاده کنیم</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Bef>
                <a:spcPts val="500"/>
              </a:spcBef>
              <a:spcAft>
                <a:spcPts val="1000"/>
              </a:spcAft>
              <a:buFont typeface="+mj-lt"/>
              <a:buAutoNum type="arabicPeriod"/>
            </a:pPr>
            <a:r>
              <a:rPr lang="fa-IR" sz="1600" cap="all" spc="50" dirty="0">
                <a:solidFill>
                  <a:srgbClr val="000000"/>
                </a:solidFill>
                <a:latin typeface="Calibri" panose="020F0502020204030204" pitchFamily="34" charset="0"/>
                <a:ea typeface="Times New Roman" panose="02020603050405020304" pitchFamily="18" charset="0"/>
                <a:cs typeface="Arial" panose="020B0604020202020204" pitchFamily="34" charset="0"/>
              </a:rPr>
              <a:t>آزمایش کردن: چه چیز هایی را امتحان کردیم. چه چیز های دیگری را میتوان امتحان کرد</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Bef>
                <a:spcPts val="500"/>
              </a:spcBef>
              <a:spcAft>
                <a:spcPts val="1000"/>
              </a:spcAft>
              <a:buFont typeface="+mj-lt"/>
              <a:buAutoNum type="arabicPeriod"/>
            </a:pPr>
            <a:r>
              <a:rPr lang="fa-IR" sz="1600" cap="all" spc="50" dirty="0">
                <a:solidFill>
                  <a:srgbClr val="000000"/>
                </a:solidFill>
                <a:latin typeface="Calibri" panose="020F0502020204030204" pitchFamily="34" charset="0"/>
                <a:ea typeface="Times New Roman" panose="02020603050405020304" pitchFamily="18" charset="0"/>
                <a:cs typeface="Arial" panose="020B0604020202020204" pitchFamily="34" charset="0"/>
              </a:rPr>
              <a:t>تکرار مراحل بالا</a:t>
            </a:r>
            <a:endParaRPr lang="en-US" sz="1600" dirty="0">
              <a:latin typeface="Calibri" panose="020F0502020204030204" pitchFamily="34" charset="0"/>
              <a:ea typeface="Times New Roman" panose="02020603050405020304" pitchFamily="18" charset="0"/>
              <a:cs typeface="Arial" panose="020B0604020202020204" pitchFamily="34" charset="0"/>
            </a:endParaRPr>
          </a:p>
          <a:p>
            <a:endParaRPr lang="en-US" sz="1600" dirty="0"/>
          </a:p>
        </p:txBody>
      </p:sp>
    </p:spTree>
    <p:extLst>
      <p:ext uri="{BB962C8B-B14F-4D97-AF65-F5344CB8AC3E}">
        <p14:creationId xmlns:p14="http://schemas.microsoft.com/office/powerpoint/2010/main" val="239630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A58986-D2AD-7175-D971-C48224F816ED}"/>
              </a:ext>
            </a:extLst>
          </p:cNvPr>
          <p:cNvSpPr>
            <a:spLocks noGrp="1"/>
          </p:cNvSpPr>
          <p:nvPr>
            <p:ph idx="1"/>
          </p:nvPr>
        </p:nvSpPr>
        <p:spPr>
          <a:xfrm>
            <a:off x="2589213" y="279918"/>
            <a:ext cx="8915400" cy="5631932"/>
          </a:xfrm>
        </p:spPr>
        <p:txBody>
          <a:bodyPr>
            <a:normAutofit fontScale="85000" lnSpcReduction="20000"/>
          </a:bodyPr>
          <a:lstStyle/>
          <a:p>
            <a:pPr marL="0" marR="0" indent="0" algn="r" rtl="1">
              <a:lnSpc>
                <a:spcPct val="115000"/>
              </a:lnSpc>
              <a:spcBef>
                <a:spcPts val="500"/>
              </a:spcBef>
              <a:spcAft>
                <a:spcPts val="1000"/>
              </a:spcAft>
              <a:buNone/>
            </a:pPr>
            <a:r>
              <a:rPr lang="fa-IR" sz="1800" b="1"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1</a:t>
            </a:r>
            <a:r>
              <a:rPr lang="ar-SA" sz="1800" b="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تعریف مسئله</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مشکلی که ما بررسی خواهیم کرد طبقه بندی باینری است (نمونه فقط می تواند یکی از دو مورد باشد).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این به این دلیل است که ما از تعدادی ویژگی مختلف در مورد یک فرد برای پیش‌بینی اینکه آیا بیماری قلبی دارد یا خیر استفاده می‌کنیم.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با توجه به پارامترهای بالینی در مورد یک بیمار، آیا می توانیم پیش بینی کنیم که آیا بیماری قلبی دارد یا خیر؟</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b="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2</a:t>
            </a:r>
            <a:r>
              <a:rPr lang="ar-SA" sz="1800" b="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داده ها</a:t>
            </a:r>
            <a:endParaRPr lang="en-US" sz="1800" b="1"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در این مرحله به بررسی دقیق داده ها میپردازیم. این ممکن است شامل منبع یابی، تعریف پارامترهای مختلف، صحبت با کارشناسان در مورد آن و یافتن آنچه باید انتظار داشته باشیم باشد.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داده های اصلی از پایگاه داده کلیولند از </a:t>
            </a:r>
            <a:r>
              <a:rPr lang="en-US"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UCI Machine Learning Repository</a:t>
            </a: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آمده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با این حال، ما آن را به صورت فرمت شده از </a:t>
            </a:r>
            <a:r>
              <a:rPr lang="en-US"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Kaggle</a:t>
            </a: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دانلود کرده ایم.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پایگاه داده اصلی شامل 76 ویژگی است، اما در اینجا فقط از 14 ویژگی استفاده می شود. ویژگی ها متغیرهایی هستند که ما از آنها برای پیش بینی متغیر هدف خود استفاده خواهیم کرد.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ویژگی ها به عنوان متغیرهای مستقل و متغیر هدف را می توان به عنوان متغیر وابسته نام برد.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ما از متغیرهای مستقل برای پیش بینی متغیر وابسته خود استفاده می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یا به عبارتی</a:t>
            </a:r>
            <a:r>
              <a:rPr lang="en-US"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a:t>
            </a:r>
            <a:r>
              <a:rPr lang="ar-SA"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متغیرهای مستقل، ویژگی‌های پزشکی متفاوت یک بیمار و متغیر وابسته، داشتن یا نبودن بیماری قلبی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617996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23984-6C6B-6869-788C-EEDD8C0F2366}"/>
              </a:ext>
            </a:extLst>
          </p:cNvPr>
          <p:cNvSpPr>
            <a:spLocks noGrp="1"/>
          </p:cNvSpPr>
          <p:nvPr>
            <p:ph idx="1"/>
          </p:nvPr>
        </p:nvSpPr>
        <p:spPr>
          <a:xfrm>
            <a:off x="2589212" y="550506"/>
            <a:ext cx="8915400" cy="5360716"/>
          </a:xfrm>
        </p:spPr>
        <p:txBody>
          <a:bodyPr>
            <a:normAutofit/>
          </a:bodyPr>
          <a:lstStyle/>
          <a:p>
            <a:pPr marL="0" indent="0" algn="r" rtl="1">
              <a:lnSpc>
                <a:spcPct val="115000"/>
              </a:lnSpc>
              <a:spcBef>
                <a:spcPts val="500"/>
              </a:spcBef>
              <a:spcAft>
                <a:spcPts val="1000"/>
              </a:spcAft>
              <a:buNone/>
            </a:pPr>
            <a:r>
              <a:rPr lang="fa-IR" i="1" dirty="0">
                <a:solidFill>
                  <a:srgbClr val="481346"/>
                </a:solidFill>
                <a:latin typeface="Calibri" panose="020F0502020204030204" pitchFamily="34" charset="0"/>
                <a:ea typeface="Times New Roman" panose="02020603050405020304" pitchFamily="18" charset="0"/>
                <a:cs typeface="B Nazanin" panose="00000400000000000000" pitchFamily="2" charset="-78"/>
              </a:rPr>
              <a:t>3</a:t>
            </a: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a:t>
            </a:r>
            <a:r>
              <a:rPr lang="ar-SA" sz="1800"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ارزیابی</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معیار ارزیابی چیزی است که در شروع یک پروژه تعریف میکنیم.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معیار موفقیت ما:</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اگر بتوانیم در طول اثبات به دق</a:t>
            </a:r>
            <a:r>
              <a:rPr lang="fa-IR"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ت90</a:t>
            </a: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درصد در پیش‌بینی اینکه آیا بیمار دچار بیماری قلبی است یا خیر بررسیم،به هدف این پروژه دست یافتیم.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دلیل مفید بودن این کار این است که یک هدف تقریبی برای یک مهندس یادگیری ماشین یا دانشمند داده فراهم می کند تا به سمت آن کار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با این حال، به دلیل ماهیت آزمایش، معیار ارزیابی ممکن است در طول زمان تغییر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4. ویژگی ها</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ویژگی ها بخش های مختلف داده ها هستند. در طول این مرحله، باید شروع به بررسی داده ها و ویژگی های آن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یکی از رایج ترین راه ها برای انجام این کار، ایجاد یک دیکشنری داده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89741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16DFA02-A99C-58BE-FECD-367405CB343A}"/>
              </a:ext>
            </a:extLst>
          </p:cNvPr>
          <p:cNvSpPr>
            <a:spLocks noGrp="1"/>
          </p:cNvSpPr>
          <p:nvPr>
            <p:ph idx="1"/>
          </p:nvPr>
        </p:nvSpPr>
        <p:spPr>
          <a:xfrm>
            <a:off x="1810139" y="827314"/>
            <a:ext cx="9937069" cy="5722775"/>
          </a:xfrm>
        </p:spPr>
        <p:txBody>
          <a:bodyPr>
            <a:normAutofit lnSpcReduction="10000"/>
          </a:bodyPr>
          <a:lstStyle/>
          <a:p>
            <a:pPr marL="228600" marR="0" algn="r" rtl="1">
              <a:lnSpc>
                <a:spcPts val="2100"/>
              </a:lnSpc>
              <a:spcBef>
                <a:spcPts val="0"/>
              </a:spcBef>
              <a:spcAft>
                <a:spcPts val="0"/>
              </a:spcAft>
            </a:pPr>
            <a:r>
              <a:rPr lang="fa-IR" sz="2600" b="1" dirty="0">
                <a:effectLst/>
                <a:latin typeface="Roboto" panose="02000000000000000000" pitchFamily="2" charset="0"/>
                <a:ea typeface="Times New Roman" panose="02020603050405020304" pitchFamily="18" charset="0"/>
                <a:cs typeface="B Nazanin" panose="00000400000000000000" pitchFamily="2" charset="-78"/>
              </a:rPr>
              <a:t>به طور دقیق تر، ما به موضوعات زیر خواهیم پرداخت:</a:t>
            </a:r>
            <a:endParaRPr lang="en-US" sz="2600" b="1"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ts val="2100"/>
              </a:lnSpc>
              <a:spcBef>
                <a:spcPts val="0"/>
              </a:spcBef>
              <a:spcAft>
                <a:spcPts val="0"/>
              </a:spcAft>
              <a:buNone/>
            </a:pPr>
            <a:r>
              <a:rPr lang="en-US" sz="1800" dirty="0">
                <a:effectLst/>
                <a:latin typeface="Roboto" panose="02000000000000000000" pitchFamily="2" charset="0"/>
                <a:ea typeface="Times New Roman" panose="02020603050405020304" pitchFamily="18" charset="0"/>
                <a:cs typeface="B Nazanin" panose="00000400000000000000" pitchFamily="2" charset="-78"/>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ar-SA" b="1"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تجزیه و تحلیل داده های اکتشافی</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Exploratory data analysis (EDA)</a:t>
            </a:r>
            <a:r>
              <a:rPr lang="en-US" i="1" dirty="0">
                <a:solidFill>
                  <a:srgbClr val="481346"/>
                </a:solidFill>
                <a:effectLst/>
                <a:latin typeface="Arial" panose="020B0604020202020204" pitchFamily="34" charset="0"/>
                <a:ea typeface="Times New Roman" panose="02020603050405020304" pitchFamily="18" charset="0"/>
                <a:cs typeface="Arial" panose="020B0604020202020204" pitchFamily="34" charset="0"/>
              </a:rPr>
              <a:t> </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 </a:t>
            </a:r>
            <a:r>
              <a:rPr lang="ar-SA"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فرآیند بررسی یک مجموعه داده و یافتن اطلاعات بیشتر در مورد آن</a:t>
            </a:r>
            <a:r>
              <a:rPr lang="en-US"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آموزش مدل </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Model training</a:t>
            </a:r>
            <a:r>
              <a:rPr lang="en-US"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a:t>
            </a:r>
            <a:r>
              <a:rPr lang="ar-SA"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ایجاد مدل(هایی) برای یادگیری پیش بینی متغیر هدف بر اساس متغیرهای دیگر</a:t>
            </a:r>
            <a:r>
              <a:rPr lang="en-US"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ارزیابی مدل </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Model evaluation</a:t>
            </a:r>
            <a:r>
              <a:rPr lang="en-US"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a:t>
            </a:r>
            <a:r>
              <a:rPr lang="ar-SA"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ارزیابی پیش‌بینی‌های مدل با استفاده از معیارهای ارزیابی خاص مسئله</a:t>
            </a:r>
            <a:r>
              <a:rPr lang="en-US"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مقایسه مدل </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Model comparison</a:t>
            </a:r>
            <a:r>
              <a:rPr lang="en-US"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a:t>
            </a:r>
            <a:r>
              <a:rPr lang="ar-SA"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مقایسه چندین مدل مختلف برای یافتن بهترین</a:t>
            </a:r>
            <a:r>
              <a:rPr lang="en-US"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تنظیم دقیق مدل </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Model fine-tuning </a:t>
            </a:r>
            <a:r>
              <a:rPr lang="en-US" b="1"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a:t>
            </a:r>
            <a:r>
              <a:rPr lang="ar-SA"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هنگامی که یک مدل خوب پیدا کردیم، چگونه می توانیم آن را بهبود دهیم؟</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اهمیت ویژگی </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Feature importance</a:t>
            </a:r>
            <a:r>
              <a:rPr lang="en-US"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a:t>
            </a:r>
            <a:r>
              <a:rPr lang="ar-SA"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از آنجایی که ما وجود بیماری قلبی را پیش‌بینی می‌کنیم، آیا چیزهایی وجود دارند که برای پیش‌بینی مهم‌تر هستند؟</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b="1"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اعتبار سنجی متقابل  </a:t>
            </a:r>
            <a:r>
              <a:rPr lang="en-US"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Cross-validation</a:t>
            </a:r>
            <a:r>
              <a:rPr lang="en-US"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a:t>
            </a:r>
            <a:r>
              <a:rPr lang="ar-SA"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اگر ما یک مدل خوب بسازیم، آیا می توانیم مطمئن باشیم که روی داده های دیده نشده کار می کند؟</a:t>
            </a:r>
            <a:endParaRPr lang="fa-IR"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برای بررسی این موضوعات، از </a:t>
            </a:r>
            <a:r>
              <a:rPr lang="en-US"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pandas</a:t>
            </a: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ا، </a:t>
            </a:r>
            <a:r>
              <a:rPr lang="en-US"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Matplotlib </a:t>
            </a:r>
            <a:r>
              <a:rPr lang="en-US" sz="1800"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 </a:t>
            </a:r>
            <a:r>
              <a:rPr lang="ar-SA" sz="1800"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rPr>
              <a:t>و</a:t>
            </a:r>
            <a:r>
              <a:rPr lang="en-US"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NumPy </a:t>
            </a: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برای تجزیه و تحلیل داده‌ها و همچنین از</a:t>
            </a:r>
            <a:r>
              <a:rPr lang="en-US"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Scikit-Learn </a:t>
            </a:r>
            <a:r>
              <a:rPr lang="ar-SA"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برای کارهای یادگیری ماشین و مدل‌سازی استفاده می‌کنیم</a:t>
            </a:r>
            <a:r>
              <a:rPr lang="en-US" sz="1800" i="1"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endParaRPr lang="fa-IR" i="1" dirty="0">
              <a:solidFill>
                <a:srgbClr val="481346"/>
              </a:solidFill>
              <a:effectLst/>
              <a:latin typeface="B Nazanin" panose="00000400000000000000" pitchFamily="2" charset="-78"/>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endParaRPr lang="fa-IR" i="1" dirty="0">
              <a:solidFill>
                <a:srgbClr val="481346"/>
              </a:solidFill>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endParaRPr lang="en-US"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627628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9726-62ED-A626-F98F-5DD3F9EBD66B}"/>
              </a:ext>
            </a:extLst>
          </p:cNvPr>
          <p:cNvSpPr>
            <a:spLocks noGrp="1"/>
          </p:cNvSpPr>
          <p:nvPr>
            <p:ph idx="1"/>
          </p:nvPr>
        </p:nvSpPr>
        <p:spPr>
          <a:xfrm>
            <a:off x="1576873" y="438539"/>
            <a:ext cx="9927739" cy="5472683"/>
          </a:xfrm>
        </p:spPr>
        <p:txBody>
          <a:bodyPr>
            <a:normAutofit/>
          </a:bodyPr>
          <a:lstStyle/>
          <a:p>
            <a:pPr marL="342900" marR="0" lvl="0" indent="-342900" algn="r" rtl="1">
              <a:lnSpc>
                <a:spcPct val="115000"/>
              </a:lnSpc>
              <a:spcBef>
                <a:spcPts val="500"/>
              </a:spcBef>
              <a:spcAft>
                <a:spcPts val="1000"/>
              </a:spcAft>
              <a:buClr>
                <a:srgbClr val="481346"/>
              </a:buClr>
              <a:buFont typeface="+mj-lt"/>
              <a:buAutoNum type="arabicPeriod"/>
            </a:pPr>
            <a:r>
              <a:rPr lang="ar-SA" sz="1800" b="1"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تجزیه و تحلیل داده های اکتشافی</a:t>
            </a:r>
            <a:r>
              <a:rPr lang="en-US" sz="1800" i="1" dirty="0">
                <a:solidFill>
                  <a:srgbClr val="481346"/>
                </a:solidFill>
                <a:effectLst/>
                <a:latin typeface="Calibri" panose="020F0502020204030204" pitchFamily="34" charset="0"/>
                <a:ea typeface="Times New Roman" panose="02020603050405020304" pitchFamily="18" charset="0"/>
                <a:cs typeface="Arial" panose="020B0604020202020204" pitchFamily="34" charset="0"/>
              </a:rPr>
              <a:t>Exploratory data analysis (EDA)</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هنگامی که یک مجموعه داده را وارد کردیم، گام بعدی کاوش است. هیچ راه مشخصی برای انجام این کار وجود ندارد. اما کاری که باید انجام دهیم این است که بیشتر و بیشتر با مجموعه داده آشنا شویم.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ستون های مختلف را با یکدیگر مقایسه می کنیم و آنها را با متغیر هدف مقایسه میکنیم.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از آنجایی که </a:t>
            </a:r>
            <a:r>
              <a:rPr lang="en-US"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EDA</a:t>
            </a: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 هیچ مجموعه متدولوژی دقیقی ندارد، در زیر چک لیست کوتاهی وجود دارد که از آن استفاده میکنیم: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چه سؤالی را می‌خواهید حل کنیم (یا ثابت کنید اشتباه می‌کنیم)؟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چه نوع داده هایی داریم و چگونه با انواع مختلف رفتار می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چه چیزی در داده ها کم است و چگونه با آن برخورد می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نقاط پرت کجا هستند و چرا باید به آنها اهمیت دهیم؟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r" rtl="1">
              <a:lnSpc>
                <a:spcPct val="115000"/>
              </a:lnSpc>
              <a:spcBef>
                <a:spcPts val="500"/>
              </a:spcBef>
              <a:spcAft>
                <a:spcPts val="1000"/>
              </a:spcAft>
              <a:buNone/>
            </a:pPr>
            <a:r>
              <a:rPr lang="fa-IR" sz="1800" dirty="0">
                <a:solidFill>
                  <a:srgbClr val="481346"/>
                </a:solidFill>
                <a:effectLst/>
                <a:latin typeface="Calibri" panose="020F0502020204030204" pitchFamily="34" charset="0"/>
                <a:ea typeface="Times New Roman" panose="02020603050405020304" pitchFamily="18" charset="0"/>
                <a:cs typeface="B Nazanin" panose="00000400000000000000" pitchFamily="2" charset="-78"/>
              </a:rPr>
              <a:t>چگونه می توانید ویژگی هایی را اضافه کنیم، تغییر دهید یا حذف کنید تا از داده های خود بهره بیشتری ببریم؟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886961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413B4-BD12-9C80-80AC-FE07F0F729D5}"/>
              </a:ext>
            </a:extLst>
          </p:cNvPr>
          <p:cNvSpPr>
            <a:spLocks noGrp="1"/>
          </p:cNvSpPr>
          <p:nvPr>
            <p:ph idx="1"/>
          </p:nvPr>
        </p:nvSpPr>
        <p:spPr>
          <a:xfrm>
            <a:off x="2831808" y="407437"/>
            <a:ext cx="8915400" cy="6347926"/>
          </a:xfrm>
        </p:spPr>
        <p:txBody>
          <a:bodyPr>
            <a:normAutofit/>
          </a:bodyPr>
          <a:lstStyle/>
          <a:p>
            <a:pPr marL="0" marR="0" lvl="0" indent="0" algn="r" rtl="1">
              <a:lnSpc>
                <a:spcPct val="115000"/>
              </a:lnSpc>
              <a:spcBef>
                <a:spcPts val="500"/>
              </a:spcBef>
              <a:spcAft>
                <a:spcPts val="1000"/>
              </a:spcAft>
              <a:buClr>
                <a:srgbClr val="481346"/>
              </a:buClr>
              <a:buNone/>
            </a:pPr>
            <a:r>
              <a:rPr lang="en-US" b="1" dirty="0">
                <a:latin typeface="Calibri" panose="020F0502020204030204" pitchFamily="34" charset="0"/>
                <a:ea typeface="Times New Roman" panose="02020603050405020304" pitchFamily="18" charset="0"/>
                <a:cs typeface="B Nazanin" panose="00000400000000000000" pitchFamily="2" charset="-78"/>
              </a:rPr>
              <a:t> .2</a:t>
            </a:r>
            <a:r>
              <a:rPr lang="fa-IR" sz="1800" b="1" dirty="0">
                <a:effectLst/>
                <a:latin typeface="Calibri" panose="020F0502020204030204" pitchFamily="34" charset="0"/>
                <a:ea typeface="Times New Roman" panose="02020603050405020304" pitchFamily="18" charset="0"/>
                <a:cs typeface="B Nazanin" panose="00000400000000000000" pitchFamily="2" charset="-78"/>
              </a:rPr>
              <a:t>مدل سازی:</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algn="r" rtl="1">
              <a:lnSpc>
                <a:spcPct val="115000"/>
              </a:lnSpc>
              <a:spcBef>
                <a:spcPts val="500"/>
              </a:spcBef>
              <a:spcAft>
                <a:spcPts val="1000"/>
              </a:spcAft>
            </a:pPr>
            <a:r>
              <a:rPr lang="fa-IR" sz="1800" dirty="0">
                <a:effectLst/>
                <a:latin typeface="Calibri" panose="020F0502020204030204" pitchFamily="34" charset="0"/>
                <a:ea typeface="Times New Roman" panose="02020603050405020304" pitchFamily="18" charset="0"/>
                <a:cs typeface="B Nazanin" panose="00000400000000000000" pitchFamily="2" charset="-78"/>
              </a:rPr>
              <a:t>برای ساختن یک مدل، ابتدا باید مجموعه داده خود را آماده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114300" marR="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B Nazanin" panose="00000400000000000000" pitchFamily="2" charset="-78"/>
              </a:rPr>
              <a:t>چون میخواهیم متغیر هدف خود را با استفاده از متغیرهای دیگر پیش بینی کنیم، متغیر هدف را از بقیه جدا می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tabLst>
                <a:tab pos="523875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تقسیم آموزشی و آزمون </a:t>
            </a:r>
            <a:r>
              <a:rPr lang="en-US" sz="1800" dirty="0">
                <a:effectLst/>
                <a:latin typeface="Calibri" panose="020F0502020204030204" pitchFamily="34" charset="0"/>
                <a:ea typeface="Times New Roman" panose="02020603050405020304" pitchFamily="18" charset="0"/>
                <a:cs typeface="B Nazanin" panose="00000400000000000000" pitchFamily="2" charset="-78"/>
              </a:rPr>
              <a:t>(Training and test sets)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tabLst>
                <a:tab pos="523875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اکنون یکی از مهمترین مفاهیم در یادگیری ماشین، تقسیم آموزش/آزمون مطرح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tabLst>
                <a:tab pos="523875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این جایی است که داده های خود را به یک مجموعه آموزشی </a:t>
            </a:r>
            <a:r>
              <a:rPr lang="en-US" sz="1800" dirty="0">
                <a:effectLst/>
                <a:latin typeface="Calibri" panose="020F0502020204030204" pitchFamily="34" charset="0"/>
                <a:ea typeface="Times New Roman" panose="02020603050405020304" pitchFamily="18" charset="0"/>
                <a:cs typeface="B Nazanin" panose="00000400000000000000" pitchFamily="2" charset="-78"/>
              </a:rPr>
              <a:t>(training set)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و یک مجموعه آزمایشی</a:t>
            </a:r>
            <a:r>
              <a:rPr lang="en-US" sz="1800" dirty="0">
                <a:effectLst/>
                <a:latin typeface="Calibri" panose="020F0502020204030204" pitchFamily="34" charset="0"/>
                <a:ea typeface="Times New Roman" panose="02020603050405020304" pitchFamily="18" charset="0"/>
                <a:cs typeface="B Nazanin" panose="00000400000000000000" pitchFamily="2" charset="-78"/>
              </a:rPr>
              <a:t> (test set) </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تقسیم می کنیم.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tabLst>
                <a:tab pos="523875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ما از مجموعه آموزشی خود برای آموزش مدل و از مجموعه تست خود برای آزمایش آن استفاده می کنیم.</a:t>
            </a:r>
          </a:p>
          <a:p>
            <a:pPr algn="r" rtl="1">
              <a:lnSpc>
                <a:spcPct val="115000"/>
              </a:lnSpc>
              <a:spcBef>
                <a:spcPts val="500"/>
              </a:spcBef>
              <a:spcAft>
                <a:spcPts val="1000"/>
              </a:spcAft>
              <a:tabLst>
                <a:tab pos="5238750" algn="l"/>
              </a:tabLst>
            </a:pPr>
            <a:r>
              <a:rPr lang="fa-IR" dirty="0">
                <a:latin typeface="Calibri" panose="020F0502020204030204" pitchFamily="34" charset="0"/>
                <a:ea typeface="Times New Roman" panose="02020603050405020304" pitchFamily="18" charset="0"/>
                <a:cs typeface="B Nazanin" panose="00000400000000000000" pitchFamily="2" charset="-78"/>
              </a:rPr>
              <a:t>بعد از آماده کردن داده ها مدل انتخاب میکنیم . برای مثال در پروزژه تشخیص بیماری قلبی از الگوریتم های زیر استفاده شده است:</a:t>
            </a: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رگرسیون لجستیک -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LogisticRegression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en-US" sz="1800" dirty="0">
                <a:effectLst/>
                <a:latin typeface="Calibri" panose="020F0502020204030204" pitchFamily="34" charset="0"/>
                <a:ea typeface="Times New Roman" panose="02020603050405020304" pitchFamily="18" charset="0"/>
                <a:cs typeface="B Nazanin" panose="00000400000000000000" pitchFamily="2" charset="-78"/>
              </a:rPr>
              <a:t>K</a:t>
            </a:r>
            <a:r>
              <a:rPr lang="fa-IR" sz="1800" dirty="0">
                <a:effectLst/>
                <a:latin typeface="Calibri" panose="020F0502020204030204" pitchFamily="34" charset="0"/>
                <a:ea typeface="Times New Roman" panose="02020603050405020304" pitchFamily="18" charset="0"/>
                <a:cs typeface="B Nazanin" panose="00000400000000000000" pitchFamily="2" charset="-78"/>
              </a:rPr>
              <a:t>-نزدیکترین همسایگان -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KNeighboursClassifier</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en-US" sz="1800" dirty="0" err="1">
                <a:effectLst/>
                <a:latin typeface="Calibri" panose="020F0502020204030204" pitchFamily="34" charset="0"/>
                <a:ea typeface="Times New Roman" panose="02020603050405020304" pitchFamily="18" charset="0"/>
                <a:cs typeface="B Nazanin" panose="00000400000000000000" pitchFamily="2" charset="-78"/>
              </a:rPr>
              <a:t>RandomForestClassifier</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tabLst>
                <a:tab pos="478790" algn="l"/>
                <a:tab pos="5238750" algn="l"/>
              </a:tabLst>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tabLst>
                <a:tab pos="5238750" algn="l"/>
              </a:tabLst>
            </a:pPr>
            <a:endParaRPr lang="fa-IR" sz="1800" dirty="0">
              <a:effectLst/>
              <a:latin typeface="Calibri" panose="020F0502020204030204" pitchFamily="34" charset="0"/>
              <a:ea typeface="Times New Roman" panose="02020603050405020304" pitchFamily="18" charset="0"/>
              <a:cs typeface="B Nazanin" panose="00000400000000000000" pitchFamily="2" charset="-78"/>
            </a:endParaRPr>
          </a:p>
          <a:p>
            <a:pPr marL="0" marR="0" indent="0" algn="r" rtl="1">
              <a:lnSpc>
                <a:spcPct val="115000"/>
              </a:lnSpc>
              <a:spcBef>
                <a:spcPts val="500"/>
              </a:spcBef>
              <a:spcAft>
                <a:spcPts val="1000"/>
              </a:spcAft>
              <a:buNone/>
              <a:tabLst>
                <a:tab pos="5238750" algn="l"/>
              </a:tabLst>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400050" indent="-285750" algn="r" rtl="1">
              <a:lnSpc>
                <a:spcPct val="115000"/>
              </a:lnSpc>
              <a:spcBef>
                <a:spcPts val="500"/>
              </a:spcBef>
              <a:spcAft>
                <a:spcPts val="1000"/>
              </a:spcAft>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329576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60BD-08D5-50F8-5B5C-84FF82323C3D}"/>
              </a:ext>
            </a:extLst>
          </p:cNvPr>
          <p:cNvSpPr>
            <a:spLocks noGrp="1"/>
          </p:cNvSpPr>
          <p:nvPr>
            <p:ph type="title"/>
          </p:nvPr>
        </p:nvSpPr>
        <p:spPr>
          <a:xfrm>
            <a:off x="2592925" y="624110"/>
            <a:ext cx="8911687" cy="663514"/>
          </a:xfrm>
        </p:spPr>
        <p:txBody>
          <a:bodyPr>
            <a:normAutofit fontScale="90000"/>
          </a:bodyPr>
          <a:lstStyle/>
          <a:p>
            <a:pPr algn="r"/>
            <a:r>
              <a:rPr lang="fa-IR" sz="1800" dirty="0">
                <a:solidFill>
                  <a:schemeClr val="tx2"/>
                </a:solidFill>
                <a:latin typeface="Calibri" panose="020F0502020204030204" pitchFamily="34" charset="0"/>
                <a:ea typeface="Times New Roman" panose="02020603050405020304" pitchFamily="18" charset="0"/>
                <a:cs typeface="B Nazanin" panose="00000400000000000000" pitchFamily="2" charset="-78"/>
              </a:rPr>
              <a:t>ب</a:t>
            </a:r>
            <a:r>
              <a:rPr lang="fa-IR"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ا آموزش مدل ها و اجرا آن ها روی مجموعه آزمایش به هر کدام از آن ها امتیازی را نسبت دادیم و به نتایج زیر رسیدیم:</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05C327E3-581B-B5C6-9158-4B0C889B8E90}"/>
              </a:ext>
            </a:extLst>
          </p:cNvPr>
          <p:cNvPicPr>
            <a:picLocks noGrp="1" noChangeAspect="1"/>
          </p:cNvPicPr>
          <p:nvPr>
            <p:ph idx="1"/>
          </p:nvPr>
        </p:nvPicPr>
        <p:blipFill>
          <a:blip r:embed="rId2"/>
          <a:stretch>
            <a:fillRect/>
          </a:stretch>
        </p:blipFill>
        <p:spPr>
          <a:xfrm>
            <a:off x="3666930" y="1287624"/>
            <a:ext cx="5663682" cy="4947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779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A8035-7480-8A00-BDEB-9E4B308BE440}"/>
              </a:ext>
            </a:extLst>
          </p:cNvPr>
          <p:cNvSpPr>
            <a:spLocks noGrp="1"/>
          </p:cNvSpPr>
          <p:nvPr>
            <p:ph idx="1"/>
          </p:nvPr>
        </p:nvSpPr>
        <p:spPr>
          <a:xfrm>
            <a:off x="2355947" y="2534817"/>
            <a:ext cx="8915400" cy="1421363"/>
          </a:xfrm>
        </p:spPr>
        <p:txBody>
          <a:bodyPr/>
          <a:lstStyle/>
          <a:p>
            <a:pPr marL="114300" marR="0" indent="0" algn="r" rtl="1">
              <a:lnSpc>
                <a:spcPct val="115000"/>
              </a:lnSpc>
              <a:spcBef>
                <a:spcPts val="500"/>
              </a:spcBef>
              <a:spcAft>
                <a:spcPts val="1000"/>
              </a:spcAft>
              <a:buNone/>
              <a:tabLst>
                <a:tab pos="478790" algn="l"/>
                <a:tab pos="523875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با توجه به نتایج بدست آمده مشاهده میشود که الگوریتم </a:t>
            </a:r>
            <a:r>
              <a:rPr lang="en-US" sz="1800" dirty="0">
                <a:effectLst/>
                <a:latin typeface="Calibri" panose="020F0502020204030204" pitchFamily="34" charset="0"/>
                <a:ea typeface="Times New Roman" panose="02020603050405020304" pitchFamily="18" charset="0"/>
                <a:cs typeface="B Nazanin" panose="00000400000000000000" pitchFamily="2" charset="-78"/>
              </a:rPr>
              <a:t>Logistic Regression</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بیشترین امتیاز را داشته. ( حدود 88%)</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114300" marR="0" indent="0" algn="r" rtl="1">
              <a:lnSpc>
                <a:spcPct val="115000"/>
              </a:lnSpc>
              <a:spcBef>
                <a:spcPts val="500"/>
              </a:spcBef>
              <a:spcAft>
                <a:spcPts val="1000"/>
              </a:spcAft>
              <a:buNone/>
              <a:tabLst>
                <a:tab pos="478790" algn="l"/>
                <a:tab pos="523875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 در مرحله بعد تلاش میکنیم با انجام روش های زیر درصد پیش بینی مدل هارا بالا ببریم تا به مدل پیش بینی کننده قویتری برسیم .</a:t>
            </a:r>
          </a:p>
          <a:p>
            <a:pPr marL="114300" marR="0" indent="0" algn="r" rtl="1">
              <a:lnSpc>
                <a:spcPct val="115000"/>
              </a:lnSpc>
              <a:spcBef>
                <a:spcPts val="500"/>
              </a:spcBef>
              <a:spcAft>
                <a:spcPts val="1000"/>
              </a:spcAft>
              <a:buNone/>
              <a:tabLst>
                <a:tab pos="478790" algn="l"/>
                <a:tab pos="5238750" algn="l"/>
              </a:tabLst>
            </a:pPr>
            <a:endParaRPr lang="en-US" dirty="0"/>
          </a:p>
        </p:txBody>
      </p:sp>
    </p:spTree>
    <p:extLst>
      <p:ext uri="{BB962C8B-B14F-4D97-AF65-F5344CB8AC3E}">
        <p14:creationId xmlns:p14="http://schemas.microsoft.com/office/powerpoint/2010/main" val="375582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0376-439D-1AD1-F15C-CE5E72CE0E4D}"/>
              </a:ext>
            </a:extLst>
          </p:cNvPr>
          <p:cNvSpPr>
            <a:spLocks noGrp="1"/>
          </p:cNvSpPr>
          <p:nvPr>
            <p:ph type="title"/>
          </p:nvPr>
        </p:nvSpPr>
        <p:spPr/>
        <p:txBody>
          <a:bodyPr/>
          <a:lstStyle/>
          <a:p>
            <a:pPr algn="r" rtl="1"/>
            <a:r>
              <a:rPr lang="fa-IR" sz="2800" b="1" cap="all" spc="5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کاربرد یادگیری ماشین در صنعت پزشکی</a:t>
            </a:r>
            <a:br>
              <a:rPr lang="en-US" sz="1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endParaRPr lang="en-US" dirty="0">
              <a:solidFill>
                <a:schemeClr val="tx2"/>
              </a:solidFill>
            </a:endParaRPr>
          </a:p>
        </p:txBody>
      </p:sp>
      <p:sp>
        <p:nvSpPr>
          <p:cNvPr id="3" name="Content Placeholder 2">
            <a:extLst>
              <a:ext uri="{FF2B5EF4-FFF2-40B4-BE49-F238E27FC236}">
                <a16:creationId xmlns:a16="http://schemas.microsoft.com/office/drawing/2014/main" id="{A87E6DC3-FEF1-40EF-D466-D013032F75C7}"/>
              </a:ext>
            </a:extLst>
          </p:cNvPr>
          <p:cNvSpPr>
            <a:spLocks noGrp="1"/>
          </p:cNvSpPr>
          <p:nvPr>
            <p:ph idx="1"/>
          </p:nvPr>
        </p:nvSpPr>
        <p:spPr>
          <a:xfrm>
            <a:off x="2592925" y="1415143"/>
            <a:ext cx="8915400" cy="1178767"/>
          </a:xfrm>
        </p:spPr>
        <p:txBody>
          <a:bodyPr/>
          <a:lstStyle/>
          <a:p>
            <a:pPr algn="r" rtl="1"/>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یکی از اصلی ترین کاربردهای </a:t>
            </a:r>
            <a:r>
              <a:rPr lang="en-US"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در پزشکی، شناسایی و تشخیص بیماری هایی است که تشخیص آنها دشوار است. این می تواند شامل هر چیزی باشد، از سرطان هایی که در مراحل اولیه ابتلا هستند تا سایر بیماری ها مانند بیماری های ژنتیکی</a:t>
            </a:r>
            <a:endParaRPr lang="en-US" dirty="0"/>
          </a:p>
        </p:txBody>
      </p:sp>
      <p:sp>
        <p:nvSpPr>
          <p:cNvPr id="4" name="TextBox 3">
            <a:extLst>
              <a:ext uri="{FF2B5EF4-FFF2-40B4-BE49-F238E27FC236}">
                <a16:creationId xmlns:a16="http://schemas.microsoft.com/office/drawing/2014/main" id="{D87780CE-F5FE-0328-05DA-BC7E01E9B832}"/>
              </a:ext>
            </a:extLst>
          </p:cNvPr>
          <p:cNvSpPr txBox="1"/>
          <p:nvPr/>
        </p:nvSpPr>
        <p:spPr>
          <a:xfrm>
            <a:off x="3881535" y="2696033"/>
            <a:ext cx="7382590" cy="364869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r" rtl="1"/>
            <a:endPar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endParaRPr>
          </a:p>
          <a:p>
            <a:pPr algn="r" rtl="1"/>
            <a:r>
              <a:rPr lang="fa-IR" b="1" cap="all" spc="50" dirty="0">
                <a:solidFill>
                  <a:srgbClr val="000000"/>
                </a:solidFill>
                <a:latin typeface="Calibri" panose="020F0502020204030204" pitchFamily="34" charset="0"/>
                <a:ea typeface="Times New Roman" panose="02020603050405020304" pitchFamily="18" charset="0"/>
                <a:cs typeface="B Nazanin" panose="00000400000000000000" pitchFamily="2" charset="-78"/>
              </a:rPr>
              <a:t>پ</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بعضی از کاربرد های یادگیری ماشین و یادگیری عمیق در تشخیص بیماری ها:</a:t>
            </a:r>
          </a:p>
          <a:p>
            <a:pPr algn="r" rtl="1"/>
            <a:endPar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endParaRPr>
          </a:p>
          <a:p>
            <a:pPr marL="342900" marR="0" lvl="0" indent="-342900" algn="r" rtl="1">
              <a:lnSpc>
                <a:spcPct val="115000"/>
              </a:lnSpc>
              <a:spcBef>
                <a:spcPts val="500"/>
              </a:spcBef>
              <a:spcAft>
                <a:spcPts val="1000"/>
              </a:spcAft>
              <a:buFont typeface="Wingdings" panose="05000000000000000000" pitchFamily="2" charset="2"/>
              <a:buChar char=""/>
            </a:pPr>
            <a:r>
              <a:rPr lang="fa-IR" sz="14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آسیب شناسی، برای تشخیص بیماری ها از نتایج آزمایشات آزمایشگاهی.</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Wingdings" panose="05000000000000000000" pitchFamily="2" charset="2"/>
              <a:buChar char=""/>
            </a:pPr>
            <a:r>
              <a:rPr lang="fa-IR" sz="14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پوست و انکولوژی، برای تشخیص بیوپسی بافت سرطانی.</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Wingdings" panose="05000000000000000000" pitchFamily="2" charset="2"/>
              <a:buChar char=""/>
            </a:pPr>
            <a:r>
              <a:rPr lang="fa-IR" sz="14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تشخیص اختلالات ژنتیکی و بیماری های نادر بر اساس فنوتیپ های مشاهده شده.</a:t>
            </a:r>
          </a:p>
          <a:p>
            <a:pPr marL="342900" marR="0" lvl="0" indent="-342900" algn="r" rtl="1">
              <a:lnSpc>
                <a:spcPct val="115000"/>
              </a:lnSpc>
              <a:spcBef>
                <a:spcPts val="500"/>
              </a:spcBef>
              <a:spcAft>
                <a:spcPts val="1000"/>
              </a:spcAft>
              <a:buFont typeface="Wingdings" panose="05000000000000000000" pitchFamily="2" charset="2"/>
              <a:buChar char=""/>
            </a:pPr>
            <a:r>
              <a:rPr lang="fa-IR" sz="14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تجزیه و تحلیل چهره برای اندازه گیری علائم حیاتی.</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Wingdings" panose="05000000000000000000" pitchFamily="2" charset="2"/>
              <a:buChar char=""/>
            </a:pPr>
            <a:r>
              <a:rPr lang="fa-IR" sz="14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ربات‌های چت که از تشخیص متن یا گفتار برای شناسایی الگوهای علائم بیمار استفاده می‌کنند، تشخیص‌های سطحی و درمان یا اقدامات دیگر را توصیه می‌کنند.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cxnSp>
        <p:nvCxnSpPr>
          <p:cNvPr id="7" name="Straight Connector 6">
            <a:extLst>
              <a:ext uri="{FF2B5EF4-FFF2-40B4-BE49-F238E27FC236}">
                <a16:creationId xmlns:a16="http://schemas.microsoft.com/office/drawing/2014/main" id="{A303F2BD-CD2E-6B5D-89F7-9E209720951A}"/>
              </a:ext>
            </a:extLst>
          </p:cNvPr>
          <p:cNvCxnSpPr/>
          <p:nvPr/>
        </p:nvCxnSpPr>
        <p:spPr>
          <a:xfrm flipH="1">
            <a:off x="3342435" y="2388636"/>
            <a:ext cx="79216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347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D9D82-9AA7-1527-F87D-1FAB00FA1CD1}"/>
              </a:ext>
            </a:extLst>
          </p:cNvPr>
          <p:cNvSpPr>
            <a:spLocks noGrp="1"/>
          </p:cNvSpPr>
          <p:nvPr>
            <p:ph idx="1"/>
          </p:nvPr>
        </p:nvSpPr>
        <p:spPr>
          <a:xfrm>
            <a:off x="410547" y="410547"/>
            <a:ext cx="11094065" cy="5500675"/>
          </a:xfrm>
        </p:spPr>
        <p:txBody>
          <a:bodyPr>
            <a:normAutofit fontScale="77500" lnSpcReduction="20000"/>
          </a:bodyPr>
          <a:lstStyle/>
          <a:p>
            <a:pPr marL="457200" marR="0" algn="r" rtl="1">
              <a:lnSpc>
                <a:spcPct val="115000"/>
              </a:lnSpc>
              <a:spcBef>
                <a:spcPts val="500"/>
              </a:spcBef>
              <a:spcAft>
                <a:spcPts val="1000"/>
              </a:spcAft>
              <a:tabLst>
                <a:tab pos="478790" algn="l"/>
                <a:tab pos="5238750" algn="l"/>
              </a:tabLst>
            </a:pPr>
            <a:r>
              <a:rPr lang="fa-IR" sz="2300" b="1" dirty="0">
                <a:effectLst/>
                <a:latin typeface="Calibri" panose="020F0502020204030204" pitchFamily="34" charset="0"/>
                <a:ea typeface="Times New Roman" panose="02020603050405020304" pitchFamily="18" charset="0"/>
                <a:cs typeface="B Nazanin" panose="00000400000000000000" pitchFamily="2" charset="-78"/>
              </a:rPr>
              <a:t>روش های ارزیابی و بهبود مدل: </a:t>
            </a:r>
            <a:endParaRPr lang="en-US" sz="2300" b="1"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تنظیم فراپارامتر </a:t>
            </a:r>
            <a:r>
              <a:rPr lang="en-US" sz="1800" dirty="0">
                <a:effectLst/>
                <a:latin typeface="Calibri" panose="020F0502020204030204" pitchFamily="34" charset="0"/>
                <a:ea typeface="Times New Roman" panose="02020603050405020304" pitchFamily="18" charset="0"/>
                <a:cs typeface="B Nazanin" panose="00000400000000000000" pitchFamily="2" charset="-78"/>
              </a:rPr>
              <a:t>(</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Hypereparameter</a:t>
            </a:r>
            <a:r>
              <a:rPr lang="en-US" sz="1800" dirty="0">
                <a:effectLst/>
                <a:latin typeface="Calibri" panose="020F0502020204030204" pitchFamily="34" charset="0"/>
                <a:ea typeface="Times New Roman" panose="02020603050405020304" pitchFamily="18" charset="0"/>
                <a:cs typeface="B Nazanin" panose="00000400000000000000" pitchFamily="2" charset="-78"/>
              </a:rPr>
              <a:t> Tuning)</a:t>
            </a:r>
            <a:r>
              <a:rPr lang="fa-IR" sz="1800" dirty="0">
                <a:effectLst/>
                <a:latin typeface="Calibri" panose="020F0502020204030204" pitchFamily="34" charset="0"/>
                <a:ea typeface="Times New Roman" panose="02020603050405020304" pitchFamily="18" charset="0"/>
                <a:cs typeface="B Nazanin" panose="00000400000000000000" pitchFamily="2" charset="-78"/>
              </a:rPr>
              <a:t> - هر مدلی که استفاده می‌کنیم دارای یک سری پارامتر است.. تغییر این پارامتر ها ممکن است عملکرد مدل را افزایش یا کاهش دهد.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اهمیت ویژگی </a:t>
            </a:r>
            <a:r>
              <a:rPr lang="en-US" sz="1800" dirty="0">
                <a:effectLst/>
                <a:latin typeface="Calibri" panose="020F0502020204030204" pitchFamily="34" charset="0"/>
                <a:ea typeface="Times New Roman" panose="02020603050405020304" pitchFamily="18" charset="0"/>
                <a:cs typeface="B Nazanin" panose="00000400000000000000" pitchFamily="2" charset="-78"/>
              </a:rPr>
              <a:t>(Feature Importance)</a:t>
            </a:r>
            <a:r>
              <a:rPr lang="fa-IR" sz="1800" dirty="0">
                <a:effectLst/>
                <a:latin typeface="Calibri" panose="020F0502020204030204" pitchFamily="34" charset="0"/>
                <a:ea typeface="Times New Roman" panose="02020603050405020304" pitchFamily="18" charset="0"/>
                <a:cs typeface="B Nazanin" panose="00000400000000000000" pitchFamily="2" charset="-78"/>
              </a:rPr>
              <a:t> - اگر تعداد زیادی ویژگی وجود دارد که ما از آنها برای پیش بینی استفاده می کنیم، آیا برخی از آنها اهمیت بیشتری نسبت به سایرین دارند؟ مثلا برای پیش بینی بیماری قلبی، جنسیت یا سن کدام مهمتر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ماتریس سردرگمی </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a:t>
            </a:r>
            <a:r>
              <a:rPr lang="en-US" sz="1800" b="1" dirty="0" err="1">
                <a:effectLst/>
                <a:latin typeface="Calibri" panose="020F0502020204030204" pitchFamily="34" charset="0"/>
                <a:ea typeface="Times New Roman" panose="02020603050405020304" pitchFamily="18" charset="0"/>
                <a:cs typeface="B Nazanin" panose="00000400000000000000" pitchFamily="2" charset="-78"/>
              </a:rPr>
              <a:t>Confucion</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 matrix)</a:t>
            </a:r>
            <a:r>
              <a:rPr lang="fa-IR" sz="1800" dirty="0">
                <a:effectLst/>
                <a:latin typeface="Calibri" panose="020F0502020204030204" pitchFamily="34" charset="0"/>
                <a:ea typeface="Times New Roman" panose="02020603050405020304" pitchFamily="18" charset="0"/>
                <a:cs typeface="B Nazanin" panose="00000400000000000000" pitchFamily="2" charset="-78"/>
              </a:rPr>
              <a:t> - مقادیر پیش‌بینی‌شده را با مقادیر واقعی به صورت جدولی مقایسه می‌کند، اگر 100</a:t>
            </a:r>
            <a:r>
              <a:rPr lang="fa-IR" sz="1800" dirty="0">
                <a:effectLst/>
                <a:latin typeface="Calibri" panose="020F0502020204030204" pitchFamily="34" charset="0"/>
                <a:ea typeface="Times New Roman" panose="02020603050405020304" pitchFamily="18" charset="0"/>
                <a:cs typeface="Arial" panose="020B0604020202020204" pitchFamily="34" charset="0"/>
              </a:rPr>
              <a: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درست باشد، همه مقادیر در ماتریس از بالا چپ به پایین سمت راست (خط تشخیص) خواهند بود.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اعتبار سنجی متقابل </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(Cross-Validation)</a:t>
            </a:r>
            <a:r>
              <a:rPr lang="fa-IR" sz="1800" b="1" dirty="0">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Times New Roman" panose="02020603050405020304" pitchFamily="18" charset="0"/>
                <a:cs typeface="B Nazanin" panose="00000400000000000000" pitchFamily="2" charset="-78"/>
              </a:rPr>
              <a:t>- مجموعه داده ما را به چند قسمت تقسیم می کند و مدل ما را در هر قسمت آموزش می دهد و آزمایش می کند و عملکرد را به عنوان میانگین ارزیابی می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دقت </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(Precision)</a:t>
            </a:r>
            <a:r>
              <a:rPr lang="fa-IR" sz="1800" b="1" dirty="0">
                <a:effectLst/>
                <a:latin typeface="Calibri" panose="020F0502020204030204" pitchFamily="34" charset="0"/>
                <a:ea typeface="Times New Roman" panose="02020603050405020304" pitchFamily="18" charset="0"/>
                <a:cs typeface="B Nazanin" panose="00000400000000000000" pitchFamily="2" charset="-78"/>
              </a:rPr>
              <a:t> - </a:t>
            </a:r>
            <a:r>
              <a:rPr lang="fa-IR" sz="1800" dirty="0">
                <a:effectLst/>
                <a:latin typeface="Calibri" panose="020F0502020204030204" pitchFamily="34" charset="0"/>
                <a:ea typeface="Times New Roman" panose="02020603050405020304" pitchFamily="18" charset="0"/>
                <a:cs typeface="B Nazanin" panose="00000400000000000000" pitchFamily="2" charset="-78"/>
              </a:rPr>
              <a:t>نسبت مثبت واقعی به تعداد کل نمونه ها. دقت بالاتر منجر به مثبت کاذب کمتری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یادآوری </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(Recall)</a:t>
            </a:r>
            <a:r>
              <a:rPr lang="en-US" sz="1800" b="1" dirty="0">
                <a:effectLst/>
                <a:latin typeface="B Nazanin" panose="00000400000000000000" pitchFamily="2" charset="-78"/>
                <a:ea typeface="Times New Roman" panose="02020603050405020304" pitchFamily="18" charset="0"/>
                <a:cs typeface="Arial" panose="020B0604020202020204" pitchFamily="34" charset="0"/>
              </a:rPr>
              <a:t> </a:t>
            </a:r>
            <a:r>
              <a:rPr lang="fa-IR" sz="1800" dirty="0">
                <a:effectLst/>
                <a:latin typeface="B Nazanin" panose="00000400000000000000" pitchFamily="2" charset="-78"/>
                <a:ea typeface="Times New Roman" panose="02020603050405020304" pitchFamily="18" charset="0"/>
                <a:cs typeface="Arial" panose="020B0604020202020204" pitchFamily="34" charset="0"/>
              </a:rPr>
              <a:t>- نسبت مثبت های واقعی به تعداد کل مثبت های واقعی و منفی های کاذب. یادآوری بیشتر منجر به کاهش منفی کاذب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امتیاز </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F1</a:t>
            </a:r>
            <a:r>
              <a:rPr lang="fa-IR" sz="1800" b="1" dirty="0">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دقت و یادآوری را در یک متریک ترکیب می کند. 1 بهترین است، 0 بدترین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114300" marR="0" indent="0" algn="r" rtl="1">
              <a:lnSpc>
                <a:spcPct val="115000"/>
              </a:lnSpc>
              <a:spcBef>
                <a:spcPts val="500"/>
              </a:spcBef>
              <a:spcAft>
                <a:spcPts val="1000"/>
              </a:spcAft>
              <a:buNone/>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گزارش طبقه بندی </a:t>
            </a:r>
            <a:r>
              <a:rPr lang="en-US" sz="1800" dirty="0">
                <a:effectLst/>
                <a:latin typeface="Calibri" panose="020F0502020204030204" pitchFamily="34" charset="0"/>
                <a:ea typeface="Times New Roman" panose="02020603050405020304" pitchFamily="18" charset="0"/>
                <a:cs typeface="B Nazanin" panose="00000400000000000000" pitchFamily="2" charset="-78"/>
              </a:rPr>
              <a:t>(Classification Report)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Sklearn</a:t>
            </a:r>
            <a:r>
              <a:rPr lang="en-US" sz="1800" dirty="0">
                <a:effectLst/>
                <a:latin typeface="B Nazanin" panose="00000400000000000000" pitchFamily="2" charset="-78"/>
                <a:ea typeface="Times New Roman" panose="02020603050405020304" pitchFamily="18" charset="0"/>
                <a:cs typeface="Arial" panose="020B0604020202020204" pitchFamily="34" charset="0"/>
              </a:rPr>
              <a:t> </a:t>
            </a:r>
            <a:r>
              <a:rPr lang="fa-IR" sz="1800" dirty="0">
                <a:effectLst/>
                <a:latin typeface="B Nazanin" panose="00000400000000000000" pitchFamily="2" charset="-78"/>
                <a:ea typeface="Times New Roman" panose="02020603050405020304" pitchFamily="18" charset="0"/>
                <a:cs typeface="Arial" panose="020B0604020202020204" pitchFamily="34" charset="0"/>
              </a:rPr>
              <a:t> یک تابع داخلی به نام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classification_report</a:t>
            </a:r>
            <a:r>
              <a:rPr lang="en-US" sz="1800" dirty="0">
                <a:effectLst/>
                <a:latin typeface="B Nazanin" panose="00000400000000000000" pitchFamily="2" charset="-78"/>
                <a:ea typeface="Times New Roman" panose="02020603050405020304" pitchFamily="18" charset="0"/>
                <a:cs typeface="Arial" panose="020B0604020202020204" pitchFamily="34" charset="0"/>
              </a:rPr>
              <a:t> </a:t>
            </a:r>
            <a:r>
              <a:rPr lang="fa-IR" sz="1800" dirty="0">
                <a:effectLst/>
                <a:latin typeface="B Nazanin" panose="00000400000000000000" pitchFamily="2" charset="-78"/>
                <a:ea typeface="Times New Roman" panose="02020603050405020304" pitchFamily="18" charset="0"/>
                <a:cs typeface="Arial" panose="020B0604020202020204" pitchFamily="34" charset="0"/>
              </a:rPr>
              <a:t>دارد که برخی از معیارهای طبقه بندی اصلی مانند دقت، فراخوان و امتیاز </a:t>
            </a:r>
            <a:r>
              <a:rPr lang="en-US" sz="1800" dirty="0">
                <a:effectLst/>
                <a:latin typeface="Calibri" panose="020F0502020204030204" pitchFamily="34" charset="0"/>
                <a:ea typeface="Times New Roman" panose="02020603050405020304" pitchFamily="18" charset="0"/>
                <a:cs typeface="B Nazanin" panose="00000400000000000000" pitchFamily="2" charset="-78"/>
              </a:rPr>
              <a:t>f1</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را برمی گرداند.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en-US" sz="1800" b="1" dirty="0">
                <a:effectLst/>
                <a:latin typeface="Calibri" panose="020F0502020204030204" pitchFamily="34" charset="0"/>
                <a:ea typeface="Times New Roman" panose="02020603050405020304" pitchFamily="18" charset="0"/>
                <a:cs typeface="B Nazanin" panose="00000400000000000000" pitchFamily="2" charset="-78"/>
              </a:rPr>
              <a:t>ROC Curve - Receiver Operating </a:t>
            </a:r>
            <a:r>
              <a:rPr lang="en-US" sz="1800" b="1" dirty="0" err="1">
                <a:effectLst/>
                <a:latin typeface="Calibri" panose="020F0502020204030204" pitchFamily="34" charset="0"/>
                <a:ea typeface="Times New Roman" panose="02020603050405020304" pitchFamily="18" charset="0"/>
                <a:cs typeface="B Nazanin" panose="00000400000000000000" pitchFamily="2" charset="-78"/>
              </a:rPr>
              <a:t>Characterisitc</a:t>
            </a:r>
            <a:r>
              <a:rPr lang="fa-IR" sz="1800" b="1" dirty="0">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Times New Roman" panose="02020603050405020304" pitchFamily="18" charset="0"/>
                <a:cs typeface="B Nazanin" panose="00000400000000000000" pitchFamily="2" charset="-78"/>
              </a:rPr>
              <a:t>نمودار نرخ مثبت واقعی در مقابل نرخ مثبت کاذب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ناحیه زیر منحنی (</a:t>
            </a:r>
            <a:r>
              <a:rPr lang="en-US" sz="1800" b="1" dirty="0">
                <a:effectLst/>
                <a:latin typeface="Calibri" panose="020F0502020204030204" pitchFamily="34" charset="0"/>
                <a:ea typeface="Times New Roman" panose="02020603050405020304" pitchFamily="18" charset="0"/>
                <a:cs typeface="B Nazanin" panose="00000400000000000000" pitchFamily="2" charset="-78"/>
              </a:rPr>
              <a:t>AUC</a:t>
            </a:r>
            <a:r>
              <a:rPr lang="fa-IR" sz="1800" b="1" dirty="0">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Times New Roman" panose="02020603050405020304" pitchFamily="18" charset="0"/>
                <a:cs typeface="B Nazanin" panose="00000400000000000000" pitchFamily="2" charset="-78"/>
              </a:rPr>
              <a:t>- ناحیه زیر منحنی </a:t>
            </a:r>
            <a:r>
              <a:rPr lang="en-US" sz="1800" dirty="0">
                <a:effectLst/>
                <a:latin typeface="Calibri" panose="020F0502020204030204" pitchFamily="34" charset="0"/>
                <a:ea typeface="Times New Roman" panose="02020603050405020304" pitchFamily="18" charset="0"/>
                <a:cs typeface="B Nazanin" panose="00000400000000000000" pitchFamily="2" charset="-78"/>
              </a:rPr>
              <a:t>ROC</a:t>
            </a:r>
            <a:r>
              <a:rPr lang="fa-IR" sz="1800" dirty="0">
                <a:effectLst/>
                <a:latin typeface="Calibri" panose="020F0502020204030204" pitchFamily="34" charset="0"/>
                <a:ea typeface="Times New Roman" panose="02020603050405020304" pitchFamily="18" charset="0"/>
                <a:cs typeface="B Nazanin" panose="00000400000000000000" pitchFamily="2" charset="-78"/>
              </a:rPr>
              <a:t>. یک مدل کامل به امتیاز 1.0 می رسد.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479528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5B7EB-9146-65B6-710F-A7A2F6784BCC}"/>
              </a:ext>
            </a:extLst>
          </p:cNvPr>
          <p:cNvSpPr>
            <a:spLocks noGrp="1"/>
          </p:cNvSpPr>
          <p:nvPr>
            <p:ph idx="1"/>
          </p:nvPr>
        </p:nvSpPr>
        <p:spPr>
          <a:xfrm>
            <a:off x="2999759" y="164841"/>
            <a:ext cx="8915400" cy="3777622"/>
          </a:xfrm>
        </p:spPr>
        <p:txBody>
          <a:bodyPr>
            <a:normAutofit fontScale="92500" lnSpcReduction="20000"/>
          </a:bodyPr>
          <a:lstStyle/>
          <a:p>
            <a:pPr marL="0" marR="0" indent="0" algn="r" rtl="1">
              <a:lnSpc>
                <a:spcPct val="115000"/>
              </a:lnSpc>
              <a:spcBef>
                <a:spcPts val="500"/>
              </a:spcBef>
              <a:spcAft>
                <a:spcPts val="1000"/>
              </a:spcAft>
              <a:buNone/>
              <a:tabLst>
                <a:tab pos="478790" algn="l"/>
                <a:tab pos="5238750" algn="l"/>
              </a:tabLst>
            </a:pPr>
            <a:r>
              <a:rPr lang="fa-IR" sz="1800" b="1" dirty="0">
                <a:effectLst/>
                <a:latin typeface="Calibri" panose="020F0502020204030204" pitchFamily="34" charset="0"/>
                <a:ea typeface="Times New Roman" panose="02020603050405020304" pitchFamily="18" charset="0"/>
                <a:cs typeface="B Nazanin" panose="00000400000000000000" pitchFamily="2" charset="-78"/>
              </a:rPr>
              <a:t>تنظیم فراپارامتر و اعتبارسنجی متقابل:</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B Nazanin" panose="00000400000000000000" pitchFamily="2" charset="-78"/>
              </a:rPr>
              <a:t>ما میتوانیم با تغییر تنظیمات (هایپر پارامتر) مدل های ساخته شده به نتایج متفاوتی دست یابیم. تغییر بیش از حد پارامتر ها ممکن است خیلی به نفع ما نباشد از آنجایی که ممکن است مدل ما بیش از اندازه روی داده ها </a:t>
            </a:r>
            <a:r>
              <a:rPr lang="en-US" sz="1800" dirty="0">
                <a:effectLst/>
                <a:latin typeface="Calibri" panose="020F0502020204030204" pitchFamily="34" charset="0"/>
                <a:ea typeface="Times New Roman" panose="02020603050405020304" pitchFamily="18" charset="0"/>
                <a:cs typeface="B Nazanin" panose="00000400000000000000" pitchFamily="2" charset="-78"/>
              </a:rPr>
              <a:t>fit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شود یا اصطلاحا </a:t>
            </a:r>
            <a:r>
              <a:rPr lang="en-US" sz="1800" dirty="0">
                <a:effectLst/>
                <a:latin typeface="Calibri" panose="020F0502020204030204" pitchFamily="34" charset="0"/>
                <a:ea typeface="Times New Roman" panose="02020603050405020304" pitchFamily="18" charset="0"/>
                <a:cs typeface="B Nazanin" panose="00000400000000000000" pitchFamily="2" charset="-78"/>
              </a:rPr>
              <a:t>overfitting</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رخ دهد که منجر به عملکرد ضعیف تر مدل در مقابل داده های ورودی جدید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B Nazanin" panose="00000400000000000000" pitchFamily="2" charset="-78"/>
              </a:rPr>
              <a:t>ما به دنبال مدل طلایی هستیم به طوری که علاوه بر مجموعه داده موجود </a:t>
            </a:r>
            <a:r>
              <a:rPr lang="en-US" sz="1800" dirty="0">
                <a:effectLst/>
                <a:latin typeface="Calibri" panose="020F0502020204030204" pitchFamily="34" charset="0"/>
                <a:ea typeface="Times New Roman" panose="02020603050405020304" pitchFamily="18" charset="0"/>
                <a:cs typeface="B Nazanin" panose="00000400000000000000" pitchFamily="2" charset="-78"/>
              </a:rPr>
              <a:t>,</a:t>
            </a:r>
            <a:r>
              <a:rPr lang="en-US" sz="1800" dirty="0">
                <a:effectLst/>
                <a:latin typeface="B Nazanin" panose="00000400000000000000" pitchFamily="2" charset="-78"/>
                <a:ea typeface="Times New Roman" panose="02020603050405020304" pitchFamily="18" charset="0"/>
                <a:cs typeface="Arial" panose="020B0604020202020204" pitchFamily="34" charset="0"/>
              </a:rPr>
              <a:t> </a:t>
            </a:r>
            <a:r>
              <a:rPr lang="fa-IR" sz="1800" dirty="0">
                <a:effectLst/>
                <a:latin typeface="B Nazanin" panose="00000400000000000000" pitchFamily="2" charset="-78"/>
                <a:ea typeface="Times New Roman" panose="02020603050405020304" pitchFamily="18" charset="0"/>
                <a:cs typeface="Arial" panose="020B0604020202020204" pitchFamily="34" charset="0"/>
              </a:rPr>
              <a:t> در نمونه های دیده نشده نیز به خوبی عمل می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B Nazanin" panose="00000400000000000000" pitchFamily="2" charset="-78"/>
              </a:rPr>
              <a:t>برای آزمایش هایپرپارامترهای مختلف، می‌توان از یک مجموعه اعتبارسنجی استفاده کرد، اما از آنجایی که داده‌های زیادی نداریم، از اعتبارسنجی متقاطع استفاده می‌کنیم.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r>
              <a:rPr lang="fa-IR" sz="1800" dirty="0">
                <a:effectLst/>
                <a:latin typeface="Calibri" panose="020F0502020204030204" pitchFamily="34" charset="0"/>
                <a:ea typeface="Times New Roman" panose="02020603050405020304" pitchFamily="18" charset="0"/>
                <a:cs typeface="B Nazanin" panose="00000400000000000000" pitchFamily="2" charset="-78"/>
              </a:rPr>
              <a:t>رایج ترین نوع اعتبارسنجی متقاطع </a:t>
            </a:r>
            <a:r>
              <a:rPr lang="en-US" sz="1800" dirty="0">
                <a:effectLst/>
                <a:latin typeface="Calibri" panose="020F0502020204030204" pitchFamily="34" charset="0"/>
                <a:ea typeface="Times New Roman" panose="02020603050405020304" pitchFamily="18" charset="0"/>
                <a:cs typeface="B Nazanin" panose="00000400000000000000" pitchFamily="2" charset="-78"/>
              </a:rPr>
              <a:t>k-fold</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است. این شامل تقسیم داده های شما به </a:t>
            </a:r>
            <a:r>
              <a:rPr lang="en-US" sz="1800" dirty="0">
                <a:effectLst/>
                <a:latin typeface="Calibri" panose="020F0502020204030204" pitchFamily="34" charset="0"/>
                <a:ea typeface="Times New Roman" panose="02020603050405020304" pitchFamily="18" charset="0"/>
                <a:cs typeface="B Nazanin" panose="00000400000000000000" pitchFamily="2" charset="-78"/>
              </a:rPr>
              <a:t>K-fold</a:t>
            </a:r>
            <a:r>
              <a:rPr lang="fa-IR" sz="1800" dirty="0">
                <a:effectLst/>
                <a:latin typeface="Calibri" panose="020F0502020204030204" pitchFamily="34" charset="0"/>
                <a:ea typeface="Times New Roman" panose="02020603050405020304" pitchFamily="18" charset="0"/>
                <a:cs typeface="B Nazanin" panose="00000400000000000000" pitchFamily="2" charset="-78"/>
              </a:rPr>
              <a:t> و سپس آزمایش یک مدل بر روی هر یک از آن ها است. به عنوان مثال، فرض کنید ما 5 قسمت (</a:t>
            </a:r>
            <a:r>
              <a:rPr lang="en-US" sz="1800" dirty="0">
                <a:effectLst/>
                <a:latin typeface="Calibri" panose="020F0502020204030204" pitchFamily="34" charset="0"/>
                <a:ea typeface="Times New Roman" panose="02020603050405020304" pitchFamily="18" charset="0"/>
                <a:cs typeface="B Nazanin" panose="00000400000000000000" pitchFamily="2" charset="-78"/>
              </a:rPr>
              <a:t>k = 5</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داشتیم. این چیزی است که ممکن است به نظر برسد</a:t>
            </a:r>
            <a:endParaRPr lang="en-US" sz="1800" dirty="0">
              <a:effectLst/>
              <a:latin typeface="Calibri" panose="020F0502020204030204" pitchFamily="34" charset="0"/>
              <a:ea typeface="Times New Roman" panose="02020603050405020304" pitchFamily="18" charset="0"/>
              <a:cs typeface="B Nazanin" panose="00000400000000000000" pitchFamily="2" charset="-78"/>
            </a:endParaRPr>
          </a:p>
          <a:p>
            <a:pPr marL="0" indent="0" algn="r" rtl="1">
              <a:buNone/>
            </a:pPr>
            <a:r>
              <a:rPr lang="fa-IR" sz="1800" dirty="0">
                <a:effectLst/>
                <a:latin typeface="Calibri" panose="020F0502020204030204" pitchFamily="34" charset="0"/>
                <a:ea typeface="Times New Roman" panose="02020603050405020304" pitchFamily="18" charset="0"/>
                <a:cs typeface="B Nazanin" panose="00000400000000000000" pitchFamily="2" charset="-78"/>
              </a:rPr>
              <a:t>یک فراپارامتر اصلی که می‌توانیم برای الگوریتم </a:t>
            </a:r>
            <a:r>
              <a:rPr lang="en-US" sz="1800" dirty="0">
                <a:effectLst/>
                <a:latin typeface="Calibri" panose="020F0502020204030204" pitchFamily="34" charset="0"/>
                <a:ea typeface="Times New Roman" panose="02020603050405020304" pitchFamily="18" charset="0"/>
                <a:cs typeface="B Nazanin" panose="00000400000000000000" pitchFamily="2" charset="-78"/>
              </a:rPr>
              <a:t>K-Nearest Neighbors (KNN)</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تنظیم کنیم تعداد همسایه‌ها است. پیش فرض 5 است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n_neigbors</a:t>
            </a:r>
            <a:r>
              <a:rPr lang="en-US" sz="1800" dirty="0">
                <a:effectLst/>
                <a:latin typeface="Calibri" panose="020F0502020204030204" pitchFamily="34" charset="0"/>
                <a:ea typeface="Times New Roman" panose="02020603050405020304" pitchFamily="18" charset="0"/>
                <a:cs typeface="B Nazanin" panose="00000400000000000000" pitchFamily="2" charset="-78"/>
              </a:rPr>
              <a:t> = 5</a:t>
            </a:r>
            <a:r>
              <a:rPr lang="fa-IR" sz="1800" dirty="0">
                <a:effectLst/>
                <a:latin typeface="Calibri" panose="020F050202020403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endParaRPr lang="en-US" dirty="0"/>
          </a:p>
        </p:txBody>
      </p:sp>
    </p:spTree>
    <p:extLst>
      <p:ext uri="{BB962C8B-B14F-4D97-AF65-F5344CB8AC3E}">
        <p14:creationId xmlns:p14="http://schemas.microsoft.com/office/powerpoint/2010/main" val="1899231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A5A17D-65AB-4AEA-26D6-148B48204F64}"/>
              </a:ext>
            </a:extLst>
          </p:cNvPr>
          <p:cNvPicPr>
            <a:picLocks noGrp="1" noChangeAspect="1"/>
          </p:cNvPicPr>
          <p:nvPr>
            <p:ph idx="1"/>
          </p:nvPr>
        </p:nvPicPr>
        <p:blipFill>
          <a:blip r:embed="rId2"/>
          <a:stretch>
            <a:fillRect/>
          </a:stretch>
        </p:blipFill>
        <p:spPr>
          <a:xfrm>
            <a:off x="1799690" y="1045028"/>
            <a:ext cx="9258299" cy="52064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61490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16FC-BB1D-782B-28EB-AAF7301E99C4}"/>
              </a:ext>
            </a:extLst>
          </p:cNvPr>
          <p:cNvSpPr>
            <a:spLocks noGrp="1"/>
          </p:cNvSpPr>
          <p:nvPr>
            <p:ph type="title"/>
          </p:nvPr>
        </p:nvSpPr>
        <p:spPr>
          <a:xfrm>
            <a:off x="2695562" y="194901"/>
            <a:ext cx="8911687" cy="579539"/>
          </a:xfrm>
        </p:spPr>
        <p:txBody>
          <a:bodyPr>
            <a:normAutofit/>
          </a:bodyPr>
          <a:lstStyle/>
          <a:p>
            <a:pPr algn="r"/>
            <a:r>
              <a:rPr lang="fa-IR" sz="2800" dirty="0">
                <a:solidFill>
                  <a:schemeClr val="tx2"/>
                </a:solidFill>
              </a:rPr>
              <a:t>نتیجه تغییر فراپارامتر در پروژه:</a:t>
            </a:r>
            <a:endParaRPr lang="en-US" sz="2800" dirty="0">
              <a:solidFill>
                <a:schemeClr val="tx2"/>
              </a:solidFill>
            </a:endParaRPr>
          </a:p>
        </p:txBody>
      </p:sp>
      <p:pic>
        <p:nvPicPr>
          <p:cNvPr id="6" name="Content Placeholder 5">
            <a:extLst>
              <a:ext uri="{FF2B5EF4-FFF2-40B4-BE49-F238E27FC236}">
                <a16:creationId xmlns:a16="http://schemas.microsoft.com/office/drawing/2014/main" id="{8C430B78-C40D-AF06-4360-1BF3F05A8E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597" y="1301772"/>
            <a:ext cx="7350255" cy="4509515"/>
          </a:xfrm>
          <a:prstGeom prst="rect">
            <a:avLst/>
          </a:prstGeom>
          <a:noFill/>
          <a:ln>
            <a:noFill/>
          </a:ln>
        </p:spPr>
      </p:pic>
      <p:sp>
        <p:nvSpPr>
          <p:cNvPr id="8" name="TextBox 7">
            <a:extLst>
              <a:ext uri="{FF2B5EF4-FFF2-40B4-BE49-F238E27FC236}">
                <a16:creationId xmlns:a16="http://schemas.microsoft.com/office/drawing/2014/main" id="{D93C3225-ECD7-7BC9-301D-D17A877456EB}"/>
              </a:ext>
            </a:extLst>
          </p:cNvPr>
          <p:cNvSpPr txBox="1"/>
          <p:nvPr/>
        </p:nvSpPr>
        <p:spPr>
          <a:xfrm>
            <a:off x="7725747" y="1301772"/>
            <a:ext cx="4223656" cy="1366528"/>
          </a:xfrm>
          <a:prstGeom prst="rect">
            <a:avLst/>
          </a:prstGeom>
          <a:noFill/>
        </p:spPr>
        <p:txBody>
          <a:bodyPr wrap="square">
            <a:spAutoFit/>
          </a:bodyPr>
          <a:lstStyle/>
          <a:p>
            <a:pPr marL="0" marR="0" algn="r" rtl="1">
              <a:lnSpc>
                <a:spcPct val="115000"/>
              </a:lnSpc>
              <a:spcBef>
                <a:spcPts val="500"/>
              </a:spcBef>
              <a:spcAft>
                <a:spcPts val="1000"/>
              </a:spcAft>
            </a:pPr>
            <a:r>
              <a:rPr lang="fa-IR" sz="1800" dirty="0">
                <a:effectLst/>
                <a:latin typeface="Calibri" panose="020F0502020204030204" pitchFamily="34" charset="0"/>
                <a:ea typeface="Times New Roman" panose="02020603050405020304" pitchFamily="18" charset="0"/>
                <a:cs typeface="B Nazanin" panose="00000400000000000000" pitchFamily="2" charset="-78"/>
              </a:rPr>
              <a:t>همانطور که مشاهده میشود  </a:t>
            </a:r>
            <a:r>
              <a:rPr lang="en-US" sz="1800" dirty="0">
                <a:effectLst/>
                <a:latin typeface="Calibri" panose="020F0502020204030204" pitchFamily="34" charset="0"/>
                <a:ea typeface="Times New Roman" panose="02020603050405020304" pitchFamily="18" charset="0"/>
                <a:cs typeface="B Nazanin" panose="00000400000000000000" pitchFamily="2" charset="-78"/>
              </a:rPr>
              <a:t>neighbor = 11</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بهترین نتیجه </a:t>
            </a:r>
            <a:r>
              <a:rPr lang="en-US" sz="1800" dirty="0">
                <a:effectLst/>
                <a:latin typeface="Calibri" panose="020F0502020204030204" pitchFamily="34" charset="0"/>
                <a:ea typeface="Times New Roman" panose="02020603050405020304" pitchFamily="18" charset="0"/>
                <a:cs typeface="B Nazanin" panose="00000400000000000000" pitchFamily="2" charset="-78"/>
              </a:rPr>
              <a:t>(75%)</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را داشته</a:t>
            </a:r>
            <a:r>
              <a:rPr lang="en-US" sz="1800" dirty="0">
                <a:effectLst/>
                <a:latin typeface="Calibri" panose="020F0502020204030204" pitchFamily="34" charset="0"/>
                <a:ea typeface="Times New Roman" panose="02020603050405020304" pitchFamily="18" charset="0"/>
                <a:cs typeface="B Nazanin" panose="00000400000000000000" pitchFamily="2" charset="-78"/>
              </a:rPr>
              <a: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با این حال همچنان عملکرد این مدل نسبت به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fa-IR" sz="1800" dirty="0">
                <a:effectLst/>
                <a:latin typeface="Calibri" panose="020F0502020204030204" pitchFamily="34" charset="0"/>
                <a:ea typeface="Times New Roman" panose="02020603050405020304" pitchFamily="18" charset="0"/>
                <a:cs typeface="B Nazanin" panose="00000400000000000000" pitchFamily="2" charset="-78"/>
              </a:rPr>
              <a:t> و</a:t>
            </a:r>
            <a:r>
              <a:rPr lang="en-US" sz="1800" dirty="0">
                <a:effectLst/>
                <a:latin typeface="Calibri" panose="020F0502020204030204" pitchFamily="34" charset="0"/>
                <a:ea typeface="Times New Roman" panose="02020603050405020304" pitchFamily="18" charset="0"/>
                <a:cs typeface="B Nazanin" panose="00000400000000000000" pitchFamily="2" charset="-78"/>
              </a:rPr>
              <a:t>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RandomForest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ضعیف تر است.</a:t>
            </a:r>
            <a:r>
              <a:rPr lang="en-US" sz="1800" dirty="0">
                <a:effectLst/>
                <a:latin typeface="Calibri" panose="020F0502020204030204" pitchFamily="34" charset="0"/>
                <a:ea typeface="Times New Roman" panose="02020603050405020304" pitchFamily="18" charset="0"/>
                <a:cs typeface="B Nazanin" panose="00000400000000000000" pitchFamily="2" charset="-78"/>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38489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2492C-D57D-8610-EFC2-286D37048723}"/>
              </a:ext>
            </a:extLst>
          </p:cNvPr>
          <p:cNvSpPr>
            <a:spLocks noGrp="1"/>
          </p:cNvSpPr>
          <p:nvPr>
            <p:ph idx="1"/>
          </p:nvPr>
        </p:nvSpPr>
        <p:spPr>
          <a:xfrm>
            <a:off x="2943775" y="332791"/>
            <a:ext cx="8915400" cy="5013649"/>
          </a:xfrm>
        </p:spPr>
        <p:txBody>
          <a:bodyPr>
            <a:noAutofit/>
          </a:bodyPr>
          <a:lstStyle/>
          <a:p>
            <a:pPr marL="0" indent="0" algn="r" rtl="1">
              <a:lnSpc>
                <a:spcPct val="115000"/>
              </a:lnSpc>
              <a:spcBef>
                <a:spcPts val="500"/>
              </a:spcBef>
              <a:spcAft>
                <a:spcPts val="1000"/>
              </a:spcAft>
              <a:buNone/>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در مرحله بعدی تلاش میکنیم مدل های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Logistic Regression</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و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Random Forest</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را بهبود دهیم و برای این منظور از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RandomisedSearchCV</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استفاده میکنیم.</a:t>
            </a: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ابتدا برای هر کدام یک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grid</a:t>
            </a:r>
            <a:r>
              <a:rPr lang="en-US" sz="1400" b="1" dirty="0">
                <a:effectLst/>
                <a:latin typeface="B Nazanin" panose="00000400000000000000" pitchFamily="2" charset="-78"/>
                <a:ea typeface="Times New Roman" panose="02020603050405020304" pitchFamily="18" charset="0"/>
                <a:cs typeface="Arial" panose="020B0604020202020204" pitchFamily="34" charset="0"/>
              </a:rPr>
              <a:t> </a:t>
            </a:r>
            <a:r>
              <a:rPr lang="fa-IR" sz="1400" b="1" dirty="0">
                <a:effectLst/>
                <a:latin typeface="B Nazanin" panose="00000400000000000000" pitchFamily="2" charset="-78"/>
                <a:ea typeface="Times New Roman" panose="02020603050405020304" pitchFamily="18" charset="0"/>
                <a:cs typeface="Arial" panose="020B0604020202020204" pitchFamily="34" charset="0"/>
              </a:rPr>
              <a:t> از هایپرپارامتر های (یک فرهنگ لغت از هایپرپارامترهای مختلف) ایجاد کنیم و سپس آنها را آزمایش کنیم.</a:t>
            </a: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RandomizedSearchCV</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روش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fit</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و روش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predict</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را مانند هر طبقه‌بندی‌کننده دیگری پیاده‌سازی می‌کند، به جز اینکه پارامترهای طبقه‌بندی‌کننده مورد استفاده برای پیش‌بینی با اعتبارسنجی متقابل بهینه می‌شوند.</a:t>
            </a:r>
          </a:p>
          <a:p>
            <a:pPr marL="0" indent="0" algn="r" rtl="1">
              <a:lnSpc>
                <a:spcPct val="115000"/>
              </a:lnSpc>
              <a:spcBef>
                <a:spcPts val="500"/>
              </a:spcBef>
              <a:spcAft>
                <a:spcPts val="1000"/>
              </a:spcAft>
              <a:buNone/>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ما هایپرپارامترهای مختلف را از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en-US" sz="1400" b="1" dirty="0">
                <a:effectLst/>
                <a:latin typeface="B Nazanin" panose="00000400000000000000" pitchFamily="2" charset="-78"/>
                <a:ea typeface="Times New Roman" panose="02020603050405020304" pitchFamily="18" charset="0"/>
                <a:cs typeface="Arial" panose="020B0604020202020204" pitchFamily="34" charset="0"/>
              </a:rPr>
              <a:t> </a:t>
            </a:r>
            <a:r>
              <a:rPr lang="fa-IR" sz="1400" b="1" dirty="0">
                <a:effectLst/>
                <a:latin typeface="B Nazanin" panose="00000400000000000000" pitchFamily="2" charset="-78"/>
                <a:ea typeface="Times New Roman" panose="02020603050405020304" pitchFamily="18" charset="0"/>
                <a:cs typeface="Arial" panose="020B0604020202020204" pitchFamily="34" charset="0"/>
              </a:rPr>
              <a:t> به همراه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n_iter</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 = 20</a:t>
            </a:r>
            <a:r>
              <a:rPr lang="en-US" sz="1400" b="1" dirty="0">
                <a:effectLst/>
                <a:latin typeface="B Nazanin" panose="00000400000000000000" pitchFamily="2" charset="-78"/>
                <a:ea typeface="Times New Roman" panose="02020603050405020304" pitchFamily="18" charset="0"/>
                <a:cs typeface="Arial" panose="020B0604020202020204" pitchFamily="34" charset="0"/>
              </a:rPr>
              <a:t> </a:t>
            </a:r>
            <a:r>
              <a:rPr lang="fa-IR" sz="1400" b="1" dirty="0">
                <a:effectLst/>
                <a:latin typeface="B Nazanin" panose="00000400000000000000" pitchFamily="2" charset="-78"/>
                <a:ea typeface="Times New Roman" panose="02020603050405020304" pitchFamily="18" charset="0"/>
                <a:cs typeface="Arial" panose="020B0604020202020204" pitchFamily="34" charset="0"/>
              </a:rPr>
              <a:t> به</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RandomizedSearchCV</a:t>
            </a:r>
            <a:r>
              <a:rPr lang="en-US" sz="1400" b="1" dirty="0">
                <a:effectLst/>
                <a:latin typeface="B Nazanin" panose="00000400000000000000" pitchFamily="2" charset="-78"/>
                <a:ea typeface="Times New Roman" panose="02020603050405020304" pitchFamily="18" charset="0"/>
                <a:cs typeface="Arial" panose="020B0604020202020204" pitchFamily="34" charset="0"/>
              </a:rPr>
              <a:t> </a:t>
            </a:r>
            <a:r>
              <a:rPr lang="fa-IR" sz="1400" b="1" dirty="0">
                <a:effectLst/>
                <a:latin typeface="B Nazanin" panose="00000400000000000000" pitchFamily="2" charset="-78"/>
                <a:ea typeface="Times New Roman" panose="02020603050405020304" pitchFamily="18" charset="0"/>
                <a:cs typeface="Arial" panose="020B0604020202020204" pitchFamily="34" charset="0"/>
              </a:rPr>
              <a:t>میدهیم و سپس آن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 20</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ترکیب مختلف از هایپرپارامترها را از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امتحان می کند و بهترین ها را ذخیره می کند.</a:t>
            </a: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همین مراحل را برای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Random forest</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نیز تکرار میکنیم</a:t>
            </a:r>
          </a:p>
          <a:p>
            <a:pPr marL="0" marR="0" indent="0" algn="r" rtl="1">
              <a:lnSpc>
                <a:spcPct val="115000"/>
              </a:lnSpc>
              <a:spcBef>
                <a:spcPts val="500"/>
              </a:spcBef>
              <a:spcAft>
                <a:spcPts val="1000"/>
              </a:spcAft>
              <a:buNone/>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با اتمام فرایند بهترین امتیازی که برای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بدست آمد حدود 88</a:t>
            </a:r>
            <a:r>
              <a:rPr lang="en-US" sz="1400" b="1" dirty="0">
                <a:effectLst/>
                <a:latin typeface="Calibri" panose="020F0502020204030204" pitchFamily="34" charset="0"/>
                <a:ea typeface="Times New Roman" panose="02020603050405020304" pitchFamily="18" charset="0"/>
                <a:cs typeface="Calibri" panose="020F0502020204030204" pitchFamily="34" charset="0"/>
              </a:rPr>
              <a:t>%</a:t>
            </a:r>
            <a:r>
              <a:rPr lang="fa-IR" sz="1400" b="1" dirty="0">
                <a:effectLst/>
                <a:latin typeface="Calibri" panose="020F0502020204030204" pitchFamily="34" charset="0"/>
                <a:ea typeface="Times New Roman" panose="02020603050405020304" pitchFamily="18" charset="0"/>
                <a:cs typeface="Calibri" panose="020F0502020204030204" pitchFamily="34" charset="0"/>
              </a:rPr>
              <a:t>  و برای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Random forest</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حدود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87%</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است . با مقایسه یافته های قبلی عملکرد الگوریتم جنگل تصادفی حدود </a:t>
            </a:r>
            <a:r>
              <a:rPr lang="en-US" sz="1400" b="1" dirty="0">
                <a:effectLst/>
                <a:latin typeface="Calibri" panose="020F0502020204030204" pitchFamily="34" charset="0"/>
                <a:ea typeface="Times New Roman" panose="02020603050405020304" pitchFamily="18" charset="0"/>
                <a:cs typeface="B Nazanin" panose="00000400000000000000" pitchFamily="2" charset="-78"/>
              </a:rPr>
              <a:t>3%</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بهبود سافته در حالی که عملکرد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تغییر چندانی نکرده است. </a:t>
            </a: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الگوریتم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در واقع خیلی خوب از ابتدا عمل کرده است. </a:t>
            </a: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400" b="1" dirty="0">
                <a:effectLst/>
                <a:latin typeface="Calibri" panose="020F0502020204030204" pitchFamily="34" charset="0"/>
                <a:ea typeface="Times New Roman" panose="02020603050405020304" pitchFamily="18" charset="0"/>
                <a:cs typeface="B Nazanin" panose="00000400000000000000" pitchFamily="2" charset="-78"/>
              </a:rPr>
              <a:t>با این حال ما برای بهبود آن مجددا تلاش میکنیم. این بار از روش </a:t>
            </a:r>
            <a:r>
              <a:rPr lang="en-US" sz="1400" b="1" dirty="0" err="1">
                <a:effectLst/>
                <a:latin typeface="Calibri" panose="020F0502020204030204" pitchFamily="34" charset="0"/>
                <a:ea typeface="Times New Roman" panose="02020603050405020304" pitchFamily="18" charset="0"/>
                <a:cs typeface="B Nazanin" panose="00000400000000000000" pitchFamily="2" charset="-78"/>
              </a:rPr>
              <a:t>GridSearchCV</a:t>
            </a:r>
            <a:r>
              <a:rPr lang="fa-IR" sz="1400" b="1" dirty="0">
                <a:effectLst/>
                <a:latin typeface="Calibri" panose="020F0502020204030204" pitchFamily="34" charset="0"/>
                <a:ea typeface="Times New Roman" panose="02020603050405020304" pitchFamily="18" charset="0"/>
                <a:cs typeface="B Nazanin" panose="00000400000000000000" pitchFamily="2" charset="-78"/>
              </a:rPr>
              <a:t> استفاده میکنیم.</a:t>
            </a: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endParaRPr lang="en-US" sz="1400" b="1"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sz="1400" b="1" dirty="0"/>
          </a:p>
        </p:txBody>
      </p:sp>
    </p:spTree>
    <p:extLst>
      <p:ext uri="{BB962C8B-B14F-4D97-AF65-F5344CB8AC3E}">
        <p14:creationId xmlns:p14="http://schemas.microsoft.com/office/powerpoint/2010/main" val="3945090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4E10-2F79-F3A0-98EF-17A3AD1DE20E}"/>
              </a:ext>
            </a:extLst>
          </p:cNvPr>
          <p:cNvSpPr>
            <a:spLocks noGrp="1"/>
          </p:cNvSpPr>
          <p:nvPr>
            <p:ph type="title"/>
          </p:nvPr>
        </p:nvSpPr>
        <p:spPr/>
        <p:txBody>
          <a:bodyPr>
            <a:normAutofit/>
          </a:bodyPr>
          <a:lstStyle/>
          <a:p>
            <a:pPr algn="r" rtl="1"/>
            <a:r>
              <a:rPr lang="fa-IR" sz="2000" b="1"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تفاوت روش</a:t>
            </a:r>
            <a:r>
              <a:rPr lang="en-US" sz="2000" b="1"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 </a:t>
            </a:r>
            <a:r>
              <a:rPr lang="en-US" sz="2000" b="1" dirty="0" err="1">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RandomizedSearchCV</a:t>
            </a:r>
            <a:r>
              <a:rPr lang="fa-IR" sz="2000" b="1"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 و  </a:t>
            </a:r>
            <a:r>
              <a:rPr lang="en-US" sz="2000" b="1" dirty="0" err="1">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GridSearchCV</a:t>
            </a:r>
            <a:r>
              <a:rPr lang="fa-IR" sz="2000" b="1"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 :</a:t>
            </a:r>
            <a:endParaRPr lang="en-US" sz="2000" b="1" dirty="0">
              <a:solidFill>
                <a:schemeClr val="tx2"/>
              </a:solidFill>
            </a:endParaRPr>
          </a:p>
        </p:txBody>
      </p:sp>
      <p:sp>
        <p:nvSpPr>
          <p:cNvPr id="3" name="Content Placeholder 2">
            <a:extLst>
              <a:ext uri="{FF2B5EF4-FFF2-40B4-BE49-F238E27FC236}">
                <a16:creationId xmlns:a16="http://schemas.microsoft.com/office/drawing/2014/main" id="{8593D855-A211-07A3-DB3E-36726E246C26}"/>
              </a:ext>
            </a:extLst>
          </p:cNvPr>
          <p:cNvSpPr>
            <a:spLocks noGrp="1"/>
          </p:cNvSpPr>
          <p:nvPr>
            <p:ph idx="1"/>
          </p:nvPr>
        </p:nvSpPr>
        <p:spPr>
          <a:xfrm>
            <a:off x="2001383" y="2030964"/>
            <a:ext cx="8915400" cy="1505339"/>
          </a:xfrm>
        </p:spPr>
        <p:txBody>
          <a:bodyPr/>
          <a:lstStyle/>
          <a:p>
            <a:pPr marL="342900" marR="0" lvl="0" indent="-342900" algn="r" rtl="1">
              <a:lnSpc>
                <a:spcPct val="115000"/>
              </a:lnSpc>
              <a:spcBef>
                <a:spcPts val="500"/>
              </a:spcBef>
              <a:spcAft>
                <a:spcPts val="1000"/>
              </a:spcAft>
              <a:buFont typeface="Symbol" panose="05050102010706020507" pitchFamily="18" charset="2"/>
              <a:buChar char=""/>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RandomizedSearchCV</a:t>
            </a:r>
            <a:r>
              <a:rPr lang="fa-IR" sz="1800" dirty="0">
                <a:effectLst/>
                <a:latin typeface="Calibri" panose="020F0502020204030204" pitchFamily="34" charset="0"/>
                <a:ea typeface="Times New Roman" panose="02020603050405020304" pitchFamily="18" charset="0"/>
                <a:cs typeface="Calibri" panose="020F0502020204030204" pitchFamily="34" charset="0"/>
              </a:rPr>
              <a:t> - ترکیب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n_iter</a:t>
            </a:r>
            <a:r>
              <a:rPr lang="fa-IR" sz="1800" dirty="0">
                <a:effectLst/>
                <a:latin typeface="Calibri" panose="020F0502020204030204" pitchFamily="34" charset="0"/>
                <a:ea typeface="Times New Roman" panose="02020603050405020304" pitchFamily="18" charset="0"/>
                <a:cs typeface="Calibri" panose="020F0502020204030204" pitchFamily="34" charset="0"/>
              </a:rPr>
              <a:t> از فراپارامترها را امتحان می کند و بهترین ها را ذخیره می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GridSearchCV</a:t>
            </a:r>
            <a:r>
              <a:rPr lang="fa-IR" sz="1800" dirty="0">
                <a:effectLst/>
                <a:latin typeface="Calibri" panose="020F0502020204030204" pitchFamily="34" charset="0"/>
                <a:ea typeface="Times New Roman" panose="02020603050405020304" pitchFamily="18" charset="0"/>
                <a:cs typeface="Calibri" panose="020F0502020204030204" pitchFamily="34" charset="0"/>
              </a:rPr>
              <a:t> - هر ترکیبی از فراپارامترها را امتحان می کند و بهترین ها را ذخیره می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259574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5E440-5FE4-3FD3-543B-628E6954CDFB}"/>
              </a:ext>
            </a:extLst>
          </p:cNvPr>
          <p:cNvSpPr>
            <a:spLocks noGrp="1"/>
          </p:cNvSpPr>
          <p:nvPr>
            <p:ph idx="1"/>
          </p:nvPr>
        </p:nvSpPr>
        <p:spPr>
          <a:xfrm>
            <a:off x="3027750" y="435428"/>
            <a:ext cx="8915400" cy="618931"/>
          </a:xfrm>
        </p:spPr>
        <p:txBody>
          <a:bodyPr/>
          <a:lstStyle/>
          <a:p>
            <a:pPr marL="0" indent="0" algn="r" rtl="1">
              <a:buNone/>
            </a:pPr>
            <a:r>
              <a:rPr lang="fa-IR" sz="1800" dirty="0">
                <a:effectLst/>
                <a:latin typeface="Calibri" panose="020F0502020204030204" pitchFamily="34" charset="0"/>
                <a:ea typeface="Times New Roman" panose="02020603050405020304" pitchFamily="18" charset="0"/>
                <a:cs typeface="Calibri" panose="020F0502020204030204" pitchFamily="34" charset="0"/>
              </a:rPr>
              <a:t>بعد از اعمال </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GridSearchCV</a:t>
            </a:r>
            <a:r>
              <a:rPr lang="fa-IR" sz="1800" dirty="0">
                <a:effectLst/>
                <a:latin typeface="Calibri" panose="020F0502020204030204" pitchFamily="34" charset="0"/>
                <a:ea typeface="Times New Roman" panose="02020603050405020304" pitchFamily="18" charset="0"/>
                <a:cs typeface="Calibri" panose="020F0502020204030204" pitchFamily="34" charset="0"/>
              </a:rPr>
              <a:t> همچنان بالا ترین امتیاز برای </a:t>
            </a:r>
            <a:r>
              <a:rPr lang="en-US" sz="1800"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برابر با 88</a:t>
            </a:r>
            <a:r>
              <a:rPr lang="en-US" sz="1800" dirty="0">
                <a:effectLst/>
                <a:latin typeface="Calibri" panose="020F0502020204030204" pitchFamily="34" charset="0"/>
                <a:ea typeface="Times New Roman" panose="02020603050405020304" pitchFamily="18" charset="0"/>
                <a:cs typeface="B Nazanin" panose="00000400000000000000" pitchFamily="2" charset="-78"/>
              </a:rPr>
              <a: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درصد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endParaRPr lang="en-US" dirty="0"/>
          </a:p>
        </p:txBody>
      </p:sp>
      <p:sp>
        <p:nvSpPr>
          <p:cNvPr id="4" name="TextBox 3">
            <a:extLst>
              <a:ext uri="{FF2B5EF4-FFF2-40B4-BE49-F238E27FC236}">
                <a16:creationId xmlns:a16="http://schemas.microsoft.com/office/drawing/2014/main" id="{B312B3E4-226A-B826-555D-0EA47EF5B8AE}"/>
              </a:ext>
            </a:extLst>
          </p:cNvPr>
          <p:cNvSpPr txBox="1"/>
          <p:nvPr/>
        </p:nvSpPr>
        <p:spPr>
          <a:xfrm>
            <a:off x="3341914" y="1203648"/>
            <a:ext cx="8915400" cy="5308889"/>
          </a:xfrm>
          <a:prstGeom prst="rect">
            <a:avLst/>
          </a:prstGeom>
          <a:noFill/>
        </p:spPr>
        <p:txBody>
          <a:bodyPr wrap="square" rtlCol="0">
            <a:spAutoFit/>
          </a:bodyPr>
          <a:lstStyle/>
          <a:p>
            <a:pPr marL="228600" marR="0" algn="r" rtl="1">
              <a:lnSpc>
                <a:spcPct val="115000"/>
              </a:lnSpc>
              <a:spcBef>
                <a:spcPts val="500"/>
              </a:spcBef>
              <a:spcAft>
                <a:spcPts val="1000"/>
              </a:spcAft>
            </a:pPr>
            <a:r>
              <a:rPr lang="fa-IR" sz="1800" b="1" dirty="0">
                <a:effectLst/>
                <a:latin typeface="Calibri" panose="020F0502020204030204" pitchFamily="34" charset="0"/>
                <a:ea typeface="Times New Roman" panose="02020603050405020304" pitchFamily="18" charset="0"/>
                <a:cs typeface="Calibri" panose="020F0502020204030204" pitchFamily="34" charset="0"/>
              </a:rPr>
              <a:t>ارزیابی یک مدل طبقه بندی، فراتر از دقت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228600" marR="0" algn="r" rtl="1">
              <a:lnSpc>
                <a:spcPct val="115000"/>
              </a:lnSpc>
              <a:spcBef>
                <a:spcPts val="500"/>
              </a:spcBef>
              <a:spcAft>
                <a:spcPts val="1000"/>
              </a:spcAft>
            </a:pPr>
            <a:r>
              <a:rPr lang="fa-IR" sz="1800" dirty="0">
                <a:effectLst/>
                <a:latin typeface="Calibri" panose="020F0502020204030204" pitchFamily="34" charset="0"/>
                <a:ea typeface="Times New Roman" panose="02020603050405020304" pitchFamily="18" charset="0"/>
                <a:cs typeface="Calibri" panose="020F0502020204030204" pitchFamily="34" charset="0"/>
              </a:rPr>
              <a:t>اکنون که ما یک مدل تنظیم شده داریم، برخی از معیارهایی را که قبلاً در مورد آن صحبت کردیم، بررسی میکنیم.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ROC curve and AUC score - </a:t>
            </a:r>
            <a:r>
              <a:rPr lang="en-US" sz="1800" u="none" strike="noStrike"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plot_roc_curve</a:t>
            </a:r>
            <a:r>
              <a:rPr lang="en-US" sz="1800" u="none" strike="no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Confusion matrix - </a:t>
            </a:r>
            <a:r>
              <a:rPr lang="en-US" sz="1800" u="none" strike="noStrike"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confusion_matrix</a:t>
            </a:r>
            <a:r>
              <a:rPr lang="en-US" sz="1800" u="none" strike="no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Classification report - </a:t>
            </a:r>
            <a:r>
              <a:rPr lang="en-US" sz="1800" u="none" strike="noStrike"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classification_report</a:t>
            </a:r>
            <a:r>
              <a:rPr lang="en-US" sz="1800" u="none" strike="no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Precision - </a:t>
            </a:r>
            <a:r>
              <a:rPr lang="en-US" sz="1800" u="none" strike="noStrike"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precision_score</a:t>
            </a:r>
            <a:r>
              <a:rPr lang="en-US" sz="1800" u="none" strike="no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Recall - </a:t>
            </a:r>
            <a:r>
              <a:rPr lang="en-US" sz="1800" u="none" strike="noStrike" dirty="0" err="1">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recall_score</a:t>
            </a:r>
            <a:r>
              <a:rPr lang="en-US" sz="1800" u="none" strike="no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F1-score - </a:t>
            </a:r>
            <a:r>
              <a:rPr lang="en-US" sz="1800" u="none" strike="no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7"/>
              </a:rPr>
              <a:t>f1_score()</a:t>
            </a:r>
            <a:endParaRPr lang="fa-IR" sz="1800" u="none" strike="no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algn="r" rtl="1">
              <a:lnSpc>
                <a:spcPct val="115000"/>
              </a:lnSpc>
              <a:spcBef>
                <a:spcPts val="500"/>
              </a:spcBef>
              <a:spcAft>
                <a:spcPts val="1000"/>
              </a:spcAft>
              <a:buSzPts val="1000"/>
              <a:tabLst>
                <a:tab pos="457200" algn="l"/>
              </a:tabLst>
            </a:pPr>
            <a:r>
              <a:rPr lang="fa-IR" sz="1800" dirty="0">
                <a:effectLst/>
                <a:latin typeface="Calibri" panose="020F0502020204030204" pitchFamily="34" charset="0"/>
                <a:ea typeface="Times New Roman" panose="02020603050405020304" pitchFamily="18" charset="0"/>
                <a:cs typeface="B Nazanin" panose="00000400000000000000" pitchFamily="2" charset="-78"/>
              </a:rPr>
              <a:t>ابتدا باید از مدل خود برای پیش بینی در مجموعه تست استفاده کنیم. با فراخوانی ()</a:t>
            </a:r>
            <a:r>
              <a:rPr lang="en-US" sz="1800" dirty="0">
                <a:effectLst/>
                <a:latin typeface="Calibri" panose="020F0502020204030204" pitchFamily="34" charset="0"/>
                <a:ea typeface="Times New Roman" panose="02020603050405020304" pitchFamily="18" charset="0"/>
                <a:cs typeface="B Nazanin" panose="00000400000000000000" pitchFamily="2" charset="-78"/>
              </a:rPr>
              <a:t>predict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روی یک مدل آموزش‌دیده و ارسال داده‌هایی که می‌خواهیم روی آن پیش‌بینی کنیم</a:t>
            </a:r>
            <a:r>
              <a:rPr lang="en-US" sz="1800" dirty="0">
                <a:effectLst/>
                <a:latin typeface="Calibri" panose="020F0502020204030204" pitchFamily="34" charset="0"/>
                <a:ea typeface="Times New Roman" panose="02020603050405020304" pitchFamily="18" charset="0"/>
                <a:cs typeface="B Nazanin" panose="00000400000000000000" pitchFamily="2" charset="-78"/>
              </a:rPr>
              <a:t>,</a:t>
            </a:r>
            <a:r>
              <a:rPr lang="fa-IR" sz="1800" dirty="0">
                <a:effectLst/>
                <a:latin typeface="Calibri" panose="020F0502020204030204" pitchFamily="34" charset="0"/>
                <a:ea typeface="Times New Roman" panose="02020603050405020304" pitchFamily="18" charset="0"/>
                <a:cs typeface="B Nazanin" panose="00000400000000000000" pitchFamily="2" charset="-78"/>
              </a:rPr>
              <a:t>  این کار را انجام میدهیم.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R="0" lvl="0">
              <a:lnSpc>
                <a:spcPct val="115000"/>
              </a:lnSpc>
              <a:spcBef>
                <a:spcPts val="500"/>
              </a:spcBef>
              <a:spcAft>
                <a:spcPts val="1000"/>
              </a:spcAft>
              <a:buSzPts val="1000"/>
              <a:tabLst>
                <a:tab pos="457200" algn="l"/>
              </a:tabLst>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06889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8566-FA7F-C55F-EA44-89D19C1DBAD6}"/>
              </a:ext>
            </a:extLst>
          </p:cNvPr>
          <p:cNvSpPr>
            <a:spLocks noGrp="1"/>
          </p:cNvSpPr>
          <p:nvPr>
            <p:ph type="title"/>
          </p:nvPr>
        </p:nvSpPr>
        <p:spPr>
          <a:xfrm>
            <a:off x="2592925" y="624110"/>
            <a:ext cx="8911687" cy="2224837"/>
          </a:xfrm>
        </p:spPr>
        <p:txBody>
          <a:bodyPr>
            <a:normAutofit fontScale="90000"/>
          </a:bodyPr>
          <a:lstStyle/>
          <a:p>
            <a:pPr marL="228600" marR="0" algn="r" rtl="1">
              <a:lnSpc>
                <a:spcPct val="115000"/>
              </a:lnSpc>
              <a:spcBef>
                <a:spcPts val="500"/>
              </a:spcBef>
              <a:spcAft>
                <a:spcPts val="1000"/>
              </a:spcAft>
            </a:pPr>
            <a:r>
              <a:rPr lang="fa-IR" sz="1800" b="1"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منحنی </a:t>
            </a:r>
            <a:r>
              <a:rPr lang="en-US" sz="1800" b="1"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ROC</a:t>
            </a:r>
            <a:r>
              <a:rPr lang="en-US" sz="1800" b="1" dirty="0">
                <a:solidFill>
                  <a:schemeClr val="tx2"/>
                </a:solidFill>
                <a:effectLst/>
                <a:latin typeface="B Nazanin" panose="00000400000000000000" pitchFamily="2" charset="-78"/>
                <a:ea typeface="Times New Roman" panose="02020603050405020304" pitchFamily="18" charset="0"/>
                <a:cs typeface="Arial" panose="020B0604020202020204" pitchFamily="34" charset="0"/>
              </a:rPr>
              <a:t> </a:t>
            </a:r>
            <a:r>
              <a:rPr lang="en-US" sz="1800" b="1"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a:t>
            </a:r>
            <a:br>
              <a:rPr lang="en-US" sz="1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r>
              <a:rPr lang="fa-IR"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روشی برای درک عملکرد مدل با مقایسه نرخ مثبت واقعی با نرخ مثبت کاذب است.</a:t>
            </a:r>
            <a:br>
              <a:rPr lang="en-US" sz="1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r>
              <a:rPr lang="fa-IR"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مثبت کاذب زمانی اتفاق می افتد که آزمایش فرد مثبت باشد، اما در واقع به بیماری مبتلا نباشد. از سوی دیگر، منفی کاذب زمانی اتفاق می‌افتد که آزمایش فرد منفی باشد که نشان می‌دهد سالم است، در حالی که واقعاً به این بیماری مبتلا است.</a:t>
            </a:r>
            <a:br>
              <a:rPr lang="en-US" sz="1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r>
              <a:rPr lang="en-US"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تابع </a:t>
            </a:r>
            <a:r>
              <a:rPr lang="en-US" sz="1800" dirty="0" err="1">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RocCurveDisplay</a:t>
            </a:r>
            <a:r>
              <a:rPr lang="en-US" sz="1800" dirty="0">
                <a:solidFill>
                  <a:schemeClr val="tx2"/>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dirty="0">
                <a:solidFill>
                  <a:schemeClr val="tx2"/>
                </a:solidFill>
                <a:effectLst/>
                <a:latin typeface="B Nazanin" panose="00000400000000000000" pitchFamily="2" charset="-78"/>
                <a:ea typeface="Times New Roman" panose="02020603050405020304" pitchFamily="18" charset="0"/>
                <a:cs typeface="Arial" panose="020B0604020202020204" pitchFamily="34" charset="0"/>
              </a:rPr>
              <a:t> در </a:t>
            </a:r>
            <a:r>
              <a:rPr lang="en-US"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Scikit-Learn</a:t>
            </a:r>
            <a:r>
              <a:rPr lang="en-US" sz="1800" dirty="0">
                <a:solidFill>
                  <a:schemeClr val="tx2"/>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dirty="0">
                <a:solidFill>
                  <a:schemeClr val="tx2"/>
                </a:solidFill>
                <a:effectLst/>
                <a:latin typeface="B Nazanin" panose="00000400000000000000" pitchFamily="2" charset="-78"/>
                <a:ea typeface="Times New Roman" panose="02020603050405020304" pitchFamily="18" charset="0"/>
                <a:cs typeface="Arial" panose="020B0604020202020204" pitchFamily="34" charset="0"/>
              </a:rPr>
              <a:t> می تواند به ما در ایجاد منحنی </a:t>
            </a:r>
            <a:r>
              <a:rPr lang="en-US"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ROC</a:t>
            </a:r>
            <a:r>
              <a:rPr lang="fa-IR"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 و همچنین محاسبه متریک سطح زیر منحنی (</a:t>
            </a:r>
            <a:r>
              <a:rPr lang="en-US"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AUC</a:t>
            </a:r>
            <a:r>
              <a:rPr lang="fa-IR" sz="180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 کمک کند.</a:t>
            </a:r>
            <a:br>
              <a:rPr lang="en-US" sz="1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endParaRPr lang="en-US" dirty="0">
              <a:solidFill>
                <a:schemeClr val="tx2"/>
              </a:solidFill>
            </a:endParaRPr>
          </a:p>
        </p:txBody>
      </p:sp>
      <p:sp>
        <p:nvSpPr>
          <p:cNvPr id="3" name="Content Placeholder 2">
            <a:extLst>
              <a:ext uri="{FF2B5EF4-FFF2-40B4-BE49-F238E27FC236}">
                <a16:creationId xmlns:a16="http://schemas.microsoft.com/office/drawing/2014/main" id="{0DD7C2E5-F79E-4998-7413-3EE63C99349A}"/>
              </a:ext>
            </a:extLst>
          </p:cNvPr>
          <p:cNvSpPr>
            <a:spLocks noGrp="1"/>
          </p:cNvSpPr>
          <p:nvPr>
            <p:ph idx="1"/>
          </p:nvPr>
        </p:nvSpPr>
        <p:spPr>
          <a:xfrm>
            <a:off x="683675" y="2120243"/>
            <a:ext cx="8915400" cy="3777622"/>
          </a:xfrm>
        </p:spPr>
        <p:txBody>
          <a:bodyPr/>
          <a:lstStyle/>
          <a:p>
            <a:r>
              <a:rPr lang="fa-IR" dirty="0"/>
              <a:t> </a:t>
            </a:r>
            <a:endParaRPr lang="en-US" dirty="0"/>
          </a:p>
        </p:txBody>
      </p:sp>
      <p:pic>
        <p:nvPicPr>
          <p:cNvPr id="4" name="Picture 3">
            <a:extLst>
              <a:ext uri="{FF2B5EF4-FFF2-40B4-BE49-F238E27FC236}">
                <a16:creationId xmlns:a16="http://schemas.microsoft.com/office/drawing/2014/main" id="{99018CF6-1C82-E775-6394-699C70C6D62C}"/>
              </a:ext>
            </a:extLst>
          </p:cNvPr>
          <p:cNvPicPr>
            <a:picLocks noChangeAspect="1"/>
          </p:cNvPicPr>
          <p:nvPr/>
        </p:nvPicPr>
        <p:blipFill>
          <a:blip r:embed="rId2"/>
          <a:stretch>
            <a:fillRect/>
          </a:stretch>
        </p:blipFill>
        <p:spPr>
          <a:xfrm>
            <a:off x="200931" y="3626939"/>
            <a:ext cx="5602710" cy="3139712"/>
          </a:xfrm>
          <a:prstGeom prst="rect">
            <a:avLst/>
          </a:prstGeom>
        </p:spPr>
      </p:pic>
      <p:sp>
        <p:nvSpPr>
          <p:cNvPr id="5" name="TextBox 4">
            <a:extLst>
              <a:ext uri="{FF2B5EF4-FFF2-40B4-BE49-F238E27FC236}">
                <a16:creationId xmlns:a16="http://schemas.microsoft.com/office/drawing/2014/main" id="{8E41944F-09FA-C06E-0DBC-C6E5B9E3BA6D}"/>
              </a:ext>
            </a:extLst>
          </p:cNvPr>
          <p:cNvSpPr txBox="1"/>
          <p:nvPr/>
        </p:nvSpPr>
        <p:spPr>
          <a:xfrm>
            <a:off x="2285967" y="2448090"/>
            <a:ext cx="9218645" cy="851002"/>
          </a:xfrm>
          <a:prstGeom prst="rect">
            <a:avLst/>
          </a:prstGeom>
          <a:noFill/>
        </p:spPr>
        <p:txBody>
          <a:bodyPr wrap="square" rtlCol="0">
            <a:spAutoFit/>
          </a:bodyPr>
          <a:lstStyle/>
          <a:p>
            <a:pPr marL="0" marR="0" algn="r" rtl="1">
              <a:lnSpc>
                <a:spcPct val="115000"/>
              </a:lnSpc>
              <a:spcBef>
                <a:spcPts val="500"/>
              </a:spcBef>
              <a:spcAft>
                <a:spcPts val="1000"/>
              </a:spcAft>
            </a:pPr>
            <a:r>
              <a:rPr lang="fa-IR" sz="1600" dirty="0">
                <a:effectLst/>
                <a:latin typeface="Calibri" panose="020F0502020204030204" pitchFamily="34" charset="0"/>
                <a:ea typeface="Times New Roman" panose="02020603050405020304" pitchFamily="18" charset="0"/>
                <a:cs typeface="B Nazanin" panose="00000400000000000000" pitchFamily="2" charset="-78"/>
              </a:rPr>
              <a:t>با رسم </a:t>
            </a:r>
            <a:r>
              <a:rPr lang="en-US" sz="1600" dirty="0" err="1">
                <a:effectLst/>
                <a:latin typeface="Calibri" panose="020F0502020204030204" pitchFamily="34" charset="0"/>
                <a:ea typeface="Times New Roman" panose="02020603050405020304" pitchFamily="18" charset="0"/>
                <a:cs typeface="B Nazanin" panose="00000400000000000000" pitchFamily="2" charset="-78"/>
              </a:rPr>
              <a:t>roc_curve</a:t>
            </a:r>
            <a:r>
              <a:rPr lang="fa-IR" sz="1600" dirty="0">
                <a:effectLst/>
                <a:latin typeface="Calibri" panose="020F0502020204030204" pitchFamily="34" charset="0"/>
                <a:ea typeface="Times New Roman" panose="02020603050405020304" pitchFamily="18" charset="0"/>
                <a:cs typeface="B Nazanin" panose="00000400000000000000" pitchFamily="2" charset="-78"/>
              </a:rPr>
              <a:t> روی </a:t>
            </a:r>
            <a:r>
              <a:rPr lang="en-US" sz="1600" dirty="0" err="1">
                <a:effectLst/>
                <a:latin typeface="Calibri" panose="020F0502020204030204" pitchFamily="34" charset="0"/>
                <a:ea typeface="Times New Roman" panose="02020603050405020304" pitchFamily="18" charset="0"/>
                <a:cs typeface="B Nazanin" panose="00000400000000000000" pitchFamily="2" charset="-78"/>
              </a:rPr>
              <a:t>GridSearchCV</a:t>
            </a:r>
            <a:r>
              <a:rPr lang="fa-IR" sz="1600" dirty="0">
                <a:effectLst/>
                <a:latin typeface="Calibri" panose="020F0502020204030204" pitchFamily="34" charset="0"/>
                <a:ea typeface="Times New Roman" panose="02020603050405020304" pitchFamily="18" charset="0"/>
                <a:cs typeface="B Nazanin" panose="00000400000000000000" pitchFamily="2" charset="-78"/>
              </a:rPr>
              <a:t> که از تغییر </a:t>
            </a:r>
            <a:r>
              <a:rPr lang="en-US" sz="1600" dirty="0" err="1">
                <a:effectLst/>
                <a:latin typeface="Calibri" panose="020F0502020204030204" pitchFamily="34" charset="0"/>
                <a:ea typeface="Times New Roman" panose="02020603050405020304" pitchFamily="18" charset="0"/>
                <a:cs typeface="B Nazanin" panose="00000400000000000000" pitchFamily="2" charset="-78"/>
              </a:rPr>
              <a:t>LogisticRegression</a:t>
            </a:r>
            <a:r>
              <a:rPr lang="fa-IR" sz="1600" dirty="0">
                <a:effectLst/>
                <a:latin typeface="Calibri" panose="020F0502020204030204" pitchFamily="34" charset="0"/>
                <a:ea typeface="Times New Roman" panose="02020603050405020304" pitchFamily="18" charset="0"/>
                <a:cs typeface="B Nazanin" panose="00000400000000000000" pitchFamily="2" charset="-78"/>
              </a:rPr>
              <a:t> بدست آمده میبینیم که مدل ما عملکرد نسبتا خوبی دارد.</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fa-IR" sz="1600" dirty="0">
                <a:effectLst/>
                <a:latin typeface="Calibri" panose="020F0502020204030204" pitchFamily="34" charset="0"/>
                <a:ea typeface="Times New Roman" panose="02020603050405020304" pitchFamily="18" charset="0"/>
                <a:cs typeface="B Nazanin" panose="00000400000000000000" pitchFamily="2" charset="-78"/>
              </a:rPr>
              <a:t>با این حال</a:t>
            </a:r>
            <a:r>
              <a:rPr lang="en-US" sz="1600" dirty="0">
                <a:effectLst/>
                <a:latin typeface="Calibri" panose="020F0502020204030204" pitchFamily="34" charset="0"/>
                <a:ea typeface="Times New Roman" panose="02020603050405020304" pitchFamily="18" charset="0"/>
                <a:cs typeface="B Nazanin" panose="00000400000000000000" pitchFamily="2" charset="-78"/>
              </a:rPr>
              <a:t>,</a:t>
            </a:r>
            <a:r>
              <a:rPr lang="fa-IR" sz="1600" dirty="0">
                <a:effectLst/>
                <a:latin typeface="Calibri" panose="020F0502020204030204" pitchFamily="34" charset="0"/>
                <a:ea typeface="Times New Roman" panose="02020603050405020304" pitchFamily="18" charset="0"/>
                <a:cs typeface="B Nazanin" panose="00000400000000000000" pitchFamily="2" charset="-78"/>
              </a:rPr>
              <a:t> </a:t>
            </a:r>
            <a:r>
              <a:rPr lang="en-US" sz="1600" dirty="0">
                <a:effectLst/>
                <a:latin typeface="B Nazanin" panose="00000400000000000000" pitchFamily="2" charset="-78"/>
                <a:ea typeface="Times New Roman" panose="02020603050405020304" pitchFamily="18" charset="0"/>
                <a:cs typeface="Arial" panose="020B0604020202020204" pitchFamily="34" charset="0"/>
              </a:rPr>
              <a:t> </a:t>
            </a:r>
            <a:r>
              <a:rPr lang="fa-IR" sz="1600" dirty="0">
                <a:effectLst/>
                <a:latin typeface="B Nazanin" panose="00000400000000000000" pitchFamily="2" charset="-78"/>
                <a:ea typeface="Times New Roman" panose="02020603050405020304" pitchFamily="18" charset="0"/>
                <a:cs typeface="Arial" panose="020B0604020202020204" pitchFamily="34" charset="0"/>
              </a:rPr>
              <a:t>یک مدل بی نقص به امتیاز </a:t>
            </a:r>
            <a:r>
              <a:rPr lang="en-US" sz="1600" dirty="0">
                <a:effectLst/>
                <a:latin typeface="Calibri" panose="020F0502020204030204" pitchFamily="34" charset="0"/>
                <a:ea typeface="Times New Roman" panose="02020603050405020304" pitchFamily="18" charset="0"/>
                <a:cs typeface="B Nazanin" panose="00000400000000000000" pitchFamily="2" charset="-78"/>
              </a:rPr>
              <a:t>AUC 1.0</a:t>
            </a:r>
            <a:r>
              <a:rPr lang="fa-IR" sz="1600" dirty="0">
                <a:effectLst/>
                <a:latin typeface="Calibri" panose="020F0502020204030204" pitchFamily="34" charset="0"/>
                <a:ea typeface="Times New Roman" panose="02020603050405020304" pitchFamily="18" charset="0"/>
                <a:cs typeface="B Nazanin" panose="00000400000000000000" pitchFamily="2" charset="-78"/>
              </a:rPr>
              <a:t> می رسد، بنابراین هنوز جای پیشرفت وجود دارد.</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89142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3CBF-1A6C-E020-9523-55FCCB12EF9A}"/>
              </a:ext>
            </a:extLst>
          </p:cNvPr>
          <p:cNvSpPr>
            <a:spLocks noGrp="1"/>
          </p:cNvSpPr>
          <p:nvPr>
            <p:ph type="title"/>
          </p:nvPr>
        </p:nvSpPr>
        <p:spPr>
          <a:xfrm>
            <a:off x="2592925" y="624110"/>
            <a:ext cx="8911687" cy="322668"/>
          </a:xfrm>
        </p:spPr>
        <p:txBody>
          <a:bodyPr>
            <a:noAutofit/>
          </a:bodyPr>
          <a:lstStyle/>
          <a:p>
            <a:r>
              <a:rPr lang="en-US" sz="1800" dirty="0" err="1">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Confucion</a:t>
            </a:r>
            <a:r>
              <a:rPr lang="en-US" sz="18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Matrix</a:t>
            </a:r>
            <a:r>
              <a:rPr lang="en-US" sz="1800" dirty="0">
                <a:solidFill>
                  <a:schemeClr val="tx1"/>
                </a:solidFill>
                <a:effectLst/>
                <a:latin typeface="B Nazanin" panose="00000400000000000000" pitchFamily="2" charset="-78"/>
                <a:ea typeface="Times New Roman" panose="02020603050405020304" pitchFamily="18" charset="0"/>
                <a:cs typeface="Arial" panose="020B0604020202020204" pitchFamily="34" charset="0"/>
              </a:rPr>
              <a:t> </a:t>
            </a:r>
            <a:br>
              <a:rPr lang="en-US"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br>
            <a:endParaRPr lang="en-US" sz="1800" dirty="0">
              <a:solidFill>
                <a:schemeClr val="tx1"/>
              </a:solidFill>
            </a:endParaRPr>
          </a:p>
        </p:txBody>
      </p:sp>
      <p:sp>
        <p:nvSpPr>
          <p:cNvPr id="3" name="Content Placeholder 2">
            <a:extLst>
              <a:ext uri="{FF2B5EF4-FFF2-40B4-BE49-F238E27FC236}">
                <a16:creationId xmlns:a16="http://schemas.microsoft.com/office/drawing/2014/main" id="{8DA34D87-BD8F-7060-93BB-1D23DE5D99FC}"/>
              </a:ext>
            </a:extLst>
          </p:cNvPr>
          <p:cNvSpPr>
            <a:spLocks noGrp="1"/>
          </p:cNvSpPr>
          <p:nvPr>
            <p:ph idx="1"/>
          </p:nvPr>
        </p:nvSpPr>
        <p:spPr>
          <a:xfrm>
            <a:off x="2495905" y="1153886"/>
            <a:ext cx="8915400" cy="1701281"/>
          </a:xfrm>
        </p:spPr>
        <p:txBody>
          <a:bodyPr>
            <a:normAutofit/>
          </a:bodyPr>
          <a:lstStyle/>
          <a:p>
            <a:pPr marL="0" marR="0" indent="0" algn="r" rtl="1">
              <a:lnSpc>
                <a:spcPct val="115000"/>
              </a:lnSpc>
              <a:spcBef>
                <a:spcPts val="500"/>
              </a:spcBef>
              <a:spcAft>
                <a:spcPts val="1000"/>
              </a:spcAft>
              <a:buNone/>
            </a:pPr>
            <a:r>
              <a:rPr lang="fa-IR" sz="1600" dirty="0">
                <a:effectLst/>
                <a:latin typeface="Calibri" panose="020F0502020204030204" pitchFamily="34" charset="0"/>
                <a:ea typeface="Times New Roman" panose="02020603050405020304" pitchFamily="18" charset="0"/>
                <a:cs typeface="B Nazanin" panose="00000400000000000000" pitchFamily="2" charset="-78"/>
              </a:rPr>
              <a:t>ماتریس سردرگمی روشی بصری برای نشان دادن این است که مدل ما کجا پیش‌بینی‌های درست و کجا پیش‌بینی‌های اشتباه انجام داده است (یا به عبارت دیگر، گیج شده است).</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en-US" sz="1600" dirty="0">
                <a:effectLst/>
                <a:latin typeface="Calibri" panose="020F0502020204030204" pitchFamily="34" charset="0"/>
                <a:ea typeface="Times New Roman" panose="02020603050405020304" pitchFamily="18" charset="0"/>
                <a:cs typeface="B Nazanin" panose="00000400000000000000" pitchFamily="2" charset="-78"/>
              </a:rPr>
              <a:t>Scikit-Learn</a:t>
            </a:r>
            <a:r>
              <a:rPr lang="fa-IR" sz="1600" dirty="0">
                <a:effectLst/>
                <a:latin typeface="Calibri" panose="020F0502020204030204" pitchFamily="34" charset="0"/>
                <a:ea typeface="Times New Roman" panose="02020603050405020304" pitchFamily="18" charset="0"/>
                <a:cs typeface="B Nazanin" panose="00000400000000000000" pitchFamily="2" charset="-78"/>
              </a:rPr>
              <a:t> به ما اجازه می دهد تا با استفاده از </a:t>
            </a:r>
            <a:r>
              <a:rPr lang="en-US" sz="1600" dirty="0" err="1">
                <a:effectLst/>
                <a:latin typeface="Calibri" panose="020F0502020204030204" pitchFamily="34" charset="0"/>
                <a:ea typeface="Times New Roman" panose="02020603050405020304" pitchFamily="18" charset="0"/>
                <a:cs typeface="B Nazanin" panose="00000400000000000000" pitchFamily="2" charset="-78"/>
              </a:rPr>
              <a:t>confusion_matrix</a:t>
            </a:r>
            <a:r>
              <a:rPr lang="fa-IR" sz="1600" dirty="0">
                <a:effectLst/>
                <a:latin typeface="Calibri" panose="020F0502020204030204" pitchFamily="34" charset="0"/>
                <a:ea typeface="Times New Roman" panose="02020603050405020304" pitchFamily="18" charset="0"/>
                <a:cs typeface="B Nazanin" panose="00000400000000000000" pitchFamily="2" charset="-78"/>
              </a:rPr>
              <a:t>() یک ماتریس سردرگمی ایجاد کنیم و </a:t>
            </a:r>
            <a:r>
              <a:rPr lang="en-US" sz="1600" dirty="0">
                <a:effectLst/>
                <a:latin typeface="Calibri" panose="020F0502020204030204" pitchFamily="34" charset="0"/>
                <a:ea typeface="Times New Roman" panose="02020603050405020304" pitchFamily="18" charset="0"/>
                <a:cs typeface="B Nazanin" panose="00000400000000000000" pitchFamily="2" charset="-78"/>
              </a:rPr>
              <a:t>label</a:t>
            </a:r>
            <a:r>
              <a:rPr lang="fa-IR" sz="1600" dirty="0">
                <a:effectLst/>
                <a:latin typeface="Calibri" panose="020F0502020204030204" pitchFamily="34" charset="0"/>
                <a:ea typeface="Times New Roman" panose="02020603050405020304" pitchFamily="18" charset="0"/>
                <a:cs typeface="B Nazanin" panose="00000400000000000000" pitchFamily="2" charset="-78"/>
              </a:rPr>
              <a:t> های واقعی و</a:t>
            </a:r>
            <a:r>
              <a:rPr lang="en-US" sz="1600" dirty="0">
                <a:effectLst/>
                <a:latin typeface="Calibri" panose="020F0502020204030204" pitchFamily="34" charset="0"/>
                <a:ea typeface="Times New Roman" panose="02020603050405020304" pitchFamily="18" charset="0"/>
                <a:cs typeface="B Nazanin" panose="00000400000000000000" pitchFamily="2" charset="-78"/>
              </a:rPr>
              <a:t>label</a:t>
            </a:r>
            <a:r>
              <a:rPr lang="fa-IR" sz="1600" dirty="0">
                <a:effectLst/>
                <a:latin typeface="Calibri" panose="020F0502020204030204" pitchFamily="34" charset="0"/>
                <a:ea typeface="Times New Roman" panose="02020603050405020304" pitchFamily="18" charset="0"/>
                <a:cs typeface="B Nazanin" panose="00000400000000000000" pitchFamily="2" charset="-78"/>
              </a:rPr>
              <a:t> های پیش بینی شده را به آن ارسال کنیم.</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sz="1600" dirty="0"/>
          </a:p>
        </p:txBody>
      </p:sp>
      <p:pic>
        <p:nvPicPr>
          <p:cNvPr id="4" name="Picture 3">
            <a:extLst>
              <a:ext uri="{FF2B5EF4-FFF2-40B4-BE49-F238E27FC236}">
                <a16:creationId xmlns:a16="http://schemas.microsoft.com/office/drawing/2014/main" id="{DE58C9E6-7AFE-CFD4-8323-E03BCA0C9EA8}"/>
              </a:ext>
            </a:extLst>
          </p:cNvPr>
          <p:cNvPicPr>
            <a:picLocks noChangeAspect="1"/>
          </p:cNvPicPr>
          <p:nvPr/>
        </p:nvPicPr>
        <p:blipFill>
          <a:blip r:embed="rId2"/>
          <a:stretch>
            <a:fillRect/>
          </a:stretch>
        </p:blipFill>
        <p:spPr>
          <a:xfrm>
            <a:off x="666946" y="2380990"/>
            <a:ext cx="3657917" cy="2767824"/>
          </a:xfrm>
          <a:prstGeom prst="rect">
            <a:avLst/>
          </a:prstGeom>
        </p:spPr>
      </p:pic>
      <p:sp>
        <p:nvSpPr>
          <p:cNvPr id="5" name="TextBox 4">
            <a:extLst>
              <a:ext uri="{FF2B5EF4-FFF2-40B4-BE49-F238E27FC236}">
                <a16:creationId xmlns:a16="http://schemas.microsoft.com/office/drawing/2014/main" id="{572C0229-79B3-A6B5-6F5A-3A2D8DE5139D}"/>
              </a:ext>
            </a:extLst>
          </p:cNvPr>
          <p:cNvSpPr txBox="1"/>
          <p:nvPr/>
        </p:nvSpPr>
        <p:spPr>
          <a:xfrm>
            <a:off x="4861249" y="3023118"/>
            <a:ext cx="6550056" cy="1200329"/>
          </a:xfrm>
          <a:prstGeom prst="rect">
            <a:avLst/>
          </a:prstGeom>
          <a:noFill/>
        </p:spPr>
        <p:txBody>
          <a:bodyPr wrap="square" rtlCol="0">
            <a:spAutoFit/>
          </a:bodyPr>
          <a:lstStyle/>
          <a:p>
            <a:pPr algn="r" rtl="1"/>
            <a:r>
              <a:rPr lang="fa-IR" sz="1800" dirty="0">
                <a:effectLst/>
                <a:latin typeface="Calibri" panose="020F0502020204030204" pitchFamily="34" charset="0"/>
                <a:ea typeface="Times New Roman" panose="02020603050405020304" pitchFamily="18" charset="0"/>
                <a:cs typeface="B Nazanin" panose="00000400000000000000" pitchFamily="2" charset="-78"/>
              </a:rPr>
              <a:t>مدل در هر دو کلاس نسبتاً یکسان است (برچسب اشتباه را پیش‌بینی می‌کند). در اصل، 4 مورد وجود دارد که مدل 0 را زمانی که باید 1 می بود (منفی کاذب) و 3 مورد را به جای 0 (مثبت کاذب) 1 پیش بینی کرده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222033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710E-83BB-B34D-74FD-B26CCE50C8D0}"/>
              </a:ext>
            </a:extLst>
          </p:cNvPr>
          <p:cNvSpPr>
            <a:spLocks noGrp="1"/>
          </p:cNvSpPr>
          <p:nvPr>
            <p:ph type="title"/>
          </p:nvPr>
        </p:nvSpPr>
        <p:spPr>
          <a:xfrm>
            <a:off x="2592925" y="624110"/>
            <a:ext cx="8911687" cy="906110"/>
          </a:xfrm>
        </p:spPr>
        <p:txBody>
          <a:bodyPr>
            <a:normAutofit fontScale="90000"/>
          </a:bodyPr>
          <a:lstStyle/>
          <a:p>
            <a:pPr algn="r" rtl="1"/>
            <a:r>
              <a:rPr lang="fa-IR" sz="18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اکنون یک منحنی </a:t>
            </a:r>
            <a:r>
              <a:rPr lang="en-US" sz="18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ROC</a:t>
            </a:r>
            <a:r>
              <a:rPr lang="fa-IR" sz="18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یک متریک </a:t>
            </a:r>
            <a:r>
              <a:rPr lang="en-US" sz="18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AUC</a:t>
            </a:r>
            <a:r>
              <a:rPr lang="fa-IR" sz="18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و یک ماتریس سردرگمی داریم، یک گزارش طبقه‌بندی و همچنین دقت متقاطع، یادآوری و امتیاز </a:t>
            </a:r>
            <a:r>
              <a:rPr lang="en-US" sz="18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f1</a:t>
            </a:r>
            <a:r>
              <a:rPr lang="en-US" sz="1800" dirty="0">
                <a:solidFill>
                  <a:schemeClr val="tx1"/>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dirty="0">
                <a:solidFill>
                  <a:schemeClr val="tx1"/>
                </a:solidFill>
                <a:effectLst/>
                <a:latin typeface="B Nazanin" panose="00000400000000000000" pitchFamily="2" charset="-78"/>
                <a:ea typeface="Times New Roman" panose="02020603050405020304" pitchFamily="18" charset="0"/>
                <a:cs typeface="Arial" panose="020B0604020202020204" pitchFamily="34" charset="0"/>
              </a:rPr>
              <a:t> را بررسی میکنیم</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881D62CB-72FC-0B9F-5153-CA22400E12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815" y="1231705"/>
            <a:ext cx="5438775" cy="1943100"/>
          </a:xfrm>
          <a:prstGeom prst="rect">
            <a:avLst/>
          </a:prstGeom>
          <a:noFill/>
          <a:ln>
            <a:noFill/>
          </a:ln>
        </p:spPr>
      </p:pic>
      <p:sp>
        <p:nvSpPr>
          <p:cNvPr id="5" name="TextBox 4">
            <a:extLst>
              <a:ext uri="{FF2B5EF4-FFF2-40B4-BE49-F238E27FC236}">
                <a16:creationId xmlns:a16="http://schemas.microsoft.com/office/drawing/2014/main" id="{565AB9CE-F247-A902-0007-7DFC5B9600B6}"/>
              </a:ext>
            </a:extLst>
          </p:cNvPr>
          <p:cNvSpPr txBox="1"/>
          <p:nvPr/>
        </p:nvSpPr>
        <p:spPr>
          <a:xfrm>
            <a:off x="2190815" y="3429000"/>
            <a:ext cx="9313797" cy="369332"/>
          </a:xfrm>
          <a:prstGeom prst="rect">
            <a:avLst/>
          </a:prstGeom>
          <a:noFill/>
        </p:spPr>
        <p:txBody>
          <a:bodyPr wrap="square" rtlCol="0">
            <a:spAutoFit/>
          </a:bodyPr>
          <a:lstStyle/>
          <a:p>
            <a:pPr algn="r"/>
            <a:r>
              <a:rPr lang="fa-IR" sz="1800" b="1">
                <a:effectLst/>
                <a:latin typeface="Calibri" panose="020F0502020204030204" pitchFamily="34" charset="0"/>
                <a:ea typeface="Times New Roman" panose="02020603050405020304" pitchFamily="18" charset="0"/>
                <a:cs typeface="B Nazanin" panose="00000400000000000000" pitchFamily="2" charset="-78"/>
              </a:rPr>
              <a:t>محاسبه معیارهای ارزیابی را با استفاده از اعتبارسنجی متقابل</a:t>
            </a:r>
            <a:endParaRPr lang="en-US" dirty="0"/>
          </a:p>
        </p:txBody>
      </p:sp>
      <p:pic>
        <p:nvPicPr>
          <p:cNvPr id="6" name="Picture 5">
            <a:extLst>
              <a:ext uri="{FF2B5EF4-FFF2-40B4-BE49-F238E27FC236}">
                <a16:creationId xmlns:a16="http://schemas.microsoft.com/office/drawing/2014/main" id="{2C832947-5AF9-394E-ADD8-F3888F282554}"/>
              </a:ext>
            </a:extLst>
          </p:cNvPr>
          <p:cNvPicPr>
            <a:picLocks noChangeAspect="1"/>
          </p:cNvPicPr>
          <p:nvPr/>
        </p:nvPicPr>
        <p:blipFill>
          <a:blip r:embed="rId3"/>
          <a:stretch>
            <a:fillRect/>
          </a:stretch>
        </p:blipFill>
        <p:spPr>
          <a:xfrm>
            <a:off x="2190815" y="3613666"/>
            <a:ext cx="4180848" cy="3084079"/>
          </a:xfrm>
          <a:prstGeom prst="rect">
            <a:avLst/>
          </a:prstGeom>
        </p:spPr>
      </p:pic>
    </p:spTree>
    <p:extLst>
      <p:ext uri="{BB962C8B-B14F-4D97-AF65-F5344CB8AC3E}">
        <p14:creationId xmlns:p14="http://schemas.microsoft.com/office/powerpoint/2010/main" val="229190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993C-64A6-95DF-4AE5-79D362D3AF36}"/>
              </a:ext>
            </a:extLst>
          </p:cNvPr>
          <p:cNvSpPr>
            <a:spLocks noGrp="1"/>
          </p:cNvSpPr>
          <p:nvPr>
            <p:ph type="title"/>
          </p:nvPr>
        </p:nvSpPr>
        <p:spPr>
          <a:xfrm>
            <a:off x="2592925" y="624110"/>
            <a:ext cx="8911687" cy="840796"/>
          </a:xfrm>
        </p:spPr>
        <p:txBody>
          <a:bodyPr/>
          <a:lstStyle/>
          <a:p>
            <a:pPr algn="r" rtl="1"/>
            <a:r>
              <a:rPr lang="fa-IR" sz="2800" b="1" cap="all" spc="5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هوش مصنوعی چقدر در تشخیص پزشکی دقیق است؟</a:t>
            </a:r>
            <a:endParaRPr lang="en-US" dirty="0">
              <a:solidFill>
                <a:schemeClr val="tx2"/>
              </a:solidFill>
            </a:endParaRPr>
          </a:p>
        </p:txBody>
      </p:sp>
      <p:sp>
        <p:nvSpPr>
          <p:cNvPr id="3" name="Content Placeholder 2">
            <a:extLst>
              <a:ext uri="{FF2B5EF4-FFF2-40B4-BE49-F238E27FC236}">
                <a16:creationId xmlns:a16="http://schemas.microsoft.com/office/drawing/2014/main" id="{62FF9DDD-A3DC-4E37-A822-14F5B278B70C}"/>
              </a:ext>
            </a:extLst>
          </p:cNvPr>
          <p:cNvSpPr>
            <a:spLocks noGrp="1"/>
          </p:cNvSpPr>
          <p:nvPr>
            <p:ph idx="1"/>
          </p:nvPr>
        </p:nvSpPr>
        <p:spPr>
          <a:xfrm>
            <a:off x="2943776" y="1540189"/>
            <a:ext cx="8915400" cy="3777622"/>
          </a:xfrm>
        </p:spPr>
        <p:txBody>
          <a:bodyPr>
            <a:normAutofit/>
          </a:bodyPr>
          <a:lstStyle/>
          <a:p>
            <a:pPr marL="0" marR="0" indent="457200" algn="r" rtl="1">
              <a:lnSpc>
                <a:spcPct val="150000"/>
              </a:lnSpc>
              <a:spcBef>
                <a:spcPts val="500"/>
              </a:spcBef>
              <a:spcAft>
                <a:spcPts val="1000"/>
              </a:spcAft>
            </a:pPr>
            <a:r>
              <a:rPr lang="fa-IR"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هوش مصنوعی در حال حاضر تشخیص، توسعه دارو، درمان های شخصی و ویرایش ژن را تسهیل می کند. این ابزارهای روشنگر به لطف تکنیک های استدلال علّی در الگوریتم های </a:t>
            </a:r>
            <a:r>
              <a:rPr lang="en-US"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به طور فزاینده ای، مراقبت های بهداشتی را متحول می کنند. مدل های قبلی فقط از همبستگی بین علائم و محتمل ترین علت (ها) استفاده می کردند.</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50000"/>
              </a:lnSpc>
              <a:spcBef>
                <a:spcPts val="500"/>
              </a:spcBef>
              <a:spcAft>
                <a:spcPts val="1000"/>
              </a:spcAft>
            </a:pPr>
            <a:r>
              <a:rPr lang="fa-IR"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دکتر جاناتان ریچنز و همکارانش در مقاله در </a:t>
            </a:r>
            <a:r>
              <a:rPr lang="en-US"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Nature Communications</a:t>
            </a:r>
            <a:r>
              <a:rPr lang="fa-IR"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آخرین رویکردی را بیان کردند که به موجب آن الگوریتم‌ها از طریق احتمال بروز علائم بیماران به دلیل شرایط مختلف کار می‌کنند. در تحقیقات، کارشناسان به هوش مصنوعی این توانایی را دادند که واقعیت‌های متناوب را انتزاع کند و بررسی کند که اگر بیمار مبتلا به بیماری دیگری باشد، یک یا چند علامت وجود دارد یا خیر. این تکرارها به این معنی بود که الگوریتم‌های </a:t>
            </a:r>
            <a:r>
              <a:rPr lang="en-US"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6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در موارد آزمایش کتبی امتیاز بالاتری از هفت در ده پزشک کسب کردند.</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sz="1600" dirty="0"/>
          </a:p>
        </p:txBody>
      </p:sp>
    </p:spTree>
    <p:extLst>
      <p:ext uri="{BB962C8B-B14F-4D97-AF65-F5344CB8AC3E}">
        <p14:creationId xmlns:p14="http://schemas.microsoft.com/office/powerpoint/2010/main" val="1889778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83F8-0940-F38F-ED91-86B6AE660F6E}"/>
              </a:ext>
            </a:extLst>
          </p:cNvPr>
          <p:cNvSpPr>
            <a:spLocks noGrp="1"/>
          </p:cNvSpPr>
          <p:nvPr>
            <p:ph type="title"/>
          </p:nvPr>
        </p:nvSpPr>
        <p:spPr>
          <a:xfrm>
            <a:off x="2592925" y="624110"/>
            <a:ext cx="8911687" cy="532886"/>
          </a:xfrm>
        </p:spPr>
        <p:txBody>
          <a:bodyPr>
            <a:normAutofit fontScale="90000"/>
          </a:bodyPr>
          <a:lstStyle/>
          <a:p>
            <a:r>
              <a:rPr lang="en-US" sz="3100" b="1" dirty="0">
                <a:effectLst/>
                <a:latin typeface="Arial" panose="020B0604020202020204" pitchFamily="34" charset="0"/>
                <a:ea typeface="Times New Roman" panose="02020603050405020304" pitchFamily="18" charset="0"/>
                <a:cs typeface="Arial" panose="020B0604020202020204" pitchFamily="34" charset="0"/>
              </a:rPr>
              <a:t>Feature</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3100" b="1" dirty="0">
                <a:effectLst/>
                <a:latin typeface="Arial" panose="020B0604020202020204" pitchFamily="34" charset="0"/>
                <a:ea typeface="Times New Roman" panose="02020603050405020304" pitchFamily="18" charset="0"/>
                <a:cs typeface="Arial" panose="020B0604020202020204" pitchFamily="34" charset="0"/>
              </a:rPr>
              <a:t>Importance</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71282F4-BF99-8D54-0785-2B115F37C86F}"/>
              </a:ext>
            </a:extLst>
          </p:cNvPr>
          <p:cNvSpPr>
            <a:spLocks noGrp="1"/>
          </p:cNvSpPr>
          <p:nvPr>
            <p:ph idx="1"/>
          </p:nvPr>
        </p:nvSpPr>
        <p:spPr>
          <a:xfrm>
            <a:off x="2592925" y="1629747"/>
            <a:ext cx="8915400" cy="2261118"/>
          </a:xfrm>
        </p:spPr>
        <p:txBody>
          <a:bodyPr>
            <a:normAutofit fontScale="85000" lnSpcReduction="10000"/>
          </a:bodyPr>
          <a:lstStyle/>
          <a:p>
            <a:pPr marL="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Arial" panose="020B0604020202020204" pitchFamily="34" charset="0"/>
              </a:rPr>
              <a:t>اهمیت ویژگی یکی دیگر از پرسش‌های این است که "کدام ویژگی‌ها بیشتر به نتایج مدل کمک کردند و چگونه آنها کمک کردند؟"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Arial" panose="020B0604020202020204" pitchFamily="34" charset="0"/>
              </a:rPr>
              <a:t>یافتن اهمیت ویژگی برای هر مدل یادگیری ماشینی متفاوت است. یکی از راه‌های یافتن اهمیت ویژگی، جستجوی «(</a:t>
            </a:r>
            <a:r>
              <a:rPr lang="en-US" sz="1800" dirty="0">
                <a:effectLst/>
                <a:latin typeface="Arial" panose="020B0604020202020204" pitchFamily="34" charset="0"/>
                <a:ea typeface="Times New Roman" panose="02020603050405020304" pitchFamily="18" charset="0"/>
                <a:cs typeface="Arial" panose="020B0604020202020204" pitchFamily="34" charset="0"/>
              </a:rPr>
              <a:t>MODEL NAME</a:t>
            </a:r>
            <a:r>
              <a:rPr lang="fa-IR" sz="1800" dirty="0">
                <a:effectLst/>
                <a:latin typeface="Calibri" panose="020F0502020204030204" pitchFamily="34" charset="0"/>
                <a:ea typeface="Times New Roman" panose="02020603050405020304" pitchFamily="18" charset="0"/>
                <a:cs typeface="Arial" panose="020B0604020202020204" pitchFamily="34" charset="0"/>
              </a:rPr>
              <a:t>) اهمیت ویژگی»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Arial" panose="020B0604020202020204" pitchFamily="34" charset="0"/>
              </a:rPr>
              <a:t> اهمیت ویژگی را برای مدل </a:t>
            </a:r>
            <a:r>
              <a:rPr lang="en-US" sz="1800" dirty="0" err="1">
                <a:effectLst/>
                <a:latin typeface="Arial" panose="020B0604020202020204" pitchFamily="34" charset="0"/>
                <a:ea typeface="Times New Roman" panose="02020603050405020304" pitchFamily="18" charset="0"/>
                <a:cs typeface="Arial" panose="020B0604020202020204" pitchFamily="34" charset="0"/>
              </a:rPr>
              <a:t>LogisticRegression</a:t>
            </a:r>
            <a:r>
              <a:rPr lang="fa-IR" sz="1800" dirty="0">
                <a:effectLst/>
                <a:latin typeface="Calibri" panose="020F0502020204030204" pitchFamily="34" charset="0"/>
                <a:ea typeface="Times New Roman" panose="02020603050405020304" pitchFamily="18" charset="0"/>
                <a:cs typeface="Arial" panose="020B0604020202020204" pitchFamily="34" charset="0"/>
              </a:rPr>
              <a:t> خود پیدا می کنیم...</a:t>
            </a:r>
            <a:r>
              <a:rPr lang="fa-IR" sz="1800" b="1" dirty="0">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en-US" sz="1800" b="1" dirty="0">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dirty="0"/>
          </a:p>
        </p:txBody>
      </p:sp>
      <p:pic>
        <p:nvPicPr>
          <p:cNvPr id="4" name="Picture 3">
            <a:extLst>
              <a:ext uri="{FF2B5EF4-FFF2-40B4-BE49-F238E27FC236}">
                <a16:creationId xmlns:a16="http://schemas.microsoft.com/office/drawing/2014/main" id="{28E35478-347B-800A-8FC6-8FADB86F3D5E}"/>
              </a:ext>
            </a:extLst>
          </p:cNvPr>
          <p:cNvPicPr>
            <a:picLocks noChangeAspect="1"/>
          </p:cNvPicPr>
          <p:nvPr/>
        </p:nvPicPr>
        <p:blipFill>
          <a:blip r:embed="rId2"/>
          <a:stretch>
            <a:fillRect/>
          </a:stretch>
        </p:blipFill>
        <p:spPr>
          <a:xfrm>
            <a:off x="210028" y="2760306"/>
            <a:ext cx="5438103" cy="3950550"/>
          </a:xfrm>
          <a:prstGeom prst="rect">
            <a:avLst/>
          </a:prstGeom>
        </p:spPr>
      </p:pic>
    </p:spTree>
    <p:extLst>
      <p:ext uri="{BB962C8B-B14F-4D97-AF65-F5344CB8AC3E}">
        <p14:creationId xmlns:p14="http://schemas.microsoft.com/office/powerpoint/2010/main" val="261022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F9665-A863-77E6-37C3-794C42056631}"/>
              </a:ext>
            </a:extLst>
          </p:cNvPr>
          <p:cNvSpPr>
            <a:spLocks noGrp="1"/>
          </p:cNvSpPr>
          <p:nvPr>
            <p:ph idx="1"/>
          </p:nvPr>
        </p:nvSpPr>
        <p:spPr>
          <a:xfrm>
            <a:off x="2897123" y="379445"/>
            <a:ext cx="8915400" cy="2839616"/>
          </a:xfrm>
        </p:spPr>
        <p:txBody>
          <a:bodyPr/>
          <a:lstStyle/>
          <a:p>
            <a:pPr marL="0" indent="0" algn="r" rtl="1">
              <a:lnSpc>
                <a:spcPct val="115000"/>
              </a:lnSpc>
              <a:spcBef>
                <a:spcPts val="500"/>
              </a:spcBef>
              <a:spcAft>
                <a:spcPts val="1000"/>
              </a:spcAft>
              <a:buNone/>
            </a:pPr>
            <a:r>
              <a:rPr lang="fa-IR" sz="1800" b="1" dirty="0">
                <a:effectLst/>
                <a:latin typeface="Calibri" panose="020F0502020204030204" pitchFamily="34" charset="0"/>
                <a:ea typeface="Times New Roman" panose="02020603050405020304" pitchFamily="18" charset="0"/>
                <a:cs typeface="Arial" panose="020B0604020202020204" pitchFamily="34" charset="0"/>
              </a:rPr>
              <a:t>نتیجه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Arial" panose="020B0604020202020204" pitchFamily="34" charset="0"/>
              </a:rPr>
              <a:t>همانطور که مشاهده شد ما میتوانیم با استفاده از علم داده و یادگیری ماشین از داده های ذخیره شده به نتایج جالبی برسیم که به ما کمک میکند هدفی را دنبال و پیاده سازی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fa-IR" sz="1800" dirty="0">
                <a:effectLst/>
                <a:latin typeface="Calibri" panose="020F0502020204030204" pitchFamily="34" charset="0"/>
                <a:ea typeface="Times New Roman" panose="02020603050405020304" pitchFamily="18" charset="0"/>
                <a:cs typeface="Arial" panose="020B0604020202020204" pitchFamily="34" charset="0"/>
              </a:rPr>
              <a:t>با انجام مراحل قبل موفق شدیم مدلی با استفاده از ااگوریتم </a:t>
            </a:r>
            <a:r>
              <a:rPr lang="en-US" sz="1800" dirty="0" err="1">
                <a:effectLst/>
                <a:latin typeface="Arial" panose="020B0604020202020204" pitchFamily="34" charset="0"/>
                <a:ea typeface="Times New Roman" panose="02020603050405020304" pitchFamily="18" charset="0"/>
                <a:cs typeface="Arial" panose="020B0604020202020204" pitchFamily="34" charset="0"/>
              </a:rPr>
              <a:t>LogisticRegression</a:t>
            </a:r>
            <a:r>
              <a:rPr lang="fa-IR" sz="1800" dirty="0">
                <a:effectLst/>
                <a:latin typeface="Calibri" panose="020F0502020204030204" pitchFamily="34" charset="0"/>
                <a:ea typeface="Times New Roman" panose="02020603050405020304" pitchFamily="18" charset="0"/>
                <a:cs typeface="Arial" panose="020B0604020202020204" pitchFamily="34" charset="0"/>
              </a:rPr>
              <a:t> بسازیم که 90% توانایی پیش بینی ابتلا به بیماری را دارد. این درصد میتواند با جمع آوری داده های بیشتر و ساختن مدل های متفاوت و ارزیابی آن ها بهتر نیز بشود.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51017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59C6-1167-1310-70BA-B9078E9660AD}"/>
              </a:ext>
            </a:extLst>
          </p:cNvPr>
          <p:cNvSpPr>
            <a:spLocks noGrp="1"/>
          </p:cNvSpPr>
          <p:nvPr>
            <p:ph type="title"/>
          </p:nvPr>
        </p:nvSpPr>
        <p:spPr/>
        <p:txBody>
          <a:bodyPr>
            <a:normAutofit/>
          </a:bodyPr>
          <a:lstStyle/>
          <a:p>
            <a:pPr algn="r"/>
            <a:r>
              <a:rPr lang="fa-IR" sz="2800" b="1" cap="all" spc="50" dirty="0">
                <a:solidFill>
                  <a:schemeClr val="bg2">
                    <a:lumMod val="50000"/>
                  </a:schemeClr>
                </a:solidFill>
                <a:effectLst/>
                <a:latin typeface="Calibri" panose="020F0502020204030204" pitchFamily="34" charset="0"/>
                <a:ea typeface="Times New Roman" panose="02020603050405020304" pitchFamily="18" charset="0"/>
                <a:cs typeface="B Nazanin" panose="00000400000000000000" pitchFamily="2" charset="-78"/>
              </a:rPr>
              <a:t>چالش ها و ادامه مسیر یادگیری ماشین و علوم داده در صنعت پزشکی</a:t>
            </a:r>
            <a:br>
              <a:rPr lang="en-US" sz="2800" dirty="0">
                <a:solidFill>
                  <a:schemeClr val="bg2">
                    <a:lumMod val="50000"/>
                  </a:schemeClr>
                </a:solidFill>
                <a:effectLst/>
                <a:latin typeface="Calibri" panose="020F0502020204030204" pitchFamily="34" charset="0"/>
                <a:ea typeface="Times New Roman" panose="02020603050405020304" pitchFamily="18" charset="0"/>
                <a:cs typeface="Arial" panose="020B0604020202020204" pitchFamily="34" charset="0"/>
              </a:rPr>
            </a:br>
            <a:endParaRPr lang="en-US" sz="2800" dirty="0">
              <a:solidFill>
                <a:schemeClr val="bg2">
                  <a:lumMod val="50000"/>
                </a:schemeClr>
              </a:solidFill>
            </a:endParaRPr>
          </a:p>
        </p:txBody>
      </p:sp>
      <p:sp>
        <p:nvSpPr>
          <p:cNvPr id="3" name="Content Placeholder 2">
            <a:extLst>
              <a:ext uri="{FF2B5EF4-FFF2-40B4-BE49-F238E27FC236}">
                <a16:creationId xmlns:a16="http://schemas.microsoft.com/office/drawing/2014/main" id="{2A53F7EF-54CC-101D-45E5-EE7E78ED4CFC}"/>
              </a:ext>
            </a:extLst>
          </p:cNvPr>
          <p:cNvSpPr>
            <a:spLocks noGrp="1"/>
          </p:cNvSpPr>
          <p:nvPr>
            <p:ph idx="1"/>
          </p:nvPr>
        </p:nvSpPr>
        <p:spPr>
          <a:xfrm>
            <a:off x="2589212" y="2133600"/>
            <a:ext cx="8915400" cy="3082212"/>
          </a:xfrm>
        </p:spPr>
        <p:txBody>
          <a:bodyPr/>
          <a:lstStyle/>
          <a:p>
            <a:pPr marL="0" marR="0" indent="0" algn="r" rtl="1">
              <a:lnSpc>
                <a:spcPct val="115000"/>
              </a:lnSpc>
              <a:spcBef>
                <a:spcPts val="500"/>
              </a:spcBef>
              <a:spcAft>
                <a:spcPts val="1000"/>
              </a:spcAft>
              <a:buNone/>
            </a:pPr>
            <a:r>
              <a:rPr lang="fa-IR" sz="1800" dirty="0">
                <a:effectLst/>
                <a:latin typeface="Arial" panose="020B0604020202020204" pitchFamily="34" charset="0"/>
                <a:ea typeface="Times New Roman" panose="02020603050405020304" pitchFamily="18" charset="0"/>
                <a:cs typeface="B Nazanin" panose="00000400000000000000" pitchFamily="2" charset="-78"/>
              </a:rPr>
              <a:t>یادگیری ماشینی در حال حاضر شروع به پیشرفت در زمینه پزشکی کرده است، از تسهیل تحقیق و توسعه موثرتر دارو گرفته تا مراقبت از بیمار و فرآیندهای اداری.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lnSpc>
                <a:spcPct val="115000"/>
              </a:lnSpc>
              <a:spcBef>
                <a:spcPts val="500"/>
              </a:spcBef>
              <a:spcAft>
                <a:spcPts val="1000"/>
              </a:spcAft>
              <a:buNone/>
            </a:pPr>
            <a:r>
              <a:rPr lang="fa-IR" sz="1800" dirty="0">
                <a:effectLst/>
                <a:latin typeface="Arial" panose="020B0604020202020204" pitchFamily="34" charset="0"/>
                <a:ea typeface="Times New Roman" panose="02020603050405020304" pitchFamily="18" charset="0"/>
                <a:cs typeface="B Nazanin" panose="00000400000000000000" pitchFamily="2" charset="-78"/>
              </a:rPr>
              <a:t>در سال های آینده، پذیرش گسترده یادگیری ماشین و سایر فناوری های هوش مصنوعی محتمل است. این فناوری‌ها به جای جایگزینی کامل پزشکان، احتمالاً نقش آنها را تکمیل و تقویت می‌کنند. نتایج بلندمدت می‌تواند شامل کیفیت بهتر مراقبت و سیستم مراقبت بهداشتی کارآمدتر و مقرون‌به‌صرفه‌تر باشد که تنها می‌تواند به نفع بیماران، ارائه‌دهندگان، بیمه‌گران، تنظیم‌کننده‌ها و سیاست‌گذاران باشد.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r" rtl="1">
              <a:lnSpc>
                <a:spcPct val="115000"/>
              </a:lnSpc>
              <a:spcBef>
                <a:spcPts val="500"/>
              </a:spcBef>
              <a:spcAft>
                <a:spcPts val="1000"/>
              </a:spcAft>
              <a:buNone/>
            </a:pPr>
            <a:r>
              <a:rPr lang="fa-IR" sz="1800" dirty="0">
                <a:effectLst/>
                <a:latin typeface="Arial" panose="020B0604020202020204" pitchFamily="34" charset="0"/>
                <a:ea typeface="Times New Roman" panose="02020603050405020304" pitchFamily="18" charset="0"/>
                <a:cs typeface="B Nazanin" panose="00000400000000000000" pitchFamily="2" charset="-78"/>
              </a:rPr>
              <a:t>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79597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63A2-D782-DCF6-7BFB-9628B1D15349}"/>
              </a:ext>
            </a:extLst>
          </p:cNvPr>
          <p:cNvSpPr>
            <a:spLocks noGrp="1"/>
          </p:cNvSpPr>
          <p:nvPr>
            <p:ph type="title"/>
          </p:nvPr>
        </p:nvSpPr>
        <p:spPr>
          <a:xfrm>
            <a:off x="2592925" y="624110"/>
            <a:ext cx="8911687" cy="644853"/>
          </a:xfrm>
        </p:spPr>
        <p:txBody>
          <a:bodyPr>
            <a:normAutofit/>
          </a:bodyPr>
          <a:lstStyle/>
          <a:p>
            <a:pPr algn="r" rtl="1"/>
            <a:r>
              <a:rPr lang="fa-IR" sz="2800" b="1" cap="all" spc="5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نمونه ای از  دستاورد ها ی هوش مصنوعی در صنعت پزشکی:</a:t>
            </a:r>
            <a:endParaRPr lang="en-US" sz="2800" dirty="0">
              <a:solidFill>
                <a:schemeClr val="tx2"/>
              </a:solidFill>
            </a:endParaRPr>
          </a:p>
        </p:txBody>
      </p:sp>
      <p:sp>
        <p:nvSpPr>
          <p:cNvPr id="3" name="Content Placeholder 2">
            <a:extLst>
              <a:ext uri="{FF2B5EF4-FFF2-40B4-BE49-F238E27FC236}">
                <a16:creationId xmlns:a16="http://schemas.microsoft.com/office/drawing/2014/main" id="{6C27705B-C15B-CEB2-CA96-926E09E25255}"/>
              </a:ext>
            </a:extLst>
          </p:cNvPr>
          <p:cNvSpPr>
            <a:spLocks noGrp="1"/>
          </p:cNvSpPr>
          <p:nvPr>
            <p:ph idx="1"/>
          </p:nvPr>
        </p:nvSpPr>
        <p:spPr>
          <a:xfrm>
            <a:off x="2738502" y="1676400"/>
            <a:ext cx="8915400" cy="3777622"/>
          </a:xfrm>
        </p:spPr>
        <p:txBody>
          <a:bodyPr/>
          <a:lstStyle/>
          <a:p>
            <a:pPr algn="r" rtl="1"/>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تشخیص سرطان پوست :</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محققان دانشگاه استنفورد به الگوریتمی برای تشخیص سرطان پوست با استفاده از یادگیری عمیق دست یافتند .</a:t>
            </a:r>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محققان این الگوریتم را بر روی بیست و یک متخصص معتبر آزمایش کردند که 370 تصویر را بررسی کردند. پیش‌بینی‌های دستگاه دقیقاً همان  برابر با بهترین تشخیص متخصصان پوست بود.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آسیب شناسی سلولی: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امروزه به کمک روش های یادگیری ماشین و یادگیری عمیق تشخیص این دسته از بیماری ها تسهیل یافته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r>
              <a:rPr lang="fa-IR" sz="1800" b="1"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بهبود درمان آرتریت روماتوئید</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پزشکان از نشانگرهای زیستی جدید برای پیش‌بینی اثربخشی داروهای ضد روماتیسمی مختلف استفاده کردند.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r" rtl="1">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57785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9910-CD07-8FD2-07DF-8627C1379D31}"/>
              </a:ext>
            </a:extLst>
          </p:cNvPr>
          <p:cNvSpPr>
            <a:spLocks noGrp="1"/>
          </p:cNvSpPr>
          <p:nvPr>
            <p:ph type="title"/>
          </p:nvPr>
        </p:nvSpPr>
        <p:spPr>
          <a:xfrm>
            <a:off x="2592925" y="624110"/>
            <a:ext cx="8911687" cy="747490"/>
          </a:xfrm>
        </p:spPr>
        <p:txBody>
          <a:bodyPr>
            <a:normAutofit fontScale="90000"/>
          </a:bodyPr>
          <a:lstStyle/>
          <a:p>
            <a:pPr algn="r" rtl="1"/>
            <a:r>
              <a:rPr lang="fa-IR" sz="2800" b="1" cap="all" spc="5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کاربرد یادگیری ماشین در تشخیص بیماری</a:t>
            </a:r>
            <a:br>
              <a:rPr lang="en-US" sz="2800" dirty="0">
                <a:solidFill>
                  <a:schemeClr val="tx2"/>
                </a:solidFill>
                <a:effectLst/>
                <a:latin typeface="Calibri" panose="020F0502020204030204" pitchFamily="34" charset="0"/>
                <a:ea typeface="Times New Roman" panose="02020603050405020304" pitchFamily="18" charset="0"/>
                <a:cs typeface="Arial" panose="020B0604020202020204" pitchFamily="34" charset="0"/>
              </a:rPr>
            </a:br>
            <a:endParaRPr lang="en-US" sz="2800" dirty="0">
              <a:solidFill>
                <a:schemeClr val="tx2"/>
              </a:solidFill>
            </a:endParaRPr>
          </a:p>
        </p:txBody>
      </p:sp>
      <p:sp>
        <p:nvSpPr>
          <p:cNvPr id="3" name="Content Placeholder 2">
            <a:extLst>
              <a:ext uri="{FF2B5EF4-FFF2-40B4-BE49-F238E27FC236}">
                <a16:creationId xmlns:a16="http://schemas.microsoft.com/office/drawing/2014/main" id="{4C1C21C9-C4F4-06EB-0147-FC87900683D1}"/>
              </a:ext>
            </a:extLst>
          </p:cNvPr>
          <p:cNvSpPr>
            <a:spLocks noGrp="1"/>
          </p:cNvSpPr>
          <p:nvPr>
            <p:ph idx="1"/>
          </p:nvPr>
        </p:nvSpPr>
        <p:spPr>
          <a:xfrm>
            <a:off x="2589212" y="2133600"/>
            <a:ext cx="8915400" cy="3110204"/>
          </a:xfrm>
        </p:spPr>
        <p:txBody>
          <a:bodyPr/>
          <a:lstStyle/>
          <a:p>
            <a:pPr algn="r" rtl="1"/>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 حوزه های پزشکی، هوش مصنوعی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AI</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در درجه اول بر توسعه الگوریتم ها و تکنیک هایی برای تعیین اینکه آیا رفتار یک سیستم در تشخیص بیماری درست است یا خیر، تمرکز دارد. تشخیص پزشکی</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بیماری یا شرایطی را مشخص می کند که علائم و نشانه های فرد را توضیح می دهد. به طور معمول، اطلاعات تشخیصی از شرح حال و معاینه فیزیکی بیمار جمع آوری می شود</a:t>
            </a:r>
          </a:p>
          <a:p>
            <a:pPr algn="r" rtl="1"/>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به دلیل این واقعیت که بسیاری از نشانه ها و علائم مبهم هستند و تنها توسط متخصصان آموزش دیده قابل تشخیص هستند، اغلب دشوار است. بنابراین، کشورهایی که فاقد متخصصان کافی برای جمعیت خود هستند، مانند کشورهای در حال توسعه، در ارائه روش های تشخیصی مناسب برای حداکثر جمعیت بیماران خود با مشکل مواجه هستند. علاوه بر این، روش‌های تشخیصی اغلب به آزمایش‌های پزشکی نیاز دارند، که معمولاً برای افراد کم‌درآمد گران و دشوار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60834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94E978-1362-708E-7C2C-6BC7143E5080}"/>
              </a:ext>
            </a:extLst>
          </p:cNvPr>
          <p:cNvSpPr>
            <a:spLocks noGrp="1"/>
          </p:cNvSpPr>
          <p:nvPr>
            <p:ph idx="1"/>
          </p:nvPr>
        </p:nvSpPr>
        <p:spPr>
          <a:xfrm>
            <a:off x="3055744" y="388776"/>
            <a:ext cx="8915400" cy="3778250"/>
          </a:xfrm>
        </p:spPr>
        <p:style>
          <a:lnRef idx="2">
            <a:schemeClr val="accent3"/>
          </a:lnRef>
          <a:fillRef idx="1">
            <a:schemeClr val="lt1"/>
          </a:fillRef>
          <a:effectRef idx="0">
            <a:schemeClr val="accent3"/>
          </a:effectRef>
          <a:fontRef idx="minor">
            <a:schemeClr val="dk1"/>
          </a:fontRef>
        </p:style>
        <p:txBody>
          <a:bodyPr/>
          <a:lstStyle/>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از آنجایی که انسان ها مستعد خطا هستند، جای تعجب نیست که یک بیمار بیش از حد تشخیص داده شود. در صورت تشخیص بیش از حد، مشکلاتی مانند درمان غیرضروری ایجاد می‌شود که بر سلامت و اقتصاد افراد تأثیر می‌گذارد. طبق گزارش ملی آکادمیک علوم، مهندسی و پزشکی در سال 2015، اکثریت افراد در طول عمر خود با حداقل یک تشخیص اشتباه مواجه می شوند. عوامل مختلفی ممکن است بر تشخیص اشتباه تأثیر بگذارد که شامل موارد زیر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عدم وجود علائم مناسب، که اغلب غیر قابل توجه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وضعیت بیماری نادر</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r" rtl="1">
              <a:lnSpc>
                <a:spcPct val="115000"/>
              </a:lnSpc>
              <a:spcBef>
                <a:spcPts val="500"/>
              </a:spcBef>
              <a:spcAft>
                <a:spcPts val="1000"/>
              </a:spcAft>
              <a:buFont typeface="Symbol" panose="05050102010706020507" pitchFamily="18" charset="2"/>
              <a:buChar char=""/>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یک بیماری به اشتباه از بررسی حذف شده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25629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830A-030F-CB11-152A-2AD6C2A0168D}"/>
              </a:ext>
            </a:extLst>
          </p:cNvPr>
          <p:cNvSpPr>
            <a:spLocks noGrp="1"/>
          </p:cNvSpPr>
          <p:nvPr>
            <p:ph type="title"/>
          </p:nvPr>
        </p:nvSpPr>
        <p:spPr>
          <a:xfrm>
            <a:off x="2592925" y="624110"/>
            <a:ext cx="8911687" cy="794143"/>
          </a:xfrm>
        </p:spPr>
        <p:txBody>
          <a:bodyPr>
            <a:normAutofit fontScale="90000"/>
          </a:bodyPr>
          <a:lstStyle/>
          <a:p>
            <a:pPr algn="r"/>
            <a:r>
              <a:rPr lang="fa-IR" sz="2800" b="1" cap="all" spc="50" dirty="0">
                <a:solidFill>
                  <a:schemeClr val="tx2"/>
                </a:solidFill>
                <a:effectLst/>
                <a:latin typeface="Calibri" panose="020F0502020204030204" pitchFamily="34" charset="0"/>
                <a:ea typeface="Times New Roman" panose="02020603050405020304" pitchFamily="18" charset="0"/>
                <a:cs typeface="B Nazanin" panose="00000400000000000000" pitchFamily="2" charset="-78"/>
              </a:rPr>
              <a:t>روش های یادگیری ماشین برای تشخیص بیماری</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C446B75-5910-AB44-41F6-3DE71BE6B7F9}"/>
              </a:ext>
            </a:extLst>
          </p:cNvPr>
          <p:cNvSpPr>
            <a:spLocks noGrp="1"/>
          </p:cNvSpPr>
          <p:nvPr>
            <p:ph idx="1"/>
          </p:nvPr>
        </p:nvSpPr>
        <p:spPr>
          <a:xfrm>
            <a:off x="2584037" y="1418253"/>
            <a:ext cx="8915400" cy="3777622"/>
          </a:xfrm>
        </p:spPr>
        <p:txBody>
          <a:bodyPr>
            <a:normAutofit lnSpcReduction="10000"/>
          </a:bodyPr>
          <a:lstStyle/>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یادگیری ماشینی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رویکردی است که نمونه‌های داده را تجزیه و تحلیل می‌کند تا نتیجه‌گیری‌های اصلی را با استفاده از رویکردهای ریاضی و آماری ایجاد کند و به ماشین‌ها اجازه می‌دهد بدون برنامه‌نویسی یاد بگیرند. آرتور ساموئل یادگیری ماشین را در بازی‌ها و الگوریتم‌های تشخیص الگو در سال 1959 ارائه کرد، که اولین بار بود که این پیشرفت مهم شناخته شد. اصل اصلی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en-US"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 </a:t>
            </a:r>
            <a:r>
              <a:rPr lang="fa-IR" sz="1800" cap="all" spc="50" dirty="0">
                <a:solidFill>
                  <a:srgbClr val="000000"/>
                </a:solidFill>
                <a:effectLst/>
                <a:latin typeface="B Nazanin" panose="00000400000000000000" pitchFamily="2" charset="-78"/>
                <a:ea typeface="Times New Roman" panose="02020603050405020304" pitchFamily="18" charset="0"/>
                <a:cs typeface="Arial" panose="020B0604020202020204" pitchFamily="34" charset="0"/>
              </a:rPr>
              <a:t>یادگیری از داده ها به منظور پیش بینی یا تصمیم گیری بسته به وظیفه تعیین شده است. به لطف فناوری یادگیری ماشینی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بسیاری از کارهای زمان بر ممکن است اکنون به سرعت و با حداقل تلاش انجام شوند. با گسترش تصاعدی توان رایانه و ظرفیت داده، آموزش مدل‌های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مبتنی بر داده برای پیش‌بینی نتایج با دقت تقریباً عالی ساده‌تر می‌شود.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الگوریتم های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به طور کلی به سه دسته تحت نظارت، بدون نظارت و نیمه نظارت طبقه بندی می شوند. با این حال، الگوریتم‌های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را می‌توان بر اساس رویکردهای یادگیری مختلف به چندین زیرگروه تقسیم کرد. برخی از الگوریتم‌های محبوب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ML</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شامل رگرسیون خطی، رگرسیون لجستیک، ماشین‌های بردار پشتیبان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SVM</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جنگل تصادفی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RF</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)و بیز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(NB)</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ساده هستند.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C7469791-4C4D-F7FE-A810-7482748A4CC5}"/>
              </a:ext>
            </a:extLst>
          </p:cNvPr>
          <p:cNvSpPr txBox="1"/>
          <p:nvPr/>
        </p:nvSpPr>
        <p:spPr>
          <a:xfrm>
            <a:off x="4469362" y="4917233"/>
            <a:ext cx="6913984" cy="410882"/>
          </a:xfrm>
          <a:prstGeom prst="rect">
            <a:avLst/>
          </a:prstGeom>
          <a:noFill/>
        </p:spPr>
        <p:txBody>
          <a:bodyPr wrap="square" rtlCol="0">
            <a:spAutoFit/>
          </a:bodyPr>
          <a:lstStyle/>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 ادامه به معرفی برخی از الگوریتم های ماشین لرنینگ برای تشخیص بیماری میپردازیم.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3932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FD3D-BDEC-B554-40FA-1784126F6AC4}"/>
              </a:ext>
            </a:extLst>
          </p:cNvPr>
          <p:cNvSpPr>
            <a:spLocks noGrp="1"/>
          </p:cNvSpPr>
          <p:nvPr>
            <p:ph type="title"/>
          </p:nvPr>
        </p:nvSpPr>
        <p:spPr>
          <a:xfrm>
            <a:off x="2592925" y="624110"/>
            <a:ext cx="8911687" cy="691506"/>
          </a:xfrm>
        </p:spPr>
        <p:txBody>
          <a:bodyPr>
            <a:normAutofit/>
          </a:bodyPr>
          <a:lstStyle/>
          <a:p>
            <a:r>
              <a:rPr lang="en-US" sz="2800" spc="-15" dirty="0">
                <a:solidFill>
                  <a:schemeClr val="tx2"/>
                </a:solidFill>
                <a:effectLst/>
                <a:latin typeface="Arial" panose="020B0604020202020204" pitchFamily="34" charset="0"/>
                <a:ea typeface="Times New Roman" panose="02020603050405020304" pitchFamily="18" charset="0"/>
              </a:rPr>
              <a:t>Decision Tree</a:t>
            </a:r>
            <a:endParaRPr lang="en-US" sz="2800" dirty="0">
              <a:solidFill>
                <a:schemeClr val="tx2"/>
              </a:solidFill>
            </a:endParaRPr>
          </a:p>
        </p:txBody>
      </p:sp>
      <p:sp>
        <p:nvSpPr>
          <p:cNvPr id="3" name="Content Placeholder 2">
            <a:extLst>
              <a:ext uri="{FF2B5EF4-FFF2-40B4-BE49-F238E27FC236}">
                <a16:creationId xmlns:a16="http://schemas.microsoft.com/office/drawing/2014/main" id="{9838509A-D2C8-3A20-5EA4-372487E4F9A7}"/>
              </a:ext>
            </a:extLst>
          </p:cNvPr>
          <p:cNvSpPr>
            <a:spLocks noGrp="1"/>
          </p:cNvSpPr>
          <p:nvPr>
            <p:ph idx="1"/>
          </p:nvPr>
        </p:nvSpPr>
        <p:spPr>
          <a:xfrm>
            <a:off x="2592925" y="2085906"/>
            <a:ext cx="8915400" cy="3777622"/>
          </a:xfrm>
        </p:spPr>
        <p:txBody>
          <a:bodyPr>
            <a:normAutofit fontScale="92500" lnSpcReduction="20000"/>
          </a:bodyPr>
          <a:lstStyle/>
          <a:p>
            <a:pPr algn="r" rtl="1"/>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درخت تصمیم یک تکنیک یادگیری تحت نظارت است که می تواند هم برای مسائل طبقه بندی و هم برای رگرسیون استفاده شود، اما بیشتر برای حل مسائل طبقه بندی ترجیح داده می شود. این یک طبقه‌بندی‌کننده با ساختار درختی است که در آن گره‌های داخلی ویژگی‌های یک مجموعه داده، شاخه‌ها قوانین تصمیم‌گیری و هر گره برگ نشان‌دهنده نتیجه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تصمیمات یا آزمون بر اساس ویژگی های مجموعه داده داده شده انجام می شود.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این یک نمایش گرافیکی برای بدست آوردن تمام راه حل های ممکن برای یک مشکل/تصمیم بر اساس شرایط داده شده است.</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درخت تصمیم با گره ریشه شروع می‌شود که در شاخه‌های بعدی گسترش می‌یابد و ساختاری درخت مانند می‌سازد.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برای ساخت درخت از الگوریتم </a:t>
            </a:r>
            <a:r>
              <a:rPr lang="en-US"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CART</a:t>
            </a: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که مخفف الگوریتم درخت طبقه بندی و رگرسیون است استفاده می کنیم.</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algn="r" rtl="1">
              <a:lnSpc>
                <a:spcPct val="115000"/>
              </a:lnSpc>
              <a:spcBef>
                <a:spcPts val="500"/>
              </a:spcBef>
              <a:spcAft>
                <a:spcPts val="1000"/>
              </a:spcAft>
            </a:pPr>
            <a:r>
              <a:rPr lang="fa-IR" sz="1800" cap="all" spc="5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درخت تصمیم به سادگی یک سوال می پرسد و بر اساس پاسخ (بله/خیر)، درخت را به زیردرخت های بیشتری تقسیم می کند.</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42537202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109</TotalTime>
  <Words>5005</Words>
  <Application>Microsoft Office PowerPoint</Application>
  <PresentationFormat>Widescreen</PresentationFormat>
  <Paragraphs>210</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B Nazanin</vt:lpstr>
      <vt:lpstr>Calibri</vt:lpstr>
      <vt:lpstr>Cambria</vt:lpstr>
      <vt:lpstr>Century Gothic</vt:lpstr>
      <vt:lpstr>Roboto</vt:lpstr>
      <vt:lpstr>Symbol</vt:lpstr>
      <vt:lpstr>Wingdings</vt:lpstr>
      <vt:lpstr>Wingdings 3</vt:lpstr>
      <vt:lpstr>Wisp</vt:lpstr>
      <vt:lpstr>  کاربرد یادگیری ماشین در صنعت پزشکی </vt:lpstr>
      <vt:lpstr>مقدمه ای به یادگیری ماشین و علوم داده در پزشکی</vt:lpstr>
      <vt:lpstr>کاربرد یادگیری ماشین در صنعت پزشکی </vt:lpstr>
      <vt:lpstr>هوش مصنوعی چقدر در تشخیص پزشکی دقیق است؟</vt:lpstr>
      <vt:lpstr>نمونه ای از  دستاورد ها ی هوش مصنوعی در صنعت پزشکی:</vt:lpstr>
      <vt:lpstr>کاربرد یادگیری ماشین در تشخیص بیماری </vt:lpstr>
      <vt:lpstr>PowerPoint Presentation</vt:lpstr>
      <vt:lpstr>روش های یادگیری ماشین برای تشخیص بیماری </vt:lpstr>
      <vt:lpstr>Decision Tree</vt:lpstr>
      <vt:lpstr>PowerPoint Presentation</vt:lpstr>
      <vt:lpstr>چرا از درختان تصمیم استفاده کنیم؟ </vt:lpstr>
      <vt:lpstr>Support Vector Machine </vt:lpstr>
      <vt:lpstr>PowerPoint Presentation</vt:lpstr>
      <vt:lpstr>K-Nearest Neighbor </vt:lpstr>
      <vt:lpstr>PowerPoint Presentation</vt:lpstr>
      <vt:lpstr>  Logistic Regression </vt:lpstr>
      <vt:lpstr>PowerPoint Presentation</vt:lpstr>
      <vt:lpstr>Random Forest Classifier </vt:lpstr>
      <vt:lpstr>PowerPoint Presentation</vt:lpstr>
      <vt:lpstr>نمونه ای از استفاده یادگیری ماشین و علم داده در پیش بینی بیماری قلبی </vt:lpstr>
      <vt:lpstr>PowerPoint Presentation</vt:lpstr>
      <vt:lpstr>در این پروژه به بررسی موارد زیر میپردازیم: </vt:lpstr>
      <vt:lpstr>PowerPoint Presentation</vt:lpstr>
      <vt:lpstr>PowerPoint Presentation</vt:lpstr>
      <vt:lpstr>PowerPoint Presentation</vt:lpstr>
      <vt:lpstr>PowerPoint Presentation</vt:lpstr>
      <vt:lpstr>PowerPoint Presentation</vt:lpstr>
      <vt:lpstr>با آموزش مدل ها و اجرا آن ها روی مجموعه آزمایش به هر کدام از آن ها امتیازی را نسبت دادیم و به نتایج زیر رسیدیم: </vt:lpstr>
      <vt:lpstr>PowerPoint Presentation</vt:lpstr>
      <vt:lpstr>PowerPoint Presentation</vt:lpstr>
      <vt:lpstr>PowerPoint Presentation</vt:lpstr>
      <vt:lpstr>PowerPoint Presentation</vt:lpstr>
      <vt:lpstr>نتیجه تغییر فراپارامتر در پروژه:</vt:lpstr>
      <vt:lpstr>PowerPoint Presentation</vt:lpstr>
      <vt:lpstr>تفاوت روش RandomizedSearchCV و  GridSearchCV :</vt:lpstr>
      <vt:lpstr>PowerPoint Presentation</vt:lpstr>
      <vt:lpstr>منحنی ROC : روشی برای درک عملکرد مدل با مقایسه نرخ مثبت واقعی با نرخ مثبت کاذب است. مثبت کاذب زمانی اتفاق می افتد که آزمایش فرد مثبت باشد، اما در واقع به بیماری مبتلا نباشد. از سوی دیگر، منفی کاذب زمانی اتفاق می‌افتد که آزمایش فرد منفی باشد که نشان می‌دهد سالم است، در حالی که واقعاً به این بیماری مبتلا است.  تابع RocCurveDisplay  در Scikit-Learn  می تواند به ما در ایجاد منحنی ROC و همچنین محاسبه متریک سطح زیر منحنی (AUC) کمک کند. </vt:lpstr>
      <vt:lpstr>Confucion Matrix  </vt:lpstr>
      <vt:lpstr>اکنون یک منحنی ROC، یک متریک AUC و یک ماتریس سردرگمی داریم، یک گزارش طبقه‌بندی و همچنین دقت متقاطع، یادآوری و امتیاز f1  را بررسی میکنیم </vt:lpstr>
      <vt:lpstr>Feature Importance </vt:lpstr>
      <vt:lpstr>PowerPoint Presentation</vt:lpstr>
      <vt:lpstr>چالش ها و ادامه مسیر یادگیری ماشین و علوم داده در صنعت پزشکی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کاربرد یادگیری ماشین در صنعت پزشکی </dc:title>
  <dc:creator>Sepinood Haghighi</dc:creator>
  <cp:lastModifiedBy>Sepinood Haghighi</cp:lastModifiedBy>
  <cp:revision>13</cp:revision>
  <dcterms:created xsi:type="dcterms:W3CDTF">2023-08-11T15:49:56Z</dcterms:created>
  <dcterms:modified xsi:type="dcterms:W3CDTF">2023-08-11T17:39:13Z</dcterms:modified>
</cp:coreProperties>
</file>