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76" r:id="rId2"/>
    <p:sldId id="270" r:id="rId3"/>
    <p:sldId id="271" r:id="rId4"/>
    <p:sldId id="272" r:id="rId5"/>
    <p:sldId id="273" r:id="rId6"/>
    <p:sldId id="274" r:id="rId7"/>
    <p:sldId id="275" r:id="rId8"/>
    <p:sldId id="277" r:id="rId9"/>
    <p:sldId id="280" r:id="rId10"/>
    <p:sldId id="278" r:id="rId11"/>
    <p:sldId id="281" r:id="rId12"/>
    <p:sldId id="282" r:id="rId13"/>
    <p:sldId id="285" r:id="rId14"/>
    <p:sldId id="283" r:id="rId15"/>
    <p:sldId id="284" r:id="rId16"/>
    <p:sldId id="286" r:id="rId17"/>
    <p:sldId id="287" r:id="rId18"/>
    <p:sldId id="288" r:id="rId19"/>
    <p:sldId id="292" r:id="rId20"/>
    <p:sldId id="289" r:id="rId21"/>
    <p:sldId id="290" r:id="rId22"/>
    <p:sldId id="291" r:id="rId23"/>
    <p:sldId id="293" r:id="rId24"/>
    <p:sldId id="294" r:id="rId25"/>
    <p:sldId id="295" r:id="rId26"/>
    <p:sldId id="296" r:id="rId27"/>
    <p:sldId id="297" r:id="rId28"/>
    <p:sldId id="298" r:id="rId29"/>
    <p:sldId id="299" r:id="rId30"/>
    <p:sldId id="300" r:id="rId31"/>
    <p:sldId id="301" r:id="rId3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713" autoAdjust="0"/>
  </p:normalViewPr>
  <p:slideViewPr>
    <p:cSldViewPr snapToGrid="0">
      <p:cViewPr varScale="1">
        <p:scale>
          <a:sx n="40" d="100"/>
          <a:sy n="40" d="100"/>
        </p:scale>
        <p:origin x="-108" y="-45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D2BD4-7DD1-47FB-97EE-90CF390FDEEA}" type="datetimeFigureOut">
              <a:rPr lang="es-ES" smtClean="0"/>
              <a:pPr/>
              <a:t>27/05/2015</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C4BB1-3671-4B96-AD55-8D4810E5B650}" type="slidenum">
              <a:rPr lang="es-ES" smtClean="0"/>
              <a:pPr/>
              <a:t>‹Nº›</a:t>
            </a:fld>
            <a:endParaRPr lang="es-ES"/>
          </a:p>
        </p:txBody>
      </p:sp>
    </p:spTree>
    <p:extLst>
      <p:ext uri="{BB962C8B-B14F-4D97-AF65-F5344CB8AC3E}">
        <p14:creationId xmlns="" xmlns:p14="http://schemas.microsoft.com/office/powerpoint/2010/main" val="2002283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E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ES"/>
          </a:p>
        </p:txBody>
      </p:sp>
      <p:sp>
        <p:nvSpPr>
          <p:cNvPr id="4" name="Date Placeholder 3"/>
          <p:cNvSpPr>
            <a:spLocks noGrp="1"/>
          </p:cNvSpPr>
          <p:nvPr>
            <p:ph type="dt" sz="half" idx="10"/>
          </p:nvPr>
        </p:nvSpPr>
        <p:spPr/>
        <p:txBody>
          <a:bodyPr/>
          <a:lstStyle/>
          <a:p>
            <a:fld id="{84D4865F-9674-4146-910D-B9FB342249B1}" type="datetimeFigureOut">
              <a:rPr lang="es-ES" smtClean="0"/>
              <a:pPr/>
              <a:t>27/05/2015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1E2AF50-9C7C-4AA1-8237-AC252A2AB2B3}" type="slidenum">
              <a:rPr lang="es-ES" smtClean="0"/>
              <a:pPr/>
              <a:t>‹Nº›</a:t>
            </a:fld>
            <a:endParaRPr lang="es-ES"/>
          </a:p>
        </p:txBody>
      </p:sp>
    </p:spTree>
    <p:extLst>
      <p:ext uri="{BB962C8B-B14F-4D97-AF65-F5344CB8AC3E}">
        <p14:creationId xmlns="" xmlns:p14="http://schemas.microsoft.com/office/powerpoint/2010/main" val="31012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84D4865F-9674-4146-910D-B9FB342249B1}" type="datetimeFigureOut">
              <a:rPr lang="es-ES" smtClean="0"/>
              <a:pPr/>
              <a:t>27/05/2015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1E2AF50-9C7C-4AA1-8237-AC252A2AB2B3}" type="slidenum">
              <a:rPr lang="es-ES" smtClean="0"/>
              <a:pPr/>
              <a:t>‹Nº›</a:t>
            </a:fld>
            <a:endParaRPr lang="es-ES"/>
          </a:p>
        </p:txBody>
      </p:sp>
    </p:spTree>
    <p:extLst>
      <p:ext uri="{BB962C8B-B14F-4D97-AF65-F5344CB8AC3E}">
        <p14:creationId xmlns="" xmlns:p14="http://schemas.microsoft.com/office/powerpoint/2010/main" val="1996825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E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84D4865F-9674-4146-910D-B9FB342249B1}" type="datetimeFigureOut">
              <a:rPr lang="es-ES" smtClean="0"/>
              <a:pPr/>
              <a:t>27/05/2015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1E2AF50-9C7C-4AA1-8237-AC252A2AB2B3}" type="slidenum">
              <a:rPr lang="es-ES" smtClean="0"/>
              <a:pPr/>
              <a:t>‹Nº›</a:t>
            </a:fld>
            <a:endParaRPr lang="es-ES"/>
          </a:p>
        </p:txBody>
      </p:sp>
    </p:spTree>
    <p:extLst>
      <p:ext uri="{BB962C8B-B14F-4D97-AF65-F5344CB8AC3E}">
        <p14:creationId xmlns="" xmlns:p14="http://schemas.microsoft.com/office/powerpoint/2010/main" val="2710608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84D4865F-9674-4146-910D-B9FB342249B1}" type="datetimeFigureOut">
              <a:rPr lang="es-ES" smtClean="0"/>
              <a:pPr/>
              <a:t>27/05/2015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1E2AF50-9C7C-4AA1-8237-AC252A2AB2B3}" type="slidenum">
              <a:rPr lang="es-ES" smtClean="0"/>
              <a:pPr/>
              <a:t>‹Nº›</a:t>
            </a:fld>
            <a:endParaRPr lang="es-ES"/>
          </a:p>
        </p:txBody>
      </p:sp>
    </p:spTree>
    <p:extLst>
      <p:ext uri="{BB962C8B-B14F-4D97-AF65-F5344CB8AC3E}">
        <p14:creationId xmlns="" xmlns:p14="http://schemas.microsoft.com/office/powerpoint/2010/main" val="3754436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E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D4865F-9674-4146-910D-B9FB342249B1}" type="datetimeFigureOut">
              <a:rPr lang="es-ES" smtClean="0"/>
              <a:pPr/>
              <a:t>27/05/2015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1E2AF50-9C7C-4AA1-8237-AC252A2AB2B3}" type="slidenum">
              <a:rPr lang="es-ES" smtClean="0"/>
              <a:pPr/>
              <a:t>‹Nº›</a:t>
            </a:fld>
            <a:endParaRPr lang="es-ES"/>
          </a:p>
        </p:txBody>
      </p:sp>
    </p:spTree>
    <p:extLst>
      <p:ext uri="{BB962C8B-B14F-4D97-AF65-F5344CB8AC3E}">
        <p14:creationId xmlns="" xmlns:p14="http://schemas.microsoft.com/office/powerpoint/2010/main" val="3609769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Date Placeholder 4"/>
          <p:cNvSpPr>
            <a:spLocks noGrp="1"/>
          </p:cNvSpPr>
          <p:nvPr>
            <p:ph type="dt" sz="half" idx="10"/>
          </p:nvPr>
        </p:nvSpPr>
        <p:spPr/>
        <p:txBody>
          <a:bodyPr/>
          <a:lstStyle/>
          <a:p>
            <a:fld id="{84D4865F-9674-4146-910D-B9FB342249B1}" type="datetimeFigureOut">
              <a:rPr lang="es-ES" smtClean="0"/>
              <a:pPr/>
              <a:t>27/05/2015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1E2AF50-9C7C-4AA1-8237-AC252A2AB2B3}" type="slidenum">
              <a:rPr lang="es-ES" smtClean="0"/>
              <a:pPr/>
              <a:t>‹Nº›</a:t>
            </a:fld>
            <a:endParaRPr lang="es-ES"/>
          </a:p>
        </p:txBody>
      </p:sp>
    </p:spTree>
    <p:extLst>
      <p:ext uri="{BB962C8B-B14F-4D97-AF65-F5344CB8AC3E}">
        <p14:creationId xmlns="" xmlns:p14="http://schemas.microsoft.com/office/powerpoint/2010/main" val="542328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E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7" name="Date Placeholder 6"/>
          <p:cNvSpPr>
            <a:spLocks noGrp="1"/>
          </p:cNvSpPr>
          <p:nvPr>
            <p:ph type="dt" sz="half" idx="10"/>
          </p:nvPr>
        </p:nvSpPr>
        <p:spPr/>
        <p:txBody>
          <a:bodyPr/>
          <a:lstStyle/>
          <a:p>
            <a:fld id="{84D4865F-9674-4146-910D-B9FB342249B1}" type="datetimeFigureOut">
              <a:rPr lang="es-ES" smtClean="0"/>
              <a:pPr/>
              <a:t>27/05/2015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1E2AF50-9C7C-4AA1-8237-AC252A2AB2B3}" type="slidenum">
              <a:rPr lang="es-ES" smtClean="0"/>
              <a:pPr/>
              <a:t>‹Nº›</a:t>
            </a:fld>
            <a:endParaRPr lang="es-ES"/>
          </a:p>
        </p:txBody>
      </p:sp>
    </p:spTree>
    <p:extLst>
      <p:ext uri="{BB962C8B-B14F-4D97-AF65-F5344CB8AC3E}">
        <p14:creationId xmlns="" xmlns:p14="http://schemas.microsoft.com/office/powerpoint/2010/main" val="2880841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Date Placeholder 2"/>
          <p:cNvSpPr>
            <a:spLocks noGrp="1"/>
          </p:cNvSpPr>
          <p:nvPr>
            <p:ph type="dt" sz="half" idx="10"/>
          </p:nvPr>
        </p:nvSpPr>
        <p:spPr/>
        <p:txBody>
          <a:bodyPr/>
          <a:lstStyle/>
          <a:p>
            <a:fld id="{84D4865F-9674-4146-910D-B9FB342249B1}" type="datetimeFigureOut">
              <a:rPr lang="es-ES" smtClean="0"/>
              <a:pPr/>
              <a:t>27/05/2015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C1E2AF50-9C7C-4AA1-8237-AC252A2AB2B3}" type="slidenum">
              <a:rPr lang="es-ES" smtClean="0"/>
              <a:pPr/>
              <a:t>‹Nº›</a:t>
            </a:fld>
            <a:endParaRPr lang="es-ES"/>
          </a:p>
        </p:txBody>
      </p:sp>
    </p:spTree>
    <p:extLst>
      <p:ext uri="{BB962C8B-B14F-4D97-AF65-F5344CB8AC3E}">
        <p14:creationId xmlns="" xmlns:p14="http://schemas.microsoft.com/office/powerpoint/2010/main" val="3827684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4865F-9674-4146-910D-B9FB342249B1}" type="datetimeFigureOut">
              <a:rPr lang="es-ES" smtClean="0"/>
              <a:pPr/>
              <a:t>27/05/2015</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C1E2AF50-9C7C-4AA1-8237-AC252A2AB2B3}" type="slidenum">
              <a:rPr lang="es-ES" smtClean="0"/>
              <a:pPr/>
              <a:t>‹Nº›</a:t>
            </a:fld>
            <a:endParaRPr lang="es-ES"/>
          </a:p>
        </p:txBody>
      </p:sp>
    </p:spTree>
    <p:extLst>
      <p:ext uri="{BB962C8B-B14F-4D97-AF65-F5344CB8AC3E}">
        <p14:creationId xmlns="" xmlns:p14="http://schemas.microsoft.com/office/powerpoint/2010/main" val="728921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E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D4865F-9674-4146-910D-B9FB342249B1}" type="datetimeFigureOut">
              <a:rPr lang="es-ES" smtClean="0"/>
              <a:pPr/>
              <a:t>27/05/2015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1E2AF50-9C7C-4AA1-8237-AC252A2AB2B3}" type="slidenum">
              <a:rPr lang="es-ES" smtClean="0"/>
              <a:pPr/>
              <a:t>‹Nº›</a:t>
            </a:fld>
            <a:endParaRPr lang="es-ES"/>
          </a:p>
        </p:txBody>
      </p:sp>
    </p:spTree>
    <p:extLst>
      <p:ext uri="{BB962C8B-B14F-4D97-AF65-F5344CB8AC3E}">
        <p14:creationId xmlns="" xmlns:p14="http://schemas.microsoft.com/office/powerpoint/2010/main" val="152455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E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D4865F-9674-4146-910D-B9FB342249B1}" type="datetimeFigureOut">
              <a:rPr lang="es-ES" smtClean="0"/>
              <a:pPr/>
              <a:t>27/05/2015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1E2AF50-9C7C-4AA1-8237-AC252A2AB2B3}" type="slidenum">
              <a:rPr lang="es-ES" smtClean="0"/>
              <a:pPr/>
              <a:t>‹Nº›</a:t>
            </a:fld>
            <a:endParaRPr lang="es-ES"/>
          </a:p>
        </p:txBody>
      </p:sp>
    </p:spTree>
    <p:extLst>
      <p:ext uri="{BB962C8B-B14F-4D97-AF65-F5344CB8AC3E}">
        <p14:creationId xmlns="" xmlns:p14="http://schemas.microsoft.com/office/powerpoint/2010/main" val="3257191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E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D4865F-9674-4146-910D-B9FB342249B1}" type="datetimeFigureOut">
              <a:rPr lang="es-ES" smtClean="0"/>
              <a:pPr/>
              <a:t>27/05/2015</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2AF50-9C7C-4AA1-8237-AC252A2AB2B3}" type="slidenum">
              <a:rPr lang="es-ES" smtClean="0"/>
              <a:pPr/>
              <a:t>‹Nº›</a:t>
            </a:fld>
            <a:endParaRPr lang="es-ES"/>
          </a:p>
        </p:txBody>
      </p:sp>
    </p:spTree>
    <p:extLst>
      <p:ext uri="{BB962C8B-B14F-4D97-AF65-F5344CB8AC3E}">
        <p14:creationId xmlns="" xmlns:p14="http://schemas.microsoft.com/office/powerpoint/2010/main" val="56126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es.wikipedia.org/wiki/Superordenador" TargetMode="External"/><Relationship Id="rId2" Type="http://schemas.openxmlformats.org/officeDocument/2006/relationships/hyperlink" Target="http://es.wikipedia.org/wiki/Cluster_de_computadores" TargetMode="External"/><Relationship Id="rId1" Type="http://schemas.openxmlformats.org/officeDocument/2006/relationships/slideLayout" Target="../slideLayouts/slideLayout2.xml"/><Relationship Id="rId4" Type="http://schemas.openxmlformats.org/officeDocument/2006/relationships/hyperlink" Target="http://es.wikipedia.org/wiki/Computaci%C3%B3n_paralela"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MPI</a:t>
            </a:r>
            <a:endParaRPr lang="es-ES" dirty="0"/>
          </a:p>
        </p:txBody>
      </p:sp>
      <p:sp>
        <p:nvSpPr>
          <p:cNvPr id="3" name="2 Marcador de contenido"/>
          <p:cNvSpPr>
            <a:spLocks noGrp="1"/>
          </p:cNvSpPr>
          <p:nvPr>
            <p:ph idx="1"/>
          </p:nvPr>
        </p:nvSpPr>
        <p:spPr/>
        <p:txBody>
          <a:bodyPr>
            <a:normAutofit lnSpcReduction="10000"/>
          </a:bodyPr>
          <a:lstStyle/>
          <a:p>
            <a:pPr>
              <a:buNone/>
            </a:pPr>
            <a:r>
              <a:rPr lang="es-ES" dirty="0" smtClean="0"/>
              <a:t>MPI ("</a:t>
            </a:r>
            <a:r>
              <a:rPr lang="es-ES" dirty="0" err="1" smtClean="0"/>
              <a:t>Message</a:t>
            </a:r>
            <a:r>
              <a:rPr lang="es-ES" dirty="0" smtClean="0"/>
              <a:t> </a:t>
            </a:r>
            <a:r>
              <a:rPr lang="es-ES" dirty="0" err="1" smtClean="0"/>
              <a:t>Passing</a:t>
            </a:r>
            <a:r>
              <a:rPr lang="es-ES" dirty="0" smtClean="0"/>
              <a:t> Interface", Interfaz de Paso de Mensajes) es un </a:t>
            </a:r>
          </a:p>
          <a:p>
            <a:pPr>
              <a:buNone/>
            </a:pPr>
            <a:r>
              <a:rPr lang="es-ES" dirty="0" smtClean="0"/>
              <a:t>estándar que define la sintaxis y la semántica de las funciones </a:t>
            </a:r>
          </a:p>
          <a:p>
            <a:pPr>
              <a:buNone/>
            </a:pPr>
            <a:r>
              <a:rPr lang="es-ES" dirty="0" smtClean="0"/>
              <a:t>contenidas en una biblioteca de paso de mensajes diseñada para ser </a:t>
            </a:r>
          </a:p>
          <a:p>
            <a:pPr>
              <a:buNone/>
            </a:pPr>
            <a:r>
              <a:rPr lang="es-ES" dirty="0" smtClean="0"/>
              <a:t>usada en programas que exploten la existencia de múltiples </a:t>
            </a:r>
          </a:p>
          <a:p>
            <a:pPr>
              <a:buNone/>
            </a:pPr>
            <a:r>
              <a:rPr lang="es-ES" dirty="0" smtClean="0"/>
              <a:t>procesadores.</a:t>
            </a:r>
          </a:p>
          <a:p>
            <a:pPr>
              <a:buNone/>
            </a:pPr>
            <a:r>
              <a:rPr lang="es-ES" dirty="0" smtClean="0"/>
              <a:t>El paso de mensajes es una técnica empleada en programación </a:t>
            </a:r>
          </a:p>
          <a:p>
            <a:pPr>
              <a:buNone/>
            </a:pPr>
            <a:r>
              <a:rPr lang="es-ES" dirty="0" smtClean="0"/>
              <a:t>concurrente para aportar sincronización entre procesos y permitir </a:t>
            </a:r>
          </a:p>
          <a:p>
            <a:pPr>
              <a:buNone/>
            </a:pPr>
            <a:r>
              <a:rPr lang="es-ES" dirty="0" smtClean="0"/>
              <a:t>la exclusión mutua, de manera similar a como se hace con </a:t>
            </a:r>
          </a:p>
          <a:p>
            <a:pPr>
              <a:buNone/>
            </a:pPr>
            <a:r>
              <a:rPr lang="es-ES" dirty="0" smtClean="0"/>
              <a:t>los semáforos, monitores, etc.</a:t>
            </a:r>
          </a:p>
          <a:p>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TBB</a:t>
            </a:r>
            <a:endParaRPr lang="es-ES" dirty="0"/>
          </a:p>
        </p:txBody>
      </p:sp>
      <p:sp>
        <p:nvSpPr>
          <p:cNvPr id="3" name="2 Marcador de contenido"/>
          <p:cNvSpPr>
            <a:spLocks noGrp="1"/>
          </p:cNvSpPr>
          <p:nvPr>
            <p:ph idx="1"/>
          </p:nvPr>
        </p:nvSpPr>
        <p:spPr>
          <a:xfrm>
            <a:off x="821574" y="1326861"/>
            <a:ext cx="10515600" cy="4351338"/>
          </a:xfrm>
        </p:spPr>
        <p:txBody>
          <a:bodyPr>
            <a:noAutofit/>
          </a:bodyPr>
          <a:lstStyle/>
          <a:p>
            <a:r>
              <a:rPr lang="es-ES" b="1" dirty="0" smtClean="0"/>
              <a:t>Intel </a:t>
            </a:r>
            <a:r>
              <a:rPr lang="es-ES" b="1" dirty="0" err="1" smtClean="0"/>
              <a:t>Threading</a:t>
            </a:r>
            <a:r>
              <a:rPr lang="es-ES" b="1" dirty="0" smtClean="0"/>
              <a:t> </a:t>
            </a:r>
            <a:r>
              <a:rPr lang="es-ES" b="1" dirty="0" err="1" smtClean="0"/>
              <a:t>Building</a:t>
            </a:r>
            <a:r>
              <a:rPr lang="es-ES" b="1" dirty="0" smtClean="0"/>
              <a:t> Blocks</a:t>
            </a:r>
            <a:r>
              <a:rPr lang="es-ES" dirty="0" smtClean="0"/>
              <a:t> (Intel TBB) es una biblioteca basada en plantillas para C++ desarrollada por Intel para facilitar la escritura de programas que exploten las capacidades de paralelismo de los procesadores con arquitectura </a:t>
            </a:r>
            <a:r>
              <a:rPr lang="es-ES" dirty="0" err="1" smtClean="0"/>
              <a:t>multinúcleo</a:t>
            </a:r>
            <a:r>
              <a:rPr lang="es-ES" dirty="0" smtClean="0"/>
              <a:t>.</a:t>
            </a:r>
          </a:p>
          <a:p>
            <a:r>
              <a:rPr lang="es-ES" dirty="0" smtClean="0"/>
              <a:t>Esta biblioteca proporciona algoritmos y estructuras de datos que permiten al programador evitar en parte las complicaciones derivadas del uso de los paquetes nativos de gestión de hilos de ejecución en los que la creación, sincronización y destrucción de los hilos es explícita y dependiente del sistema. En lugar de esto, la biblioteca abstrae el acceso a los múltiples procesadores permitiendo que las operaciones sean tratadas como tareas que se reparten automática y dinámicamente entre los procesadores disponibles mediante un gestor en tiempo de ejecución.</a:t>
            </a:r>
          </a:p>
          <a:p>
            <a:endParaRPr lang="es-E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Ejemplos</a:t>
            </a:r>
            <a:endParaRPr lang="es-ES" dirty="0"/>
          </a:p>
        </p:txBody>
      </p:sp>
      <p:sp>
        <p:nvSpPr>
          <p:cNvPr id="3" name="2 Marcador de contenido"/>
          <p:cNvSpPr>
            <a:spLocks noGrp="1"/>
          </p:cNvSpPr>
          <p:nvPr>
            <p:ph idx="1"/>
          </p:nvPr>
        </p:nvSpPr>
        <p:spPr>
          <a:xfrm>
            <a:off x="838200" y="1825625"/>
            <a:ext cx="5113713" cy="4351338"/>
          </a:xfrm>
        </p:spPr>
        <p:txBody>
          <a:bodyPr/>
          <a:lstStyle/>
          <a:p>
            <a:pPr>
              <a:buNone/>
            </a:pPr>
            <a:r>
              <a:rPr lang="es-ES" sz="2200" dirty="0" smtClean="0"/>
              <a:t>#</a:t>
            </a:r>
            <a:r>
              <a:rPr lang="es-ES" sz="2200" dirty="0" err="1" smtClean="0"/>
              <a:t>include</a:t>
            </a:r>
            <a:r>
              <a:rPr lang="es-ES" sz="2200" dirty="0" smtClean="0"/>
              <a:t> "</a:t>
            </a:r>
            <a:r>
              <a:rPr lang="es-ES" sz="2200" dirty="0" err="1" smtClean="0"/>
              <a:t>tbb</a:t>
            </a:r>
            <a:r>
              <a:rPr lang="es-ES" sz="2200" dirty="0" smtClean="0"/>
              <a:t>/</a:t>
            </a:r>
            <a:r>
              <a:rPr lang="es-ES" sz="2200" dirty="0" err="1" smtClean="0"/>
              <a:t>tbb.h</a:t>
            </a:r>
            <a:r>
              <a:rPr lang="es-ES" sz="2200" dirty="0" smtClean="0"/>
              <a:t>"</a:t>
            </a:r>
          </a:p>
          <a:p>
            <a:pPr>
              <a:buNone/>
            </a:pPr>
            <a:r>
              <a:rPr lang="es-ES" sz="2200" dirty="0" err="1" smtClean="0"/>
              <a:t>using</a:t>
            </a:r>
            <a:r>
              <a:rPr lang="es-ES" sz="2200" dirty="0" smtClean="0"/>
              <a:t> </a:t>
            </a:r>
            <a:r>
              <a:rPr lang="es-ES" sz="2200" dirty="0" err="1" smtClean="0"/>
              <a:t>namespace</a:t>
            </a:r>
            <a:r>
              <a:rPr lang="es-ES" sz="2200" dirty="0" smtClean="0"/>
              <a:t> </a:t>
            </a:r>
            <a:r>
              <a:rPr lang="es-ES" sz="2200" dirty="0" err="1" smtClean="0"/>
              <a:t>tbb</a:t>
            </a:r>
            <a:r>
              <a:rPr lang="es-ES" sz="2200" dirty="0" smtClean="0"/>
              <a:t>;</a:t>
            </a:r>
            <a:br>
              <a:rPr lang="es-ES" sz="2200" dirty="0" smtClean="0"/>
            </a:br>
            <a:r>
              <a:rPr lang="es-ES" sz="2200" dirty="0" smtClean="0"/>
              <a:t> </a:t>
            </a:r>
          </a:p>
          <a:p>
            <a:pPr>
              <a:buNone/>
            </a:pPr>
            <a:r>
              <a:rPr lang="es-ES" sz="2200" dirty="0" err="1" smtClean="0"/>
              <a:t>void</a:t>
            </a:r>
            <a:r>
              <a:rPr lang="es-ES" sz="2200" dirty="0" smtClean="0"/>
              <a:t> </a:t>
            </a:r>
            <a:r>
              <a:rPr lang="es-ES" sz="2200" dirty="0" err="1" smtClean="0"/>
              <a:t>ParallelApplyFoo</a:t>
            </a:r>
            <a:r>
              <a:rPr lang="es-ES" sz="2200" dirty="0" smtClean="0"/>
              <a:t>( </a:t>
            </a:r>
            <a:r>
              <a:rPr lang="es-ES" sz="2200" dirty="0" err="1" smtClean="0"/>
              <a:t>float</a:t>
            </a:r>
            <a:r>
              <a:rPr lang="es-ES" sz="2200" dirty="0" smtClean="0"/>
              <a:t> a[], </a:t>
            </a:r>
            <a:r>
              <a:rPr lang="es-ES" sz="2200" dirty="0" err="1" smtClean="0"/>
              <a:t>size_t</a:t>
            </a:r>
            <a:r>
              <a:rPr lang="es-ES" sz="2200" dirty="0" smtClean="0"/>
              <a:t> n ) {</a:t>
            </a:r>
            <a:br>
              <a:rPr lang="es-ES" sz="2200" dirty="0" smtClean="0"/>
            </a:br>
            <a:r>
              <a:rPr lang="es-ES" sz="2200" dirty="0" smtClean="0"/>
              <a:t>    </a:t>
            </a:r>
            <a:r>
              <a:rPr lang="es-ES" sz="2200" dirty="0" err="1" smtClean="0"/>
              <a:t>parallel_for</a:t>
            </a:r>
            <a:r>
              <a:rPr lang="es-ES" sz="2200" dirty="0" smtClean="0"/>
              <a:t>(0, n, [&amp;](</a:t>
            </a:r>
            <a:r>
              <a:rPr lang="es-ES" sz="2200" dirty="0" err="1" smtClean="0"/>
              <a:t>int</a:t>
            </a:r>
            <a:r>
              <a:rPr lang="es-ES" sz="2200" dirty="0" smtClean="0"/>
              <a:t> i) {</a:t>
            </a:r>
            <a:br>
              <a:rPr lang="es-ES" sz="2200" dirty="0" smtClean="0"/>
            </a:br>
            <a:r>
              <a:rPr lang="es-ES" sz="2200" dirty="0" smtClean="0"/>
              <a:t>        </a:t>
            </a:r>
            <a:r>
              <a:rPr lang="es-ES" sz="2200" dirty="0" err="1" smtClean="0"/>
              <a:t>Foo</a:t>
            </a:r>
            <a:r>
              <a:rPr lang="es-ES" sz="2200" dirty="0" smtClean="0"/>
              <a:t>(a[i]);</a:t>
            </a:r>
            <a:br>
              <a:rPr lang="es-ES" sz="2200" dirty="0" smtClean="0"/>
            </a:br>
            <a:r>
              <a:rPr lang="es-ES" sz="2200" dirty="0" smtClean="0"/>
              <a:t>    } );</a:t>
            </a:r>
            <a:br>
              <a:rPr lang="es-ES" sz="2200" dirty="0" smtClean="0"/>
            </a:br>
            <a:r>
              <a:rPr lang="es-ES" sz="2200" dirty="0" smtClean="0"/>
              <a:t>}</a:t>
            </a:r>
          </a:p>
          <a:p>
            <a:pPr>
              <a:buNone/>
            </a:pPr>
            <a:endParaRPr lang="es-ES" dirty="0"/>
          </a:p>
        </p:txBody>
      </p:sp>
      <p:sp>
        <p:nvSpPr>
          <p:cNvPr id="4" name="3 CuadroTexto"/>
          <p:cNvSpPr txBox="1"/>
          <p:nvPr/>
        </p:nvSpPr>
        <p:spPr>
          <a:xfrm>
            <a:off x="6733309" y="1945178"/>
            <a:ext cx="4937760" cy="3816429"/>
          </a:xfrm>
          <a:prstGeom prst="rect">
            <a:avLst/>
          </a:prstGeom>
          <a:noFill/>
        </p:spPr>
        <p:txBody>
          <a:bodyPr wrap="square" rtlCol="0">
            <a:spAutoFit/>
          </a:bodyPr>
          <a:lstStyle/>
          <a:p>
            <a:r>
              <a:rPr lang="es-ES" sz="2200" dirty="0" smtClean="0"/>
              <a:t>#</a:t>
            </a:r>
            <a:r>
              <a:rPr lang="es-ES" sz="2200" dirty="0" err="1" smtClean="0"/>
              <a:t>include</a:t>
            </a:r>
            <a:r>
              <a:rPr lang="es-ES" sz="2200" dirty="0" smtClean="0"/>
              <a:t> "</a:t>
            </a:r>
            <a:r>
              <a:rPr lang="es-ES" sz="2200" dirty="0" err="1" smtClean="0"/>
              <a:t>tbb</a:t>
            </a:r>
            <a:r>
              <a:rPr lang="es-ES" sz="2200" dirty="0" smtClean="0"/>
              <a:t>/</a:t>
            </a:r>
            <a:r>
              <a:rPr lang="es-ES" sz="2200" dirty="0" err="1" smtClean="0"/>
              <a:t>blocked_range.h</a:t>
            </a:r>
            <a:r>
              <a:rPr lang="es-ES" sz="2200" dirty="0" smtClean="0"/>
              <a:t>"</a:t>
            </a:r>
          </a:p>
          <a:p>
            <a:r>
              <a:rPr lang="es-ES" sz="2200" dirty="0" smtClean="0"/>
              <a:t>#</a:t>
            </a:r>
            <a:r>
              <a:rPr lang="es-ES" sz="2200" dirty="0" err="1" smtClean="0"/>
              <a:t>include</a:t>
            </a:r>
            <a:r>
              <a:rPr lang="es-ES" sz="2200" dirty="0" smtClean="0"/>
              <a:t> "</a:t>
            </a:r>
            <a:r>
              <a:rPr lang="es-ES" sz="2200" dirty="0" err="1" smtClean="0"/>
              <a:t>tbb</a:t>
            </a:r>
            <a:r>
              <a:rPr lang="es-ES" sz="2200" dirty="0" smtClean="0"/>
              <a:t>/</a:t>
            </a:r>
            <a:r>
              <a:rPr lang="es-ES" sz="2200" dirty="0" err="1" smtClean="0"/>
              <a:t>parallel_reduce.h</a:t>
            </a:r>
            <a:r>
              <a:rPr lang="es-ES" sz="2200" dirty="0" smtClean="0"/>
              <a:t>"</a:t>
            </a:r>
          </a:p>
          <a:p>
            <a:r>
              <a:rPr lang="es-ES" sz="2200" dirty="0" err="1" smtClean="0"/>
              <a:t>using</a:t>
            </a:r>
            <a:r>
              <a:rPr lang="es-ES" sz="2200" dirty="0" smtClean="0"/>
              <a:t> </a:t>
            </a:r>
            <a:r>
              <a:rPr lang="es-ES" sz="2200" dirty="0" err="1" smtClean="0"/>
              <a:t>namespace</a:t>
            </a:r>
            <a:r>
              <a:rPr lang="es-ES" sz="2200" dirty="0" smtClean="0"/>
              <a:t> </a:t>
            </a:r>
            <a:r>
              <a:rPr lang="es-ES" sz="2200" dirty="0" err="1" smtClean="0"/>
              <a:t>tbb</a:t>
            </a:r>
            <a:r>
              <a:rPr lang="es-ES" sz="2200" dirty="0" smtClean="0"/>
              <a:t>;</a:t>
            </a:r>
          </a:p>
          <a:p>
            <a:endParaRPr lang="es-ES" sz="2200" dirty="0" smtClean="0"/>
          </a:p>
          <a:p>
            <a:r>
              <a:rPr lang="es-ES" sz="2200" dirty="0" err="1" smtClean="0"/>
              <a:t>float</a:t>
            </a:r>
            <a:r>
              <a:rPr lang="es-ES" sz="2200" dirty="0" smtClean="0"/>
              <a:t> </a:t>
            </a:r>
            <a:r>
              <a:rPr lang="es-ES" sz="2200" dirty="0" err="1" smtClean="0"/>
              <a:t>sum_with_parallel_reduce</a:t>
            </a:r>
            <a:r>
              <a:rPr lang="es-ES" sz="2200" dirty="0" smtClean="0"/>
              <a:t>(</a:t>
            </a:r>
            <a:r>
              <a:rPr lang="es-ES" sz="2200" dirty="0" err="1" smtClean="0"/>
              <a:t>int</a:t>
            </a:r>
            <a:r>
              <a:rPr lang="es-ES" sz="2200" dirty="0" smtClean="0"/>
              <a:t>*</a:t>
            </a:r>
            <a:r>
              <a:rPr lang="es-ES" sz="2200" dirty="0" err="1" smtClean="0"/>
              <a:t>array</a:t>
            </a:r>
            <a:r>
              <a:rPr lang="es-ES" sz="2200" dirty="0" smtClean="0"/>
              <a:t>, </a:t>
            </a:r>
            <a:r>
              <a:rPr lang="es-ES" sz="2200" dirty="0" err="1" smtClean="0"/>
              <a:t>int</a:t>
            </a:r>
            <a:r>
              <a:rPr lang="es-ES" sz="2200" dirty="0" smtClean="0"/>
              <a:t> </a:t>
            </a:r>
            <a:r>
              <a:rPr lang="es-ES" sz="2200" dirty="0" err="1" smtClean="0"/>
              <a:t>size</a:t>
            </a:r>
            <a:r>
              <a:rPr lang="es-ES" sz="2200" dirty="0" smtClean="0"/>
              <a:t>) {</a:t>
            </a:r>
          </a:p>
          <a:p>
            <a:r>
              <a:rPr lang="es-ES" sz="2200" dirty="0" smtClean="0"/>
              <a:t>    </a:t>
            </a:r>
            <a:r>
              <a:rPr lang="es-ES" sz="2200" dirty="0" err="1" smtClean="0"/>
              <a:t>summation_helper</a:t>
            </a:r>
            <a:r>
              <a:rPr lang="es-ES" sz="2200" dirty="0" smtClean="0"/>
              <a:t> </a:t>
            </a:r>
            <a:r>
              <a:rPr lang="es-ES" sz="2200" dirty="0" err="1" smtClean="0"/>
              <a:t>helper</a:t>
            </a:r>
            <a:r>
              <a:rPr lang="es-ES" sz="2200" dirty="0" smtClean="0"/>
              <a:t> (</a:t>
            </a:r>
            <a:r>
              <a:rPr lang="es-ES" sz="2200" dirty="0" err="1" smtClean="0"/>
              <a:t>array</a:t>
            </a:r>
            <a:r>
              <a:rPr lang="es-ES" sz="2200" dirty="0" smtClean="0"/>
              <a:t>);       </a:t>
            </a:r>
          </a:p>
          <a:p>
            <a:r>
              <a:rPr lang="es-ES" sz="2200" dirty="0" smtClean="0"/>
              <a:t>    </a:t>
            </a:r>
            <a:r>
              <a:rPr lang="es-ES" sz="2200" dirty="0" err="1" smtClean="0"/>
              <a:t>parallel_reduce</a:t>
            </a:r>
            <a:r>
              <a:rPr lang="es-ES" sz="2200" dirty="0" smtClean="0"/>
              <a:t> (</a:t>
            </a:r>
            <a:r>
              <a:rPr lang="es-ES" sz="2200" dirty="0" err="1" smtClean="0"/>
              <a:t>blocked_range</a:t>
            </a:r>
            <a:r>
              <a:rPr lang="es-ES" sz="2200" dirty="0" smtClean="0"/>
              <a:t>&lt;</a:t>
            </a:r>
            <a:r>
              <a:rPr lang="es-ES" sz="2200" dirty="0" err="1" smtClean="0"/>
              <a:t>int</a:t>
            </a:r>
            <a:r>
              <a:rPr lang="es-ES" sz="2200" dirty="0" smtClean="0"/>
              <a:t>&gt; (0, </a:t>
            </a:r>
            <a:r>
              <a:rPr lang="es-ES" sz="2200" dirty="0" err="1" smtClean="0"/>
              <a:t>size</a:t>
            </a:r>
            <a:r>
              <a:rPr lang="es-ES" sz="2200" dirty="0" smtClean="0"/>
              <a:t>, 5), </a:t>
            </a:r>
            <a:r>
              <a:rPr lang="es-ES" sz="2200" dirty="0" err="1" smtClean="0"/>
              <a:t>helper</a:t>
            </a:r>
            <a:r>
              <a:rPr lang="es-ES" sz="2200" dirty="0" smtClean="0"/>
              <a:t>);</a:t>
            </a:r>
          </a:p>
          <a:p>
            <a:r>
              <a:rPr lang="es-ES" sz="2200" dirty="0" smtClean="0"/>
              <a:t>    </a:t>
            </a:r>
            <a:r>
              <a:rPr lang="es-ES" sz="2200" dirty="0" err="1" smtClean="0"/>
              <a:t>return</a:t>
            </a:r>
            <a:r>
              <a:rPr lang="es-ES" sz="2200" dirty="0" smtClean="0"/>
              <a:t> helper.sum;</a:t>
            </a:r>
          </a:p>
          <a:p>
            <a:r>
              <a:rPr lang="es-ES" sz="2200" dirty="0" smtClean="0"/>
              <a:t>}</a:t>
            </a:r>
            <a:endParaRPr lang="es-ES"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CILK +</a:t>
            </a:r>
            <a:endParaRPr lang="es-ES" dirty="0"/>
          </a:p>
        </p:txBody>
      </p:sp>
      <p:sp>
        <p:nvSpPr>
          <p:cNvPr id="3" name="2 Marcador de contenido"/>
          <p:cNvSpPr>
            <a:spLocks noGrp="1"/>
          </p:cNvSpPr>
          <p:nvPr>
            <p:ph idx="1"/>
          </p:nvPr>
        </p:nvSpPr>
        <p:spPr/>
        <p:txBody>
          <a:bodyPr/>
          <a:lstStyle/>
          <a:p>
            <a:r>
              <a:rPr lang="es-ES" b="1" dirty="0" err="1" smtClean="0"/>
              <a:t>Cilk</a:t>
            </a:r>
            <a:r>
              <a:rPr lang="es-ES" dirty="0" smtClean="0"/>
              <a:t> es un lenguaje de programación de propósito general diseñado para la programación paralela </a:t>
            </a:r>
            <a:r>
              <a:rPr lang="es-ES" dirty="0" err="1" smtClean="0"/>
              <a:t>multihilos</a:t>
            </a:r>
            <a:r>
              <a:rPr lang="es-ES" dirty="0" smtClean="0"/>
              <a:t>. La encarnación de C++ es conocida como </a:t>
            </a:r>
            <a:r>
              <a:rPr lang="es-ES" dirty="0" err="1" smtClean="0"/>
              <a:t>Cilk</a:t>
            </a:r>
            <a:r>
              <a:rPr lang="es-ES" dirty="0" smtClean="0"/>
              <a:t>+.</a:t>
            </a:r>
            <a:endParaRPr lang="es-E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Modelos de programación CILK+</a:t>
            </a:r>
            <a:endParaRPr lang="es-E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1496291" y="1218422"/>
            <a:ext cx="8877993" cy="5223941"/>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Ejemplos</a:t>
            </a:r>
            <a:br>
              <a:rPr lang="es-ES" dirty="0" smtClean="0"/>
            </a:br>
            <a:endParaRPr lang="es-ES" dirty="0"/>
          </a:p>
        </p:txBody>
      </p:sp>
      <p:sp>
        <p:nvSpPr>
          <p:cNvPr id="3" name="2 Marcador de contenido"/>
          <p:cNvSpPr>
            <a:spLocks noGrp="1"/>
          </p:cNvSpPr>
          <p:nvPr>
            <p:ph idx="1"/>
          </p:nvPr>
        </p:nvSpPr>
        <p:spPr>
          <a:xfrm>
            <a:off x="5636028" y="1825625"/>
            <a:ext cx="5717771" cy="4351338"/>
          </a:xfrm>
        </p:spPr>
        <p:txBody>
          <a:bodyPr>
            <a:normAutofit/>
          </a:bodyPr>
          <a:lstStyle/>
          <a:p>
            <a:pPr>
              <a:buNone/>
            </a:pPr>
            <a:r>
              <a:rPr lang="es-ES" sz="2200" dirty="0" smtClean="0"/>
              <a:t>Función interna:</a:t>
            </a:r>
          </a:p>
          <a:p>
            <a:pPr>
              <a:buNone/>
            </a:pPr>
            <a:r>
              <a:rPr lang="es-ES" sz="2200" dirty="0" err="1" smtClean="0"/>
              <a:t>cilk_for</a:t>
            </a:r>
            <a:r>
              <a:rPr lang="es-ES" sz="2200" dirty="0" smtClean="0"/>
              <a:t>(i=</a:t>
            </a:r>
            <a:r>
              <a:rPr lang="es-ES" sz="2200" dirty="0" err="1" smtClean="0"/>
              <a:t>start_int;i</a:t>
            </a:r>
            <a:r>
              <a:rPr lang="es-ES" sz="2200" dirty="0" smtClean="0"/>
              <a:t>&lt;=</a:t>
            </a:r>
            <a:r>
              <a:rPr lang="es-ES" sz="2200" dirty="0" err="1" smtClean="0"/>
              <a:t>end_int;i</a:t>
            </a:r>
            <a:r>
              <a:rPr lang="es-ES" sz="2200" dirty="0" smtClean="0"/>
              <a:t>++)</a:t>
            </a:r>
          </a:p>
          <a:p>
            <a:pPr>
              <a:buNone/>
            </a:pPr>
            <a:r>
              <a:rPr lang="es-ES" sz="2200" dirty="0" smtClean="0"/>
              <a:t>    {</a:t>
            </a:r>
          </a:p>
          <a:p>
            <a:pPr>
              <a:buNone/>
            </a:pPr>
            <a:r>
              <a:rPr lang="es-ES" sz="2200" dirty="0" smtClean="0"/>
              <a:t>      x = n_1 * ((</a:t>
            </a:r>
            <a:r>
              <a:rPr lang="es-ES" sz="2200" dirty="0" err="1" smtClean="0"/>
              <a:t>double</a:t>
            </a:r>
            <a:r>
              <a:rPr lang="es-ES" sz="2200" dirty="0" smtClean="0"/>
              <a:t>)i - 0.5);</a:t>
            </a:r>
          </a:p>
          <a:p>
            <a:pPr>
              <a:buNone/>
            </a:pPr>
            <a:r>
              <a:rPr lang="es-ES" sz="2200" dirty="0" smtClean="0"/>
              <a:t>      pi+= (4./(1. + x*x));</a:t>
            </a:r>
          </a:p>
          <a:p>
            <a:pPr>
              <a:buNone/>
            </a:pPr>
            <a:r>
              <a:rPr lang="es-ES" sz="2200" dirty="0" smtClean="0"/>
              <a:t>    }</a:t>
            </a:r>
            <a:endParaRPr lang="es-ES" sz="2200" dirty="0"/>
          </a:p>
        </p:txBody>
      </p:sp>
      <p:sp>
        <p:nvSpPr>
          <p:cNvPr id="4" name="3 CuadroTexto"/>
          <p:cNvSpPr txBox="1"/>
          <p:nvPr/>
        </p:nvSpPr>
        <p:spPr>
          <a:xfrm>
            <a:off x="931025" y="1995054"/>
            <a:ext cx="4438997" cy="1446550"/>
          </a:xfrm>
          <a:prstGeom prst="rect">
            <a:avLst/>
          </a:prstGeom>
          <a:noFill/>
        </p:spPr>
        <p:txBody>
          <a:bodyPr wrap="square" rtlCol="0">
            <a:spAutoFit/>
          </a:bodyPr>
          <a:lstStyle/>
          <a:p>
            <a:r>
              <a:rPr lang="en-US" sz="2200" dirty="0" smtClean="0"/>
              <a:t>main</a:t>
            </a:r>
          </a:p>
          <a:p>
            <a:r>
              <a:rPr lang="en-US" sz="2200" dirty="0" smtClean="0"/>
              <a:t>/*  Compute pi = integral(4/(1+x2) on the interval (0,1) */</a:t>
            </a:r>
          </a:p>
          <a:p>
            <a:r>
              <a:rPr lang="en-US" sz="2200" dirty="0" smtClean="0"/>
              <a:t>  pi = </a:t>
            </a:r>
            <a:r>
              <a:rPr lang="en-US" sz="2200" dirty="0" err="1" smtClean="0"/>
              <a:t>do_some_integratin</a:t>
            </a:r>
            <a:r>
              <a:rPr lang="en-US" sz="2200" dirty="0" smtClean="0"/>
              <a:t>(</a:t>
            </a:r>
            <a:r>
              <a:rPr lang="en-US" sz="2200" dirty="0" err="1" smtClean="0"/>
              <a:t>nsize</a:t>
            </a:r>
            <a:r>
              <a:rPr lang="en-US" sz="2200" dirty="0" smtClean="0"/>
              <a:t>);</a:t>
            </a:r>
            <a:endParaRPr lang="es-ES" sz="2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Ejemplos</a:t>
            </a:r>
            <a:endParaRPr lang="es-ES" dirty="0"/>
          </a:p>
        </p:txBody>
      </p:sp>
      <p:sp>
        <p:nvSpPr>
          <p:cNvPr id="3" name="2 Marcador de contenido"/>
          <p:cNvSpPr>
            <a:spLocks noGrp="1"/>
          </p:cNvSpPr>
          <p:nvPr>
            <p:ph idx="1"/>
          </p:nvPr>
        </p:nvSpPr>
        <p:spPr>
          <a:xfrm>
            <a:off x="838200" y="1825625"/>
            <a:ext cx="5412971" cy="4351338"/>
          </a:xfrm>
        </p:spPr>
        <p:txBody>
          <a:bodyPr>
            <a:normAutofit/>
          </a:bodyPr>
          <a:lstStyle/>
          <a:p>
            <a:pPr>
              <a:buNone/>
            </a:pPr>
            <a:r>
              <a:rPr lang="en-US" sz="2200" dirty="0" smtClean="0"/>
              <a:t>main</a:t>
            </a:r>
          </a:p>
          <a:p>
            <a:pPr>
              <a:buNone/>
            </a:pPr>
            <a:r>
              <a:rPr lang="en-US" sz="2200" dirty="0" smtClean="0"/>
              <a:t>/*  Compute pi = integral(4/(1+x2) on the interval (0,1) */</a:t>
            </a:r>
          </a:p>
          <a:p>
            <a:pPr>
              <a:buNone/>
            </a:pPr>
            <a:r>
              <a:rPr lang="en-US" sz="2200" dirty="0" smtClean="0"/>
              <a:t>  #</a:t>
            </a:r>
            <a:r>
              <a:rPr lang="en-US" sz="2200" dirty="0" err="1" smtClean="0"/>
              <a:t>pragma</a:t>
            </a:r>
            <a:r>
              <a:rPr lang="en-US" sz="2200" dirty="0" smtClean="0"/>
              <a:t> offload target(</a:t>
            </a:r>
            <a:r>
              <a:rPr lang="en-US" sz="2200" dirty="0" err="1" smtClean="0"/>
              <a:t>mic</a:t>
            </a:r>
            <a:r>
              <a:rPr lang="en-US" sz="2200" dirty="0" smtClean="0"/>
              <a:t>) out(pi) in(</a:t>
            </a:r>
            <a:r>
              <a:rPr lang="en-US" sz="2200" dirty="0" err="1" smtClean="0"/>
              <a:t>nsize</a:t>
            </a:r>
            <a:r>
              <a:rPr lang="en-US" sz="2200" dirty="0" smtClean="0"/>
              <a:t>)</a:t>
            </a:r>
          </a:p>
          <a:p>
            <a:pPr>
              <a:buNone/>
            </a:pPr>
            <a:r>
              <a:rPr lang="en-US" sz="2200" dirty="0" smtClean="0"/>
              <a:t>  {pi = </a:t>
            </a:r>
            <a:r>
              <a:rPr lang="en-US" sz="2200" dirty="0" err="1" smtClean="0"/>
              <a:t>do_some_integratin</a:t>
            </a:r>
            <a:r>
              <a:rPr lang="en-US" sz="2200" dirty="0" smtClean="0"/>
              <a:t>(</a:t>
            </a:r>
            <a:r>
              <a:rPr lang="en-US" sz="2200" dirty="0" err="1" smtClean="0"/>
              <a:t>nsize</a:t>
            </a:r>
            <a:r>
              <a:rPr lang="en-US" sz="2200" dirty="0" smtClean="0"/>
              <a:t>);}</a:t>
            </a:r>
          </a:p>
          <a:p>
            <a:pPr>
              <a:buNone/>
            </a:pPr>
            <a:r>
              <a:rPr lang="en-US" sz="2200" dirty="0" smtClean="0"/>
              <a:t>  </a:t>
            </a:r>
          </a:p>
          <a:p>
            <a:pPr>
              <a:buNone/>
            </a:pPr>
            <a:r>
              <a:rPr lang="en-US" sz="2200" dirty="0" smtClean="0"/>
              <a:t>  /*  Collect all the partial sums */</a:t>
            </a:r>
          </a:p>
          <a:p>
            <a:pPr>
              <a:buNone/>
            </a:pPr>
            <a:r>
              <a:rPr lang="en-US" sz="2200" dirty="0" smtClean="0"/>
              <a:t>  </a:t>
            </a:r>
          </a:p>
          <a:p>
            <a:pPr>
              <a:buNone/>
            </a:pPr>
            <a:r>
              <a:rPr lang="en-US" sz="2200" dirty="0" smtClean="0"/>
              <a:t>  </a:t>
            </a:r>
            <a:r>
              <a:rPr lang="en-US" sz="2200" dirty="0" err="1" smtClean="0"/>
              <a:t>printf</a:t>
            </a:r>
            <a:r>
              <a:rPr lang="en-US" sz="2200" dirty="0" smtClean="0"/>
              <a:t> ("The value of pi is: %11.8f\</a:t>
            </a:r>
            <a:r>
              <a:rPr lang="en-US" sz="2200" dirty="0" err="1" smtClean="0"/>
              <a:t>n",pi</a:t>
            </a:r>
            <a:r>
              <a:rPr lang="en-US" sz="2200" dirty="0" smtClean="0"/>
              <a:t>);</a:t>
            </a:r>
            <a:endParaRPr lang="es-ES" sz="2200" dirty="0"/>
          </a:p>
        </p:txBody>
      </p:sp>
      <p:sp>
        <p:nvSpPr>
          <p:cNvPr id="5" name="4 CuadroTexto"/>
          <p:cNvSpPr txBox="1"/>
          <p:nvPr/>
        </p:nvSpPr>
        <p:spPr>
          <a:xfrm>
            <a:off x="7265324" y="1812175"/>
            <a:ext cx="4355869" cy="1754326"/>
          </a:xfrm>
          <a:prstGeom prst="rect">
            <a:avLst/>
          </a:prstGeom>
          <a:noFill/>
        </p:spPr>
        <p:txBody>
          <a:bodyPr wrap="square" rtlCol="0">
            <a:spAutoFit/>
          </a:bodyPr>
          <a:lstStyle/>
          <a:p>
            <a:r>
              <a:rPr lang="es-ES" dirty="0" smtClean="0"/>
              <a:t>Función interna:</a:t>
            </a:r>
          </a:p>
          <a:p>
            <a:r>
              <a:rPr lang="es-ES" dirty="0" err="1" smtClean="0"/>
              <a:t>cilk_for</a:t>
            </a:r>
            <a:r>
              <a:rPr lang="es-ES" dirty="0" smtClean="0"/>
              <a:t>(i=</a:t>
            </a:r>
            <a:r>
              <a:rPr lang="es-ES" dirty="0" err="1" smtClean="0"/>
              <a:t>start_int;i</a:t>
            </a:r>
            <a:r>
              <a:rPr lang="es-ES" dirty="0" smtClean="0"/>
              <a:t>&lt;=</a:t>
            </a:r>
            <a:r>
              <a:rPr lang="es-ES" dirty="0" err="1" smtClean="0"/>
              <a:t>end_int;i</a:t>
            </a:r>
            <a:r>
              <a:rPr lang="es-ES" dirty="0" smtClean="0"/>
              <a:t>++)</a:t>
            </a:r>
          </a:p>
          <a:p>
            <a:r>
              <a:rPr lang="es-ES" dirty="0" smtClean="0"/>
              <a:t>    {</a:t>
            </a:r>
          </a:p>
          <a:p>
            <a:r>
              <a:rPr lang="es-ES" dirty="0" smtClean="0"/>
              <a:t>      x = n_1 * ((</a:t>
            </a:r>
            <a:r>
              <a:rPr lang="es-ES" dirty="0" err="1" smtClean="0"/>
              <a:t>double</a:t>
            </a:r>
            <a:r>
              <a:rPr lang="es-ES" dirty="0" smtClean="0"/>
              <a:t>)i - 0.5);</a:t>
            </a:r>
          </a:p>
          <a:p>
            <a:r>
              <a:rPr lang="es-ES" dirty="0" smtClean="0"/>
              <a:t>      pi+= (4./(1. + x*x));</a:t>
            </a:r>
          </a:p>
          <a:p>
            <a:r>
              <a:rPr lang="es-ES" dirty="0" smtClean="0"/>
              <a:t>    }</a:t>
            </a:r>
            <a:endParaRPr lang="es-E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HPC</a:t>
            </a:r>
            <a:endParaRPr lang="es-ES" dirty="0"/>
          </a:p>
        </p:txBody>
      </p:sp>
      <p:sp>
        <p:nvSpPr>
          <p:cNvPr id="3" name="2 Marcador de contenido"/>
          <p:cNvSpPr>
            <a:spLocks noGrp="1"/>
          </p:cNvSpPr>
          <p:nvPr>
            <p:ph idx="1"/>
          </p:nvPr>
        </p:nvSpPr>
        <p:spPr/>
        <p:txBody>
          <a:bodyPr>
            <a:normAutofit fontScale="92500" lnSpcReduction="20000"/>
          </a:bodyPr>
          <a:lstStyle/>
          <a:p>
            <a:pPr>
              <a:buNone/>
            </a:pPr>
            <a:r>
              <a:rPr lang="es-ES" dirty="0" smtClean="0"/>
              <a:t>El campo de </a:t>
            </a:r>
            <a:r>
              <a:rPr lang="es-ES" b="1" dirty="0" smtClean="0"/>
              <a:t>computación de alto rendimiento</a:t>
            </a:r>
            <a:r>
              <a:rPr lang="es-ES" dirty="0" smtClean="0"/>
              <a:t> (</a:t>
            </a:r>
            <a:r>
              <a:rPr lang="es-ES" dirty="0" err="1" smtClean="0"/>
              <a:t>High</a:t>
            </a:r>
            <a:r>
              <a:rPr lang="es-ES" dirty="0" smtClean="0"/>
              <a:t> performance </a:t>
            </a:r>
            <a:endParaRPr lang="es-ES" dirty="0" smtClean="0"/>
          </a:p>
          <a:p>
            <a:pPr>
              <a:buNone/>
            </a:pPr>
            <a:r>
              <a:rPr lang="es-ES" dirty="0" smtClean="0"/>
              <a:t>Computing </a:t>
            </a:r>
            <a:r>
              <a:rPr lang="es-ES" dirty="0" smtClean="0"/>
              <a:t>o HPC en inglés) es una herramienta muy importante en el </a:t>
            </a:r>
            <a:endParaRPr lang="es-ES" dirty="0" smtClean="0"/>
          </a:p>
          <a:p>
            <a:pPr>
              <a:buNone/>
            </a:pPr>
            <a:r>
              <a:rPr lang="es-ES" dirty="0" smtClean="0"/>
              <a:t>desarrollo </a:t>
            </a:r>
            <a:r>
              <a:rPr lang="es-ES" dirty="0" smtClean="0"/>
              <a:t>de simulaciones computacionales a problemas complejos. </a:t>
            </a:r>
            <a:endParaRPr lang="es-ES" dirty="0" smtClean="0"/>
          </a:p>
          <a:p>
            <a:pPr>
              <a:buNone/>
            </a:pPr>
            <a:endParaRPr lang="es-ES" dirty="0" smtClean="0"/>
          </a:p>
          <a:p>
            <a:pPr>
              <a:buNone/>
            </a:pPr>
            <a:r>
              <a:rPr lang="es-ES" dirty="0" smtClean="0"/>
              <a:t>Para </a:t>
            </a:r>
            <a:r>
              <a:rPr lang="es-ES" dirty="0" smtClean="0"/>
              <a:t>lograr este objetivo, la </a:t>
            </a:r>
            <a:r>
              <a:rPr lang="es-ES" b="1" dirty="0" smtClean="0"/>
              <a:t>computación de alto rendimiento</a:t>
            </a:r>
            <a:r>
              <a:rPr lang="es-ES" dirty="0" smtClean="0"/>
              <a:t> se apoya </a:t>
            </a:r>
            <a:endParaRPr lang="es-ES" dirty="0" smtClean="0"/>
          </a:p>
          <a:p>
            <a:pPr>
              <a:buNone/>
            </a:pPr>
            <a:r>
              <a:rPr lang="es-ES" dirty="0" smtClean="0"/>
              <a:t>en </a:t>
            </a:r>
            <a:r>
              <a:rPr lang="es-ES" dirty="0" smtClean="0"/>
              <a:t>tecnologías computacionales como </a:t>
            </a:r>
            <a:endParaRPr lang="es-ES" dirty="0" smtClean="0"/>
          </a:p>
          <a:p>
            <a:pPr>
              <a:buNone/>
            </a:pPr>
            <a:r>
              <a:rPr lang="es-ES" dirty="0" smtClean="0"/>
              <a:t>los</a:t>
            </a:r>
            <a:r>
              <a:rPr lang="es-ES" dirty="0" smtClean="0"/>
              <a:t> </a:t>
            </a:r>
            <a:r>
              <a:rPr lang="es-ES" dirty="0" err="1" smtClean="0">
                <a:hlinkClick r:id="rId2" tooltip="Cluster de computadores"/>
              </a:rPr>
              <a:t>clusters</a:t>
            </a:r>
            <a:r>
              <a:rPr lang="es-ES" dirty="0" err="1" smtClean="0"/>
              <a:t>,</a:t>
            </a:r>
            <a:r>
              <a:rPr lang="es-ES" dirty="0" err="1" smtClean="0">
                <a:hlinkClick r:id="rId3" tooltip="Superordenador"/>
              </a:rPr>
              <a:t>supercomputadores</a:t>
            </a:r>
            <a:r>
              <a:rPr lang="es-ES" dirty="0" smtClean="0"/>
              <a:t> o mediante el uso de la </a:t>
            </a:r>
            <a:r>
              <a:rPr lang="es-ES" dirty="0" smtClean="0">
                <a:hlinkClick r:id="rId4" tooltip="Computación paralela"/>
              </a:rPr>
              <a:t>computación </a:t>
            </a:r>
            <a:endParaRPr lang="es-ES" dirty="0" smtClean="0">
              <a:hlinkClick r:id="rId4" tooltip="Computación paralela"/>
            </a:endParaRPr>
          </a:p>
          <a:p>
            <a:pPr>
              <a:buNone/>
            </a:pPr>
            <a:r>
              <a:rPr lang="es-ES" dirty="0" smtClean="0">
                <a:hlinkClick r:id="rId4" tooltip="Computación paralela"/>
              </a:rPr>
              <a:t>paralela</a:t>
            </a:r>
            <a:r>
              <a:rPr lang="es-ES" dirty="0" smtClean="0"/>
              <a:t>. </a:t>
            </a:r>
            <a:endParaRPr lang="es-ES" dirty="0" smtClean="0"/>
          </a:p>
          <a:p>
            <a:endParaRPr lang="es-ES" dirty="0" smtClean="0"/>
          </a:p>
          <a:p>
            <a:pPr>
              <a:buNone/>
            </a:pPr>
            <a:r>
              <a:rPr lang="es-ES" dirty="0" smtClean="0"/>
              <a:t>A continuación, veremos algunos de los más relevantes del top500.</a:t>
            </a:r>
            <a:endParaRPr lang="es-E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Stampede</a:t>
            </a:r>
            <a:endParaRPr lang="es-ES"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864525" y="2356118"/>
            <a:ext cx="9376756" cy="4501882"/>
          </a:xfrm>
          <a:prstGeom prst="rect">
            <a:avLst/>
          </a:prstGeom>
          <a:noFill/>
          <a:ln w="9525">
            <a:noFill/>
            <a:miter lim="800000"/>
            <a:headEnd/>
            <a:tailEnd/>
          </a:ln>
        </p:spPr>
      </p:pic>
      <p:sp>
        <p:nvSpPr>
          <p:cNvPr id="6" name="5 CuadroTexto"/>
          <p:cNvSpPr txBox="1"/>
          <p:nvPr/>
        </p:nvSpPr>
        <p:spPr>
          <a:xfrm>
            <a:off x="980902" y="1463041"/>
            <a:ext cx="5252785" cy="923330"/>
          </a:xfrm>
          <a:prstGeom prst="rect">
            <a:avLst/>
          </a:prstGeom>
          <a:noFill/>
        </p:spPr>
        <p:txBody>
          <a:bodyPr wrap="none" rtlCol="0">
            <a:spAutoFit/>
          </a:bodyPr>
          <a:lstStyle/>
          <a:p>
            <a:r>
              <a:rPr lang="es-ES" dirty="0" smtClean="0"/>
              <a:t>Se usa para pronosticar terremotos clima atmosférico.</a:t>
            </a:r>
          </a:p>
          <a:p>
            <a:endParaRPr lang="es-ES" dirty="0" smtClean="0"/>
          </a:p>
          <a:p>
            <a:r>
              <a:rPr lang="es-ES" b="1" u="sng" dirty="0" smtClean="0"/>
              <a:t>Características</a:t>
            </a:r>
            <a:endParaRPr lang="es-ES" b="1" u="sng"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731520" y="843971"/>
            <a:ext cx="10041773" cy="551900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38200" y="5735781"/>
            <a:ext cx="10515600" cy="441181"/>
          </a:xfrm>
        </p:spPr>
        <p:txBody>
          <a:bodyPr>
            <a:normAutofit/>
          </a:bodyPr>
          <a:lstStyle/>
          <a:p>
            <a:pPr>
              <a:buNone/>
            </a:pPr>
            <a:r>
              <a:rPr lang="es-ES" sz="1800" dirty="0" err="1" smtClean="0"/>
              <a:t>Stampede</a:t>
            </a:r>
            <a:endParaRPr lang="es-ES" sz="1800" dirty="0"/>
          </a:p>
        </p:txBody>
      </p:sp>
      <p:pic>
        <p:nvPicPr>
          <p:cNvPr id="35842" name="Picture 2" descr="http://www.hpcwire.com/wp-content/uploads/2014/06/TACC-Stampede-graphic.jpg"/>
          <p:cNvPicPr>
            <a:picLocks noChangeAspect="1" noChangeArrowheads="1"/>
          </p:cNvPicPr>
          <p:nvPr/>
        </p:nvPicPr>
        <p:blipFill>
          <a:blip r:embed="rId2" cstate="print"/>
          <a:srcRect/>
          <a:stretch>
            <a:fillRect/>
          </a:stretch>
        </p:blipFill>
        <p:spPr bwMode="auto">
          <a:xfrm>
            <a:off x="770717" y="442218"/>
            <a:ext cx="10650970" cy="523379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Modelos de programación MPI</a:t>
            </a:r>
            <a:endParaRPr lang="es-ES" dirty="0"/>
          </a:p>
        </p:txBody>
      </p:sp>
      <p:sp>
        <p:nvSpPr>
          <p:cNvPr id="3" name="2 Marcador de contenido"/>
          <p:cNvSpPr>
            <a:spLocks noGrp="1"/>
          </p:cNvSpPr>
          <p:nvPr>
            <p:ph idx="1"/>
          </p:nvPr>
        </p:nvSpPr>
        <p:spPr/>
        <p:txBody>
          <a:bodyPr>
            <a:normAutofit fontScale="85000" lnSpcReduction="10000"/>
          </a:bodyPr>
          <a:lstStyle/>
          <a:p>
            <a:r>
              <a:rPr lang="es-ES" dirty="0" smtClean="0"/>
              <a:t>Modelo Co-</a:t>
            </a:r>
            <a:r>
              <a:rPr lang="es-ES" dirty="0" err="1" smtClean="0"/>
              <a:t>processor</a:t>
            </a:r>
            <a:r>
              <a:rPr lang="es-ES" dirty="0" smtClean="0"/>
              <a:t> </a:t>
            </a:r>
            <a:r>
              <a:rPr lang="es-ES" dirty="0" err="1" smtClean="0"/>
              <a:t>only</a:t>
            </a:r>
            <a:r>
              <a:rPr lang="es-ES" dirty="0" smtClean="0"/>
              <a:t> o  nativo: Los procesos MPI residen únicamente dentro del coprocesador.</a:t>
            </a:r>
          </a:p>
          <a:p>
            <a:pPr>
              <a:buNone/>
            </a:pPr>
            <a:r>
              <a:rPr lang="es-ES" dirty="0" smtClean="0"/>
              <a:t>Mensajes a/desde el coprocesador</a:t>
            </a:r>
          </a:p>
          <a:p>
            <a:pPr>
              <a:buNone/>
            </a:pPr>
            <a:r>
              <a:rPr lang="es-ES" dirty="0" smtClean="0"/>
              <a:t>– </a:t>
            </a:r>
            <a:r>
              <a:rPr lang="es-ES" dirty="0" err="1" smtClean="0"/>
              <a:t>mpiicc</a:t>
            </a:r>
            <a:r>
              <a:rPr lang="es-ES" dirty="0" smtClean="0"/>
              <a:t>/</a:t>
            </a:r>
            <a:r>
              <a:rPr lang="es-ES" dirty="0" err="1" smtClean="0"/>
              <a:t>ifort</a:t>
            </a:r>
            <a:r>
              <a:rPr lang="es-ES" dirty="0" smtClean="0"/>
              <a:t> -</a:t>
            </a:r>
            <a:r>
              <a:rPr lang="es-ES" dirty="0" err="1" smtClean="0"/>
              <a:t>mmic</a:t>
            </a:r>
            <a:r>
              <a:rPr lang="es-ES" dirty="0" smtClean="0"/>
              <a:t> -o test.mic </a:t>
            </a:r>
            <a:r>
              <a:rPr lang="es-ES" dirty="0" err="1" smtClean="0"/>
              <a:t>test.c</a:t>
            </a:r>
            <a:r>
              <a:rPr lang="es-ES" dirty="0" smtClean="0"/>
              <a:t>/f</a:t>
            </a:r>
          </a:p>
          <a:p>
            <a:pPr>
              <a:buNone/>
            </a:pPr>
            <a:r>
              <a:rPr lang="es-ES" dirty="0" smtClean="0"/>
              <a:t>– </a:t>
            </a:r>
            <a:r>
              <a:rPr lang="es-ES" dirty="0" err="1" smtClean="0"/>
              <a:t>mpiexec</a:t>
            </a:r>
            <a:r>
              <a:rPr lang="es-ES" dirty="0" smtClean="0"/>
              <a:t> -n # -host &lt;host </a:t>
            </a:r>
            <a:r>
              <a:rPr lang="es-ES" dirty="0" err="1" smtClean="0"/>
              <a:t>mic</a:t>
            </a:r>
            <a:r>
              <a:rPr lang="es-ES" dirty="0" smtClean="0"/>
              <a:t>&gt; ./test.mic</a:t>
            </a:r>
          </a:p>
          <a:p>
            <a:r>
              <a:rPr lang="es-ES" dirty="0" smtClean="0"/>
              <a:t>Modelo simétrico: Los procesos residen en el host y el coprocesador. Mensajes a/desde cualquier </a:t>
            </a:r>
            <a:r>
              <a:rPr lang="es-ES" dirty="0" err="1" smtClean="0"/>
              <a:t>core</a:t>
            </a:r>
            <a:endParaRPr lang="es-ES" dirty="0" smtClean="0"/>
          </a:p>
          <a:p>
            <a:pPr>
              <a:buNone/>
            </a:pPr>
            <a:r>
              <a:rPr lang="es-ES" dirty="0" smtClean="0"/>
              <a:t>– </a:t>
            </a:r>
            <a:r>
              <a:rPr lang="es-ES" dirty="0" err="1" smtClean="0"/>
              <a:t>mpiicc</a:t>
            </a:r>
            <a:r>
              <a:rPr lang="es-ES" dirty="0" smtClean="0"/>
              <a:t>/</a:t>
            </a:r>
            <a:r>
              <a:rPr lang="es-ES" dirty="0" err="1" smtClean="0"/>
              <a:t>ifort</a:t>
            </a:r>
            <a:r>
              <a:rPr lang="es-ES" dirty="0" smtClean="0"/>
              <a:t> -</a:t>
            </a:r>
            <a:r>
              <a:rPr lang="es-ES" dirty="0" err="1" smtClean="0"/>
              <a:t>mmic</a:t>
            </a:r>
            <a:r>
              <a:rPr lang="es-ES" dirty="0" smtClean="0"/>
              <a:t> -o test.mic </a:t>
            </a:r>
            <a:r>
              <a:rPr lang="es-ES" dirty="0" err="1" smtClean="0"/>
              <a:t>test.c</a:t>
            </a:r>
            <a:r>
              <a:rPr lang="es-ES" dirty="0" smtClean="0"/>
              <a:t>/f y </a:t>
            </a:r>
            <a:r>
              <a:rPr lang="es-ES" dirty="0" err="1" smtClean="0"/>
              <a:t>mpiicc</a:t>
            </a:r>
            <a:r>
              <a:rPr lang="es-ES" dirty="0" smtClean="0"/>
              <a:t>/</a:t>
            </a:r>
            <a:r>
              <a:rPr lang="es-ES" dirty="0" err="1" smtClean="0"/>
              <a:t>ifort</a:t>
            </a:r>
            <a:r>
              <a:rPr lang="es-ES" dirty="0" smtClean="0"/>
              <a:t> -o test </a:t>
            </a:r>
            <a:r>
              <a:rPr lang="es-ES" dirty="0" err="1" smtClean="0"/>
              <a:t>test.c</a:t>
            </a:r>
            <a:r>
              <a:rPr lang="es-ES" dirty="0" smtClean="0"/>
              <a:t>/f</a:t>
            </a:r>
          </a:p>
          <a:p>
            <a:pPr>
              <a:buNone/>
            </a:pPr>
            <a:r>
              <a:rPr lang="es-ES" dirty="0" smtClean="0"/>
              <a:t>– </a:t>
            </a:r>
            <a:r>
              <a:rPr lang="es-ES" dirty="0" err="1" smtClean="0"/>
              <a:t>mpiexec</a:t>
            </a:r>
            <a:r>
              <a:rPr lang="es-ES" dirty="0" smtClean="0"/>
              <a:t> -n# -host &lt;host x86&gt; ./test :-n # -host &lt;host </a:t>
            </a:r>
            <a:r>
              <a:rPr lang="es-ES" dirty="0" err="1" smtClean="0"/>
              <a:t>mic</a:t>
            </a:r>
            <a:r>
              <a:rPr lang="es-ES" dirty="0" smtClean="0"/>
              <a:t>&gt; ./test.mic</a:t>
            </a:r>
          </a:p>
          <a:p>
            <a:r>
              <a:rPr lang="es-ES" dirty="0" smtClean="0"/>
              <a:t>Modelo MPI </a:t>
            </a:r>
            <a:r>
              <a:rPr lang="es-ES" dirty="0" err="1" smtClean="0"/>
              <a:t>offload</a:t>
            </a:r>
            <a:r>
              <a:rPr lang="es-ES" dirty="0" smtClean="0"/>
              <a:t>: Solamente en el host con </a:t>
            </a:r>
            <a:r>
              <a:rPr lang="es-ES" dirty="0" err="1" smtClean="0"/>
              <a:t>offload</a:t>
            </a:r>
            <a:r>
              <a:rPr lang="es-ES" dirty="0" smtClean="0"/>
              <a:t>. Mensajes a/desde la CPU</a:t>
            </a:r>
          </a:p>
          <a:p>
            <a:pPr>
              <a:buNone/>
            </a:pPr>
            <a:r>
              <a:rPr lang="es-ES" dirty="0" smtClean="0"/>
              <a:t>– </a:t>
            </a:r>
            <a:r>
              <a:rPr lang="es-ES" dirty="0" err="1" smtClean="0"/>
              <a:t>mpiicc</a:t>
            </a:r>
            <a:r>
              <a:rPr lang="es-ES" dirty="0" smtClean="0"/>
              <a:t>/</a:t>
            </a:r>
            <a:r>
              <a:rPr lang="es-ES" dirty="0" err="1" smtClean="0"/>
              <a:t>ifort</a:t>
            </a:r>
            <a:r>
              <a:rPr lang="es-ES" dirty="0" smtClean="0"/>
              <a:t> -o test </a:t>
            </a:r>
            <a:r>
              <a:rPr lang="es-ES" dirty="0" err="1" smtClean="0"/>
              <a:t>test.c</a:t>
            </a:r>
            <a:r>
              <a:rPr lang="es-ES" dirty="0" smtClean="0"/>
              <a:t>/f</a:t>
            </a:r>
            <a:endParaRPr lang="es-E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cap="all" dirty="0" smtClean="0"/>
              <a:t>MILKYWAY-2</a:t>
            </a:r>
            <a:br>
              <a:rPr lang="es-ES" cap="all" dirty="0" smtClean="0"/>
            </a:br>
            <a:endParaRPr lang="es-E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814647" y="2667000"/>
            <a:ext cx="9543011" cy="4191000"/>
          </a:xfrm>
          <a:prstGeom prst="rect">
            <a:avLst/>
          </a:prstGeom>
          <a:noFill/>
          <a:ln w="9525">
            <a:noFill/>
            <a:miter lim="800000"/>
            <a:headEnd/>
            <a:tailEnd/>
          </a:ln>
        </p:spPr>
      </p:pic>
      <p:sp>
        <p:nvSpPr>
          <p:cNvPr id="5" name="4 Rectángulo"/>
          <p:cNvSpPr/>
          <p:nvPr/>
        </p:nvSpPr>
        <p:spPr>
          <a:xfrm>
            <a:off x="919941" y="1138535"/>
            <a:ext cx="9903229" cy="1200329"/>
          </a:xfrm>
          <a:prstGeom prst="rect">
            <a:avLst/>
          </a:prstGeom>
        </p:spPr>
        <p:txBody>
          <a:bodyPr wrap="square">
            <a:spAutoFit/>
          </a:bodyPr>
          <a:lstStyle/>
          <a:p>
            <a:r>
              <a:rPr lang="es-ES" dirty="0" smtClean="0"/>
              <a:t>Se usa para analizar los modelos </a:t>
            </a:r>
            <a:r>
              <a:rPr lang="es-ES" dirty="0" smtClean="0"/>
              <a:t>climáticos </a:t>
            </a:r>
            <a:r>
              <a:rPr lang="es-ES" dirty="0" smtClean="0"/>
              <a:t>atmosféricos y </a:t>
            </a:r>
            <a:r>
              <a:rPr lang="es-ES" dirty="0" smtClean="0"/>
              <a:t>pueden tener en cuenta el efecto del comportamiento del </a:t>
            </a:r>
            <a:r>
              <a:rPr lang="es-ES" dirty="0" smtClean="0"/>
              <a:t>océano.</a:t>
            </a:r>
          </a:p>
          <a:p>
            <a:endParaRPr lang="es-ES" dirty="0" smtClean="0"/>
          </a:p>
          <a:p>
            <a:r>
              <a:rPr lang="es-ES" b="1" u="sng" dirty="0" smtClean="0"/>
              <a:t>Características</a:t>
            </a:r>
            <a:endParaRPr lang="es-E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317535" y="798022"/>
            <a:ext cx="11296904" cy="4849019"/>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www.geek.com.mx/wp-content/uploads/2013/06/intel-based-milky-way-2-debuts-as-worsts-fastest-supercomputer.jpg?a8ebe4"/>
          <p:cNvPicPr>
            <a:picLocks noChangeAspect="1" noChangeArrowheads="1"/>
          </p:cNvPicPr>
          <p:nvPr/>
        </p:nvPicPr>
        <p:blipFill>
          <a:blip r:embed="rId2" cstate="print"/>
          <a:srcRect/>
          <a:stretch>
            <a:fillRect/>
          </a:stretch>
        </p:blipFill>
        <p:spPr bwMode="auto">
          <a:xfrm>
            <a:off x="737464" y="361191"/>
            <a:ext cx="10382722" cy="5623974"/>
          </a:xfrm>
          <a:prstGeom prst="rect">
            <a:avLst/>
          </a:prstGeom>
          <a:noFill/>
        </p:spPr>
      </p:pic>
      <p:sp>
        <p:nvSpPr>
          <p:cNvPr id="5" name="4 CuadroTexto"/>
          <p:cNvSpPr txBox="1"/>
          <p:nvPr/>
        </p:nvSpPr>
        <p:spPr>
          <a:xfrm>
            <a:off x="764770" y="6192982"/>
            <a:ext cx="1257524" cy="369332"/>
          </a:xfrm>
          <a:prstGeom prst="rect">
            <a:avLst/>
          </a:prstGeom>
          <a:noFill/>
        </p:spPr>
        <p:txBody>
          <a:bodyPr wrap="none" rtlCol="0">
            <a:spAutoFit/>
          </a:bodyPr>
          <a:lstStyle/>
          <a:p>
            <a:r>
              <a:rPr lang="es-ES" dirty="0" smtClean="0"/>
              <a:t>Milkyway-2</a:t>
            </a:r>
            <a:endParaRPr lang="es-E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cap="all" dirty="0" smtClean="0"/>
              <a:t>TIANHE-2 </a:t>
            </a:r>
            <a:r>
              <a:rPr lang="es-ES" cap="all" dirty="0" smtClean="0"/>
              <a:t>LVLIANG </a:t>
            </a:r>
            <a:r>
              <a:rPr lang="es-ES" cap="all" dirty="0" smtClean="0"/>
              <a:t>SOLUTION</a:t>
            </a:r>
            <a:endParaRPr lang="es-ES" dirty="0"/>
          </a:p>
        </p:txBody>
      </p:sp>
      <p:sp>
        <p:nvSpPr>
          <p:cNvPr id="3" name="2 Marcador de contenido"/>
          <p:cNvSpPr>
            <a:spLocks noGrp="1"/>
          </p:cNvSpPr>
          <p:nvPr>
            <p:ph idx="1"/>
          </p:nvPr>
        </p:nvSpPr>
        <p:spPr>
          <a:xfrm>
            <a:off x="838200" y="1493116"/>
            <a:ext cx="10201102" cy="1432964"/>
          </a:xfrm>
        </p:spPr>
        <p:txBody>
          <a:bodyPr>
            <a:normAutofit/>
          </a:bodyPr>
          <a:lstStyle/>
          <a:p>
            <a:pPr>
              <a:buNone/>
            </a:pPr>
            <a:r>
              <a:rPr lang="es-ES" b="1" u="sng" dirty="0" smtClean="0"/>
              <a:t>Características</a:t>
            </a:r>
            <a:endParaRPr lang="es-ES" dirty="0" smtClean="0"/>
          </a:p>
          <a:p>
            <a:endParaRPr lang="es-ES" dirty="0"/>
          </a:p>
        </p:txBody>
      </p:sp>
      <p:pic>
        <p:nvPicPr>
          <p:cNvPr id="36866" name="Picture 2"/>
          <p:cNvPicPr>
            <a:picLocks noChangeAspect="1" noChangeArrowheads="1"/>
          </p:cNvPicPr>
          <p:nvPr/>
        </p:nvPicPr>
        <p:blipFill>
          <a:blip r:embed="rId2" cstate="print"/>
          <a:srcRect/>
          <a:stretch>
            <a:fillRect/>
          </a:stretch>
        </p:blipFill>
        <p:spPr bwMode="auto">
          <a:xfrm>
            <a:off x="936134" y="2041293"/>
            <a:ext cx="8258175" cy="41719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Grp="1" noChangeAspect="1" noChangeArrowheads="1"/>
          </p:cNvPicPr>
          <p:nvPr>
            <p:ph idx="1"/>
          </p:nvPr>
        </p:nvPicPr>
        <p:blipFill>
          <a:blip r:embed="rId2" cstate="print"/>
          <a:srcRect/>
          <a:stretch>
            <a:fillRect/>
          </a:stretch>
        </p:blipFill>
        <p:spPr bwMode="auto">
          <a:xfrm>
            <a:off x="997527" y="2194560"/>
            <a:ext cx="10158153" cy="2578259"/>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38200" y="5569527"/>
            <a:ext cx="10515600" cy="607436"/>
          </a:xfrm>
        </p:spPr>
        <p:txBody>
          <a:bodyPr>
            <a:normAutofit/>
          </a:bodyPr>
          <a:lstStyle/>
          <a:p>
            <a:pPr>
              <a:buNone/>
            </a:pPr>
            <a:r>
              <a:rPr lang="es-ES" sz="1800" dirty="0" smtClean="0"/>
              <a:t>Tianhe-2</a:t>
            </a:r>
            <a:endParaRPr lang="es-ES" sz="1800" dirty="0"/>
          </a:p>
        </p:txBody>
      </p:sp>
      <p:pic>
        <p:nvPicPr>
          <p:cNvPr id="38914" name="Picture 2" descr="http://edgecast.tech.buscafs.com/uploads/images/5042.jpg"/>
          <p:cNvPicPr>
            <a:picLocks noChangeAspect="1" noChangeArrowheads="1"/>
          </p:cNvPicPr>
          <p:nvPr/>
        </p:nvPicPr>
        <p:blipFill>
          <a:blip r:embed="rId2" cstate="print"/>
          <a:srcRect/>
          <a:stretch>
            <a:fillRect/>
          </a:stretch>
        </p:blipFill>
        <p:spPr bwMode="auto">
          <a:xfrm>
            <a:off x="903721" y="416011"/>
            <a:ext cx="10418214" cy="5048187"/>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cap="all" dirty="0" smtClean="0"/>
              <a:t>CASCADE - ATIPA VISIONE IF442 BLADE </a:t>
            </a:r>
            <a:r>
              <a:rPr lang="es-ES" cap="all" dirty="0" smtClean="0"/>
              <a:t>SERVER</a:t>
            </a:r>
            <a:endParaRPr lang="es-ES" dirty="0"/>
          </a:p>
        </p:txBody>
      </p:sp>
      <p:sp>
        <p:nvSpPr>
          <p:cNvPr id="3" name="2 Marcador de contenido"/>
          <p:cNvSpPr>
            <a:spLocks noGrp="1"/>
          </p:cNvSpPr>
          <p:nvPr>
            <p:ph idx="1"/>
          </p:nvPr>
        </p:nvSpPr>
        <p:spPr>
          <a:xfrm>
            <a:off x="838200" y="1825625"/>
            <a:ext cx="10515600" cy="1333211"/>
          </a:xfrm>
        </p:spPr>
        <p:txBody>
          <a:bodyPr>
            <a:normAutofit fontScale="92500" lnSpcReduction="10000"/>
          </a:bodyPr>
          <a:lstStyle/>
          <a:p>
            <a:pPr>
              <a:buNone/>
            </a:pPr>
            <a:r>
              <a:rPr lang="es-ES" dirty="0" smtClean="0"/>
              <a:t>Se usa </a:t>
            </a:r>
            <a:r>
              <a:rPr lang="es-ES" dirty="0" smtClean="0"/>
              <a:t>para analizar los modelos </a:t>
            </a:r>
            <a:r>
              <a:rPr lang="es-ES" dirty="0" smtClean="0"/>
              <a:t>climáticos y biológicos.</a:t>
            </a:r>
            <a:endParaRPr lang="es-ES" dirty="0" smtClean="0"/>
          </a:p>
          <a:p>
            <a:endParaRPr lang="es-ES" dirty="0" smtClean="0"/>
          </a:p>
          <a:p>
            <a:pPr>
              <a:buNone/>
            </a:pPr>
            <a:r>
              <a:rPr lang="es-ES" b="1" u="sng" dirty="0" smtClean="0"/>
              <a:t>Características</a:t>
            </a:r>
            <a:endParaRPr lang="es-ES" dirty="0" smtClean="0"/>
          </a:p>
          <a:p>
            <a:endParaRPr lang="es-ES" dirty="0"/>
          </a:p>
        </p:txBody>
      </p:sp>
      <p:pic>
        <p:nvPicPr>
          <p:cNvPr id="39938" name="Picture 2"/>
          <p:cNvPicPr>
            <a:picLocks noChangeAspect="1" noChangeArrowheads="1"/>
          </p:cNvPicPr>
          <p:nvPr/>
        </p:nvPicPr>
        <p:blipFill>
          <a:blip r:embed="rId2" cstate="print"/>
          <a:srcRect/>
          <a:stretch>
            <a:fillRect/>
          </a:stretch>
        </p:blipFill>
        <p:spPr bwMode="auto">
          <a:xfrm>
            <a:off x="867382" y="3120477"/>
            <a:ext cx="9490276" cy="347662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Grp="1" noChangeAspect="1" noChangeArrowheads="1"/>
          </p:cNvPicPr>
          <p:nvPr>
            <p:ph idx="1"/>
          </p:nvPr>
        </p:nvPicPr>
        <p:blipFill>
          <a:blip r:embed="rId2" cstate="print"/>
          <a:srcRect/>
          <a:stretch>
            <a:fillRect/>
          </a:stretch>
        </p:blipFill>
        <p:spPr bwMode="auto">
          <a:xfrm>
            <a:off x="663200" y="1197132"/>
            <a:ext cx="10876208" cy="4089761"/>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38200" y="5403273"/>
            <a:ext cx="10515600" cy="773690"/>
          </a:xfrm>
        </p:spPr>
        <p:txBody>
          <a:bodyPr>
            <a:normAutofit/>
          </a:bodyPr>
          <a:lstStyle/>
          <a:p>
            <a:pPr>
              <a:buNone/>
            </a:pPr>
            <a:r>
              <a:rPr lang="es-ES" sz="1800" dirty="0" err="1" smtClean="0"/>
              <a:t>Cascade</a:t>
            </a:r>
            <a:r>
              <a:rPr lang="es-ES" sz="1800" dirty="0" smtClean="0"/>
              <a:t>-Atipa Visione</a:t>
            </a:r>
            <a:endParaRPr lang="es-ES" sz="1800" dirty="0"/>
          </a:p>
        </p:txBody>
      </p:sp>
      <p:pic>
        <p:nvPicPr>
          <p:cNvPr id="45058" name="Picture 2" descr="http://www.emsl.pnl.gov/emslweb/sites/default/files/cascade.png"/>
          <p:cNvPicPr>
            <a:picLocks noChangeAspect="1" noChangeArrowheads="1"/>
          </p:cNvPicPr>
          <p:nvPr/>
        </p:nvPicPr>
        <p:blipFill>
          <a:blip r:embed="rId2" cstate="print"/>
          <a:srcRect/>
          <a:stretch>
            <a:fillRect/>
          </a:stretch>
        </p:blipFill>
        <p:spPr bwMode="auto">
          <a:xfrm>
            <a:off x="887095" y="330748"/>
            <a:ext cx="10468090" cy="472596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it-IT" cap="all" dirty="0" smtClean="0"/>
              <a:t>QUARTETTO - HA8000-TC HT210/PRIMERGY CX400 </a:t>
            </a:r>
            <a:r>
              <a:rPr lang="it-IT" cap="all" dirty="0" smtClean="0"/>
              <a:t>CLUSTER</a:t>
            </a:r>
            <a:endParaRPr lang="es-ES" dirty="0"/>
          </a:p>
        </p:txBody>
      </p:sp>
      <p:pic>
        <p:nvPicPr>
          <p:cNvPr id="41986" name="Picture 2"/>
          <p:cNvPicPr>
            <a:picLocks noGrp="1" noChangeAspect="1" noChangeArrowheads="1"/>
          </p:cNvPicPr>
          <p:nvPr>
            <p:ph idx="1"/>
          </p:nvPr>
        </p:nvPicPr>
        <p:blipFill>
          <a:blip r:embed="rId2" cstate="print"/>
          <a:srcRect/>
          <a:stretch>
            <a:fillRect/>
          </a:stretch>
        </p:blipFill>
        <p:spPr bwMode="auto">
          <a:xfrm>
            <a:off x="912494" y="2199062"/>
            <a:ext cx="10295655" cy="4151861"/>
          </a:xfrm>
          <a:prstGeom prst="rect">
            <a:avLst/>
          </a:prstGeom>
          <a:noFill/>
          <a:ln w="9525">
            <a:noFill/>
            <a:miter lim="800000"/>
            <a:headEnd/>
            <a:tailEnd/>
          </a:ln>
        </p:spPr>
      </p:pic>
      <p:sp>
        <p:nvSpPr>
          <p:cNvPr id="5" name="4 CuadroTexto"/>
          <p:cNvSpPr txBox="1"/>
          <p:nvPr/>
        </p:nvSpPr>
        <p:spPr>
          <a:xfrm>
            <a:off x="914401" y="1828801"/>
            <a:ext cx="7182196" cy="646331"/>
          </a:xfrm>
          <a:prstGeom prst="rect">
            <a:avLst/>
          </a:prstGeom>
          <a:noFill/>
        </p:spPr>
        <p:txBody>
          <a:bodyPr wrap="square" rtlCol="0">
            <a:spAutoFit/>
          </a:bodyPr>
          <a:lstStyle/>
          <a:p>
            <a:r>
              <a:rPr lang="es-ES" b="1" u="sng" dirty="0" smtClean="0"/>
              <a:t>Características</a:t>
            </a:r>
            <a:endParaRPr lang="es-ES" dirty="0" smtClean="0"/>
          </a:p>
          <a:p>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Modelos de programación MPI: Nativo</a:t>
            </a:r>
            <a:endParaRPr lang="es-E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973179" y="1756611"/>
            <a:ext cx="8470231" cy="36924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Grp="1" noChangeAspect="1" noChangeArrowheads="1"/>
          </p:cNvPicPr>
          <p:nvPr>
            <p:ph idx="1"/>
          </p:nvPr>
        </p:nvPicPr>
        <p:blipFill>
          <a:blip r:embed="rId2" cstate="print"/>
          <a:srcRect/>
          <a:stretch>
            <a:fillRect/>
          </a:stretch>
        </p:blipFill>
        <p:spPr bwMode="auto">
          <a:xfrm>
            <a:off x="631767" y="465513"/>
            <a:ext cx="11188931" cy="5436523"/>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cap="all" dirty="0" smtClean="0"/>
              <a:t>COMA (PACS-IX) - CRAY CS300 1027GR</a:t>
            </a:r>
            <a:endParaRPr lang="es-ES" cap="all" dirty="0"/>
          </a:p>
        </p:txBody>
      </p:sp>
      <p:sp>
        <p:nvSpPr>
          <p:cNvPr id="3" name="2 Marcador de contenido"/>
          <p:cNvSpPr>
            <a:spLocks noGrp="1"/>
          </p:cNvSpPr>
          <p:nvPr>
            <p:ph idx="1"/>
          </p:nvPr>
        </p:nvSpPr>
        <p:spPr>
          <a:xfrm>
            <a:off x="838200" y="1825625"/>
            <a:ext cx="10515600" cy="1333211"/>
          </a:xfrm>
        </p:spPr>
        <p:txBody>
          <a:bodyPr>
            <a:normAutofit fontScale="92500" lnSpcReduction="10000"/>
          </a:bodyPr>
          <a:lstStyle/>
          <a:p>
            <a:pPr>
              <a:buNone/>
            </a:pPr>
            <a:r>
              <a:rPr lang="es-ES" dirty="0" smtClean="0"/>
              <a:t>Se usa </a:t>
            </a:r>
            <a:r>
              <a:rPr lang="es-ES" dirty="0" smtClean="0"/>
              <a:t>para </a:t>
            </a:r>
            <a:r>
              <a:rPr lang="es-ES" dirty="0" smtClean="0"/>
              <a:t>investigación en la universidad</a:t>
            </a:r>
            <a:endParaRPr lang="es-ES" dirty="0" smtClean="0"/>
          </a:p>
          <a:p>
            <a:endParaRPr lang="es-ES" dirty="0" smtClean="0"/>
          </a:p>
          <a:p>
            <a:pPr>
              <a:buNone/>
            </a:pPr>
            <a:r>
              <a:rPr lang="es-ES" b="1" u="sng" dirty="0" smtClean="0"/>
              <a:t>Características</a:t>
            </a:r>
            <a:endParaRPr lang="es-ES" dirty="0" smtClean="0"/>
          </a:p>
          <a:p>
            <a:endParaRPr lang="es-ES" dirty="0"/>
          </a:p>
        </p:txBody>
      </p:sp>
      <p:pic>
        <p:nvPicPr>
          <p:cNvPr id="46082" name="Picture 2"/>
          <p:cNvPicPr>
            <a:picLocks noChangeAspect="1" noChangeArrowheads="1"/>
          </p:cNvPicPr>
          <p:nvPr/>
        </p:nvPicPr>
        <p:blipFill>
          <a:blip r:embed="rId2" cstate="print"/>
          <a:srcRect/>
          <a:stretch>
            <a:fillRect/>
          </a:stretch>
        </p:blipFill>
        <p:spPr bwMode="auto">
          <a:xfrm>
            <a:off x="845993" y="3172778"/>
            <a:ext cx="9777672" cy="34385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Modelos de programación MPI: Simétrico</a:t>
            </a:r>
            <a:endParaRPr lang="es-E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828801" y="1912745"/>
            <a:ext cx="7455568" cy="45354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Modelos de programación MPI: </a:t>
            </a:r>
            <a:r>
              <a:rPr lang="es-ES" dirty="0" err="1" smtClean="0"/>
              <a:t>Offload</a:t>
            </a:r>
            <a:endParaRPr lang="es-ES" dirty="0"/>
          </a:p>
        </p:txBody>
      </p:sp>
      <p:pic>
        <p:nvPicPr>
          <p:cNvPr id="3075" name="Picture 3"/>
          <p:cNvPicPr>
            <a:picLocks noGrp="1" noChangeAspect="1" noChangeArrowheads="1"/>
          </p:cNvPicPr>
          <p:nvPr>
            <p:ph idx="1"/>
          </p:nvPr>
        </p:nvPicPr>
        <p:blipFill>
          <a:blip r:embed="rId2" cstate="print"/>
          <a:srcRect/>
          <a:stretch>
            <a:fillRect/>
          </a:stretch>
        </p:blipFill>
        <p:spPr bwMode="auto">
          <a:xfrm>
            <a:off x="1094664" y="1780675"/>
            <a:ext cx="8616073" cy="38255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OPENMP</a:t>
            </a:r>
            <a:endParaRPr lang="es-ES" dirty="0"/>
          </a:p>
        </p:txBody>
      </p:sp>
      <p:sp>
        <p:nvSpPr>
          <p:cNvPr id="5" name="4 CuadroTexto"/>
          <p:cNvSpPr txBox="1"/>
          <p:nvPr/>
        </p:nvSpPr>
        <p:spPr>
          <a:xfrm>
            <a:off x="866274" y="1467853"/>
            <a:ext cx="10522162" cy="1938992"/>
          </a:xfrm>
          <a:prstGeom prst="rect">
            <a:avLst/>
          </a:prstGeom>
          <a:noFill/>
        </p:spPr>
        <p:txBody>
          <a:bodyPr wrap="square" rtlCol="0">
            <a:spAutoFit/>
          </a:bodyPr>
          <a:lstStyle/>
          <a:p>
            <a:pPr>
              <a:buFont typeface="Arial" pitchFamily="34" charset="0"/>
              <a:buChar char="•"/>
            </a:pPr>
            <a:r>
              <a:rPr lang="es-ES" sz="2400" dirty="0" err="1" smtClean="0"/>
              <a:t>OpenMP</a:t>
            </a:r>
            <a:r>
              <a:rPr lang="es-ES" sz="2400" dirty="0" smtClean="0"/>
              <a:t> es un modelo de programación portable y escalable que proporciona a los programadores una interfaz para el desarrollo de aplicaciones </a:t>
            </a:r>
            <a:r>
              <a:rPr lang="es-ES" sz="2400" dirty="0" err="1" smtClean="0"/>
              <a:t>paralelas.Una</a:t>
            </a:r>
            <a:r>
              <a:rPr lang="es-ES" sz="2400" dirty="0" smtClean="0"/>
              <a:t> aplicación construida con un modelo de programación paralela híbrido se puede ejecutar en un clúster de computadoras utilizando </a:t>
            </a:r>
            <a:r>
              <a:rPr lang="es-ES" sz="2400" dirty="0" err="1" smtClean="0"/>
              <a:t>OpenMP</a:t>
            </a:r>
            <a:r>
              <a:rPr lang="es-ES" sz="2400" dirty="0" smtClean="0"/>
              <a:t>  y MPI, o a través de las extensiones de </a:t>
            </a:r>
            <a:r>
              <a:rPr lang="es-ES" sz="2400" dirty="0" err="1" smtClean="0"/>
              <a:t>OpenMP</a:t>
            </a:r>
            <a:r>
              <a:rPr lang="es-ES" sz="2400" dirty="0" smtClean="0"/>
              <a:t> para los sistemas de memoria distribuida.</a:t>
            </a:r>
            <a:endParaRPr lang="es-ES" sz="2400" dirty="0"/>
          </a:p>
        </p:txBody>
      </p:sp>
      <p:pic>
        <p:nvPicPr>
          <p:cNvPr id="7" name="3 Marcador de contenido" descr="arch.png"/>
          <p:cNvPicPr>
            <a:picLocks noChangeAspect="1"/>
          </p:cNvPicPr>
          <p:nvPr/>
        </p:nvPicPr>
        <p:blipFill>
          <a:blip r:embed="rId2" cstate="print"/>
          <a:stretch>
            <a:fillRect/>
          </a:stretch>
        </p:blipFill>
        <p:spPr>
          <a:xfrm>
            <a:off x="2574757" y="3865628"/>
            <a:ext cx="6376736" cy="267955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Modelos de programación OPENMP</a:t>
            </a:r>
            <a:endParaRPr lang="es-ES" dirty="0"/>
          </a:p>
        </p:txBody>
      </p:sp>
      <p:sp>
        <p:nvSpPr>
          <p:cNvPr id="3" name="2 Marcador de contenido"/>
          <p:cNvSpPr>
            <a:spLocks noGrp="1"/>
          </p:cNvSpPr>
          <p:nvPr>
            <p:ph idx="1"/>
          </p:nvPr>
        </p:nvSpPr>
        <p:spPr>
          <a:xfrm>
            <a:off x="788324" y="1526367"/>
            <a:ext cx="10515600" cy="4351338"/>
          </a:xfrm>
        </p:spPr>
        <p:txBody>
          <a:bodyPr/>
          <a:lstStyle/>
          <a:p>
            <a:pPr marL="530225" indent="-530225">
              <a:tabLst>
                <a:tab pos="952500" algn="l"/>
              </a:tabLst>
            </a:pPr>
            <a:r>
              <a:rPr lang="es-ES" dirty="0" err="1" smtClean="0"/>
              <a:t>Fork</a:t>
            </a:r>
            <a:r>
              <a:rPr lang="es-ES" dirty="0" smtClean="0"/>
              <a:t> – </a:t>
            </a:r>
            <a:r>
              <a:rPr lang="es-ES" dirty="0" err="1" smtClean="0"/>
              <a:t>Join</a:t>
            </a:r>
            <a:r>
              <a:rPr lang="es-ES" noProof="1" smtClean="0"/>
              <a:t>: Básicamente, lo que sucede en el modelo fork-join es que </a:t>
            </a:r>
            <a:r>
              <a:rPr lang="es-ES" dirty="0" smtClean="0"/>
              <a:t>el </a:t>
            </a:r>
            <a:r>
              <a:rPr lang="es-ES" i="1" dirty="0" err="1" smtClean="0"/>
              <a:t>thread</a:t>
            </a:r>
            <a:r>
              <a:rPr lang="es-ES" dirty="0" smtClean="0"/>
              <a:t> </a:t>
            </a:r>
            <a:r>
              <a:rPr lang="es-ES" dirty="0" err="1" smtClean="0"/>
              <a:t>master</a:t>
            </a:r>
            <a:r>
              <a:rPr lang="es-ES" dirty="0" smtClean="0"/>
              <a:t> genera P </a:t>
            </a:r>
            <a:r>
              <a:rPr lang="es-ES" i="1" dirty="0" err="1" smtClean="0"/>
              <a:t>threads</a:t>
            </a:r>
            <a:r>
              <a:rPr lang="es-ES" dirty="0" smtClean="0"/>
              <a:t> que se ejecutan en paralelo</a:t>
            </a:r>
            <a:r>
              <a:rPr lang="es-ES" noProof="1" smtClean="0"/>
              <a:t>. Después de la ejecución, en la region paralela, se sincronizan y terminan dejando al thread maestro continuar.</a:t>
            </a:r>
          </a:p>
          <a:p>
            <a:pPr marL="530225" indent="-530225">
              <a:tabLst>
                <a:tab pos="952500" algn="l"/>
              </a:tabLst>
            </a:pPr>
            <a:r>
              <a:rPr lang="es-ES" noProof="1" smtClean="0"/>
              <a:t>Offload</a:t>
            </a:r>
          </a:p>
          <a:p>
            <a:endParaRPr lang="es-ES" dirty="0"/>
          </a:p>
        </p:txBody>
      </p:sp>
      <p:pic>
        <p:nvPicPr>
          <p:cNvPr id="4098" name="Picture 2" descr="C:\Users\JAVIER\Desktop\arch1.png"/>
          <p:cNvPicPr>
            <a:picLocks noChangeAspect="1" noChangeArrowheads="1"/>
          </p:cNvPicPr>
          <p:nvPr/>
        </p:nvPicPr>
        <p:blipFill>
          <a:blip r:embed="rId2" cstate="print"/>
          <a:srcRect/>
          <a:stretch>
            <a:fillRect/>
          </a:stretch>
        </p:blipFill>
        <p:spPr bwMode="auto">
          <a:xfrm>
            <a:off x="2521048" y="3457564"/>
            <a:ext cx="7701213" cy="340043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13932" y="1415350"/>
            <a:ext cx="5105472" cy="4351338"/>
          </a:xfrm>
        </p:spPr>
        <p:txBody>
          <a:bodyPr>
            <a:noAutofit/>
          </a:bodyPr>
          <a:lstStyle/>
          <a:p>
            <a:pPr>
              <a:buNone/>
            </a:pPr>
            <a:r>
              <a:rPr lang="es-ES" sz="2200" dirty="0" smtClean="0"/>
              <a:t> / </a:t>
            </a:r>
            <a:r>
              <a:rPr lang="es-ES" sz="2200" dirty="0" err="1" smtClean="0"/>
              <a:t>Begin</a:t>
            </a:r>
            <a:r>
              <a:rPr lang="es-ES" sz="2200" dirty="0" smtClean="0"/>
              <a:t> </a:t>
            </a:r>
            <a:r>
              <a:rPr lang="es-ES" sz="2200" dirty="0" err="1" smtClean="0"/>
              <a:t>the</a:t>
            </a:r>
            <a:r>
              <a:rPr lang="es-ES" sz="2200" dirty="0" smtClean="0"/>
              <a:t> </a:t>
            </a:r>
            <a:r>
              <a:rPr lang="es-ES" sz="2200" dirty="0" err="1" smtClean="0"/>
              <a:t>OpenMP</a:t>
            </a:r>
            <a:r>
              <a:rPr lang="es-ES" sz="2200" dirty="0" smtClean="0"/>
              <a:t> </a:t>
            </a:r>
            <a:r>
              <a:rPr lang="es-ES" sz="2200" dirty="0" err="1" smtClean="0"/>
              <a:t>section</a:t>
            </a:r>
            <a:r>
              <a:rPr lang="es-ES" sz="2200" dirty="0" smtClean="0"/>
              <a:t> /</a:t>
            </a:r>
          </a:p>
          <a:p>
            <a:pPr>
              <a:buNone/>
            </a:pPr>
            <a:r>
              <a:rPr lang="es-ES" sz="2200" dirty="0" smtClean="0"/>
              <a:t>#</a:t>
            </a:r>
            <a:r>
              <a:rPr lang="es-ES" sz="2200" dirty="0" err="1" smtClean="0"/>
              <a:t>pragma</a:t>
            </a:r>
            <a:r>
              <a:rPr lang="es-ES" sz="2200" dirty="0" smtClean="0"/>
              <a:t> </a:t>
            </a:r>
            <a:r>
              <a:rPr lang="es-ES" sz="2200" dirty="0" err="1" smtClean="0"/>
              <a:t>omp</a:t>
            </a:r>
            <a:r>
              <a:rPr lang="es-ES" sz="2200" dirty="0" smtClean="0"/>
              <a:t> </a:t>
            </a:r>
            <a:r>
              <a:rPr lang="es-ES" sz="2200" dirty="0" err="1" smtClean="0"/>
              <a:t>parallel</a:t>
            </a:r>
            <a:r>
              <a:rPr lang="es-ES" sz="2200" dirty="0" smtClean="0"/>
              <a:t> </a:t>
            </a:r>
            <a:r>
              <a:rPr lang="es-ES" sz="2200" dirty="0" err="1" smtClean="0"/>
              <a:t>private</a:t>
            </a:r>
            <a:r>
              <a:rPr lang="es-ES" sz="2200" dirty="0" smtClean="0"/>
              <a:t>(</a:t>
            </a:r>
            <a:r>
              <a:rPr lang="es-ES" sz="2200" dirty="0" err="1" smtClean="0"/>
              <a:t>iam,x,i,np</a:t>
            </a:r>
            <a:r>
              <a:rPr lang="es-ES" sz="2200" dirty="0" smtClean="0"/>
              <a:t>)</a:t>
            </a:r>
          </a:p>
          <a:p>
            <a:pPr>
              <a:buNone/>
            </a:pPr>
            <a:r>
              <a:rPr lang="es-ES" sz="2200" dirty="0" smtClean="0"/>
              <a:t>  </a:t>
            </a:r>
            <a:r>
              <a:rPr lang="es-ES" sz="2200" dirty="0" smtClean="0"/>
              <a:t>{</a:t>
            </a:r>
          </a:p>
          <a:p>
            <a:endParaRPr lang="es-ES" sz="2200" dirty="0" smtClean="0"/>
          </a:p>
          <a:p>
            <a:pPr>
              <a:buNone/>
            </a:pPr>
            <a:r>
              <a:rPr lang="es-ES" sz="2200" dirty="0" smtClean="0"/>
              <a:t>#</a:t>
            </a:r>
            <a:r>
              <a:rPr lang="es-ES" sz="2200" dirty="0" err="1" smtClean="0"/>
              <a:t>pragma</a:t>
            </a:r>
            <a:r>
              <a:rPr lang="es-ES" sz="2200" dirty="0" smtClean="0"/>
              <a:t> </a:t>
            </a:r>
            <a:r>
              <a:rPr lang="es-ES" sz="2200" dirty="0" err="1" smtClean="0"/>
              <a:t>omp</a:t>
            </a:r>
            <a:r>
              <a:rPr lang="es-ES" sz="2200" dirty="0" smtClean="0"/>
              <a:t> </a:t>
            </a:r>
            <a:r>
              <a:rPr lang="es-ES" sz="2200" dirty="0" err="1" smtClean="0"/>
              <a:t>barrier</a:t>
            </a:r>
            <a:endParaRPr lang="es-ES" sz="2200" dirty="0" smtClean="0"/>
          </a:p>
          <a:p>
            <a:pPr>
              <a:buNone/>
            </a:pPr>
            <a:r>
              <a:rPr lang="es-ES" sz="2200" dirty="0" smtClean="0"/>
              <a:t>    </a:t>
            </a:r>
            <a:r>
              <a:rPr lang="es-ES" sz="2200" dirty="0" err="1" smtClean="0"/>
              <a:t>iam</a:t>
            </a:r>
            <a:r>
              <a:rPr lang="es-ES" sz="2200" dirty="0" smtClean="0"/>
              <a:t> = </a:t>
            </a:r>
            <a:r>
              <a:rPr lang="es-ES" sz="2200" dirty="0" err="1" smtClean="0"/>
              <a:t>omp_get_thread_num</a:t>
            </a:r>
            <a:r>
              <a:rPr lang="es-ES" sz="2200" dirty="0" smtClean="0"/>
              <a:t>() ;</a:t>
            </a:r>
          </a:p>
          <a:p>
            <a:pPr>
              <a:buNone/>
            </a:pPr>
            <a:r>
              <a:rPr lang="es-ES" sz="2200" dirty="0" smtClean="0"/>
              <a:t>    </a:t>
            </a:r>
            <a:r>
              <a:rPr lang="es-ES" sz="2200" dirty="0" err="1" smtClean="0"/>
              <a:t>np</a:t>
            </a:r>
            <a:r>
              <a:rPr lang="es-ES" sz="2200" dirty="0" smtClean="0"/>
              <a:t>=</a:t>
            </a:r>
            <a:r>
              <a:rPr lang="es-ES" sz="2200" dirty="0" err="1" smtClean="0"/>
              <a:t>omp_get_num_threads</a:t>
            </a:r>
            <a:r>
              <a:rPr lang="es-ES" sz="2200" dirty="0" smtClean="0"/>
              <a:t>() ;</a:t>
            </a:r>
          </a:p>
          <a:p>
            <a:pPr>
              <a:buNone/>
            </a:pPr>
            <a:r>
              <a:rPr lang="es-ES" sz="2200" dirty="0" smtClean="0"/>
              <a:t>  </a:t>
            </a:r>
          </a:p>
          <a:p>
            <a:pPr>
              <a:buNone/>
            </a:pPr>
            <a:r>
              <a:rPr lang="es-ES" sz="2200" dirty="0" smtClean="0"/>
              <a:t>    / Output </a:t>
            </a:r>
            <a:r>
              <a:rPr lang="es-ES" sz="2200" dirty="0" err="1" smtClean="0"/>
              <a:t>the</a:t>
            </a:r>
            <a:r>
              <a:rPr lang="es-ES" sz="2200" dirty="0" smtClean="0"/>
              <a:t> # of </a:t>
            </a:r>
            <a:r>
              <a:rPr lang="es-ES" sz="2200" dirty="0" err="1" smtClean="0"/>
              <a:t>tasks</a:t>
            </a:r>
            <a:r>
              <a:rPr lang="es-ES" sz="2200" dirty="0" smtClean="0"/>
              <a:t> and </a:t>
            </a:r>
            <a:r>
              <a:rPr lang="es-ES" sz="2200" dirty="0" err="1" smtClean="0"/>
              <a:t>threads</a:t>
            </a:r>
            <a:r>
              <a:rPr lang="es-ES" sz="2200" dirty="0" smtClean="0"/>
              <a:t> /</a:t>
            </a:r>
          </a:p>
          <a:p>
            <a:pPr>
              <a:buNone/>
            </a:pPr>
            <a:r>
              <a:rPr lang="es-ES" sz="2200" dirty="0" smtClean="0"/>
              <a:t>    </a:t>
            </a:r>
            <a:r>
              <a:rPr lang="es-ES" sz="2200" dirty="0" err="1" smtClean="0"/>
              <a:t>printf</a:t>
            </a:r>
            <a:r>
              <a:rPr lang="es-ES" sz="2200" dirty="0" smtClean="0"/>
              <a:t>("</a:t>
            </a:r>
            <a:r>
              <a:rPr lang="es-ES" sz="2200" dirty="0" err="1" smtClean="0"/>
              <a:t>Thread</a:t>
            </a:r>
            <a:r>
              <a:rPr lang="es-ES" sz="2200" dirty="0" smtClean="0"/>
              <a:t>:%5d of </a:t>
            </a:r>
            <a:r>
              <a:rPr lang="es-ES" sz="2200" dirty="0" err="1" smtClean="0"/>
              <a:t>thread</a:t>
            </a:r>
            <a:r>
              <a:rPr lang="es-ES" sz="2200" dirty="0" smtClean="0"/>
              <a:t>:%5d\</a:t>
            </a:r>
            <a:r>
              <a:rPr lang="es-ES" sz="2200" dirty="0" err="1" smtClean="0"/>
              <a:t>n",iam,np</a:t>
            </a:r>
            <a:r>
              <a:rPr lang="es-ES" sz="2200" dirty="0" smtClean="0"/>
              <a:t>); </a:t>
            </a:r>
          </a:p>
          <a:p>
            <a:pPr>
              <a:buNone/>
            </a:pPr>
            <a:r>
              <a:rPr lang="es-ES" sz="1400" dirty="0" smtClean="0"/>
              <a:t>  </a:t>
            </a:r>
            <a:endParaRPr lang="es-ES" sz="1400" dirty="0" smtClean="0"/>
          </a:p>
        </p:txBody>
      </p:sp>
      <p:sp>
        <p:nvSpPr>
          <p:cNvPr id="4" name="3 CuadroTexto"/>
          <p:cNvSpPr txBox="1"/>
          <p:nvPr/>
        </p:nvSpPr>
        <p:spPr>
          <a:xfrm>
            <a:off x="6650182" y="1396537"/>
            <a:ext cx="4455622" cy="4154984"/>
          </a:xfrm>
          <a:prstGeom prst="rect">
            <a:avLst/>
          </a:prstGeom>
          <a:noFill/>
        </p:spPr>
        <p:txBody>
          <a:bodyPr wrap="square" rtlCol="0">
            <a:spAutoFit/>
          </a:bodyPr>
          <a:lstStyle/>
          <a:p>
            <a:pPr>
              <a:buNone/>
            </a:pPr>
            <a:r>
              <a:rPr lang="es-ES" sz="2200" dirty="0" smtClean="0"/>
              <a:t>#</a:t>
            </a:r>
            <a:r>
              <a:rPr lang="es-ES" sz="2200" dirty="0" err="1" smtClean="0"/>
              <a:t>pragma</a:t>
            </a:r>
            <a:r>
              <a:rPr lang="es-ES" sz="2200" dirty="0" smtClean="0"/>
              <a:t> </a:t>
            </a:r>
            <a:r>
              <a:rPr lang="es-ES" sz="2200" dirty="0" err="1" smtClean="0"/>
              <a:t>omp</a:t>
            </a:r>
            <a:r>
              <a:rPr lang="es-ES" sz="2200" dirty="0" smtClean="0"/>
              <a:t> </a:t>
            </a:r>
            <a:r>
              <a:rPr lang="es-ES" sz="2200" dirty="0" err="1" smtClean="0"/>
              <a:t>barrier</a:t>
            </a:r>
            <a:endParaRPr lang="es-ES" sz="2200" dirty="0" smtClean="0"/>
          </a:p>
          <a:p>
            <a:pPr>
              <a:buNone/>
            </a:pPr>
            <a:r>
              <a:rPr lang="es-ES" sz="2200" dirty="0" smtClean="0"/>
              <a:t>  </a:t>
            </a:r>
          </a:p>
          <a:p>
            <a:pPr>
              <a:buNone/>
            </a:pPr>
            <a:r>
              <a:rPr lang="es-ES" sz="2200" dirty="0" smtClean="0"/>
              <a:t>    / </a:t>
            </a:r>
            <a:r>
              <a:rPr lang="es-ES" sz="2200" dirty="0" err="1" smtClean="0"/>
              <a:t>integrate</a:t>
            </a:r>
            <a:r>
              <a:rPr lang="es-ES" sz="2200" dirty="0" smtClean="0"/>
              <a:t> </a:t>
            </a:r>
            <a:r>
              <a:rPr lang="es-ES" sz="2200" dirty="0" err="1" smtClean="0"/>
              <a:t>over</a:t>
            </a:r>
            <a:r>
              <a:rPr lang="es-ES" sz="2200" dirty="0" smtClean="0"/>
              <a:t> </a:t>
            </a:r>
            <a:r>
              <a:rPr lang="es-ES" sz="2200" dirty="0" err="1" smtClean="0"/>
              <a:t>the</a:t>
            </a:r>
            <a:r>
              <a:rPr lang="es-ES" sz="2200" dirty="0" smtClean="0"/>
              <a:t> </a:t>
            </a:r>
            <a:r>
              <a:rPr lang="es-ES" sz="2200" dirty="0" err="1" smtClean="0"/>
              <a:t>appropriate</a:t>
            </a:r>
            <a:r>
              <a:rPr lang="es-ES" sz="2200" dirty="0" smtClean="0"/>
              <a:t> </a:t>
            </a:r>
            <a:r>
              <a:rPr lang="es-ES" sz="2200" dirty="0" err="1" smtClean="0"/>
              <a:t>interval</a:t>
            </a:r>
            <a:r>
              <a:rPr lang="es-ES" sz="2200" dirty="0" smtClean="0"/>
              <a:t> </a:t>
            </a:r>
            <a:r>
              <a:rPr lang="es-ES" sz="2200" dirty="0" err="1" smtClean="0"/>
              <a:t>over</a:t>
            </a:r>
            <a:r>
              <a:rPr lang="es-ES" sz="2200" dirty="0" smtClean="0"/>
              <a:t> </a:t>
            </a:r>
            <a:r>
              <a:rPr lang="es-ES" sz="2200" dirty="0" err="1" smtClean="0"/>
              <a:t>np</a:t>
            </a:r>
            <a:r>
              <a:rPr lang="es-ES" sz="2200" dirty="0" smtClean="0"/>
              <a:t> </a:t>
            </a:r>
            <a:r>
              <a:rPr lang="es-ES" sz="2200" dirty="0" err="1" smtClean="0"/>
              <a:t>threads</a:t>
            </a:r>
            <a:r>
              <a:rPr lang="es-ES" sz="2200" dirty="0" smtClean="0"/>
              <a:t> /</a:t>
            </a:r>
          </a:p>
          <a:p>
            <a:pPr>
              <a:buNone/>
            </a:pPr>
            <a:r>
              <a:rPr lang="es-ES" sz="2200" dirty="0" smtClean="0"/>
              <a:t>#</a:t>
            </a:r>
            <a:r>
              <a:rPr lang="es-ES" sz="2200" dirty="0" err="1" smtClean="0"/>
              <a:t>pragma</a:t>
            </a:r>
            <a:r>
              <a:rPr lang="es-ES" sz="2200" dirty="0" smtClean="0"/>
              <a:t> </a:t>
            </a:r>
            <a:r>
              <a:rPr lang="es-ES" sz="2200" dirty="0" err="1" smtClean="0"/>
              <a:t>omp</a:t>
            </a:r>
            <a:r>
              <a:rPr lang="es-ES" sz="2200" dirty="0" smtClean="0"/>
              <a:t> </a:t>
            </a:r>
            <a:r>
              <a:rPr lang="es-ES" sz="2200" dirty="0" err="1" smtClean="0"/>
              <a:t>for</a:t>
            </a:r>
            <a:r>
              <a:rPr lang="es-ES" sz="2200" dirty="0" smtClean="0"/>
              <a:t> </a:t>
            </a:r>
            <a:r>
              <a:rPr lang="es-ES" sz="2200" dirty="0" err="1" smtClean="0"/>
              <a:t>schedule</a:t>
            </a:r>
            <a:r>
              <a:rPr lang="es-ES" sz="2200" dirty="0" smtClean="0"/>
              <a:t>(</a:t>
            </a:r>
            <a:r>
              <a:rPr lang="es-ES" sz="2200" dirty="0" err="1" smtClean="0"/>
              <a:t>static</a:t>
            </a:r>
            <a:r>
              <a:rPr lang="es-ES" sz="2200" dirty="0" smtClean="0"/>
              <a:t>),</a:t>
            </a:r>
            <a:r>
              <a:rPr lang="es-ES" sz="2200" dirty="0" err="1" smtClean="0"/>
              <a:t>reduction</a:t>
            </a:r>
            <a:r>
              <a:rPr lang="es-ES" sz="2200" dirty="0" smtClean="0"/>
              <a:t>(+:pi)</a:t>
            </a:r>
          </a:p>
          <a:p>
            <a:pPr>
              <a:buNone/>
            </a:pPr>
            <a:r>
              <a:rPr lang="es-ES" sz="2200" dirty="0" smtClean="0"/>
              <a:t>    </a:t>
            </a:r>
            <a:r>
              <a:rPr lang="es-ES" sz="2200" dirty="0" err="1" smtClean="0"/>
              <a:t>for</a:t>
            </a:r>
            <a:r>
              <a:rPr lang="es-ES" sz="2200" dirty="0" smtClean="0"/>
              <a:t>(i=</a:t>
            </a:r>
            <a:r>
              <a:rPr lang="es-ES" sz="2200" dirty="0" err="1" smtClean="0"/>
              <a:t>start_int;i</a:t>
            </a:r>
            <a:r>
              <a:rPr lang="es-ES" sz="2200" dirty="0" smtClean="0"/>
              <a:t>&lt;=</a:t>
            </a:r>
            <a:r>
              <a:rPr lang="es-ES" sz="2200" dirty="0" err="1" smtClean="0"/>
              <a:t>end_int;i</a:t>
            </a:r>
            <a:r>
              <a:rPr lang="es-ES" sz="2200" dirty="0" smtClean="0"/>
              <a:t>++)</a:t>
            </a:r>
          </a:p>
          <a:p>
            <a:pPr>
              <a:buNone/>
            </a:pPr>
            <a:r>
              <a:rPr lang="es-ES" sz="2200" dirty="0" smtClean="0"/>
              <a:t>    {</a:t>
            </a:r>
          </a:p>
          <a:p>
            <a:pPr>
              <a:buNone/>
            </a:pPr>
            <a:r>
              <a:rPr lang="es-ES" sz="2200" dirty="0" smtClean="0"/>
              <a:t>      x = n_1 * ((</a:t>
            </a:r>
            <a:r>
              <a:rPr lang="es-ES" sz="2200" dirty="0" err="1" smtClean="0"/>
              <a:t>double</a:t>
            </a:r>
            <a:r>
              <a:rPr lang="es-ES" sz="2200" dirty="0" smtClean="0"/>
              <a:t>)i - 0.5);</a:t>
            </a:r>
          </a:p>
          <a:p>
            <a:pPr>
              <a:buNone/>
            </a:pPr>
            <a:r>
              <a:rPr lang="es-ES" sz="2200" dirty="0" smtClean="0"/>
              <a:t>      pi+= (4./(1. + x*x));</a:t>
            </a:r>
          </a:p>
          <a:p>
            <a:pPr>
              <a:buNone/>
            </a:pPr>
            <a:r>
              <a:rPr lang="es-ES" sz="2200" dirty="0" smtClean="0"/>
              <a:t>    }</a:t>
            </a:r>
          </a:p>
          <a:p>
            <a:pPr>
              <a:buNone/>
            </a:pPr>
            <a:r>
              <a:rPr lang="es-ES" sz="2200" dirty="0" smtClean="0"/>
              <a:t>  }</a:t>
            </a:r>
            <a:endParaRPr lang="es-ES" sz="2200" dirty="0"/>
          </a:p>
        </p:txBody>
      </p:sp>
      <p:sp>
        <p:nvSpPr>
          <p:cNvPr id="6" name="1 Título"/>
          <p:cNvSpPr>
            <a:spLocks noGrp="1"/>
          </p:cNvSpPr>
          <p:nvPr>
            <p:ph type="title"/>
          </p:nvPr>
        </p:nvSpPr>
        <p:spPr>
          <a:xfrm>
            <a:off x="838200" y="365125"/>
            <a:ext cx="10515600" cy="1325563"/>
          </a:xfrm>
        </p:spPr>
        <p:txBody>
          <a:bodyPr/>
          <a:lstStyle/>
          <a:p>
            <a:r>
              <a:rPr lang="es-ES" dirty="0" smtClean="0"/>
              <a:t>Ejemplos (1)</a:t>
            </a:r>
            <a:endParaRPr lang="es-E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Ejemplos (2)</a:t>
            </a:r>
            <a:endParaRPr lang="es-ES" dirty="0"/>
          </a:p>
        </p:txBody>
      </p:sp>
      <p:sp>
        <p:nvSpPr>
          <p:cNvPr id="3" name="2 Marcador de contenido"/>
          <p:cNvSpPr>
            <a:spLocks noGrp="1"/>
          </p:cNvSpPr>
          <p:nvPr>
            <p:ph idx="1"/>
          </p:nvPr>
        </p:nvSpPr>
        <p:spPr>
          <a:xfrm>
            <a:off x="838200" y="1346662"/>
            <a:ext cx="4930833" cy="4830301"/>
          </a:xfrm>
        </p:spPr>
        <p:txBody>
          <a:bodyPr>
            <a:noAutofit/>
          </a:bodyPr>
          <a:lstStyle/>
          <a:p>
            <a:pPr>
              <a:buNone/>
            </a:pPr>
            <a:r>
              <a:rPr lang="es-ES" sz="2200" dirty="0" smtClean="0"/>
              <a:t>#</a:t>
            </a:r>
            <a:r>
              <a:rPr lang="es-ES" sz="2200" dirty="0" err="1" smtClean="0"/>
              <a:t>include</a:t>
            </a:r>
            <a:r>
              <a:rPr lang="es-ES" sz="2200" dirty="0" smtClean="0"/>
              <a:t> “</a:t>
            </a:r>
            <a:r>
              <a:rPr lang="es-ES" sz="2200" dirty="0" err="1" smtClean="0"/>
              <a:t>omp.h</a:t>
            </a:r>
            <a:r>
              <a:rPr lang="es-ES" sz="2200" dirty="0" smtClean="0"/>
              <a:t>”</a:t>
            </a:r>
          </a:p>
          <a:p>
            <a:pPr>
              <a:buNone/>
            </a:pPr>
            <a:r>
              <a:rPr lang="es-ES" sz="2200" dirty="0" smtClean="0"/>
              <a:t>…..</a:t>
            </a:r>
          </a:p>
          <a:p>
            <a:pPr>
              <a:buNone/>
            </a:pPr>
            <a:r>
              <a:rPr lang="es-ES" sz="2200" dirty="0" smtClean="0"/>
              <a:t>/ </a:t>
            </a:r>
            <a:r>
              <a:rPr lang="es-ES" sz="2200" dirty="0" err="1" smtClean="0"/>
              <a:t>Parallel</a:t>
            </a:r>
            <a:r>
              <a:rPr lang="es-ES" sz="2200" dirty="0" smtClean="0"/>
              <a:t> </a:t>
            </a:r>
            <a:r>
              <a:rPr lang="es-ES" sz="2200" dirty="0" err="1" smtClean="0"/>
              <a:t>loop</a:t>
            </a:r>
            <a:r>
              <a:rPr lang="es-ES" sz="2200" dirty="0" smtClean="0"/>
              <a:t> </a:t>
            </a:r>
            <a:r>
              <a:rPr lang="es-ES" sz="2200" dirty="0" err="1" smtClean="0"/>
              <a:t>with</a:t>
            </a:r>
            <a:r>
              <a:rPr lang="es-ES" sz="2200" dirty="0" smtClean="0"/>
              <a:t> </a:t>
            </a:r>
            <a:r>
              <a:rPr lang="es-ES" sz="2200" dirty="0" err="1" smtClean="0"/>
              <a:t>reduction</a:t>
            </a:r>
            <a:r>
              <a:rPr lang="es-ES" sz="2200" dirty="0" smtClean="0"/>
              <a:t> </a:t>
            </a:r>
            <a:r>
              <a:rPr lang="es-ES" sz="2200" dirty="0" err="1" smtClean="0"/>
              <a:t>for</a:t>
            </a:r>
            <a:r>
              <a:rPr lang="es-ES" sz="2200" dirty="0" smtClean="0"/>
              <a:t> </a:t>
            </a:r>
            <a:r>
              <a:rPr lang="es-ES" sz="2200" dirty="0" err="1" smtClean="0"/>
              <a:t>calculating</a:t>
            </a:r>
            <a:r>
              <a:rPr lang="es-ES" sz="2200" dirty="0" smtClean="0"/>
              <a:t> PI /  </a:t>
            </a:r>
          </a:p>
          <a:p>
            <a:pPr>
              <a:buNone/>
            </a:pPr>
            <a:r>
              <a:rPr lang="es-ES" sz="2200" dirty="0" smtClean="0"/>
              <a:t>#</a:t>
            </a:r>
            <a:r>
              <a:rPr lang="es-ES" sz="2200" dirty="0" err="1" smtClean="0"/>
              <a:t>pragma</a:t>
            </a:r>
            <a:r>
              <a:rPr lang="es-ES" sz="2200" dirty="0" smtClean="0"/>
              <a:t> </a:t>
            </a:r>
            <a:r>
              <a:rPr lang="es-ES" sz="2200" dirty="0" err="1" smtClean="0"/>
              <a:t>offload</a:t>
            </a:r>
            <a:r>
              <a:rPr lang="es-ES" sz="2200" dirty="0" smtClean="0"/>
              <a:t> target (</a:t>
            </a:r>
            <a:r>
              <a:rPr lang="es-ES" sz="2200" dirty="0" err="1" smtClean="0"/>
              <a:t>mic</a:t>
            </a:r>
            <a:r>
              <a:rPr lang="es-ES" sz="2200" dirty="0" smtClean="0"/>
              <a:t>)</a:t>
            </a:r>
          </a:p>
          <a:p>
            <a:pPr>
              <a:buNone/>
            </a:pPr>
            <a:r>
              <a:rPr lang="es-ES" sz="2200" dirty="0" smtClean="0"/>
              <a:t>#</a:t>
            </a:r>
            <a:r>
              <a:rPr lang="es-ES" sz="2200" dirty="0" err="1" smtClean="0"/>
              <a:t>pragma</a:t>
            </a:r>
            <a:r>
              <a:rPr lang="es-ES" sz="2200" dirty="0" smtClean="0"/>
              <a:t> </a:t>
            </a:r>
            <a:r>
              <a:rPr lang="es-ES" sz="2200" dirty="0" err="1" smtClean="0"/>
              <a:t>omp</a:t>
            </a:r>
            <a:r>
              <a:rPr lang="es-ES" sz="2200" dirty="0" smtClean="0"/>
              <a:t> </a:t>
            </a:r>
            <a:r>
              <a:rPr lang="es-ES" sz="2200" dirty="0" err="1" smtClean="0"/>
              <a:t>parallel</a:t>
            </a:r>
            <a:r>
              <a:rPr lang="es-ES" sz="2200" dirty="0" smtClean="0"/>
              <a:t> </a:t>
            </a:r>
            <a:r>
              <a:rPr lang="es-ES" sz="2200" dirty="0" err="1" smtClean="0"/>
              <a:t>for</a:t>
            </a:r>
            <a:r>
              <a:rPr lang="es-ES" sz="2200" dirty="0" smtClean="0"/>
              <a:t> </a:t>
            </a:r>
            <a:r>
              <a:rPr lang="es-ES" sz="2200" dirty="0" err="1" smtClean="0"/>
              <a:t>reduction</a:t>
            </a:r>
            <a:r>
              <a:rPr lang="es-ES" sz="2200" dirty="0" smtClean="0"/>
              <a:t>(+:pi)</a:t>
            </a:r>
          </a:p>
          <a:p>
            <a:pPr>
              <a:buNone/>
            </a:pPr>
            <a:r>
              <a:rPr lang="es-ES" sz="2200" dirty="0" smtClean="0"/>
              <a:t> </a:t>
            </a:r>
            <a:r>
              <a:rPr lang="es-ES" sz="2200" dirty="0" err="1" smtClean="0"/>
              <a:t>for</a:t>
            </a:r>
            <a:r>
              <a:rPr lang="es-ES" sz="2200" dirty="0" smtClean="0"/>
              <a:t> (i = 0; i &lt; INTERVALS; i++)</a:t>
            </a:r>
          </a:p>
          <a:p>
            <a:pPr>
              <a:buNone/>
            </a:pPr>
            <a:r>
              <a:rPr lang="es-ES" sz="2200" dirty="0" smtClean="0"/>
              <a:t> {</a:t>
            </a:r>
          </a:p>
          <a:p>
            <a:pPr>
              <a:buNone/>
            </a:pPr>
            <a:r>
              <a:rPr lang="es-ES" sz="2200" dirty="0" smtClean="0"/>
              <a:t>//</a:t>
            </a:r>
            <a:r>
              <a:rPr lang="es-ES" sz="2200" dirty="0" err="1" smtClean="0"/>
              <a:t>printf</a:t>
            </a:r>
            <a:r>
              <a:rPr lang="es-ES" sz="2200" dirty="0" smtClean="0"/>
              <a:t>("</a:t>
            </a:r>
            <a:r>
              <a:rPr lang="es-ES" sz="2200" dirty="0" err="1" smtClean="0"/>
              <a:t>Iam</a:t>
            </a:r>
            <a:r>
              <a:rPr lang="es-ES" sz="2200" dirty="0" smtClean="0"/>
              <a:t> %i of %i\n", </a:t>
            </a:r>
            <a:r>
              <a:rPr lang="es-ES" sz="2200" dirty="0" err="1" smtClean="0"/>
              <a:t>omp_get_thread_num</a:t>
            </a:r>
            <a:r>
              <a:rPr lang="es-ES" sz="2200" dirty="0" smtClean="0"/>
              <a:t>(), </a:t>
            </a:r>
            <a:r>
              <a:rPr lang="es-ES" sz="2200" dirty="0" err="1" smtClean="0"/>
              <a:t>omp_get_num_threads</a:t>
            </a:r>
            <a:r>
              <a:rPr lang="es-ES" sz="2200" dirty="0" smtClean="0"/>
              <a:t>());</a:t>
            </a:r>
          </a:p>
          <a:p>
            <a:pPr>
              <a:buNone/>
            </a:pPr>
            <a:r>
              <a:rPr lang="es-ES" sz="2200" dirty="0" smtClean="0"/>
              <a:t>  x = n_1 * ((</a:t>
            </a:r>
            <a:r>
              <a:rPr lang="es-ES" sz="2200" dirty="0" err="1" smtClean="0"/>
              <a:t>double</a:t>
            </a:r>
            <a:r>
              <a:rPr lang="es-ES" sz="2200" dirty="0" smtClean="0"/>
              <a:t>)i  - 0.5);</a:t>
            </a:r>
          </a:p>
          <a:p>
            <a:pPr>
              <a:buNone/>
            </a:pPr>
            <a:r>
              <a:rPr lang="es-ES" sz="2200" dirty="0" smtClean="0"/>
              <a:t>  pi += 4.0 / (1.0 + x * x);</a:t>
            </a:r>
          </a:p>
          <a:p>
            <a:pPr>
              <a:buNone/>
            </a:pPr>
            <a:r>
              <a:rPr lang="es-ES" sz="2200" dirty="0" smtClean="0"/>
              <a:t> }</a:t>
            </a:r>
            <a:endParaRPr lang="es-ES" sz="2200" dirty="0"/>
          </a:p>
        </p:txBody>
      </p:sp>
      <p:sp>
        <p:nvSpPr>
          <p:cNvPr id="4" name="3 CuadroTexto"/>
          <p:cNvSpPr txBox="1"/>
          <p:nvPr/>
        </p:nvSpPr>
        <p:spPr>
          <a:xfrm>
            <a:off x="6068291" y="1862050"/>
            <a:ext cx="5286894" cy="4154984"/>
          </a:xfrm>
          <a:prstGeom prst="rect">
            <a:avLst/>
          </a:prstGeom>
          <a:noFill/>
        </p:spPr>
        <p:txBody>
          <a:bodyPr wrap="square" rtlCol="0">
            <a:spAutoFit/>
          </a:bodyPr>
          <a:lstStyle/>
          <a:p>
            <a:r>
              <a:rPr lang="es-ES" dirty="0" smtClean="0"/>
              <a:t> </a:t>
            </a:r>
            <a:r>
              <a:rPr lang="es-ES" sz="2200" dirty="0" smtClean="0"/>
              <a:t>//</a:t>
            </a:r>
            <a:r>
              <a:rPr lang="es-ES" sz="2200" dirty="0" err="1" smtClean="0"/>
              <a:t>offload</a:t>
            </a:r>
            <a:r>
              <a:rPr lang="es-ES" sz="2200" dirty="0" smtClean="0"/>
              <a:t> </a:t>
            </a:r>
            <a:r>
              <a:rPr lang="es-ES" sz="2200" dirty="0" err="1" smtClean="0"/>
              <a:t>code</a:t>
            </a:r>
            <a:endParaRPr lang="es-ES" sz="2200" dirty="0" smtClean="0"/>
          </a:p>
          <a:p>
            <a:r>
              <a:rPr lang="es-ES" sz="2200" dirty="0" smtClean="0"/>
              <a:t>#</a:t>
            </a:r>
            <a:r>
              <a:rPr lang="es-ES" sz="2200" dirty="0" err="1" smtClean="0"/>
              <a:t>pragma</a:t>
            </a:r>
            <a:r>
              <a:rPr lang="es-ES" sz="2200" dirty="0" smtClean="0"/>
              <a:t> </a:t>
            </a:r>
            <a:r>
              <a:rPr lang="es-ES" sz="2200" dirty="0" err="1" smtClean="0"/>
              <a:t>offload</a:t>
            </a:r>
            <a:r>
              <a:rPr lang="es-ES" sz="2200" dirty="0" smtClean="0"/>
              <a:t> target(</a:t>
            </a:r>
            <a:r>
              <a:rPr lang="es-ES" sz="2200" dirty="0" err="1" smtClean="0"/>
              <a:t>mic</a:t>
            </a:r>
            <a:r>
              <a:rPr lang="es-ES" sz="2200" dirty="0" smtClean="0"/>
              <a:t>) in(</a:t>
            </a:r>
            <a:r>
              <a:rPr lang="es-ES" sz="2200" dirty="0" err="1" smtClean="0"/>
              <a:t>b,c:length</a:t>
            </a:r>
            <a:r>
              <a:rPr lang="es-ES" sz="2200" dirty="0" smtClean="0"/>
              <a:t>(n)) </a:t>
            </a:r>
            <a:r>
              <a:rPr lang="es-ES" sz="2200" dirty="0" err="1" smtClean="0"/>
              <a:t>out</a:t>
            </a:r>
            <a:r>
              <a:rPr lang="es-ES" sz="2200" dirty="0" smtClean="0"/>
              <a:t>(a:length(n)) </a:t>
            </a:r>
          </a:p>
          <a:p>
            <a:r>
              <a:rPr lang="es-ES" sz="2200" dirty="0" smtClean="0"/>
              <a:t>  {</a:t>
            </a:r>
          </a:p>
          <a:p>
            <a:r>
              <a:rPr lang="es-ES" sz="2200" dirty="0" smtClean="0"/>
              <a:t>    //</a:t>
            </a:r>
            <a:r>
              <a:rPr lang="es-ES" sz="2200" dirty="0" err="1" smtClean="0"/>
              <a:t>parallelize</a:t>
            </a:r>
            <a:r>
              <a:rPr lang="es-ES" sz="2200" dirty="0" smtClean="0"/>
              <a:t> </a:t>
            </a:r>
            <a:r>
              <a:rPr lang="es-ES" sz="2200" dirty="0" err="1" smtClean="0"/>
              <a:t>via</a:t>
            </a:r>
            <a:r>
              <a:rPr lang="es-ES" sz="2200" dirty="0" smtClean="0"/>
              <a:t> </a:t>
            </a:r>
            <a:r>
              <a:rPr lang="es-ES" sz="2200" dirty="0" err="1" smtClean="0"/>
              <a:t>OpenMP</a:t>
            </a:r>
            <a:r>
              <a:rPr lang="es-ES" sz="2200" dirty="0" smtClean="0"/>
              <a:t> </a:t>
            </a:r>
            <a:r>
              <a:rPr lang="es-ES" sz="2200" dirty="0" err="1" smtClean="0"/>
              <a:t>on</a:t>
            </a:r>
            <a:r>
              <a:rPr lang="es-ES" sz="2200" dirty="0" smtClean="0"/>
              <a:t> MIC</a:t>
            </a:r>
          </a:p>
          <a:p>
            <a:r>
              <a:rPr lang="es-ES" sz="2200" dirty="0" smtClean="0"/>
              <a:t>    #</a:t>
            </a:r>
            <a:r>
              <a:rPr lang="es-ES" sz="2200" dirty="0" err="1" smtClean="0"/>
              <a:t>pragma</a:t>
            </a:r>
            <a:r>
              <a:rPr lang="es-ES" sz="2200" dirty="0" smtClean="0"/>
              <a:t> </a:t>
            </a:r>
            <a:r>
              <a:rPr lang="es-ES" sz="2200" dirty="0" err="1" smtClean="0"/>
              <a:t>omp</a:t>
            </a:r>
            <a:r>
              <a:rPr lang="es-ES" sz="2200" dirty="0" smtClean="0"/>
              <a:t> </a:t>
            </a:r>
            <a:r>
              <a:rPr lang="es-ES" sz="2200" dirty="0" err="1" smtClean="0"/>
              <a:t>parallel</a:t>
            </a:r>
            <a:r>
              <a:rPr lang="es-ES" sz="2200" dirty="0" smtClean="0"/>
              <a:t> </a:t>
            </a:r>
            <a:r>
              <a:rPr lang="es-ES" sz="2200" dirty="0" err="1" smtClean="0"/>
              <a:t>for</a:t>
            </a:r>
            <a:endParaRPr lang="es-ES" sz="2200" dirty="0" smtClean="0"/>
          </a:p>
          <a:p>
            <a:r>
              <a:rPr lang="es-ES" sz="2200" dirty="0" smtClean="0"/>
              <a:t>    </a:t>
            </a:r>
            <a:r>
              <a:rPr lang="es-ES" sz="2200" dirty="0" err="1" smtClean="0"/>
              <a:t>for</a:t>
            </a:r>
            <a:r>
              <a:rPr lang="es-ES" sz="2200" dirty="0" smtClean="0"/>
              <a:t>( i = 0; i &lt; n; i++ ) {</a:t>
            </a:r>
          </a:p>
          <a:p>
            <a:r>
              <a:rPr lang="es-ES" sz="2200" dirty="0" smtClean="0"/>
              <a:t>      a[i] = sin(b[i]) + </a:t>
            </a:r>
            <a:r>
              <a:rPr lang="es-ES" sz="2200" dirty="0" err="1" smtClean="0"/>
              <a:t>cos</a:t>
            </a:r>
            <a:r>
              <a:rPr lang="es-ES" sz="2200" dirty="0" smtClean="0"/>
              <a:t>(b[i]);</a:t>
            </a:r>
          </a:p>
          <a:p>
            <a:r>
              <a:rPr lang="es-ES" sz="2200" dirty="0" smtClean="0"/>
              <a:t>    }</a:t>
            </a:r>
          </a:p>
          <a:p>
            <a:r>
              <a:rPr lang="es-ES" sz="2200" dirty="0" smtClean="0"/>
              <a:t>  }</a:t>
            </a:r>
          </a:p>
          <a:p>
            <a:endParaRPr lang="es-ES" sz="2200" dirty="0" smtClean="0"/>
          </a:p>
          <a:p>
            <a:r>
              <a:rPr lang="es-ES" sz="2200" dirty="0" smtClean="0"/>
              <a:t>}</a:t>
            </a:r>
            <a:endParaRPr lang="es-ES" sz="2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758</Words>
  <Application>Microsoft Office PowerPoint</Application>
  <PresentationFormat>Personalizado</PresentationFormat>
  <Paragraphs>152</Paragraphs>
  <Slides>31</Slides>
  <Notes>0</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Office Theme</vt:lpstr>
      <vt:lpstr>MPI</vt:lpstr>
      <vt:lpstr>Modelos de programación MPI</vt:lpstr>
      <vt:lpstr>Modelos de programación MPI: Nativo</vt:lpstr>
      <vt:lpstr>Modelos de programación MPI: Simétrico</vt:lpstr>
      <vt:lpstr>Modelos de programación MPI: Offload</vt:lpstr>
      <vt:lpstr>OPENMP</vt:lpstr>
      <vt:lpstr>Modelos de programación OPENMP</vt:lpstr>
      <vt:lpstr>Ejemplos (1)</vt:lpstr>
      <vt:lpstr>Ejemplos (2)</vt:lpstr>
      <vt:lpstr>TBB</vt:lpstr>
      <vt:lpstr>Ejemplos</vt:lpstr>
      <vt:lpstr>CILK +</vt:lpstr>
      <vt:lpstr>Modelos de programación CILK+</vt:lpstr>
      <vt:lpstr>Ejemplos </vt:lpstr>
      <vt:lpstr>Ejemplos</vt:lpstr>
      <vt:lpstr>HPC</vt:lpstr>
      <vt:lpstr>Stampede</vt:lpstr>
      <vt:lpstr>Diapositiva 18</vt:lpstr>
      <vt:lpstr>Diapositiva 19</vt:lpstr>
      <vt:lpstr>MILKYWAY-2 </vt:lpstr>
      <vt:lpstr>Diapositiva 21</vt:lpstr>
      <vt:lpstr>Diapositiva 22</vt:lpstr>
      <vt:lpstr>TIANHE-2 LVLIANG SOLUTION</vt:lpstr>
      <vt:lpstr>Diapositiva 24</vt:lpstr>
      <vt:lpstr>Diapositiva 25</vt:lpstr>
      <vt:lpstr>CASCADE - ATIPA VISIONE IF442 BLADE SERVER</vt:lpstr>
      <vt:lpstr>Diapositiva 27</vt:lpstr>
      <vt:lpstr>Diapositiva 28</vt:lpstr>
      <vt:lpstr>QUARTETTO - HA8000-TC HT210/PRIMERGY CX400 CLUSTER</vt:lpstr>
      <vt:lpstr>Diapositiva 30</vt:lpstr>
      <vt:lpstr>COMA (PACS-IX) - CRAY CS300 1027GR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CONTEXTO</dc:title>
  <dc:creator>ashander</dc:creator>
  <cp:lastModifiedBy>JAVIER</cp:lastModifiedBy>
  <cp:revision>41</cp:revision>
  <dcterms:created xsi:type="dcterms:W3CDTF">2015-05-15T16:08:20Z</dcterms:created>
  <dcterms:modified xsi:type="dcterms:W3CDTF">2015-05-27T18:04:56Z</dcterms:modified>
</cp:coreProperties>
</file>