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8" r:id="rId23"/>
    <p:sldId id="279" r:id="rId24"/>
    <p:sldId id="280" r:id="rId25"/>
    <p:sldId id="277"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1454E-A6D3-4A24-806D-A65807471C05}" type="datetimeFigureOut">
              <a:rPr lang="es-ES" smtClean="0"/>
              <a:pPr/>
              <a:t>25/05/2015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DB4530-1376-4638-9171-6D23A695E325}"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2DB4530-1376-4638-9171-6D23A695E325}" type="slidenum">
              <a:rPr lang="es-ES" smtClean="0"/>
              <a:pPr/>
              <a:t>3</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2DB4530-1376-4638-9171-6D23A695E325}" type="slidenum">
              <a:rPr lang="es-ES" smtClean="0"/>
              <a:pPr/>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66CF3027-A0C3-4DF6-9A6F-8A506F06E9D2}" type="datetimeFigureOut">
              <a:rPr lang="es-ES" smtClean="0"/>
              <a:pPr/>
              <a:t>25/05/2015</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92F5F46-B15C-4FC9-97B1-7BCAFDF8AC14}"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66CF3027-A0C3-4DF6-9A6F-8A506F06E9D2}" type="datetimeFigureOut">
              <a:rPr lang="es-ES" smtClean="0"/>
              <a:pPr/>
              <a:t>25/05/2015</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92F5F46-B15C-4FC9-97B1-7BCAFDF8AC14}"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6CF3027-A0C3-4DF6-9A6F-8A506F06E9D2}" type="datetimeFigureOut">
              <a:rPr lang="es-ES" smtClean="0"/>
              <a:pPr/>
              <a:t>25/05/2015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2F5F46-B15C-4FC9-97B1-7BCAFDF8AC14}"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6CF3027-A0C3-4DF6-9A6F-8A506F06E9D2}" type="datetimeFigureOut">
              <a:rPr lang="es-ES" smtClean="0"/>
              <a:pPr/>
              <a:t>25/05/2015</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92F5F46-B15C-4FC9-97B1-7BCAFDF8AC14}"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lmundo.es/tecnologia/2014/01/20/52dce799ca4741d2548b4571.html" TargetMode="External"/><Relationship Id="rId2" Type="http://schemas.openxmlformats.org/officeDocument/2006/relationships/hyperlink" Target="http://www.elconfidencial.com/tecnologia/2014-01-20/un-frigorifico-involucrado-en-un-ataque-masivo-de-hackers_78083/"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ontextis.com/resources/blog/hacking-internet-connected-light-bulb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thediplomat.com/2013/08/cyber-attack-in-the-bathroom-japanese-toilet-can-be-hacke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media.blackhat.com/us-13/US-13-Lee-Hacking-Surveilling-and-Deceiving-Victims-on-Smart-TV-Slides.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rua.ua.es/dspace/bitstream/10045/1109/7/Informe_ZigBee.pdf" TargetMode="External"/><Relationship Id="rId2" Type="http://schemas.openxmlformats.org/officeDocument/2006/relationships/hyperlink" Target="https://forja.rediris.es/docman/view.php/414/761/X1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Seguridad en domótica</a:t>
            </a:r>
            <a:endParaRPr lang="es-ES" dirty="0"/>
          </a:p>
        </p:txBody>
      </p:sp>
      <p:sp>
        <p:nvSpPr>
          <p:cNvPr id="3" name="2 Subtítulo"/>
          <p:cNvSpPr>
            <a:spLocks noGrp="1"/>
          </p:cNvSpPr>
          <p:nvPr>
            <p:ph type="subTitle" idx="1"/>
          </p:nvPr>
        </p:nvSpPr>
        <p:spPr/>
        <p:txBody>
          <a:bodyPr>
            <a:normAutofit fontScale="70000" lnSpcReduction="20000"/>
          </a:bodyPr>
          <a:lstStyle/>
          <a:p>
            <a:pPr algn="ctr"/>
            <a:r>
              <a:rPr lang="es-ES" dirty="0" smtClean="0"/>
              <a:t>Javier Villarreal Rodríguez	</a:t>
            </a:r>
          </a:p>
          <a:p>
            <a:pPr algn="ctr"/>
            <a:r>
              <a:rPr lang="es-ES" dirty="0" smtClean="0"/>
              <a:t>Grupo B</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y pasarela residencial</a:t>
            </a:r>
            <a:endParaRPr lang="es-ES" dirty="0"/>
          </a:p>
        </p:txBody>
      </p:sp>
      <p:sp>
        <p:nvSpPr>
          <p:cNvPr id="3" name="2 Marcador de contenido"/>
          <p:cNvSpPr>
            <a:spLocks noGrp="1"/>
          </p:cNvSpPr>
          <p:nvPr>
            <p:ph sz="quarter" idx="1"/>
          </p:nvPr>
        </p:nvSpPr>
        <p:spPr>
          <a:xfrm>
            <a:off x="457200" y="1219200"/>
            <a:ext cx="8229600" cy="5090120"/>
          </a:xfrm>
        </p:spPr>
        <p:txBody>
          <a:bodyPr>
            <a:normAutofit/>
          </a:bodyPr>
          <a:lstStyle/>
          <a:p>
            <a:pPr algn="just"/>
            <a:r>
              <a:rPr lang="es-ES" sz="2000" dirty="0" smtClean="0"/>
              <a:t>Las redes de acceso permiten la conexión de los sistemas  domésticos con el exterior a través de la pasarela residencial. Existen múltiples opciones tecnológicas para las redes de acceso (ADSL, PLC, redes HFC, LMDS…)</a:t>
            </a:r>
          </a:p>
          <a:p>
            <a:pPr algn="just"/>
            <a:r>
              <a:rPr lang="es-ES" sz="2000" dirty="0" smtClean="0"/>
              <a:t>En cuanto a las redes domésticas hay tres tipos:</a:t>
            </a:r>
          </a:p>
          <a:p>
            <a:pPr algn="just">
              <a:buNone/>
            </a:pPr>
            <a:r>
              <a:rPr lang="es-ES" sz="2000" dirty="0" smtClean="0"/>
              <a:t>	1) Redes de datos: Se emplead en interconexión de dispositivos además de para permite compartir recursos informáticos, comunicar mensajes con destino, bien dentro de la vivienda, bien hacia el exterior, con la intermediación de la pasarela residencial, y todo ello de forma simultánea al posible uso del teléfono.</a:t>
            </a:r>
          </a:p>
          <a:p>
            <a:pPr algn="just">
              <a:buNone/>
            </a:pPr>
            <a:r>
              <a:rPr lang="es-ES" sz="2000" dirty="0" smtClean="0"/>
              <a:t>	2) Redes multimedia: En ellas se conectan los equipos de ocio</a:t>
            </a:r>
          </a:p>
          <a:p>
            <a:pPr algn="just">
              <a:buNone/>
            </a:pPr>
            <a:r>
              <a:rPr lang="es-ES" sz="2000" dirty="0" smtClean="0"/>
              <a:t>	3) Redes de control: Responsables del control sobre la automatización de la vivienda.</a:t>
            </a:r>
          </a:p>
          <a:p>
            <a:pPr algn="just"/>
            <a:r>
              <a:rPr lang="es-ES" sz="2000" dirty="0" smtClean="0"/>
              <a:t>Pasarela residencial: nexo de unión entre las distintas redes de acceso externas y las redes domésticas internas.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de las redes domésticas</a:t>
            </a:r>
            <a:endParaRPr lang="es-E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890587" y="1606550"/>
            <a:ext cx="7362825" cy="416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Tercer nivel de complejidad</a:t>
            </a:r>
            <a:endParaRPr lang="es-ES" dirty="0"/>
          </a:p>
        </p:txBody>
      </p:sp>
      <p:sp>
        <p:nvSpPr>
          <p:cNvPr id="3" name="2 Marcador de contenido"/>
          <p:cNvSpPr>
            <a:spLocks noGrp="1"/>
          </p:cNvSpPr>
          <p:nvPr>
            <p:ph sz="quarter" idx="1"/>
          </p:nvPr>
        </p:nvSpPr>
        <p:spPr/>
        <p:txBody>
          <a:bodyPr>
            <a:normAutofit/>
          </a:bodyPr>
          <a:lstStyle/>
          <a:p>
            <a:pPr algn="just"/>
            <a:r>
              <a:rPr lang="es-ES" dirty="0" smtClean="0"/>
              <a:t>Las aplicaciones y servicios que la Domótica ofrece a sus usuarios finales, se clasifican en cuatro áreas sociotécnicas: seguridad; cultura, ocio y entretenimiento; confort y  ahorro energético; y gestión y actividades económicas.</a:t>
            </a:r>
          </a:p>
          <a:p>
            <a:pPr algn="just">
              <a:buNone/>
            </a:pPr>
            <a:endParaRPr lang="es-ES" dirty="0" smtClean="0"/>
          </a:p>
          <a:p>
            <a:pPr algn="just"/>
            <a:r>
              <a:rPr lang="es-ES" dirty="0" smtClean="0"/>
              <a:t>Las interfaces deben ser naturales, deben ser fáciles de aprender, deben ser fáciles de usar y deben ser consistentes.</a:t>
            </a:r>
          </a:p>
          <a:p>
            <a:pPr algn="just"/>
            <a:endParaRPr lang="es-ES" dirty="0" smtClean="0"/>
          </a:p>
          <a:p>
            <a:pPr algn="just"/>
            <a:r>
              <a:rPr lang="es-ES" dirty="0" smtClean="0"/>
              <a:t>Privacidad</a:t>
            </a:r>
          </a:p>
          <a:p>
            <a:endParaRPr lang="es-E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188640"/>
            <a:ext cx="7776864" cy="3170099"/>
          </a:xfrm>
          <a:prstGeom prst="rect">
            <a:avLst/>
          </a:prstGeom>
          <a:noFill/>
        </p:spPr>
        <p:txBody>
          <a:bodyPr wrap="square" rtlCol="0">
            <a:spAutoFit/>
          </a:bodyPr>
          <a:lstStyle/>
          <a:p>
            <a:pPr algn="just"/>
            <a:r>
              <a:rPr lang="es-ES" sz="2000" dirty="0" smtClean="0"/>
              <a:t>En </a:t>
            </a:r>
            <a:r>
              <a:rPr lang="es-ES" sz="2000" dirty="0"/>
              <a:t>este escenario, con </a:t>
            </a:r>
            <a:r>
              <a:rPr lang="es-ES" sz="2000" dirty="0" smtClean="0"/>
              <a:t>múltiples interconexiones </a:t>
            </a:r>
            <a:r>
              <a:rPr lang="es-ES" sz="2000" dirty="0"/>
              <a:t>entre el hogar y agentes o equipos situados fuera de él, crece </a:t>
            </a:r>
            <a:r>
              <a:rPr lang="es-ES" sz="2000" dirty="0" smtClean="0"/>
              <a:t>el riesgo </a:t>
            </a:r>
            <a:r>
              <a:rPr lang="es-ES" sz="2000" dirty="0"/>
              <a:t>potencial de sufrir un ataque </a:t>
            </a:r>
            <a:r>
              <a:rPr lang="es-ES" sz="2000" dirty="0" smtClean="0"/>
              <a:t>informático desde </a:t>
            </a:r>
            <a:r>
              <a:rPr lang="es-ES" sz="2000" dirty="0"/>
              <a:t>el exterior. No obstante, </a:t>
            </a:r>
            <a:r>
              <a:rPr lang="es-ES" sz="2000" dirty="0" smtClean="0"/>
              <a:t>las amenazas de seguridad </a:t>
            </a:r>
            <a:r>
              <a:rPr lang="es-ES" sz="2000" dirty="0"/>
              <a:t>pueden surgir también en el interior de la vivienda: </a:t>
            </a:r>
            <a:r>
              <a:rPr lang="es-ES" sz="2000" dirty="0" smtClean="0"/>
              <a:t>la seguridad </a:t>
            </a:r>
            <a:r>
              <a:rPr lang="es-ES" sz="2000" dirty="0"/>
              <a:t>de las redes domésticas debe tomar en consideración los distintos </a:t>
            </a:r>
            <a:r>
              <a:rPr lang="es-ES" sz="2000" dirty="0" smtClean="0"/>
              <a:t>estilos de </a:t>
            </a:r>
            <a:r>
              <a:rPr lang="es-ES" sz="2000" dirty="0"/>
              <a:t>vida y modelos de familia que habitan los </a:t>
            </a:r>
            <a:r>
              <a:rPr lang="es-ES" sz="2000" dirty="0" smtClean="0"/>
              <a:t>hogares.</a:t>
            </a:r>
          </a:p>
          <a:p>
            <a:pPr algn="just"/>
            <a:endParaRPr lang="es-ES" sz="2000" dirty="0"/>
          </a:p>
          <a:p>
            <a:pPr algn="just"/>
            <a:r>
              <a:rPr lang="es-ES" sz="2000" dirty="0" smtClean="0"/>
              <a:t>Es por ello que las </a:t>
            </a:r>
            <a:r>
              <a:rPr lang="es-ES" sz="2000" dirty="0"/>
              <a:t>redes domésticas, y particularmente sus elementos de </a:t>
            </a:r>
            <a:r>
              <a:rPr lang="es-ES" sz="2000" dirty="0" smtClean="0"/>
              <a:t>comunicación y la </a:t>
            </a:r>
            <a:r>
              <a:rPr lang="es-ES" sz="2000" dirty="0"/>
              <a:t>pasarela residencial, constituyen un </a:t>
            </a:r>
            <a:r>
              <a:rPr lang="es-ES" sz="2000" dirty="0" smtClean="0"/>
              <a:t>ejemplo de </a:t>
            </a:r>
            <a:r>
              <a:rPr lang="es-ES" sz="2000" dirty="0"/>
              <a:t>infraestructuras críticas del hogar conectado. </a:t>
            </a:r>
            <a:r>
              <a:rPr lang="es-ES" sz="2000" dirty="0" smtClean="0"/>
              <a:t> </a:t>
            </a:r>
            <a:endParaRPr lang="es-ES" sz="2000" dirty="0"/>
          </a:p>
        </p:txBody>
      </p:sp>
      <p:pic>
        <p:nvPicPr>
          <p:cNvPr id="3" name="2 Imagen" descr="hogar-conectado-300x150.jpg"/>
          <p:cNvPicPr>
            <a:picLocks noChangeAspect="1"/>
          </p:cNvPicPr>
          <p:nvPr/>
        </p:nvPicPr>
        <p:blipFill>
          <a:blip r:embed="rId2" cstate="print"/>
          <a:stretch>
            <a:fillRect/>
          </a:stretch>
        </p:blipFill>
        <p:spPr>
          <a:xfrm>
            <a:off x="683568" y="3429000"/>
            <a:ext cx="7848872" cy="316835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620688"/>
            <a:ext cx="7848872" cy="3139321"/>
          </a:xfrm>
          <a:prstGeom prst="rect">
            <a:avLst/>
          </a:prstGeom>
          <a:noFill/>
        </p:spPr>
        <p:txBody>
          <a:bodyPr wrap="square" rtlCol="0">
            <a:spAutoFit/>
          </a:bodyPr>
          <a:lstStyle/>
          <a:p>
            <a:pPr algn="just"/>
            <a:r>
              <a:rPr lang="es-ES" sz="2000" dirty="0" smtClean="0"/>
              <a:t>Al estar conectado, el usuario residencial puede disfrutar de nuevos y avanzados servicios, pero simultáneamente se enfrenta a nuevas amenazas potenciales. Las intrusiones cibernéticas pueden romper los sistemas de seguridad de los enlaces de comunicaciones, llegando a causar daños en la información almacenada en los distintos equipos del hogar, provocar un mal funcionamiento de las infraestructuras domésticas y no sólo eso,  un hacker podría utilizar las instalaciones de comunicaciones domésticas para llevar a cabo un ataque a una tercera persona , ocultando así su verdadera identidad. </a:t>
            </a:r>
          </a:p>
          <a:p>
            <a:endParaRPr lang="es-ES" dirty="0"/>
          </a:p>
        </p:txBody>
      </p:sp>
      <p:pic>
        <p:nvPicPr>
          <p:cNvPr id="3" name="2 Imagen" descr="a-recent-survey-showed-that-fewer-americans-are-worrying-about-the-s_16001143_52989_0_14094847_500.jpg"/>
          <p:cNvPicPr>
            <a:picLocks noChangeAspect="1"/>
          </p:cNvPicPr>
          <p:nvPr/>
        </p:nvPicPr>
        <p:blipFill>
          <a:blip r:embed="rId2" cstate="print"/>
          <a:stretch>
            <a:fillRect/>
          </a:stretch>
        </p:blipFill>
        <p:spPr>
          <a:xfrm>
            <a:off x="827584" y="3717033"/>
            <a:ext cx="7704856" cy="259228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¿Por qué nuestra casa puede ser objetivo?</a:t>
            </a:r>
            <a:endParaRPr lang="es-ES" dirty="0"/>
          </a:p>
        </p:txBody>
      </p:sp>
      <p:sp>
        <p:nvSpPr>
          <p:cNvPr id="3" name="2 Marcador de contenido"/>
          <p:cNvSpPr>
            <a:spLocks noGrp="1"/>
          </p:cNvSpPr>
          <p:nvPr>
            <p:ph sz="quarter" idx="1"/>
          </p:nvPr>
        </p:nvSpPr>
        <p:spPr/>
        <p:txBody>
          <a:bodyPr>
            <a:normAutofit/>
          </a:bodyPr>
          <a:lstStyle/>
          <a:p>
            <a:r>
              <a:rPr lang="es-ES" dirty="0" smtClean="0"/>
              <a:t>Estos dispositivos manejan y producen información sensible de sus propietarios acerca de sus hábitos regulares, la actividad de los consumidores, la presencia o ausencia, la salud y las preferencias. Esta información es valiosa para los ciberdelicuentes.  Además, los dispositivos de las casas inteligentes para intercomunicarse entre sí utilizan una serie de protocolos y tecnologías. Estos incluyen cada vez más protocolos inalámbricos, como </a:t>
            </a:r>
            <a:r>
              <a:rPr lang="es-ES" dirty="0" err="1" smtClean="0"/>
              <a:t>Wi</a:t>
            </a:r>
            <a:r>
              <a:rPr lang="es-ES" dirty="0" smtClean="0"/>
              <a:t>-Fi, Z-wave, </a:t>
            </a:r>
            <a:r>
              <a:rPr lang="es-ES" dirty="0" err="1" smtClean="0"/>
              <a:t>Zigbee</a:t>
            </a:r>
            <a:r>
              <a:rPr lang="es-ES" dirty="0" smtClean="0"/>
              <a:t>, Bluetooth y otros. </a:t>
            </a:r>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ataques</a:t>
            </a:r>
            <a:endParaRPr lang="es-ES" dirty="0"/>
          </a:p>
        </p:txBody>
      </p:sp>
      <p:sp>
        <p:nvSpPr>
          <p:cNvPr id="3" name="2 Marcador de contenido"/>
          <p:cNvSpPr>
            <a:spLocks noGrp="1"/>
          </p:cNvSpPr>
          <p:nvPr>
            <p:ph sz="quarter" idx="1"/>
          </p:nvPr>
        </p:nvSpPr>
        <p:spPr/>
        <p:txBody>
          <a:bodyPr/>
          <a:lstStyle/>
          <a:p>
            <a:r>
              <a:rPr lang="es-ES" dirty="0" err="1" smtClean="0"/>
              <a:t>Sniffing</a:t>
            </a:r>
            <a:endParaRPr lang="es-ES" dirty="0" smtClean="0"/>
          </a:p>
          <a:p>
            <a:r>
              <a:rPr lang="es-ES" dirty="0" smtClean="0"/>
              <a:t>Replay </a:t>
            </a:r>
            <a:r>
              <a:rPr lang="es-ES" dirty="0" err="1" smtClean="0"/>
              <a:t>attacks</a:t>
            </a:r>
            <a:endParaRPr lang="es-ES" dirty="0" smtClean="0"/>
          </a:p>
          <a:p>
            <a:r>
              <a:rPr lang="es-ES" dirty="0" err="1" smtClean="0"/>
              <a:t>Man</a:t>
            </a:r>
            <a:r>
              <a:rPr lang="es-ES" dirty="0" smtClean="0"/>
              <a:t>-in-</a:t>
            </a:r>
            <a:r>
              <a:rPr lang="es-ES" dirty="0" err="1" smtClean="0"/>
              <a:t>the</a:t>
            </a:r>
            <a:r>
              <a:rPr lang="es-ES" dirty="0" smtClean="0"/>
              <a:t>-</a:t>
            </a:r>
            <a:r>
              <a:rPr lang="es-ES" dirty="0" err="1" smtClean="0"/>
              <a:t>middle</a:t>
            </a:r>
            <a:endParaRPr lang="es-ES" dirty="0" smtClean="0"/>
          </a:p>
          <a:p>
            <a:r>
              <a:rPr lang="es-ES" dirty="0" err="1" smtClean="0"/>
              <a:t>War</a:t>
            </a:r>
            <a:r>
              <a:rPr lang="es-ES" dirty="0" smtClean="0"/>
              <a:t> </a:t>
            </a:r>
            <a:r>
              <a:rPr lang="es-ES" dirty="0" err="1" smtClean="0"/>
              <a:t>driving</a:t>
            </a:r>
            <a:endParaRPr lang="es-ES" dirty="0" smtClean="0"/>
          </a:p>
          <a:p>
            <a:r>
              <a:rPr lang="es-ES" dirty="0" err="1" smtClean="0"/>
              <a:t>Denial</a:t>
            </a:r>
            <a:r>
              <a:rPr lang="es-ES" dirty="0" smtClean="0"/>
              <a:t> of </a:t>
            </a:r>
            <a:r>
              <a:rPr lang="es-ES" dirty="0" err="1" smtClean="0"/>
              <a:t>service</a:t>
            </a:r>
            <a:endParaRPr lang="es-ES" dirty="0" smtClean="0"/>
          </a:p>
          <a:p>
            <a:r>
              <a:rPr lang="es-ES" dirty="0" err="1" smtClean="0"/>
              <a:t>Remote</a:t>
            </a:r>
            <a:r>
              <a:rPr lang="es-ES" dirty="0" smtClean="0"/>
              <a:t> </a:t>
            </a:r>
            <a:r>
              <a:rPr lang="es-ES" dirty="0" err="1" smtClean="0"/>
              <a:t>activity</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Medidas de seguridad(1)</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 dirty="0" smtClean="0"/>
              <a:t>A la hora de diseñar</a:t>
            </a:r>
          </a:p>
          <a:p>
            <a:pPr>
              <a:buFont typeface="Gill Sans MT" pitchFamily="34" charset="0"/>
              <a:buChar char="–"/>
            </a:pPr>
            <a:r>
              <a:rPr lang="es-ES" dirty="0" smtClean="0"/>
              <a:t> Hay que tener especial cuidado de la seguridad de casas domóticas que guardan datos en la nube ya que uno de los principales problemas es la pérdida de información. Por eso, no estaría de más guardar una copia local y bajo el control del propietario de la casa.</a:t>
            </a:r>
          </a:p>
          <a:p>
            <a:pPr>
              <a:buFont typeface="Gill Sans MT" pitchFamily="34" charset="0"/>
              <a:buChar char="–"/>
            </a:pPr>
            <a:r>
              <a:rPr lang="es-ES" dirty="0" smtClean="0"/>
              <a:t>Hay que reducir el número de servicios externos usados en las casas domóticas.</a:t>
            </a:r>
          </a:p>
          <a:p>
            <a:pPr>
              <a:buFont typeface="Gill Sans MT" pitchFamily="34" charset="0"/>
              <a:buChar char="–"/>
            </a:pPr>
            <a:r>
              <a:rPr lang="es-ES" dirty="0" smtClean="0"/>
              <a:t>Usar un solo tipo de tecnología domótica puede minimizar las vulnerabilidades frente a utilizar un “</a:t>
            </a:r>
            <a:r>
              <a:rPr lang="es-ES" dirty="0" err="1" smtClean="0"/>
              <a:t>mix</a:t>
            </a:r>
            <a:r>
              <a:rPr lang="es-ES" dirty="0" smtClean="0"/>
              <a:t>” de muchas tecnologías.</a:t>
            </a:r>
          </a:p>
          <a:p>
            <a:pPr>
              <a:buFont typeface="Gill Sans MT" pitchFamily="34" charset="0"/>
              <a:buChar char="–"/>
            </a:pPr>
            <a:r>
              <a:rPr lang="es-ES" dirty="0" smtClean="0"/>
              <a:t>Una buena interfaz hace que los usuarios puedan entender las operaciones de sus equipos y hacer un mejor control de su actividad</a:t>
            </a:r>
          </a:p>
          <a:p>
            <a:pPr>
              <a:buFont typeface="Gill Sans MT" pitchFamily="34" charset="0"/>
              <a:buChar char="–"/>
            </a:pPr>
            <a:r>
              <a:rPr lang="es-ES" dirty="0" smtClean="0"/>
              <a:t>No hay que usar una misma contraseña para múltiples servicios.</a:t>
            </a:r>
          </a:p>
          <a:p>
            <a:pPr>
              <a:buFont typeface="Gill Sans MT" pitchFamily="34" charset="0"/>
              <a:buChar char="–"/>
            </a:pPr>
            <a:r>
              <a:rPr lang="es-ES" dirty="0" smtClean="0"/>
              <a:t>Siempre es mejor un protocolo open-</a:t>
            </a:r>
            <a:r>
              <a:rPr lang="es-ES" dirty="0" err="1" smtClean="0"/>
              <a:t>source</a:t>
            </a:r>
            <a:r>
              <a:rPr lang="es-ES" dirty="0" smtClean="0"/>
              <a:t> frente a uno propietario.</a:t>
            </a:r>
          </a:p>
          <a:p>
            <a:pPr>
              <a:buFontTx/>
              <a:buChar char="-"/>
            </a:pP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Medidas de seguridad(2) </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 dirty="0" smtClean="0"/>
              <a:t>Pueden guiar en la selección de dispositivos</a:t>
            </a:r>
          </a:p>
          <a:p>
            <a:r>
              <a:rPr lang="es-ES" dirty="0" smtClean="0"/>
              <a:t>Dirigidas a los fabricantes de los dispositivos</a:t>
            </a:r>
          </a:p>
          <a:p>
            <a:pPr>
              <a:buFont typeface="Gill Sans MT" pitchFamily="34" charset="0"/>
              <a:buChar char="–"/>
            </a:pPr>
            <a:r>
              <a:rPr lang="es-ES" dirty="0" smtClean="0"/>
              <a:t>Diseños pensando en la seguridad</a:t>
            </a:r>
          </a:p>
          <a:p>
            <a:pPr>
              <a:buFont typeface="Gill Sans MT" pitchFamily="34" charset="0"/>
              <a:buChar char="–"/>
            </a:pPr>
            <a:r>
              <a:rPr lang="es-ES" dirty="0" smtClean="0"/>
              <a:t>No se deben utilizan contraseñas por defecto</a:t>
            </a:r>
          </a:p>
          <a:p>
            <a:pPr>
              <a:buFont typeface="Gill Sans MT" pitchFamily="34" charset="0"/>
              <a:buChar char="–"/>
            </a:pPr>
            <a:r>
              <a:rPr lang="es-ES" dirty="0" smtClean="0"/>
              <a:t>No se debe almacenar las contraseñas por defecto en el firmware del dispositivo</a:t>
            </a:r>
          </a:p>
          <a:p>
            <a:pPr>
              <a:buFont typeface="Gill Sans MT" pitchFamily="34" charset="0"/>
              <a:buChar char="–"/>
            </a:pPr>
            <a:r>
              <a:rPr lang="es-ES" dirty="0" smtClean="0"/>
              <a:t>Encriptar la comunicación con algoritmos de propia implementación.</a:t>
            </a:r>
          </a:p>
          <a:p>
            <a:pPr>
              <a:buFont typeface="Gill Sans MT" pitchFamily="34" charset="0"/>
              <a:buChar char="–"/>
            </a:pPr>
            <a:r>
              <a:rPr lang="es-ES" dirty="0" smtClean="0"/>
              <a:t>Autentificación </a:t>
            </a:r>
            <a:r>
              <a:rPr lang="es-ES" dirty="0" err="1" smtClean="0"/>
              <a:t>end-to-end</a:t>
            </a:r>
            <a:r>
              <a:rPr lang="es-ES" dirty="0" smtClean="0"/>
              <a:t> , es decir, no permitir acceso HTTP sin autentificación.</a:t>
            </a:r>
          </a:p>
          <a:p>
            <a:pPr>
              <a:buFont typeface="Gill Sans MT" pitchFamily="34" charset="0"/>
              <a:buChar char="–"/>
            </a:pPr>
            <a:r>
              <a:rPr lang="es-ES" dirty="0" err="1" smtClean="0"/>
              <a:t>Secure</a:t>
            </a:r>
            <a:r>
              <a:rPr lang="es-ES" dirty="0" smtClean="0"/>
              <a:t> IP </a:t>
            </a:r>
            <a:r>
              <a:rPr lang="es-ES" dirty="0" err="1" smtClean="0"/>
              <a:t>gateways</a:t>
            </a:r>
            <a:endParaRPr lang="es-ES" dirty="0" smtClean="0"/>
          </a:p>
          <a:p>
            <a:pPr>
              <a:buFont typeface="Gill Sans MT" pitchFamily="34" charset="0"/>
              <a:buChar char="–"/>
            </a:pPr>
            <a:r>
              <a:rPr lang="es-ES" dirty="0" smtClean="0"/>
              <a:t>Implementación de clave fuerte</a:t>
            </a:r>
          </a:p>
          <a:p>
            <a:pPr>
              <a:buFont typeface="Gill Sans MT" pitchFamily="34" charset="0"/>
              <a:buChar char="–"/>
            </a:pPr>
            <a:r>
              <a:rPr lang="es-ES" dirty="0" smtClean="0"/>
              <a:t>Actualizar las aplicaciones y el firmware.</a:t>
            </a:r>
          </a:p>
          <a:p>
            <a:pPr>
              <a:buFont typeface="Gill Sans MT" pitchFamily="34" charset="0"/>
              <a:buChar char="–"/>
            </a:pPr>
            <a:r>
              <a:rPr lang="es-ES" dirty="0" smtClean="0"/>
              <a:t>Mensaje de autenticación</a:t>
            </a:r>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Medidas de seguridad(3)</a:t>
            </a:r>
            <a:endParaRPr lang="es-ES" dirty="0"/>
          </a:p>
        </p:txBody>
      </p:sp>
      <p:sp>
        <p:nvSpPr>
          <p:cNvPr id="3" name="2 Marcador de contenido"/>
          <p:cNvSpPr>
            <a:spLocks noGrp="1"/>
          </p:cNvSpPr>
          <p:nvPr>
            <p:ph sz="quarter" idx="1"/>
          </p:nvPr>
        </p:nvSpPr>
        <p:spPr>
          <a:xfrm>
            <a:off x="457200" y="1219200"/>
            <a:ext cx="8686800" cy="5162128"/>
          </a:xfrm>
        </p:spPr>
        <p:txBody>
          <a:bodyPr>
            <a:noAutofit/>
          </a:bodyPr>
          <a:lstStyle/>
          <a:p>
            <a:r>
              <a:rPr lang="es-ES" sz="2200" dirty="0" smtClean="0"/>
              <a:t>Referidas a seguridad en la red y comunicaciones</a:t>
            </a:r>
          </a:p>
          <a:p>
            <a:r>
              <a:rPr lang="es-ES" sz="2200" dirty="0" smtClean="0"/>
              <a:t>Hay que tener en cuenta las siguientes propiedades:</a:t>
            </a:r>
          </a:p>
          <a:p>
            <a:pPr>
              <a:buNone/>
            </a:pPr>
            <a:r>
              <a:rPr lang="es-ES" sz="2200" dirty="0" smtClean="0"/>
              <a:t>Confidencialidad, Integridad, Autenticación, Autorización, No repudio y </a:t>
            </a:r>
          </a:p>
          <a:p>
            <a:pPr>
              <a:buNone/>
            </a:pPr>
            <a:r>
              <a:rPr lang="es-ES" sz="2200" dirty="0" smtClean="0"/>
              <a:t>Disponibilidad</a:t>
            </a:r>
          </a:p>
          <a:p>
            <a:pPr>
              <a:buNone/>
            </a:pPr>
            <a:endParaRPr lang="es-ES" sz="2200" dirty="0" smtClean="0"/>
          </a:p>
          <a:p>
            <a:pPr>
              <a:buNone/>
            </a:pPr>
            <a:r>
              <a:rPr lang="es-ES" sz="2200" dirty="0" err="1" smtClean="0"/>
              <a:t>Duo</a:t>
            </a:r>
            <a:r>
              <a:rPr lang="es-ES" sz="2200" dirty="0" smtClean="0"/>
              <a:t> Security ha identificado las siguientes </a:t>
            </a:r>
            <a:r>
              <a:rPr lang="es-ES" sz="2200" dirty="0" err="1" smtClean="0"/>
              <a:t>areas</a:t>
            </a:r>
            <a:r>
              <a:rPr lang="es-ES" sz="2200" dirty="0" smtClean="0"/>
              <a:t> de </a:t>
            </a:r>
          </a:p>
          <a:p>
            <a:pPr>
              <a:buNone/>
            </a:pPr>
            <a:r>
              <a:rPr lang="es-ES" sz="2200" dirty="0" smtClean="0"/>
              <a:t>seguridad como punto de entrada para la seguridad del </a:t>
            </a:r>
          </a:p>
          <a:p>
            <a:pPr>
              <a:buNone/>
            </a:pPr>
            <a:r>
              <a:rPr lang="es-ES" sz="2200" dirty="0" smtClean="0"/>
              <a:t>internet de las cosas:</a:t>
            </a:r>
          </a:p>
          <a:p>
            <a:pPr>
              <a:buFont typeface="Gill Sans MT" pitchFamily="34" charset="0"/>
              <a:buChar char="–"/>
            </a:pPr>
            <a:r>
              <a:rPr lang="es-ES" sz="2200" dirty="0" smtClean="0"/>
              <a:t>Codificación adecuada de las credenciales de los servicios web</a:t>
            </a:r>
          </a:p>
          <a:p>
            <a:pPr>
              <a:buFont typeface="Gill Sans MT" pitchFamily="34" charset="0"/>
              <a:buChar char="–"/>
            </a:pPr>
            <a:r>
              <a:rPr lang="es-ES" sz="2200" dirty="0" smtClean="0"/>
              <a:t>Fácil gestión de las actualizaciones del firmware</a:t>
            </a:r>
          </a:p>
          <a:p>
            <a:pPr>
              <a:buFont typeface="Gill Sans MT" pitchFamily="34" charset="0"/>
              <a:buChar char="–"/>
            </a:pPr>
            <a:r>
              <a:rPr lang="es-ES" sz="2200" dirty="0" smtClean="0"/>
              <a:t>Acceso desde el dispositivo móvil  y autenticación</a:t>
            </a:r>
          </a:p>
          <a:p>
            <a:pPr>
              <a:buFont typeface="Gill Sans MT" pitchFamily="34" charset="0"/>
              <a:buChar char="–"/>
            </a:pPr>
            <a:r>
              <a:rPr lang="es-ES" sz="2200" dirty="0" smtClean="0"/>
              <a:t>Políticas de contraseña fuerte para al autenticación de dispositivos.</a:t>
            </a:r>
          </a:p>
          <a:p>
            <a:pPr>
              <a:buFont typeface="Gill Sans MT" pitchFamily="34" charset="0"/>
              <a:buChar char="–"/>
            </a:pPr>
            <a:r>
              <a:rPr lang="es-ES" sz="2200" dirty="0" smtClean="0"/>
              <a:t>Seguridad </a:t>
            </a:r>
            <a:r>
              <a:rPr lang="es-ES" sz="2200" dirty="0" err="1" smtClean="0"/>
              <a:t>wifi</a:t>
            </a:r>
            <a:r>
              <a:rPr lang="es-ES" sz="2200" dirty="0" smtClean="0"/>
              <a:t> fuerte</a:t>
            </a:r>
            <a:endParaRPr lang="es-E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¿Qué es la domótica?</a:t>
            </a:r>
            <a:endParaRPr lang="es-ES" dirty="0"/>
          </a:p>
        </p:txBody>
      </p:sp>
      <p:sp>
        <p:nvSpPr>
          <p:cNvPr id="2" name="1 Marcador de contenido"/>
          <p:cNvSpPr>
            <a:spLocks noGrp="1"/>
          </p:cNvSpPr>
          <p:nvPr>
            <p:ph sz="quarter" idx="1"/>
          </p:nvPr>
        </p:nvSpPr>
        <p:spPr/>
        <p:txBody>
          <a:bodyPr numCol="1" anchor="t">
            <a:normAutofit fontScale="92500" lnSpcReduction="10000"/>
          </a:bodyPr>
          <a:lstStyle/>
          <a:p>
            <a:pPr algn="just"/>
            <a:r>
              <a:rPr lang="es-ES" dirty="0" smtClean="0"/>
              <a:t>Según CEDOM, la domótica es el conjunto de tecnologías aplicadas al control y la automatización inteligente de la vivienda, que permite una gestión eficiente del uso de la energía, que aporta seguridad y confort, además de comunicación entre el usuario y el sistema.</a:t>
            </a:r>
          </a:p>
          <a:p>
            <a:pPr algn="just">
              <a:buNone/>
            </a:pPr>
            <a:endParaRPr lang="es-ES" dirty="0" smtClean="0"/>
          </a:p>
          <a:p>
            <a:pPr algn="just"/>
            <a:r>
              <a:rPr lang="es-ES" dirty="0" smtClean="0"/>
              <a:t>Lorente S. (2004) propone un acercamiento original e ingenioso al campo de la tecnología en el ámbito doméstico por medio del análisis de acrónimos de la palabra Domo-TIC-A. Por "Domo" entenderemos casa, o vivienda, de acuerdo a su origen en latín. Tomaremos "TIC" por Tecnologías de la Información y las Comunicaciones , mientras que la "A" final denotará automatización.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Medidas de seguridad (4)</a:t>
            </a:r>
            <a:endParaRPr lang="es-ES" dirty="0"/>
          </a:p>
        </p:txBody>
      </p:sp>
      <p:sp>
        <p:nvSpPr>
          <p:cNvPr id="3" name="2 Marcador de contenido"/>
          <p:cNvSpPr>
            <a:spLocks noGrp="1"/>
          </p:cNvSpPr>
          <p:nvPr>
            <p:ph sz="quarter" idx="1"/>
          </p:nvPr>
        </p:nvSpPr>
        <p:spPr/>
        <p:txBody>
          <a:bodyPr>
            <a:normAutofit/>
          </a:bodyPr>
          <a:lstStyle/>
          <a:p>
            <a:pPr>
              <a:buFont typeface="Gill Sans MT" pitchFamily="34" charset="0"/>
              <a:buChar char="–"/>
            </a:pPr>
            <a:r>
              <a:rPr lang="es-ES" sz="2200" dirty="0" smtClean="0"/>
              <a:t>Conexiones de servicios de terceros seguras.</a:t>
            </a:r>
          </a:p>
          <a:p>
            <a:pPr>
              <a:buFont typeface="Gill Sans MT" pitchFamily="34" charset="0"/>
              <a:buChar char="–"/>
            </a:pPr>
            <a:r>
              <a:rPr lang="es-ES" sz="2200" dirty="0" smtClean="0"/>
              <a:t>Almacenamiento cifrado de los datos de los clientes.</a:t>
            </a:r>
          </a:p>
          <a:p>
            <a:pPr>
              <a:buFont typeface="Gill Sans MT" pitchFamily="34" charset="0"/>
              <a:buChar char="–"/>
            </a:pPr>
            <a:r>
              <a:rPr lang="es-ES" sz="2200" dirty="0" smtClean="0"/>
              <a:t>Segmentación de los datos de los clientes con sistemas back-</a:t>
            </a:r>
            <a:r>
              <a:rPr lang="es-ES" sz="2200" dirty="0" err="1" smtClean="0"/>
              <a:t>end</a:t>
            </a:r>
            <a:r>
              <a:rPr lang="es-ES" sz="2200" dirty="0" smtClean="0"/>
              <a:t>.</a:t>
            </a:r>
            <a:endParaRPr lang="es-E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Ranking de ataques</a:t>
            </a:r>
            <a:endParaRPr lang="es-ES" dirty="0"/>
          </a:p>
        </p:txBody>
      </p:sp>
      <p:sp>
        <p:nvSpPr>
          <p:cNvPr id="3" name="2 Marcador de contenido"/>
          <p:cNvSpPr>
            <a:spLocks noGrp="1"/>
          </p:cNvSpPr>
          <p:nvPr>
            <p:ph sz="quarter" idx="1"/>
          </p:nvPr>
        </p:nvSpPr>
        <p:spPr>
          <a:xfrm>
            <a:off x="457200" y="1219200"/>
            <a:ext cx="8686800" cy="4937760"/>
          </a:xfrm>
        </p:spPr>
        <p:txBody>
          <a:bodyPr/>
          <a:lstStyle/>
          <a:p>
            <a:r>
              <a:rPr lang="es-ES" dirty="0" smtClean="0"/>
              <a:t>Un frigorífico, involucrado en un ataque masivo de 'hackers’</a:t>
            </a:r>
            <a:br>
              <a:rPr lang="es-ES" dirty="0" smtClean="0"/>
            </a:br>
            <a:r>
              <a:rPr lang="es-ES" dirty="0" smtClean="0"/>
              <a:t>Leer más:  </a:t>
            </a:r>
          </a:p>
          <a:p>
            <a:r>
              <a:rPr lang="es-ES" dirty="0" smtClean="0">
                <a:hlinkClick r:id="rId2"/>
              </a:rPr>
              <a:t>http://www.elconfidencial.com/tecnologia/2014-01-20/un-frigorifico-involucrado-en-un-ataque-masivo-de-hackers_78083/#lpu6HILjx49YabU4</a:t>
            </a:r>
            <a:endParaRPr lang="es-ES" dirty="0" smtClean="0"/>
          </a:p>
          <a:p>
            <a:r>
              <a:rPr lang="es-ES" dirty="0" smtClean="0">
                <a:hlinkClick r:id="rId3"/>
              </a:rPr>
              <a:t>http://www.elmundo.es/tecnologia/2014/01/20/52dce799ca4741d2548b4571.html</a:t>
            </a:r>
            <a:endParaRPr lang="es-ES" dirty="0" smtClean="0"/>
          </a:p>
          <a:p>
            <a:endParaRPr lang="es-ES" dirty="0" smtClean="0"/>
          </a:p>
        </p:txBody>
      </p:sp>
      <p:pic>
        <p:nvPicPr>
          <p:cNvPr id="4" name="3 Imagen" descr="d0aea8d8f75dc42cb0b552ad0156c873.jpg"/>
          <p:cNvPicPr>
            <a:picLocks noChangeAspect="1"/>
          </p:cNvPicPr>
          <p:nvPr/>
        </p:nvPicPr>
        <p:blipFill>
          <a:blip r:embed="rId4" cstate="print"/>
          <a:stretch>
            <a:fillRect/>
          </a:stretch>
        </p:blipFill>
        <p:spPr>
          <a:xfrm>
            <a:off x="899592" y="4221088"/>
            <a:ext cx="7704856" cy="235734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Ranking de ataques</a:t>
            </a:r>
            <a:endParaRPr lang="es-ES" dirty="0"/>
          </a:p>
        </p:txBody>
      </p:sp>
      <p:sp>
        <p:nvSpPr>
          <p:cNvPr id="3" name="2 Marcador de contenido"/>
          <p:cNvSpPr>
            <a:spLocks noGrp="1"/>
          </p:cNvSpPr>
          <p:nvPr>
            <p:ph sz="quarter" idx="1"/>
          </p:nvPr>
        </p:nvSpPr>
        <p:spPr/>
        <p:txBody>
          <a:bodyPr/>
          <a:lstStyle/>
          <a:p>
            <a:r>
              <a:rPr lang="en-US" dirty="0" smtClean="0"/>
              <a:t>Hacking into Internet Connected Light Bulbs</a:t>
            </a:r>
          </a:p>
          <a:p>
            <a:r>
              <a:rPr lang="es-ES" dirty="0" smtClean="0"/>
              <a:t>Leer más: </a:t>
            </a:r>
            <a:r>
              <a:rPr lang="es-ES" dirty="0" smtClean="0">
                <a:hlinkClick r:id="rId2"/>
              </a:rPr>
              <a:t>http://www.contextis.com/resources/blog/hacking-internet-connected-light-bulbs/</a:t>
            </a:r>
            <a:endParaRPr lang="en-US" dirty="0" smtClean="0"/>
          </a:p>
          <a:p>
            <a:endParaRPr lang="es-ES" dirty="0"/>
          </a:p>
        </p:txBody>
      </p:sp>
      <p:pic>
        <p:nvPicPr>
          <p:cNvPr id="4" name="3 Imagen" descr="gg.width-800.png"/>
          <p:cNvPicPr>
            <a:picLocks noChangeAspect="1"/>
          </p:cNvPicPr>
          <p:nvPr/>
        </p:nvPicPr>
        <p:blipFill>
          <a:blip r:embed="rId3" cstate="print"/>
          <a:stretch>
            <a:fillRect/>
          </a:stretch>
        </p:blipFill>
        <p:spPr>
          <a:xfrm>
            <a:off x="755576" y="3212976"/>
            <a:ext cx="7620000" cy="304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Ranking de ataques</a:t>
            </a:r>
            <a:endParaRPr lang="es-ES" dirty="0"/>
          </a:p>
        </p:txBody>
      </p:sp>
      <p:sp>
        <p:nvSpPr>
          <p:cNvPr id="3" name="2 Marcador de contenido"/>
          <p:cNvSpPr>
            <a:spLocks noGrp="1"/>
          </p:cNvSpPr>
          <p:nvPr>
            <p:ph sz="quarter" idx="1"/>
          </p:nvPr>
        </p:nvSpPr>
        <p:spPr/>
        <p:txBody>
          <a:bodyPr/>
          <a:lstStyle/>
          <a:p>
            <a:r>
              <a:rPr lang="en-US" dirty="0" smtClean="0"/>
              <a:t>Cyber-Attack in the Bathroom: Japanese Toilet Can Be Hacked</a:t>
            </a:r>
          </a:p>
          <a:p>
            <a:r>
              <a:rPr lang="es-ES" dirty="0" smtClean="0"/>
              <a:t>Leer más: </a:t>
            </a:r>
            <a:r>
              <a:rPr lang="es-ES" dirty="0" smtClean="0">
                <a:solidFill>
                  <a:schemeClr val="bg1"/>
                </a:solidFill>
                <a:hlinkClick r:id="rId2"/>
              </a:rPr>
              <a:t>http://thediplomat.com/2013/08/cyber-attack-in-the-bathroom-japanese-toilet-can-be-hacked/</a:t>
            </a:r>
            <a:endParaRPr lang="es-ES" dirty="0">
              <a:solidFill>
                <a:schemeClr val="bg1"/>
              </a:solidFill>
            </a:endParaRPr>
          </a:p>
        </p:txBody>
      </p:sp>
      <p:pic>
        <p:nvPicPr>
          <p:cNvPr id="4" name="3 Imagen" descr="Inax-SATIS-smartphone-controlled-toilet-with-built-in-speakers_1.jpg"/>
          <p:cNvPicPr>
            <a:picLocks noChangeAspect="1"/>
          </p:cNvPicPr>
          <p:nvPr/>
        </p:nvPicPr>
        <p:blipFill>
          <a:blip r:embed="rId3" cstate="print"/>
          <a:stretch>
            <a:fillRect/>
          </a:stretch>
        </p:blipFill>
        <p:spPr>
          <a:xfrm>
            <a:off x="827584" y="2996952"/>
            <a:ext cx="7620000" cy="352147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Ranking de ataques</a:t>
            </a:r>
            <a:endParaRPr lang="es-ES" dirty="0"/>
          </a:p>
        </p:txBody>
      </p:sp>
      <p:sp>
        <p:nvSpPr>
          <p:cNvPr id="3" name="2 Marcador de contenido"/>
          <p:cNvSpPr>
            <a:spLocks noGrp="1"/>
          </p:cNvSpPr>
          <p:nvPr>
            <p:ph sz="quarter" idx="1"/>
          </p:nvPr>
        </p:nvSpPr>
        <p:spPr/>
        <p:txBody>
          <a:bodyPr/>
          <a:lstStyle/>
          <a:p>
            <a:r>
              <a:rPr lang="es-ES" dirty="0" err="1" smtClean="0"/>
              <a:t>Smart</a:t>
            </a:r>
            <a:r>
              <a:rPr lang="es-ES" dirty="0" smtClean="0"/>
              <a:t> TV can </a:t>
            </a:r>
            <a:r>
              <a:rPr lang="es-ES" dirty="0" err="1" smtClean="0"/>
              <a:t>be</a:t>
            </a:r>
            <a:r>
              <a:rPr lang="es-ES" dirty="0" smtClean="0"/>
              <a:t> </a:t>
            </a:r>
            <a:r>
              <a:rPr lang="es-ES" dirty="0" err="1" smtClean="0"/>
              <a:t>hacked</a:t>
            </a:r>
            <a:endParaRPr lang="es-ES" dirty="0" smtClean="0"/>
          </a:p>
          <a:p>
            <a:r>
              <a:rPr lang="es-ES" dirty="0" smtClean="0"/>
              <a:t>Leer más: </a:t>
            </a:r>
          </a:p>
          <a:p>
            <a:r>
              <a:rPr lang="es-ES" dirty="0" smtClean="0">
                <a:hlinkClick r:id="rId2"/>
              </a:rPr>
              <a:t>https://media.blackhat.com/us-13/US-13-Lee-Hacking-Surveilling-and-Deceiving-Victims-on-Smart-TV-Slides.pdf</a:t>
            </a:r>
            <a:endParaRPr lang="es-ES" dirty="0"/>
          </a:p>
        </p:txBody>
      </p:sp>
      <p:pic>
        <p:nvPicPr>
          <p:cNvPr id="4" name="3 Imagen" descr="Philips_Smart_TV.jpg"/>
          <p:cNvPicPr>
            <a:picLocks noChangeAspect="1"/>
          </p:cNvPicPr>
          <p:nvPr/>
        </p:nvPicPr>
        <p:blipFill>
          <a:blip r:embed="rId3" cstate="print"/>
          <a:stretch>
            <a:fillRect/>
          </a:stretch>
        </p:blipFill>
        <p:spPr>
          <a:xfrm>
            <a:off x="611560" y="3140968"/>
            <a:ext cx="5403495" cy="325847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 y enlaces de interés</a:t>
            </a:r>
            <a:endParaRPr lang="es-ES" dirty="0"/>
          </a:p>
        </p:txBody>
      </p:sp>
      <p:sp>
        <p:nvSpPr>
          <p:cNvPr id="3" name="2 Marcador de contenido"/>
          <p:cNvSpPr>
            <a:spLocks noGrp="1"/>
          </p:cNvSpPr>
          <p:nvPr>
            <p:ph sz="quarter" idx="1"/>
          </p:nvPr>
        </p:nvSpPr>
        <p:spPr>
          <a:xfrm>
            <a:off x="457200" y="1219200"/>
            <a:ext cx="8363272" cy="5450160"/>
          </a:xfrm>
        </p:spPr>
        <p:txBody>
          <a:bodyPr>
            <a:normAutofit lnSpcReduction="10000"/>
          </a:bodyPr>
          <a:lstStyle/>
          <a:p>
            <a:r>
              <a:rPr lang="es-ES" dirty="0" smtClean="0"/>
              <a:t>“Domótica: Un enfoque sociotécnico” – </a:t>
            </a:r>
            <a:r>
              <a:rPr lang="pt-BR" dirty="0" smtClean="0"/>
              <a:t>Hugo Martín </a:t>
            </a:r>
            <a:r>
              <a:rPr lang="pt-BR" dirty="0" err="1" smtClean="0"/>
              <a:t>Domínguez</a:t>
            </a:r>
            <a:r>
              <a:rPr lang="pt-BR" dirty="0" smtClean="0"/>
              <a:t> </a:t>
            </a:r>
            <a:r>
              <a:rPr lang="pt-BR" dirty="0" smtClean="0"/>
              <a:t>y Fernando </a:t>
            </a:r>
            <a:r>
              <a:rPr lang="pt-BR" dirty="0" err="1" smtClean="0"/>
              <a:t>Sáez</a:t>
            </a:r>
            <a:r>
              <a:rPr lang="pt-BR" dirty="0" smtClean="0"/>
              <a:t> Vacas</a:t>
            </a:r>
            <a:endParaRPr lang="es-ES" dirty="0" smtClean="0"/>
          </a:p>
          <a:p>
            <a:r>
              <a:rPr lang="es-ES" dirty="0" smtClean="0"/>
              <a:t>“</a:t>
            </a:r>
            <a:r>
              <a:rPr lang="es-ES" dirty="0" err="1" smtClean="0"/>
              <a:t>Threat</a:t>
            </a:r>
            <a:r>
              <a:rPr lang="es-ES" dirty="0" smtClean="0"/>
              <a:t> </a:t>
            </a:r>
            <a:r>
              <a:rPr lang="es-ES" dirty="0" err="1" smtClean="0"/>
              <a:t>Landscape</a:t>
            </a:r>
            <a:r>
              <a:rPr lang="es-ES" dirty="0" smtClean="0"/>
              <a:t> and </a:t>
            </a:r>
            <a:r>
              <a:rPr lang="es-ES" dirty="0" err="1" smtClean="0"/>
              <a:t>Good</a:t>
            </a:r>
            <a:r>
              <a:rPr lang="es-ES" dirty="0" smtClean="0"/>
              <a:t> </a:t>
            </a:r>
            <a:r>
              <a:rPr lang="es-ES" dirty="0" err="1" smtClean="0"/>
              <a:t>Practice</a:t>
            </a:r>
            <a:r>
              <a:rPr lang="es-ES" dirty="0" smtClean="0"/>
              <a:t> Guide </a:t>
            </a:r>
            <a:r>
              <a:rPr lang="es-ES" dirty="0" err="1" smtClean="0"/>
              <a:t>for</a:t>
            </a:r>
            <a:r>
              <a:rPr lang="es-ES" dirty="0" smtClean="0"/>
              <a:t> </a:t>
            </a:r>
            <a:r>
              <a:rPr lang="es-ES" dirty="0" err="1" smtClean="0"/>
              <a:t>Smart</a:t>
            </a:r>
            <a:r>
              <a:rPr lang="es-ES" dirty="0" smtClean="0"/>
              <a:t> Home and Converged Media” – </a:t>
            </a:r>
            <a:r>
              <a:rPr lang="es-ES" dirty="0" err="1" smtClean="0"/>
              <a:t>Enisa</a:t>
            </a:r>
            <a:endParaRPr lang="es-ES" dirty="0" smtClean="0"/>
          </a:p>
          <a:p>
            <a:r>
              <a:rPr lang="es-ES" dirty="0" smtClean="0"/>
              <a:t>“</a:t>
            </a:r>
            <a:r>
              <a:rPr lang="es-ES" dirty="0" err="1" smtClean="0"/>
              <a:t>Ciberamenazas</a:t>
            </a:r>
            <a:r>
              <a:rPr lang="es-ES" dirty="0" smtClean="0"/>
              <a:t> 2014 Tendencias 2015” – CCN-CERT</a:t>
            </a:r>
          </a:p>
          <a:p>
            <a:r>
              <a:rPr lang="en-US" dirty="0" smtClean="0"/>
              <a:t>“Insecurity in the Internet of Things” </a:t>
            </a:r>
            <a:r>
              <a:rPr lang="es-ES" dirty="0" smtClean="0"/>
              <a:t>– Symantec</a:t>
            </a:r>
          </a:p>
          <a:p>
            <a:r>
              <a:rPr lang="es-ES" dirty="0" smtClean="0"/>
              <a:t>“Instalaciones domóticas” – Leopoldo Molina González</a:t>
            </a:r>
          </a:p>
          <a:p>
            <a:r>
              <a:rPr lang="es-ES" dirty="0" smtClean="0"/>
              <a:t>Descripción </a:t>
            </a:r>
            <a:r>
              <a:rPr lang="es-ES" dirty="0" smtClean="0"/>
              <a:t>de X-10 Biblioteca de </a:t>
            </a:r>
            <a:r>
              <a:rPr lang="es-ES" dirty="0" smtClean="0"/>
              <a:t>conexión </a:t>
            </a:r>
            <a:r>
              <a:rPr lang="es-ES" dirty="0" smtClean="0"/>
              <a:t>de </a:t>
            </a:r>
            <a:r>
              <a:rPr lang="es-ES" dirty="0" err="1" smtClean="0"/>
              <a:t>Arduinos</a:t>
            </a:r>
            <a:r>
              <a:rPr lang="es-ES" dirty="0" smtClean="0"/>
              <a:t> con el protocolo X10.</a:t>
            </a:r>
          </a:p>
          <a:p>
            <a:pPr>
              <a:buNone/>
            </a:pPr>
            <a:r>
              <a:rPr lang="es-ES" dirty="0" smtClean="0"/>
              <a:t>Dir. de descarga: </a:t>
            </a:r>
            <a:r>
              <a:rPr lang="es-ES" sz="1600" dirty="0" smtClean="0">
                <a:hlinkClick r:id="rId2"/>
              </a:rPr>
              <a:t>https://forja.rediris.es/docman/view.php/414/761/X10.pdf</a:t>
            </a:r>
            <a:endParaRPr lang="es-ES" sz="1600" dirty="0" smtClean="0"/>
          </a:p>
          <a:p>
            <a:r>
              <a:rPr lang="pt-BR" dirty="0" smtClean="0"/>
              <a:t>Informe Técnico: Protocolo </a:t>
            </a:r>
            <a:r>
              <a:rPr lang="pt-BR" dirty="0" err="1" smtClean="0"/>
              <a:t>ZigBee</a:t>
            </a:r>
            <a:r>
              <a:rPr lang="pt-BR" dirty="0" smtClean="0"/>
              <a:t> (IEEE 802.15.4)</a:t>
            </a:r>
          </a:p>
          <a:p>
            <a:pPr>
              <a:buNone/>
            </a:pPr>
            <a:r>
              <a:rPr lang="pt-BR" dirty="0" smtClean="0"/>
              <a:t>Dir. de descarga: </a:t>
            </a:r>
            <a:r>
              <a:rPr lang="pt-BR" sz="1700" dirty="0" smtClean="0">
                <a:hlinkClick r:id="rId3"/>
              </a:rPr>
              <a:t>http://rua.ua.es/dspace/bitstream/10045/1109/7/Informe_ZigBee.pdf</a:t>
            </a:r>
            <a:endParaRPr lang="es-ES" sz="1700" dirty="0" smtClean="0"/>
          </a:p>
          <a:p>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ES" dirty="0" smtClean="0"/>
              <a:t>Modelo de tres niveles de complejidad</a:t>
            </a:r>
            <a:endParaRPr lang="es-ES" dirty="0"/>
          </a:p>
        </p:txBody>
      </p:sp>
      <p:sp>
        <p:nvSpPr>
          <p:cNvPr id="2" name="1 Marcador de contenido"/>
          <p:cNvSpPr>
            <a:spLocks noGrp="1"/>
          </p:cNvSpPr>
          <p:nvPr>
            <p:ph sz="quarter" idx="1"/>
          </p:nvPr>
        </p:nvSpPr>
        <p:spPr/>
        <p:txBody>
          <a:bodyPr>
            <a:normAutofit lnSpcReduction="10000"/>
          </a:bodyPr>
          <a:lstStyle/>
          <a:p>
            <a:pPr algn="just"/>
            <a:r>
              <a:rPr lang="es-ES" dirty="0" smtClean="0"/>
              <a:t>Propuesto inicialmente por Sáez Vacas (1983) para estudiar y estratificar la complejidad que caracterizan los entornos informáticos.</a:t>
            </a:r>
          </a:p>
          <a:p>
            <a:pPr algn="just"/>
            <a:endParaRPr lang="es-ES" dirty="0" smtClean="0"/>
          </a:p>
          <a:p>
            <a:pPr algn="just"/>
            <a:r>
              <a:rPr lang="es-ES" dirty="0" smtClean="0"/>
              <a:t>El primero de ellos recoge la complejidad de los objetos aislados;  el segundo nivel recoge la complejidad de los objetos interconectados entre sí y el tercero recoge las relaciones existentes entre los sistemas técnicos domóticos y sus usuarios, prestando especial atención a las aplicaciones y servicios disponibles, a las interfaces que hacen posible la comunicación entre las personas y los sistemas tecnológicos, y a la privacidad en un hogar interconectado.</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 dirty="0" smtClean="0"/>
              <a:t>Primer nivel de complejidad</a:t>
            </a:r>
            <a:endParaRPr lang="es-ES" dirty="0"/>
          </a:p>
        </p:txBody>
      </p:sp>
      <p:sp>
        <p:nvSpPr>
          <p:cNvPr id="2" name="1 Marcador de contenido"/>
          <p:cNvSpPr>
            <a:spLocks noGrp="1"/>
          </p:cNvSpPr>
          <p:nvPr>
            <p:ph sz="quarter" idx="1"/>
          </p:nvPr>
        </p:nvSpPr>
        <p:spPr/>
        <p:txBody>
          <a:bodyPr>
            <a:normAutofit lnSpcReduction="10000"/>
          </a:bodyPr>
          <a:lstStyle/>
          <a:p>
            <a:pPr algn="just"/>
            <a:r>
              <a:rPr lang="es-ES" dirty="0" smtClean="0"/>
              <a:t>Sensores: Dispositivos capaces de recoger la información de los distintos parámetros que controla y de transmitir esta información para su procesamiento. </a:t>
            </a:r>
          </a:p>
          <a:p>
            <a:pPr algn="just"/>
            <a:r>
              <a:rPr lang="es-ES" dirty="0" smtClean="0"/>
              <a:t>Actuadores: Dispositivos capaces de recibir una orden procedente de un sistema de control y realizar una acción que modifique el estado de un determinado equipo o instalación.</a:t>
            </a:r>
          </a:p>
          <a:p>
            <a:pPr algn="just"/>
            <a:r>
              <a:rPr lang="es-ES" dirty="0" smtClean="0"/>
              <a:t>Electrodomésticos domóticos: Se diferencian de los tradicionales en su capacidad de intercomunicación. </a:t>
            </a:r>
          </a:p>
          <a:p>
            <a:pPr algn="just"/>
            <a:r>
              <a:rPr lang="es-ES" dirty="0" smtClean="0"/>
              <a:t>Aparatos electrónicos inteligentes: Conjunto de aparatos electrónicos de consumo dedicados principalmente a actividades de ocio y entretenimiento.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4294967295"/>
          </p:nvPr>
        </p:nvSpPr>
        <p:spPr>
          <a:xfrm>
            <a:off x="518864" y="548680"/>
            <a:ext cx="8229600" cy="4938712"/>
          </a:xfrm>
        </p:spPr>
        <p:txBody>
          <a:bodyPr>
            <a:normAutofit/>
          </a:bodyPr>
          <a:lstStyle/>
          <a:p>
            <a:pPr algn="just">
              <a:buNone/>
            </a:pPr>
            <a:r>
              <a:rPr lang="es-ES" u="sng" dirty="0" smtClean="0"/>
              <a:t>Atributos técnicos deseables de los dispositivos domóticos</a:t>
            </a:r>
            <a:endParaRPr lang="es-ES" dirty="0" smtClean="0"/>
          </a:p>
          <a:p>
            <a:pPr algn="just"/>
            <a:r>
              <a:rPr lang="es-ES" dirty="0" smtClean="0"/>
              <a:t>Interoperabilidad</a:t>
            </a:r>
          </a:p>
          <a:p>
            <a:pPr algn="just"/>
            <a:r>
              <a:rPr lang="es-ES" dirty="0" smtClean="0"/>
              <a:t>Coste asequible</a:t>
            </a:r>
          </a:p>
          <a:p>
            <a:pPr algn="just"/>
            <a:r>
              <a:rPr lang="es-ES" dirty="0" smtClean="0"/>
              <a:t>Integración</a:t>
            </a:r>
          </a:p>
          <a:p>
            <a:pPr algn="just"/>
            <a:r>
              <a:rPr lang="es-ES" dirty="0" smtClean="0"/>
              <a:t>Eficiencia energética</a:t>
            </a:r>
          </a:p>
          <a:p>
            <a:pPr algn="just"/>
            <a:r>
              <a:rPr lang="es-ES" dirty="0" smtClean="0"/>
              <a:t>Capacidad de reconfiguración</a:t>
            </a:r>
          </a:p>
          <a:p>
            <a:pPr algn="just"/>
            <a:r>
              <a:rPr lang="es-ES" dirty="0" smtClean="0"/>
              <a:t>No peligrosidad </a:t>
            </a:r>
          </a:p>
          <a:p>
            <a:pPr algn="just"/>
            <a:r>
              <a:rPr lang="es-ES" dirty="0" smtClean="0"/>
              <a:t>Fiabilidad.</a:t>
            </a:r>
            <a:endParaRPr lang="es-ES" dirty="0"/>
          </a:p>
        </p:txBody>
      </p:sp>
      <p:pic>
        <p:nvPicPr>
          <p:cNvPr id="5" name="4 Imagen" descr="modelo3complejidas.png"/>
          <p:cNvPicPr>
            <a:picLocks noChangeAspect="1"/>
          </p:cNvPicPr>
          <p:nvPr/>
        </p:nvPicPr>
        <p:blipFill>
          <a:blip r:embed="rId2" cstate="print"/>
          <a:stretch>
            <a:fillRect/>
          </a:stretch>
        </p:blipFill>
        <p:spPr>
          <a:xfrm>
            <a:off x="5148064" y="1315084"/>
            <a:ext cx="3351308" cy="493090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Segundo nivel de complejidad (1)</a:t>
            </a:r>
            <a:endParaRPr lang="es-ES" dirty="0"/>
          </a:p>
        </p:txBody>
      </p:sp>
      <p:sp>
        <p:nvSpPr>
          <p:cNvPr id="3" name="2 Marcador de contenido"/>
          <p:cNvSpPr>
            <a:spLocks noGrp="1"/>
          </p:cNvSpPr>
          <p:nvPr>
            <p:ph sz="quarter" idx="1"/>
          </p:nvPr>
        </p:nvSpPr>
        <p:spPr>
          <a:xfrm>
            <a:off x="395536" y="1124744"/>
            <a:ext cx="8229600" cy="5494784"/>
          </a:xfrm>
        </p:spPr>
        <p:txBody>
          <a:bodyPr>
            <a:noAutofit/>
          </a:bodyPr>
          <a:lstStyle/>
          <a:p>
            <a:pPr algn="just"/>
            <a:r>
              <a:rPr lang="es-ES" dirty="0" smtClean="0"/>
              <a:t>El exterior del hogar es un conjunto de redes que facilitan la comunicación a distancia con otros individuos u organizaciones, al tiempo que proporcionan un medio de acceso remoto a la propia vivienda. Es lo que se conoce como redes de acceso.</a:t>
            </a:r>
          </a:p>
          <a:p>
            <a:pPr algn="just"/>
            <a:r>
              <a:rPr lang="es-ES" dirty="0" smtClean="0"/>
              <a:t>La frontera es el nexo de unión entre interior y exterior, en el que situamos la pasarela residencial, vínculo entre las redes de acceso y las redes domésticas, y de éstas, entre sí. La pasarela facilita la comunicación entre aquellos dispositivos situados en el interior de la vivienda, y permite el diálogo de éstos con cualquier otro equipo exterior conectado a la red de comunicaciones adecuada.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Segundo nivel de complejidad (2)</a:t>
            </a:r>
            <a:endParaRPr lang="es-ES" dirty="0"/>
          </a:p>
        </p:txBody>
      </p:sp>
      <p:sp>
        <p:nvSpPr>
          <p:cNvPr id="3" name="2 Marcador de contenido"/>
          <p:cNvSpPr>
            <a:spLocks noGrp="1"/>
          </p:cNvSpPr>
          <p:nvPr>
            <p:ph sz="quarter" idx="1"/>
          </p:nvPr>
        </p:nvSpPr>
        <p:spPr/>
        <p:txBody>
          <a:bodyPr>
            <a:normAutofit fontScale="92500" lnSpcReduction="10000"/>
          </a:bodyPr>
          <a:lstStyle/>
          <a:p>
            <a:pPr algn="just"/>
            <a:r>
              <a:rPr lang="es-ES" sz="2800" dirty="0" smtClean="0"/>
              <a:t>El interior del hogar es un conjunto de redes domésticas, integradas por los dispositivos de nuestra caja de herramientas particular . Distinguimos tres redes o subsistemas domésticos desde el punto de vista funcional:</a:t>
            </a:r>
          </a:p>
          <a:p>
            <a:pPr algn="just">
              <a:buNone/>
            </a:pPr>
            <a:r>
              <a:rPr lang="es-ES" sz="2800" dirty="0" smtClean="0"/>
              <a:t>	1) Red de datos: para el envío y recepción de mensajes y ficheros entre ordenadores, periféricos y demás recursos informáticos.</a:t>
            </a:r>
          </a:p>
          <a:p>
            <a:pPr algn="just">
              <a:buNone/>
            </a:pPr>
            <a:r>
              <a:rPr lang="es-ES" sz="2800" dirty="0" smtClean="0"/>
              <a:t>	2) Red multimedia o de entretenimiento: para el soporte de reproductores de audio y vídeo, consolas de videojuegos y demás plataformas de ocio.</a:t>
            </a:r>
          </a:p>
          <a:p>
            <a:pPr algn="just">
              <a:buNone/>
            </a:pPr>
            <a:r>
              <a:rPr lang="es-ES" sz="2800" dirty="0" smtClean="0"/>
              <a:t>	3) Red de control: para el control y monitorización de sensores, actuadores y electrodomésticos de la vivienda.</a:t>
            </a:r>
            <a:endParaRPr lang="es-E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 típica de una casa domótica</a:t>
            </a:r>
            <a:endParaRPr lang="es-E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857250" y="1277937"/>
            <a:ext cx="7429500" cy="481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 una red domótica</a:t>
            </a:r>
            <a:endParaRPr lang="es-ES" dirty="0"/>
          </a:p>
        </p:txBody>
      </p:sp>
      <p:sp>
        <p:nvSpPr>
          <p:cNvPr id="3" name="2 Marcador de contenido"/>
          <p:cNvSpPr>
            <a:spLocks noGrp="1"/>
          </p:cNvSpPr>
          <p:nvPr>
            <p:ph sz="quarter" idx="1"/>
          </p:nvPr>
        </p:nvSpPr>
        <p:spPr/>
        <p:txBody>
          <a:bodyPr>
            <a:normAutofit/>
          </a:bodyPr>
          <a:lstStyle/>
          <a:p>
            <a:pPr algn="just"/>
            <a:r>
              <a:rPr lang="es-ES" sz="2000" dirty="0" smtClean="0"/>
              <a:t>A la hora de definir una red de comunicaciones suele ser preciso identificar en primer término el tipo de información que gestiona, y en función de ésta determinar sus características técnicas. Según su contenido podemos distinguir dos tipos de informaciones para gestionar: la referida al servicio que cada dispositivo en particular proporciona y la que atañe al control de los dispositivos). En función de esta información se definen la topología, el soporte físico y los protocolos de acceso y comunicación de la red.</a:t>
            </a:r>
          </a:p>
          <a:p>
            <a:pPr algn="just"/>
            <a:r>
              <a:rPr lang="es-ES" sz="2000" dirty="0" smtClean="0"/>
              <a:t>Las topologías básicas para el diseño físico de redes domóticas son los típicos de las redes: bus, malla y estrella y derivados de ellas.</a:t>
            </a:r>
          </a:p>
          <a:p>
            <a:pPr algn="just"/>
            <a:r>
              <a:rPr lang="es-ES" sz="2000" dirty="0" smtClean="0"/>
              <a:t>En cuanto a la inteligencia de la red, hablamos de sistemas centralizados para referirnos a aquéllos que cuentan con un elemento central que recibe, procesa y emite órdenes para todos los dispositivos de la red, y de sistemas distribuidos para referirnos aquellos en los que la inteligencia está desplazada hacia los distintos equipos que conforman la red, sin que exista un dispositivo central que intermedie necesariamente entre ellos.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466</TotalTime>
  <Words>1529</Words>
  <Application>Microsoft Office PowerPoint</Application>
  <PresentationFormat>Presentación en pantalla (4:3)</PresentationFormat>
  <Paragraphs>128</Paragraphs>
  <Slides>25</Slides>
  <Notes>2</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Origen</vt:lpstr>
      <vt:lpstr>Seguridad en domótica</vt:lpstr>
      <vt:lpstr>¿Qué es la domótica?</vt:lpstr>
      <vt:lpstr>Modelo de tres niveles de complejidad</vt:lpstr>
      <vt:lpstr>Primer nivel de complejidad</vt:lpstr>
      <vt:lpstr>Diapositiva 5</vt:lpstr>
      <vt:lpstr>Segundo nivel de complejidad (1)</vt:lpstr>
      <vt:lpstr>Segundo nivel de complejidad (2)</vt:lpstr>
      <vt:lpstr>Estructura típica de una casa domótica</vt:lpstr>
      <vt:lpstr>Características de una red domótica</vt:lpstr>
      <vt:lpstr>Redes y pasarela residencial</vt:lpstr>
      <vt:lpstr>Tecnologías de las redes domésticas</vt:lpstr>
      <vt:lpstr>Tercer nivel de complejidad</vt:lpstr>
      <vt:lpstr>Diapositiva 13</vt:lpstr>
      <vt:lpstr>Diapositiva 14</vt:lpstr>
      <vt:lpstr>¿Por qué nuestra casa puede ser objetivo?</vt:lpstr>
      <vt:lpstr>Tipos de ataques</vt:lpstr>
      <vt:lpstr>Medidas de seguridad(1)</vt:lpstr>
      <vt:lpstr>Medidas de seguridad(2) </vt:lpstr>
      <vt:lpstr>Medidas de seguridad(3)</vt:lpstr>
      <vt:lpstr>Medidas de seguridad (4)</vt:lpstr>
      <vt:lpstr>Ranking de ataques</vt:lpstr>
      <vt:lpstr>Ranking de ataques</vt:lpstr>
      <vt:lpstr>Ranking de ataques</vt:lpstr>
      <vt:lpstr>Ranking de ataques</vt:lpstr>
      <vt:lpstr>Bibliografía y enlaces de interés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en domótica</dc:title>
  <dc:creator>JAVIER</dc:creator>
  <cp:lastModifiedBy>JAVIER</cp:lastModifiedBy>
  <cp:revision>61</cp:revision>
  <dcterms:created xsi:type="dcterms:W3CDTF">2015-05-06T14:16:17Z</dcterms:created>
  <dcterms:modified xsi:type="dcterms:W3CDTF">2015-05-25T11:58:20Z</dcterms:modified>
</cp:coreProperties>
</file>