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CBB07-C3D6-259C-423F-BDEBF19733C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DD509DD-A575-91DB-7FA1-44EC9EA7D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749D168-2BD0-F019-E93D-FBE72FB76FE4}"/>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B79AEEC0-6B4D-E34F-EF94-268E90337D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59E0D5-9BA5-0E7D-F4EE-8516FB747E8A}"/>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296682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EECBE3-7A8B-BA43-1074-814694BD7D3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1A13ED4-F8A8-476A-DF74-D4E9754714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F10C2D-024E-894E-7E8B-FBA20795141B}"/>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260BA51B-8039-56F1-5429-006737FF86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D305AD-0384-536B-B25B-028E18DB9D04}"/>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19384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21A213E-C30D-7446-2314-A156F208CD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F59C588-61DB-D4F0-E508-BCD6D6EAA84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82F9B9-AC22-0B90-3648-6F1E02C8B257}"/>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B22147BB-4738-596D-0461-7F4DB447A9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B96D1A-1A01-A080-57D4-7DE454055D1D}"/>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81386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B5738-B2F2-BFB7-3F8B-E7572D2D52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7D8863D-DF52-5DAF-243E-7052B7B76C7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9298E3-6683-6F9E-E68A-5AE30548A717}"/>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CD7777F4-B349-2E01-B580-1823F5B03A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3F5938-620C-656A-C5C7-5E8EB3D2FA5D}"/>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71471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5D757-4C0A-F509-804D-9191B4E2447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9BF4D5A-B588-B3E5-338F-8544C1E7F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17065F8-47F6-21E2-7A2E-7E690D1889B0}"/>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DBB5B73F-B33E-2D40-CBC9-92F023EB38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054D51-C8EC-E2DC-5036-A6CA82641DDB}"/>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27419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BFB138-4EBB-F21E-1361-8C50E13470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D983E5-99B9-6304-F1B7-D90CA040092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EE5ED14-6C23-D225-6DF3-56EB1432D76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7398D31-29A3-64E4-6A3E-E0AF4B1361D0}"/>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A5A4D38A-3FE1-70BA-6C0D-4E280C7BC2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462CDA-70C2-9C0F-42D2-092D7257E4E2}"/>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235872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312FE-A654-EC51-8A66-E8ACB718833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F454613-B584-A4A8-9C55-A308D2265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06B779-DC3C-9F26-EF0A-B0B5BF0E566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974FCF8-3230-204B-3967-B48AC3A0E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A86A4F9-42C6-9161-7814-2378523784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8595EF9-B98D-4720-4407-C53B3F742894}"/>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8" name="Espace réservé du pied de page 7">
            <a:extLst>
              <a:ext uri="{FF2B5EF4-FFF2-40B4-BE49-F238E27FC236}">
                <a16:creationId xmlns:a16="http://schemas.microsoft.com/office/drawing/2014/main" id="{F7287F78-DBFE-3A2A-1EE6-0488E492EC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8EB24AB-1F06-1006-D645-215475822A18}"/>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401239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656B1D-99CF-8393-5031-B0970DD272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8432CA-4CAC-4B19-9D3B-869F6F98ACD0}"/>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4" name="Espace réservé du pied de page 3">
            <a:extLst>
              <a:ext uri="{FF2B5EF4-FFF2-40B4-BE49-F238E27FC236}">
                <a16:creationId xmlns:a16="http://schemas.microsoft.com/office/drawing/2014/main" id="{34C585C6-3671-9DB3-7A8E-15AD7720C9F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75CACF-7FED-169C-6013-904B1E710080}"/>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18490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0100D1-0D26-C9FA-51FD-EBD8A9199D02}"/>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3" name="Espace réservé du pied de page 2">
            <a:extLst>
              <a:ext uri="{FF2B5EF4-FFF2-40B4-BE49-F238E27FC236}">
                <a16:creationId xmlns:a16="http://schemas.microsoft.com/office/drawing/2014/main" id="{3C113964-0D9B-930F-A4AC-F55A7F29943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0728EE5-D139-FEAC-43F6-C48EEBCE9C7A}"/>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337723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51A8B-DA6E-49C2-8393-4BCEC54A30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65149E3-1FAC-54AD-3D0B-75C94F256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61A78D0-DBF9-17C3-7028-7A4E3B211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96C24B-D199-9976-18C4-BA8A75434156}"/>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4FDCDCD8-59F4-8B8E-FC73-91C97D9329B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10AEDF-F18F-B92E-D34F-77CC421CF76D}"/>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402213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A6541-10B7-9589-C90F-A2486AB958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4899285-648F-DAD8-C1CE-89128D62F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77A124-8ECF-C65F-3510-AF91BAB49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6AB487-2ED1-B900-2BA6-2F38EF67FF9E}"/>
              </a:ext>
            </a:extLst>
          </p:cNvPr>
          <p:cNvSpPr>
            <a:spLocks noGrp="1"/>
          </p:cNvSpPr>
          <p:nvPr>
            <p:ph type="dt" sz="half" idx="10"/>
          </p:nvPr>
        </p:nvSpPr>
        <p:spPr/>
        <p:txBody>
          <a:bodyPr/>
          <a:lstStyle/>
          <a:p>
            <a:fld id="{AA7D3288-DE2A-425C-905F-25BCF7A9B625}" type="datetimeFigureOut">
              <a:rPr lang="fr-FR" smtClean="0"/>
              <a:t>19/11/2023</a:t>
            </a:fld>
            <a:endParaRPr lang="fr-FR"/>
          </a:p>
        </p:txBody>
      </p:sp>
      <p:sp>
        <p:nvSpPr>
          <p:cNvPr id="6" name="Espace réservé du pied de page 5">
            <a:extLst>
              <a:ext uri="{FF2B5EF4-FFF2-40B4-BE49-F238E27FC236}">
                <a16:creationId xmlns:a16="http://schemas.microsoft.com/office/drawing/2014/main" id="{8CC498E4-A131-FD37-10BA-00E42637033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616E9A-9E4D-29CD-1045-EFC8295D08A9}"/>
              </a:ext>
            </a:extLst>
          </p:cNvPr>
          <p:cNvSpPr>
            <a:spLocks noGrp="1"/>
          </p:cNvSpPr>
          <p:nvPr>
            <p:ph type="sldNum" sz="quarter" idx="12"/>
          </p:nvPr>
        </p:nvSpPr>
        <p:spPr/>
        <p:txBody>
          <a:bodyPr/>
          <a:lstStyle/>
          <a:p>
            <a:fld id="{47C6E8AB-75C1-433E-9F7E-E58518D53DA3}" type="slidenum">
              <a:rPr lang="fr-FR" smtClean="0"/>
              <a:t>‹N°›</a:t>
            </a:fld>
            <a:endParaRPr lang="fr-FR"/>
          </a:p>
        </p:txBody>
      </p:sp>
    </p:spTree>
    <p:extLst>
      <p:ext uri="{BB962C8B-B14F-4D97-AF65-F5344CB8AC3E}">
        <p14:creationId xmlns:p14="http://schemas.microsoft.com/office/powerpoint/2010/main" val="29204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AD1E1C-4DAE-4C0A-5363-05DA7EDBD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EC72E1B-3673-2029-E5AF-4FD2A9866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834BDE-5FE3-CB77-2FD7-45D46DC72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D3288-DE2A-425C-905F-25BCF7A9B625}" type="datetimeFigureOut">
              <a:rPr lang="fr-FR" smtClean="0"/>
              <a:t>19/11/2023</a:t>
            </a:fld>
            <a:endParaRPr lang="fr-FR"/>
          </a:p>
        </p:txBody>
      </p:sp>
      <p:sp>
        <p:nvSpPr>
          <p:cNvPr id="5" name="Espace réservé du pied de page 4">
            <a:extLst>
              <a:ext uri="{FF2B5EF4-FFF2-40B4-BE49-F238E27FC236}">
                <a16:creationId xmlns:a16="http://schemas.microsoft.com/office/drawing/2014/main" id="{420E77E4-DF04-DB0E-E2B3-5569A21C8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7CC259-0926-2C90-623D-BBA487663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6E8AB-75C1-433E-9F7E-E58518D53DA3}" type="slidenum">
              <a:rPr lang="fr-FR" smtClean="0"/>
              <a:t>‹N°›</a:t>
            </a:fld>
            <a:endParaRPr lang="fr-FR"/>
          </a:p>
        </p:txBody>
      </p:sp>
    </p:spTree>
    <p:extLst>
      <p:ext uri="{BB962C8B-B14F-4D97-AF65-F5344CB8AC3E}">
        <p14:creationId xmlns:p14="http://schemas.microsoft.com/office/powerpoint/2010/main" val="115224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utura-sciences.com/sciences/definitions/physique-mecanique-ondulatoire-4815/" TargetMode="External"/><Relationship Id="rId2" Type="http://schemas.openxmlformats.org/officeDocument/2006/relationships/hyperlink" Target="https://forums.futura-sciences.com/science-ludique-science-samusant/535372-lintrication-quantique-reve-de-communication-instantanee.html" TargetMode="External"/><Relationship Id="rId1" Type="http://schemas.openxmlformats.org/officeDocument/2006/relationships/slideLayout" Target="../slideLayouts/slideLayout7.xml"/><Relationship Id="rId6" Type="http://schemas.openxmlformats.org/officeDocument/2006/relationships/hyperlink" Target="https://www.futura-sciences.com/sciences/definitions/mecanique-quantique-intrication-quantique-4814/" TargetMode="External"/><Relationship Id="rId5" Type="http://schemas.openxmlformats.org/officeDocument/2006/relationships/hyperlink" Target="https://www.futura-sciences.com/sciences/actualites/physique-intrication-quantique-persiste-deux-photons-si-disparait-46649/" TargetMode="External"/><Relationship Id="rId4" Type="http://schemas.openxmlformats.org/officeDocument/2006/relationships/hyperlink" Target="https://www.radiofrance.fr/franceculture/podcasts/la-methode-scientifique/intrication-quantique-un-etrange-aspect-de-la-matiere-4409536"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itpublic.fr/innovation/la-course-a-larmement-quantique-est-lancee/#respon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B2A5C19-F3DD-F579-99E6-9F55E0A0A0B5}"/>
              </a:ext>
            </a:extLst>
          </p:cNvPr>
          <p:cNvSpPr txBox="1"/>
          <p:nvPr/>
        </p:nvSpPr>
        <p:spPr>
          <a:xfrm>
            <a:off x="972152" y="693019"/>
            <a:ext cx="10385659" cy="5909310"/>
          </a:xfrm>
          <a:prstGeom prst="rect">
            <a:avLst/>
          </a:prstGeom>
          <a:noFill/>
        </p:spPr>
        <p:txBody>
          <a:bodyPr wrap="square" rtlCol="0">
            <a:spAutoFit/>
          </a:bodyPr>
          <a:lstStyle/>
          <a:p>
            <a:r>
              <a:rPr lang="fr-FR" dirty="0"/>
              <a:t>Tout est quantique</a:t>
            </a:r>
          </a:p>
          <a:p>
            <a:pPr algn="l" fontAlgn="base"/>
            <a:r>
              <a:rPr lang="fr-FR" b="1" i="0" dirty="0">
                <a:solidFill>
                  <a:srgbClr val="000000"/>
                </a:solidFill>
                <a:effectLst/>
                <a:latin typeface="Merriweather" panose="020F0502020204030204" pitchFamily="2" charset="0"/>
              </a:rPr>
              <a:t>L'intrication quantique a ouvert un champ de recherche très actif</a:t>
            </a:r>
          </a:p>
          <a:p>
            <a:pPr algn="l" fontAlgn="base"/>
            <a:r>
              <a:rPr lang="fr-FR" b="0" i="0" u="sng" dirty="0">
                <a:solidFill>
                  <a:srgbClr val="000000"/>
                </a:solidFill>
                <a:effectLst/>
                <a:latin typeface="Halcom"/>
                <a:hlinkClick r:id="rId2" tooltip="Forum : L'intrication quantique, ou le rêve de la communication instantanée"/>
              </a:rPr>
              <a:t>L'intrication quantique</a:t>
            </a:r>
            <a:r>
              <a:rPr lang="fr-FR" b="0" i="0" dirty="0">
                <a:solidFill>
                  <a:srgbClr val="000000"/>
                </a:solidFill>
                <a:effectLst/>
                <a:latin typeface="Halcom"/>
              </a:rPr>
              <a:t> est maintenant comprise comme un phénomène fondamental de la mécanique quantique. Deux systèmes physiques, comme deux particules, se retrouvent alors dans un état quantique dans lequel ils ne forment plus qu'un seul système dans un certain sens subtil. Avant l'intrication, deux systèmes physiques sans interactions sont dans des états quantiques indépendants mais, après l'intrication, ces deux états sont en quelque sorte «</a:t>
            </a:r>
            <a:r>
              <a:rPr lang="fr-FR" b="0" i="1" dirty="0">
                <a:solidFill>
                  <a:srgbClr val="000000"/>
                </a:solidFill>
                <a:effectLst/>
                <a:latin typeface="Halcom"/>
              </a:rPr>
              <a:t> emmêlés</a:t>
            </a:r>
            <a:r>
              <a:rPr lang="fr-FR" b="0" i="0" dirty="0">
                <a:solidFill>
                  <a:srgbClr val="000000"/>
                </a:solidFill>
                <a:effectLst/>
                <a:latin typeface="Halcom"/>
              </a:rPr>
              <a:t> » et il n'est plus possible de décrire ces deux systèmes de façon indépendante.</a:t>
            </a:r>
          </a:p>
          <a:p>
            <a:endParaRPr lang="fr-FR" dirty="0"/>
          </a:p>
          <a:p>
            <a:r>
              <a:rPr lang="fr-FR" dirty="0">
                <a:hlinkClick r:id="rId3"/>
              </a:rPr>
              <a:t>https://www.futura-sciences.com/sciences/definitions/physique-mecanique-ondulatoire-4815/</a:t>
            </a:r>
            <a:endParaRPr lang="fr-FR" dirty="0"/>
          </a:p>
          <a:p>
            <a:endParaRPr lang="fr-FR" dirty="0"/>
          </a:p>
          <a:p>
            <a:r>
              <a:rPr lang="fr-FR" dirty="0">
                <a:hlinkClick r:id="rId4"/>
              </a:rPr>
              <a:t>https://www.radiofrance.fr/franceculture/podcasts/la-methode-scientifique/intrication-quantique-un-etrange-aspect-de-la-matiere-4409536</a:t>
            </a:r>
            <a:endParaRPr lang="fr-FR" dirty="0"/>
          </a:p>
          <a:p>
            <a:endParaRPr lang="fr-FR" dirty="0"/>
          </a:p>
          <a:p>
            <a:r>
              <a:rPr lang="fr-FR" dirty="0">
                <a:hlinkClick r:id="rId5"/>
              </a:rPr>
              <a:t>https://www.futura-sciences.com/sciences/actualites/physique-intrication-quantique-persiste-deux-photons-si-disparait-46649/</a:t>
            </a:r>
            <a:endParaRPr lang="fr-FR" dirty="0"/>
          </a:p>
          <a:p>
            <a:endParaRPr lang="fr-FR" dirty="0"/>
          </a:p>
          <a:p>
            <a:r>
              <a:rPr lang="fr-FR" dirty="0">
                <a:hlinkClick r:id="rId6"/>
              </a:rPr>
              <a:t>https://www.futura-sciences.com/sciences/definitions/mecanique-quantique-intrication-quantique-4814/</a:t>
            </a:r>
            <a:endParaRPr lang="fr-FR" dirty="0"/>
          </a:p>
          <a:p>
            <a:endParaRPr lang="fr-FR" dirty="0"/>
          </a:p>
          <a:p>
            <a:r>
              <a:rPr lang="fr-FR"/>
              <a:t>https://trustmyscience.com/intrication-quantique-temps-espace/</a:t>
            </a:r>
            <a:endParaRPr lang="fr-FR" dirty="0"/>
          </a:p>
          <a:p>
            <a:r>
              <a:rPr lang="fr-FR" dirty="0"/>
              <a:t> </a:t>
            </a:r>
          </a:p>
        </p:txBody>
      </p:sp>
    </p:spTree>
    <p:extLst>
      <p:ext uri="{BB962C8B-B14F-4D97-AF65-F5344CB8AC3E}">
        <p14:creationId xmlns:p14="http://schemas.microsoft.com/office/powerpoint/2010/main" val="285099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A53353-0211-FACB-DB4C-D2B11A964316}"/>
              </a:ext>
            </a:extLst>
          </p:cNvPr>
          <p:cNvSpPr>
            <a:spLocks noChangeArrowheads="1"/>
          </p:cNvSpPr>
          <p:nvPr/>
        </p:nvSpPr>
        <p:spPr bwMode="auto">
          <a:xfrm>
            <a:off x="288756" y="293300"/>
            <a:ext cx="11598443" cy="6432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5078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333333"/>
                </a:solidFill>
                <a:effectLst/>
                <a:latin typeface="+mn-lt"/>
              </a:rPr>
              <a:t>La course à l’armement quantique est lancée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333333"/>
                </a:solidFill>
                <a:effectLst/>
                <a:latin typeface="+mn-lt"/>
              </a:rPr>
              <a:t>25/09/2023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333333"/>
                </a:solidFill>
                <a:effectLst/>
                <a:latin typeface="+mn-lt"/>
              </a:rPr>
              <a:t>à 06:30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rgbClr val="FFB849"/>
                </a:solidFill>
                <a:effectLst/>
                <a:latin typeface="+mn-lt"/>
                <a:hlinkClick r:id="rId2"/>
              </a:rPr>
              <a:t>0</a:t>
            </a:r>
            <a:endParaRPr kumimoji="0" lang="fr-FR" altLang="fr-FR" sz="1100" b="0" i="0" u="none" strike="noStrike" cap="none" normalizeH="0" baseline="0" dirty="0">
              <a:ln>
                <a:noFill/>
              </a:ln>
              <a:solidFill>
                <a:srgbClr val="FFB84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333333"/>
                </a:solidFill>
                <a:effectLst/>
                <a:latin typeface="+mn-lt"/>
              </a:rPr>
              <a:t>Longtemps confinée à l'univers de la science-fiction, l'informatique quantique devient peu à peu une réalité (presque) tangible. Du moins sur le papier. Depuis la recherche fondamentale, en passant par l’astronomie ou la santé, les promesses sont phénoménales. Mais, s’il est un secteur que la technologie quantique intéresse au plus haut point, c’est bien celui de la défense. Explications.</a:t>
            </a:r>
            <a:endParaRPr kumimoji="0" lang="fr-FR" altLang="fr-FR" sz="11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Le concept d’informatique quantique a été initialement formulé au début des années 80. En 1981, le physicien Richard Feynman évoquait l’idée de simulateurs quantiques pour résoudre des problèmes quantiques complexes. Cependant, la notion a véritablement pris son essor en 1985 lorsque le mathématicien britannique David Deutsch a posé les bases de l’informatique quantique en publiant un article intitulé « Quantum </a:t>
            </a:r>
            <a:r>
              <a:rPr kumimoji="0" lang="fr-FR" altLang="fr-FR" sz="1100" b="0" i="0" u="none" strike="noStrike" cap="none" normalizeH="0" baseline="0" dirty="0" err="1">
                <a:ln>
                  <a:noFill/>
                </a:ln>
                <a:solidFill>
                  <a:srgbClr val="FFB849"/>
                </a:solidFill>
                <a:effectLst/>
                <a:latin typeface="+mn-lt"/>
              </a:rPr>
              <a:t>theory</a:t>
            </a:r>
            <a:r>
              <a:rPr kumimoji="0" lang="fr-FR" altLang="fr-FR" sz="1100" b="0" i="0" u="none" strike="noStrike" cap="none" normalizeH="0" baseline="0" dirty="0">
                <a:ln>
                  <a:noFill/>
                </a:ln>
                <a:solidFill>
                  <a:srgbClr val="FFB849"/>
                </a:solidFill>
                <a:effectLst/>
                <a:latin typeface="+mn-lt"/>
              </a:rPr>
              <a:t>, the Church-Turing </a:t>
            </a:r>
            <a:r>
              <a:rPr kumimoji="0" lang="fr-FR" altLang="fr-FR" sz="1100" b="0" i="0" u="none" strike="noStrike" cap="none" normalizeH="0" baseline="0" dirty="0" err="1">
                <a:ln>
                  <a:noFill/>
                </a:ln>
                <a:solidFill>
                  <a:srgbClr val="FFB849"/>
                </a:solidFill>
                <a:effectLst/>
                <a:latin typeface="+mn-lt"/>
              </a:rPr>
              <a:t>principle</a:t>
            </a:r>
            <a:r>
              <a:rPr kumimoji="0" lang="fr-FR" altLang="fr-FR" sz="1100" b="0" i="0" u="none" strike="noStrike" cap="none" normalizeH="0" baseline="0" dirty="0">
                <a:ln>
                  <a:noFill/>
                </a:ln>
                <a:solidFill>
                  <a:srgbClr val="FFB849"/>
                </a:solidFill>
                <a:effectLst/>
                <a:latin typeface="+mn-lt"/>
              </a:rPr>
              <a:t> and the </a:t>
            </a:r>
            <a:r>
              <a:rPr kumimoji="0" lang="fr-FR" altLang="fr-FR" sz="1100" b="0" i="0" u="none" strike="noStrike" cap="none" normalizeH="0" baseline="0" dirty="0" err="1">
                <a:ln>
                  <a:noFill/>
                </a:ln>
                <a:solidFill>
                  <a:srgbClr val="FFB849"/>
                </a:solidFill>
                <a:effectLst/>
                <a:latin typeface="+mn-lt"/>
              </a:rPr>
              <a:t>universal</a:t>
            </a:r>
            <a:r>
              <a:rPr kumimoji="0" lang="fr-FR" altLang="fr-FR" sz="1100" b="0" i="0" u="none" strike="noStrike" cap="none" normalizeH="0" baseline="0" dirty="0">
                <a:ln>
                  <a:noFill/>
                </a:ln>
                <a:solidFill>
                  <a:srgbClr val="FFB849"/>
                </a:solidFill>
                <a:effectLst/>
                <a:latin typeface="+mn-lt"/>
              </a:rPr>
              <a:t> quantum computer. » Depuis lors, l’informatique quantique a été le sujet de recherches intensives et de développements technologiques.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L’informatique quantique diffère fondamentalement de l’informatique classique. Alors que les ordinateurs classiques utilisent des bits pour stocker et manipuler des données, pouvant prendre les valeurs 0 ou 1, les ordinateurs quantiques utilisent des qubits, qui peuvent exister dans un état superposé de 0 et 1 simultanément. Cette propriété permet aux ordinateurs quantiques de disposer d’une puissance de calcul exceptionnelle et permettant de résoudre des problèmes complexes de manière exponentielle.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Dans le secteur de la défense, cela ouvre la porte à des avancées majeures dans de nombreux domaines. Mais cette percée technologique suscite aussi un tumulte de questions concernant la sécurité nationale, les opportunités et les menaces qui en découlent.</a:t>
            </a:r>
            <a:endParaRPr kumimoji="0" lang="fr-FR" altLang="fr-FR" sz="1100" b="1" i="0" u="none" strike="noStrike" cap="none" normalizeH="0" baseline="0" dirty="0">
              <a:ln>
                <a:noFill/>
              </a:ln>
              <a:solidFill>
                <a:srgbClr val="FFB84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FFB849"/>
                </a:solidFill>
                <a:effectLst/>
                <a:latin typeface="+mn-lt"/>
              </a:rPr>
              <a:t>Casser les systèmes de chiffrements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L’informatique quantique promet de décrypter en un éclair les systèmes de chiffrement classiques actuels. Si la perspective de briser les clés de chiffrement de l’ennemi pour accéder à des informations stratégiques est intéressante, l’épée est à double tranchant. L’informatique quantique remet ainsi en cause la confidentialité des communications militaires.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L’informatique quantique remet en cause la confidentialité des communications militaires.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Cependant, les technologies quantiques ouvrent également la voie à une cryptographie résistante aux assauts quantiques, préservant ainsi la sécurité des échanges de données dans le monde de la défense. Pour saisir cette opportunité, il faudra néanmoins s’appuyer sur des investissements importants et une adoption généralisée pour contrer la menace.</a:t>
            </a:r>
            <a:endParaRPr kumimoji="0" lang="fr-FR" altLang="fr-FR" sz="1100" b="1" i="0" u="none" strike="noStrike" cap="none" normalizeH="0" baseline="0" dirty="0">
              <a:ln>
                <a:noFill/>
              </a:ln>
              <a:solidFill>
                <a:srgbClr val="FFB84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FFB849"/>
                </a:solidFill>
                <a:effectLst/>
                <a:latin typeface="+mn-lt"/>
              </a:rPr>
              <a:t>Simuler la stratégie militaire gagnante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La cryptographie n’est pas la seule à être frappée de plein fouet par la révolution quantique. En effet, grâce aux ordinateurs quantiques, les stratégies militaires peuvent entrer dans une nouvelle dimension. Imaginez pouvoir simuler des scénarios militaires complexes en un clin d’œil, permettant aux stratèges d’optimiser leurs tactiques, de planifier des opérations et de former leurs troupes dans des environnements virtuels réalistes et immersifs. Le cours des conflits pourraient s’en trouver changer.</a:t>
            </a:r>
            <a:endParaRPr kumimoji="0" lang="fr-FR" altLang="fr-FR" sz="1100" b="1" i="0" u="none" strike="noStrike" cap="none" normalizeH="0" baseline="0" dirty="0">
              <a:ln>
                <a:noFill/>
              </a:ln>
              <a:solidFill>
                <a:srgbClr val="FFB84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FFB849"/>
                </a:solidFill>
                <a:effectLst/>
                <a:latin typeface="+mn-lt"/>
              </a:rPr>
              <a:t>Détecter les appareils furtifs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Les radars quantiques constituent une avancée majeure dans la détection d’appareils furtifs. En exploitant la sensibilité extrême des qubits aux changements infinitésimaux de l’environnement, ces dispositifs offrent un avantage tactique considérable. Les appareils furtifs sont conçus pour absorber ou disperser les ondes radars, ce qui les rend invisibles aux radars traditionnels.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Les photons quantiques peuvent interagir avec les appareils furtifs.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Les radars quantiques, quant à eux, utilisent des photons quantiques, qui peuvent interagir avec les appareils furtifs de manière différente que les ondes radars classiques. Les radars quantiques sont encore en phase de développement, mais ils pourraient permettre de détecter les appareils furtifs à des distances plus grandes et avec une plus grande précision que les radars traditionnels.</a:t>
            </a:r>
            <a:endParaRPr kumimoji="0" lang="fr-FR" altLang="fr-FR" sz="1100" b="1" i="0" u="none" strike="noStrike" cap="none" normalizeH="0" baseline="0" dirty="0">
              <a:ln>
                <a:noFill/>
              </a:ln>
              <a:solidFill>
                <a:srgbClr val="FFB849"/>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rgbClr val="FFB849"/>
                </a:solidFill>
                <a:effectLst/>
                <a:latin typeface="+mn-lt"/>
              </a:rPr>
              <a:t>Accélérer l’IA et les décisions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L’intelligence artificielle pourra bien évidemment tirer avantage de la puissance quantique en accélérant de manière exponentielle l’analyse des données en temps réel, le machine </a:t>
            </a:r>
            <a:r>
              <a:rPr kumimoji="0" lang="fr-FR" altLang="fr-FR" sz="1100" b="0" i="0" u="none" strike="noStrike" cap="none" normalizeH="0" baseline="0" dirty="0" err="1">
                <a:ln>
                  <a:noFill/>
                </a:ln>
                <a:solidFill>
                  <a:srgbClr val="FFB849"/>
                </a:solidFill>
                <a:effectLst/>
                <a:latin typeface="+mn-lt"/>
              </a:rPr>
              <a:t>learning</a:t>
            </a:r>
            <a:r>
              <a:rPr kumimoji="0" lang="fr-FR" altLang="fr-FR" sz="1100" b="0" i="0" u="none" strike="noStrike" cap="none" normalizeH="0" baseline="0" dirty="0">
                <a:ln>
                  <a:noFill/>
                </a:ln>
                <a:solidFill>
                  <a:srgbClr val="FFB849"/>
                </a:solidFill>
                <a:effectLst/>
                <a:latin typeface="+mn-lt"/>
              </a:rPr>
              <a:t> et la prise de décision autonome. Malheureusement, l’informatique quantique soulève son lot d’interrogations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FFB849"/>
                </a:solidFill>
                <a:effectLst/>
                <a:latin typeface="+mn-lt"/>
              </a:rPr>
              <a:t>Les mêmes capacités qui la rendent puissante pour la recherche scientifique et le calcul intensif sont également une source de préoccupation pour la sécurité nationale. Même si l’informatique quantique n’est pas encore d’actualité, les risques liés à une potentielle cyber-guerre quantique implique d’être dès aujourd’hui dans la course.</a:t>
            </a:r>
            <a:endParaRPr kumimoji="0" lang="fr-FR" altLang="fr-FR" sz="11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438185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901</Words>
  <Application>Microsoft Office PowerPoint</Application>
  <PresentationFormat>Grand écran</PresentationFormat>
  <Paragraphs>37</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Calibri Light</vt:lpstr>
      <vt:lpstr>Halcom</vt:lpstr>
      <vt:lpstr>Merriweather</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Sefofo SOKPOR</dc:creator>
  <cp:lastModifiedBy>Sefofo SOKPOR</cp:lastModifiedBy>
  <cp:revision>3</cp:revision>
  <dcterms:created xsi:type="dcterms:W3CDTF">2023-11-19T18:10:54Z</dcterms:created>
  <dcterms:modified xsi:type="dcterms:W3CDTF">2023-11-19T18:45:20Z</dcterms:modified>
</cp:coreProperties>
</file>