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BADD8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F18DA199.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omments/modernComment_10F_48033A1E.xml" ContentType="application/vnd.ms-powerpoint.comments+xml"/>
  <Override PartName="/ppt/notesSlides/notesSlide5.xml" ContentType="application/vnd.openxmlformats-officedocument.presentationml.notesSlide+xml"/>
  <Override PartName="/ppt/comments/modernComment_110_1A9C3BB8.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4_4CE56180.xml" ContentType="application/vnd.ms-powerpoint.comments+xml"/>
  <Override PartName="/ppt/notesSlides/notesSlide9.xml" ContentType="application/vnd.openxmlformats-officedocument.presentationml.notesSlide+xml"/>
  <Override PartName="/ppt/comments/modernComment_115_93BA1D7A.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7_520671E.xml" ContentType="application/vnd.ms-powerpoint.comments+xml"/>
  <Override PartName="/ppt/notesSlides/notesSlide13.xml" ContentType="application/vnd.openxmlformats-officedocument.presentationml.notesSlide+xml"/>
  <Override PartName="/ppt/comments/modernComment_11C_8F7B28FB.xml" ContentType="application/vnd.ms-powerpoint.comments+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3" r:id="rId3"/>
    <p:sldId id="258" r:id="rId4"/>
    <p:sldId id="271" r:id="rId5"/>
    <p:sldId id="272" r:id="rId6"/>
    <p:sldId id="274" r:id="rId7"/>
    <p:sldId id="275" r:id="rId8"/>
    <p:sldId id="276" r:id="rId9"/>
    <p:sldId id="277" r:id="rId10"/>
    <p:sldId id="282" r:id="rId11"/>
    <p:sldId id="280" r:id="rId12"/>
    <p:sldId id="279" r:id="rId13"/>
    <p:sldId id="284"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906CB4-2F2F-F1E1-82B4-1F8B64639CDC}" name="Seger Steele" initials="" userId="S::seger.steele@arcadiasolutions.com::93931010-8ed3-4d80-b8f5-5fc34453574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D6C"/>
    <a:srgbClr val="284678"/>
    <a:srgbClr val="0D0F14"/>
    <a:srgbClr val="111E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9"/>
    <p:restoredTop sz="67327" autoAdjust="0"/>
  </p:normalViewPr>
  <p:slideViewPr>
    <p:cSldViewPr snapToGrid="0">
      <p:cViewPr varScale="1">
        <p:scale>
          <a:sx n="105" d="100"/>
          <a:sy n="105" d="100"/>
        </p:scale>
        <p:origin x="1088" y="200"/>
      </p:cViewPr>
      <p:guideLst/>
    </p:cSldViewPr>
  </p:slideViewPr>
  <p:notesTextViewPr>
    <p:cViewPr>
      <p:scale>
        <a:sx n="1" d="1"/>
        <a:sy n="1" d="1"/>
      </p:scale>
      <p:origin x="0" y="0"/>
    </p:cViewPr>
  </p:notesTextViewPr>
  <p:notesViewPr>
    <p:cSldViewPr snapToGrid="0">
      <p:cViewPr varScale="1">
        <p:scale>
          <a:sx n="121" d="100"/>
          <a:sy n="121" d="100"/>
        </p:scale>
        <p:origin x="43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0_BADD8C.xml><?xml version="1.0" encoding="utf-8"?>
<p188:cmLst xmlns:a="http://schemas.openxmlformats.org/drawingml/2006/main" xmlns:r="http://schemas.openxmlformats.org/officeDocument/2006/relationships" xmlns:p188="http://schemas.microsoft.com/office/powerpoint/2018/8/main">
  <p188:cm id="{14142DD7-AE71-1640-BFED-C8A0E684D0D4}" authorId="{01906CB4-2F2F-F1E1-82B4-1F8B64639CDC}" status="resolved" created="2023-09-28T20:13:28.997" complete="100000">
    <ac:deMkLst xmlns:ac="http://schemas.microsoft.com/office/drawing/2013/main/command">
      <pc:docMk xmlns:pc="http://schemas.microsoft.com/office/powerpoint/2013/main/command"/>
      <pc:sldMk xmlns:pc="http://schemas.microsoft.com/office/powerpoint/2013/main/command" cId="12246412" sldId="256"/>
      <ac:spMk id="3" creationId="{F6DBE66B-BEDE-67EB-49A2-00DE7A31B3DA}"/>
    </ac:deMkLst>
    <p188:txBody>
      <a:bodyPr/>
      <a:lstStyle/>
      <a:p>
        <a:r>
          <a:rPr lang="en-US"/>
          <a:t>Include my full name
Email as well</a:t>
        </a:r>
      </a:p>
    </p188:txBody>
  </p188:cm>
</p188:cmLst>
</file>

<file path=ppt/comments/modernComment_102_F18DA199.xml><?xml version="1.0" encoding="utf-8"?>
<p188:cmLst xmlns:a="http://schemas.openxmlformats.org/drawingml/2006/main" xmlns:r="http://schemas.openxmlformats.org/officeDocument/2006/relationships" xmlns:p188="http://schemas.microsoft.com/office/powerpoint/2018/8/main">
  <p188:cm id="{F570B7DB-27A6-D74C-85BF-4E7D83329F20}" authorId="{01906CB4-2F2F-F1E1-82B4-1F8B64639CDC}" status="resolved" created="2023-09-28T20:18:41.950" complete="100000">
    <pc:sldMkLst xmlns:pc="http://schemas.microsoft.com/office/powerpoint/2013/main/command">
      <pc:docMk/>
      <pc:sldMk cId="4052591001" sldId="258"/>
    </pc:sldMkLst>
    <p188:txBody>
      <a:bodyPr/>
      <a:lstStyle/>
      <a:p>
        <a:r>
          <a:rPr lang="en-US"/>
          <a:t>Shorten these to make them easier to read. 
Reference Jeremy’s picture, use these as subheadings for the titles</a:t>
        </a:r>
      </a:p>
    </p188:txBody>
  </p188:cm>
</p188:cmLst>
</file>

<file path=ppt/comments/modernComment_10F_48033A1E.xml><?xml version="1.0" encoding="utf-8"?>
<p188:cmLst xmlns:a="http://schemas.openxmlformats.org/drawingml/2006/main" xmlns:r="http://schemas.openxmlformats.org/officeDocument/2006/relationships" xmlns:p188="http://schemas.microsoft.com/office/powerpoint/2018/8/main">
  <p188:cm id="{DE28C0A4-DF49-8D46-AEDD-BD36FB778DEF}" authorId="{01906CB4-2F2F-F1E1-82B4-1F8B64639CDC}" status="resolved" created="2023-10-05T02:09:57.679" complete="100000">
    <pc:sldMkLst xmlns:pc="http://schemas.microsoft.com/office/powerpoint/2013/main/command">
      <pc:docMk/>
      <pc:sldMk cId="1208171038" sldId="271"/>
    </pc:sldMkLst>
    <p188:replyLst/>
    <p188:txBody>
      <a:bodyPr/>
      <a:lstStyle/>
      <a:p>
        <a:r>
          <a:rPr lang="en-US"/>
          <a:t>Raise hands or group acknowledge are good way to interact with the crowd</a:t>
        </a:r>
      </a:p>
    </p188:txBody>
  </p188:cm>
</p188:cmLst>
</file>

<file path=ppt/comments/modernComment_110_1A9C3BB8.xml><?xml version="1.0" encoding="utf-8"?>
<p188:cmLst xmlns:a="http://schemas.openxmlformats.org/drawingml/2006/main" xmlns:r="http://schemas.openxmlformats.org/officeDocument/2006/relationships" xmlns:p188="http://schemas.microsoft.com/office/powerpoint/2018/8/main">
  <p188:cm id="{DFB160B4-D39B-7642-BF65-1A79578A7864}" authorId="{01906CB4-2F2F-F1E1-82B4-1F8B64639CDC}" status="resolved" created="2023-10-05T02:11:13.001" complete="100000">
    <ac:txMkLst xmlns:ac="http://schemas.microsoft.com/office/drawing/2013/main/command">
      <pc:docMk xmlns:pc="http://schemas.microsoft.com/office/powerpoint/2013/main/command"/>
      <pc:sldMk xmlns:pc="http://schemas.microsoft.com/office/powerpoint/2013/main/command" cId="446446520" sldId="272"/>
      <ac:spMk id="4" creationId="{78012ECD-245B-CF72-AABE-B7204F5BE5ED}"/>
      <ac:txMk cp="137" len="29">
        <ac:context len="583" hash="1940775700"/>
      </ac:txMk>
    </ac:txMkLst>
    <p188:pos x="4666129" y="1141693"/>
    <p188:replyLst>
      <p188:reply id="{7964F2BE-12E5-734F-BA75-9984DC41F301}" authorId="{01906CB4-2F2F-F1E1-82B4-1F8B64639CDC}" created="2023-10-05T02:11:24.733">
        <p188:txBody>
          <a:bodyPr/>
          <a:lstStyle/>
          <a:p>
            <a:r>
              <a:rPr lang="en-US"/>
              <a:t>Who, what , when, how, why
Map back to this
</a:t>
            </a:r>
          </a:p>
        </p188:txBody>
      </p188:reply>
    </p188:replyLst>
    <p188:txBody>
      <a:bodyPr/>
      <a:lstStyle/>
      <a:p>
        <a:r>
          <a:rPr lang="en-US"/>
          <a:t>Ensure end users are heard.  i.e. impact to end users
</a:t>
        </a:r>
      </a:p>
    </p188:txBody>
  </p188:cm>
</p188:cmLst>
</file>

<file path=ppt/comments/modernComment_114_4CE56180.xml><?xml version="1.0" encoding="utf-8"?>
<p188:cmLst xmlns:a="http://schemas.openxmlformats.org/drawingml/2006/main" xmlns:r="http://schemas.openxmlformats.org/officeDocument/2006/relationships" xmlns:p188="http://schemas.microsoft.com/office/powerpoint/2018/8/main">
  <p188:cm id="{BCEF0C3F-9059-5D46-8D49-AA818C6BA252}" authorId="{01906CB4-2F2F-F1E1-82B4-1F8B64639CDC}" status="resolved" created="2023-10-05T02:23:23.666" complete="100000">
    <ac:txMkLst xmlns:ac="http://schemas.microsoft.com/office/drawing/2013/main/command">
      <pc:docMk xmlns:pc="http://schemas.microsoft.com/office/powerpoint/2013/main/command"/>
      <pc:sldMk xmlns:pc="http://schemas.microsoft.com/office/powerpoint/2013/main/command" cId="1290101120" sldId="276"/>
      <ac:spMk id="4" creationId="{78012ECD-245B-CF72-AABE-B7204F5BE5ED}"/>
      <ac:txMk cp="0" len="9">
        <ac:context len="390" hash="3516816374"/>
      </ac:txMk>
    </ac:txMkLst>
    <p188:pos x="1985682" y="370728"/>
    <p188:replyLst>
      <p188:reply id="{79515822-B5B1-704B-B9DD-0200704C56F6}" authorId="{01906CB4-2F2F-F1E1-82B4-1F8B64639CDC}" created="2023-10-05T02:23:37.661">
        <p188:txBody>
          <a:bodyPr/>
          <a:lstStyle/>
          <a:p>
            <a:r>
              <a:rPr lang="en-US"/>
              <a:t>Being Involved in your community, </a:t>
            </a:r>
          </a:p>
        </p188:txBody>
      </p188:reply>
      <p188:reply id="{DBC11502-57DC-E54E-824A-E666F5DC487A}" authorId="{01906CB4-2F2F-F1E1-82B4-1F8B64639CDC}" created="2023-10-05T02:23:49.079">
        <p188:txBody>
          <a:bodyPr/>
          <a:lstStyle/>
          <a:p>
            <a:r>
              <a:rPr lang="en-US"/>
              <a:t>HISAC, Mandiant, Vendor Webinars, SANS free workshops</a:t>
            </a:r>
          </a:p>
        </p188:txBody>
      </p188:reply>
    </p188:replyLst>
    <p188:txBody>
      <a:bodyPr/>
      <a:lstStyle/>
      <a:p>
        <a:r>
          <a:rPr lang="en-US"/>
          <a:t>Invite other team leaders into the slack channel </a:t>
        </a:r>
      </a:p>
    </p188:txBody>
  </p188:cm>
</p188:cmLst>
</file>

<file path=ppt/comments/modernComment_115_93BA1D7A.xml><?xml version="1.0" encoding="utf-8"?>
<p188:cmLst xmlns:a="http://schemas.openxmlformats.org/drawingml/2006/main" xmlns:r="http://schemas.openxmlformats.org/officeDocument/2006/relationships" xmlns:p188="http://schemas.microsoft.com/office/powerpoint/2018/8/main">
  <p188:cm id="{D28859CF-6687-8843-B569-100269F5561A}" authorId="{01906CB4-2F2F-F1E1-82B4-1F8B64639CDC}" status="resolved" created="2023-10-05T02:27:34.918" complete="100000">
    <ac:txMkLst xmlns:ac="http://schemas.microsoft.com/office/drawing/2013/main/command">
      <pc:docMk xmlns:pc="http://schemas.microsoft.com/office/powerpoint/2013/main/command"/>
      <pc:sldMk xmlns:pc="http://schemas.microsoft.com/office/powerpoint/2013/main/command" cId="2478447994" sldId="277"/>
      <ac:spMk id="4" creationId="{78012ECD-245B-CF72-AABE-B7204F5BE5ED}"/>
      <ac:txMk cp="74" len="102">
        <ac:context len="413" hash="1385022209"/>
      </ac:txMk>
    </ac:txMkLst>
    <p188:pos x="8987118" y="1141693"/>
    <p188:txBody>
      <a:bodyPr/>
      <a:lstStyle/>
      <a:p>
        <a:r>
          <a:rPr lang="en-US"/>
          <a:t>Bring up security gaps, can tie this into slides from earlier
</a:t>
        </a:r>
      </a:p>
    </p188:txBody>
  </p188:cm>
  <p188:cm id="{4C13E2F0-3395-2040-AECD-17071BDC7510}" authorId="{01906CB4-2F2F-F1E1-82B4-1F8B64639CDC}" status="resolved" created="2023-10-05T02:27:44.803" complete="100000">
    <ac:txMkLst xmlns:ac="http://schemas.microsoft.com/office/drawing/2013/main/command">
      <pc:docMk xmlns:pc="http://schemas.microsoft.com/office/powerpoint/2013/main/command"/>
      <pc:sldMk xmlns:pc="http://schemas.microsoft.com/office/powerpoint/2013/main/command" cId="2478447994" sldId="277"/>
      <ac:spMk id="4" creationId="{78012ECD-245B-CF72-AABE-B7204F5BE5ED}"/>
      <ac:txMk cp="272" len="29">
        <ac:context len="413" hash="1385022209"/>
      </ac:txMk>
    </ac:txMkLst>
    <p188:pos x="5006788" y="2764304"/>
    <p188:txBody>
      <a:bodyPr/>
      <a:lstStyle/>
      <a:p>
        <a:r>
          <a:rPr lang="en-US"/>
          <a:t>If others want to learn a new task, embolden them and help them along the way.  </a:t>
        </a:r>
      </a:p>
    </p188:txBody>
  </p188:cm>
</p188:cmLst>
</file>

<file path=ppt/comments/modernComment_117_520671E.xml><?xml version="1.0" encoding="utf-8"?>
<p188:cmLst xmlns:a="http://schemas.openxmlformats.org/drawingml/2006/main" xmlns:r="http://schemas.openxmlformats.org/officeDocument/2006/relationships" xmlns:p188="http://schemas.microsoft.com/office/powerpoint/2018/8/main">
  <p188:cm id="{7EDC5727-EF2E-254E-A1D6-23CF947B2060}" authorId="{01906CB4-2F2F-F1E1-82B4-1F8B64639CDC}" status="resolved" created="2023-10-05T02:31:30.884" complete="100000">
    <pc:sldMkLst xmlns:pc="http://schemas.microsoft.com/office/powerpoint/2013/main/command">
      <pc:docMk/>
      <pc:sldMk cId="86009630" sldId="279"/>
    </pc:sldMkLst>
    <p188:txBody>
      <a:bodyPr/>
      <a:lstStyle/>
      <a:p>
        <a:r>
          <a:rPr lang="en-US"/>
          <a:t>Take advantage of CTFs, helps you get in the community and grow that way.  Mentioned SANS Holiday challenge.</a:t>
        </a:r>
      </a:p>
    </p188:txBody>
  </p188:cm>
</p188:cmLst>
</file>

<file path=ppt/comments/modernComment_11C_8F7B28FB.xml><?xml version="1.0" encoding="utf-8"?>
<p188:cmLst xmlns:a="http://schemas.openxmlformats.org/drawingml/2006/main" xmlns:r="http://schemas.openxmlformats.org/officeDocument/2006/relationships" xmlns:p188="http://schemas.microsoft.com/office/powerpoint/2018/8/main">
  <p188:cm id="{F1467F0E-1185-4783-890F-73F709197494}" authorId="{01906CB4-2F2F-F1E1-82B4-1F8B64639CDC}" status="resolved" created="2023-10-05T02:29:22.215" complete="100000">
    <ac:txMkLst xmlns:ac="http://schemas.microsoft.com/office/drawing/2013/main/command">
      <pc:docMk xmlns:pc="http://schemas.microsoft.com/office/powerpoint/2013/main/command"/>
      <pc:sldMk xmlns:pc="http://schemas.microsoft.com/office/powerpoint/2013/main/command" cId="2407213307" sldId="284"/>
      <ac:spMk id="2" creationId="{97EA8103-7507-5686-0E49-B6C7A93DF28A}"/>
      <ac:txMk cp="0" len="30">
        <ac:context len="31" hash="3124052072"/>
      </ac:txMk>
    </ac:txMkLst>
    <p188:pos x="6230474" y="484853"/>
    <p188:txBody>
      <a:bodyPr/>
      <a:lstStyle/>
      <a:p>
        <a:r>
          <a:rPr lang="en-US"/>
          <a:t>Have to catch the burn out before they get there</a:t>
        </a:r>
      </a:p>
    </p188:txBody>
  </p188:cm>
  <p188:cm id="{B5C4D50E-5026-4744-91F8-38E8C946FC96}" authorId="{01906CB4-2F2F-F1E1-82B4-1F8B64639CDC}" status="resolved" created="2023-10-05T02:29:31.803" complete="100000">
    <pc:sldMkLst xmlns:pc="http://schemas.microsoft.com/office/powerpoint/2013/main/command">
      <pc:docMk/>
      <pc:sldMk cId="3374742592" sldId="278"/>
    </pc:sldMkLst>
    <p188:txBody>
      <a:bodyPr/>
      <a:lstStyle/>
      <a:p>
        <a:r>
          <a:rPr lang="en-US"/>
          <a:t>If you feel the audience is disconnecting, ask a raise hand question about burnout</a:t>
        </a:r>
      </a:p>
    </p188:txBody>
  </p188:cm>
  <p188:cm id="{080813E1-FFA4-4619-98CE-3743AEE2AD63}" authorId="{01906CB4-2F2F-F1E1-82B4-1F8B64639CDC}" status="resolved" created="2023-10-05T02:29:51.384">
    <ac:txMkLst xmlns:ac="http://schemas.microsoft.com/office/drawing/2013/main/command">
      <pc:docMk xmlns:pc="http://schemas.microsoft.com/office/powerpoint/2013/main/command"/>
      <pc:sldMk xmlns:pc="http://schemas.microsoft.com/office/powerpoint/2013/main/command" cId="2407213307" sldId="284"/>
      <ac:spMk id="2" creationId="{97EA8103-7507-5686-0E49-B6C7A93DF28A}"/>
      <ac:txMk cp="0" len="30">
        <ac:context len="31" hash="3124052072"/>
      </ac:txMk>
    </ac:txMkLst>
    <p188:pos x="6230474" y="484853"/>
    <p188:replyLst>
      <p188:reply id="{262AE7A3-1427-B841-8E4C-1739F7DB5F01}" authorId="{01906CB4-2F2F-F1E1-82B4-1F8B64639CDC}" created="2023-10-05T02:42:14.004">
        <p188:txBody>
          <a:bodyPr/>
          <a:lstStyle/>
          <a:p>
            <a:r>
              <a:rPr lang="en-US"/>
              <a:t>Going to forego this as limited on time/energy</a:t>
            </a:r>
          </a:p>
        </p188:txBody>
      </p188:reply>
    </p188:replyLst>
    <p188:txBody>
      <a:bodyPr/>
      <a:lstStyle/>
      <a:p>
        <a:r>
          <a:rPr lang="en-US"/>
          <a:t>Consider a word cloud for this, will keep versatile in the slides</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ABE62-55B5-47C5-86C6-02010C62853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9DF5AB-431E-4187-AFB1-E42800F722F4}">
      <dgm:prSet custT="1"/>
      <dgm:spPr/>
      <dgm:t>
        <a:bodyPr/>
        <a:lstStyle/>
        <a:p>
          <a:pPr>
            <a:lnSpc>
              <a:spcPct val="100000"/>
            </a:lnSpc>
          </a:pPr>
          <a:r>
            <a:rPr lang="en-US" sz="1800" b="1" i="0" dirty="0"/>
            <a:t>Identify and Communicate Gaps</a:t>
          </a:r>
          <a:endParaRPr lang="en-US" sz="1800" b="1" dirty="0"/>
        </a:p>
      </dgm:t>
    </dgm:pt>
    <dgm:pt modelId="{C7113CAB-59A3-4A47-964B-529E06B9D59E}" type="parTrans" cxnId="{223F0E40-0FD8-4421-800A-26A34FB8538C}">
      <dgm:prSet/>
      <dgm:spPr/>
      <dgm:t>
        <a:bodyPr/>
        <a:lstStyle/>
        <a:p>
          <a:endParaRPr lang="en-US"/>
        </a:p>
      </dgm:t>
    </dgm:pt>
    <dgm:pt modelId="{7F5E14D1-0926-486F-8114-C6C10084E2E9}" type="sibTrans" cxnId="{223F0E40-0FD8-4421-800A-26A34FB8538C}">
      <dgm:prSet/>
      <dgm:spPr/>
      <dgm:t>
        <a:bodyPr/>
        <a:lstStyle/>
        <a:p>
          <a:endParaRPr lang="en-US"/>
        </a:p>
      </dgm:t>
    </dgm:pt>
    <dgm:pt modelId="{31584CC7-6E4A-4256-9436-C607ECA728DE}">
      <dgm:prSet custT="1"/>
      <dgm:spPr/>
      <dgm:t>
        <a:bodyPr/>
        <a:lstStyle/>
        <a:p>
          <a:pPr>
            <a:lnSpc>
              <a:spcPct val="100000"/>
            </a:lnSpc>
          </a:pPr>
          <a:r>
            <a:rPr lang="en-US" sz="1800" b="1" i="0" dirty="0"/>
            <a:t>Collaborate and Leverage External Teams</a:t>
          </a:r>
          <a:endParaRPr lang="en-US" sz="1800" dirty="0"/>
        </a:p>
      </dgm:t>
    </dgm:pt>
    <dgm:pt modelId="{5688F4C1-C842-4430-931F-53CF60EF00C6}" type="parTrans" cxnId="{57A012EE-9080-4E8E-8FE5-C78C6689233E}">
      <dgm:prSet/>
      <dgm:spPr/>
      <dgm:t>
        <a:bodyPr/>
        <a:lstStyle/>
        <a:p>
          <a:endParaRPr lang="en-US"/>
        </a:p>
      </dgm:t>
    </dgm:pt>
    <dgm:pt modelId="{0BB8B44F-A9F6-496D-89A9-979D911C2789}" type="sibTrans" cxnId="{57A012EE-9080-4E8E-8FE5-C78C6689233E}">
      <dgm:prSet/>
      <dgm:spPr/>
      <dgm:t>
        <a:bodyPr/>
        <a:lstStyle/>
        <a:p>
          <a:endParaRPr lang="en-US"/>
        </a:p>
      </dgm:t>
    </dgm:pt>
    <dgm:pt modelId="{F36E799E-C303-4977-99DC-6C1107DF4075}">
      <dgm:prSet custT="1"/>
      <dgm:spPr/>
      <dgm:t>
        <a:bodyPr/>
        <a:lstStyle/>
        <a:p>
          <a:pPr>
            <a:lnSpc>
              <a:spcPct val="100000"/>
            </a:lnSpc>
          </a:pPr>
          <a:r>
            <a:rPr lang="en-US" sz="1800" b="1" i="0" dirty="0"/>
            <a:t>Be a Constant Learner</a:t>
          </a:r>
          <a:endParaRPr lang="en-US" sz="1800" dirty="0"/>
        </a:p>
      </dgm:t>
    </dgm:pt>
    <dgm:pt modelId="{38A01D7E-7B3A-4157-8693-9BF8554D0DE0}" type="parTrans" cxnId="{29D6999C-54D8-4714-925F-1009ADF28BE4}">
      <dgm:prSet/>
      <dgm:spPr/>
      <dgm:t>
        <a:bodyPr/>
        <a:lstStyle/>
        <a:p>
          <a:endParaRPr lang="en-US"/>
        </a:p>
      </dgm:t>
    </dgm:pt>
    <dgm:pt modelId="{B4CDD2B2-81EC-463F-AFE7-8D35A07F56DF}" type="sibTrans" cxnId="{29D6999C-54D8-4714-925F-1009ADF28BE4}">
      <dgm:prSet/>
      <dgm:spPr/>
      <dgm:t>
        <a:bodyPr/>
        <a:lstStyle/>
        <a:p>
          <a:endParaRPr lang="en-US"/>
        </a:p>
      </dgm:t>
    </dgm:pt>
    <dgm:pt modelId="{581D533C-E8EF-41EF-AF83-8112F899FC96}">
      <dgm:prSet custT="1"/>
      <dgm:spPr/>
      <dgm:t>
        <a:bodyPr/>
        <a:lstStyle/>
        <a:p>
          <a:pPr>
            <a:lnSpc>
              <a:spcPct val="100000"/>
            </a:lnSpc>
          </a:pPr>
          <a:r>
            <a:rPr lang="en-US" sz="1800" b="1" i="0" dirty="0"/>
            <a:t>Stay Current</a:t>
          </a:r>
        </a:p>
      </dgm:t>
    </dgm:pt>
    <dgm:pt modelId="{3512FCE3-3AF2-4EF3-AEC0-0ED37F3D0CA9}" type="parTrans" cxnId="{409AFE1C-9872-4817-978F-A2E84DDE4A1E}">
      <dgm:prSet/>
      <dgm:spPr/>
      <dgm:t>
        <a:bodyPr/>
        <a:lstStyle/>
        <a:p>
          <a:endParaRPr lang="en-US"/>
        </a:p>
      </dgm:t>
    </dgm:pt>
    <dgm:pt modelId="{86538D6A-F75C-437E-A768-B61560F422DE}" type="sibTrans" cxnId="{409AFE1C-9872-4817-978F-A2E84DDE4A1E}">
      <dgm:prSet/>
      <dgm:spPr/>
      <dgm:t>
        <a:bodyPr/>
        <a:lstStyle/>
        <a:p>
          <a:endParaRPr lang="en-US"/>
        </a:p>
      </dgm:t>
    </dgm:pt>
    <dgm:pt modelId="{15800815-DF34-44D4-A0F1-6200E088F908}">
      <dgm:prSet custT="1"/>
      <dgm:spPr/>
      <dgm:t>
        <a:bodyPr/>
        <a:lstStyle/>
        <a:p>
          <a:pPr>
            <a:lnSpc>
              <a:spcPct val="100000"/>
            </a:lnSpc>
          </a:pPr>
          <a:r>
            <a:rPr lang="en-US" sz="1800" b="1" i="0" dirty="0"/>
            <a:t>Invest in Yourself</a:t>
          </a:r>
          <a:endParaRPr lang="en-US" sz="1800" dirty="0"/>
        </a:p>
      </dgm:t>
    </dgm:pt>
    <dgm:pt modelId="{F1D3FB73-8BEA-4FC0-A124-0C1685895257}" type="parTrans" cxnId="{40B5A8C6-16E4-4467-BB1E-EF4DB74E5C9B}">
      <dgm:prSet/>
      <dgm:spPr/>
      <dgm:t>
        <a:bodyPr/>
        <a:lstStyle/>
        <a:p>
          <a:endParaRPr lang="en-US"/>
        </a:p>
      </dgm:t>
    </dgm:pt>
    <dgm:pt modelId="{4577C6EA-7CBE-43B2-B99A-2DA1DC626C2D}" type="sibTrans" cxnId="{40B5A8C6-16E4-4467-BB1E-EF4DB74E5C9B}">
      <dgm:prSet/>
      <dgm:spPr/>
      <dgm:t>
        <a:bodyPr/>
        <a:lstStyle/>
        <a:p>
          <a:endParaRPr lang="en-US"/>
        </a:p>
      </dgm:t>
    </dgm:pt>
    <dgm:pt modelId="{A6B72B92-B20D-4834-A092-8245E1430C36}" type="pres">
      <dgm:prSet presAssocID="{408ABE62-55B5-47C5-86C6-02010C62853A}" presName="root" presStyleCnt="0">
        <dgm:presLayoutVars>
          <dgm:dir/>
          <dgm:resizeHandles val="exact"/>
        </dgm:presLayoutVars>
      </dgm:prSet>
      <dgm:spPr/>
    </dgm:pt>
    <dgm:pt modelId="{471D618E-79E8-42E7-8DE8-3C91F1EF1F49}" type="pres">
      <dgm:prSet presAssocID="{CF9DF5AB-431E-4187-AFB1-E42800F722F4}" presName="compNode" presStyleCnt="0"/>
      <dgm:spPr/>
    </dgm:pt>
    <dgm:pt modelId="{DE2CFD86-77C5-41D7-AA59-D30B789FADFF}" type="pres">
      <dgm:prSet presAssocID="{CF9DF5AB-431E-4187-AFB1-E42800F722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2838239-1463-4FB8-BB96-941B57F9C0D5}" type="pres">
      <dgm:prSet presAssocID="{CF9DF5AB-431E-4187-AFB1-E42800F722F4}" presName="spaceRect" presStyleCnt="0"/>
      <dgm:spPr/>
    </dgm:pt>
    <dgm:pt modelId="{37861996-22F3-40E7-BEE8-B616BEAC6D66}" type="pres">
      <dgm:prSet presAssocID="{CF9DF5AB-431E-4187-AFB1-E42800F722F4}" presName="textRect" presStyleLbl="revTx" presStyleIdx="0" presStyleCnt="5" custScaleX="115622">
        <dgm:presLayoutVars>
          <dgm:chMax val="1"/>
          <dgm:chPref val="1"/>
        </dgm:presLayoutVars>
      </dgm:prSet>
      <dgm:spPr/>
    </dgm:pt>
    <dgm:pt modelId="{0E659BA2-D6B1-4925-9158-55468153C489}" type="pres">
      <dgm:prSet presAssocID="{7F5E14D1-0926-486F-8114-C6C10084E2E9}" presName="sibTrans" presStyleCnt="0"/>
      <dgm:spPr/>
    </dgm:pt>
    <dgm:pt modelId="{80D7DE0F-1B00-487B-AD23-901820B52A7A}" type="pres">
      <dgm:prSet presAssocID="{31584CC7-6E4A-4256-9436-C607ECA728DE}" presName="compNode" presStyleCnt="0"/>
      <dgm:spPr/>
    </dgm:pt>
    <dgm:pt modelId="{B4024121-FEB4-4791-93EB-C17E691430F8}" type="pres">
      <dgm:prSet presAssocID="{31584CC7-6E4A-4256-9436-C607ECA728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9EC3B4BD-32F0-4DC5-B276-99AF22200D3A}" type="pres">
      <dgm:prSet presAssocID="{31584CC7-6E4A-4256-9436-C607ECA728DE}" presName="spaceRect" presStyleCnt="0"/>
      <dgm:spPr/>
    </dgm:pt>
    <dgm:pt modelId="{2F08F059-5023-44C4-BA5E-DFC22439975C}" type="pres">
      <dgm:prSet presAssocID="{31584CC7-6E4A-4256-9436-C607ECA728DE}" presName="textRect" presStyleLbl="revTx" presStyleIdx="1" presStyleCnt="5">
        <dgm:presLayoutVars>
          <dgm:chMax val="1"/>
          <dgm:chPref val="1"/>
        </dgm:presLayoutVars>
      </dgm:prSet>
      <dgm:spPr/>
    </dgm:pt>
    <dgm:pt modelId="{8F14DEED-23C0-4AEB-8CF6-6DA3BA6A7CC0}" type="pres">
      <dgm:prSet presAssocID="{0BB8B44F-A9F6-496D-89A9-979D911C2789}" presName="sibTrans" presStyleCnt="0"/>
      <dgm:spPr/>
    </dgm:pt>
    <dgm:pt modelId="{CA2A9309-26FF-4065-8DFA-D794E79DD2EC}" type="pres">
      <dgm:prSet presAssocID="{F36E799E-C303-4977-99DC-6C1107DF4075}" presName="compNode" presStyleCnt="0"/>
      <dgm:spPr/>
    </dgm:pt>
    <dgm:pt modelId="{25859BD3-8AD2-4EC5-9DBD-5E8348086BA8}" type="pres">
      <dgm:prSet presAssocID="{F36E799E-C303-4977-99DC-6C1107DF4075}" presName="iconRect" presStyleLbl="node1" presStyleIdx="2" presStyleCnt="5" custLinFactX="100000" custLinFactNeighborX="158938" custLinFactNeighborY="339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mote learning language outline"/>
        </a:ext>
      </dgm:extLst>
    </dgm:pt>
    <dgm:pt modelId="{B4B3DBC8-27BB-4304-BD30-BB66FFE2686C}" type="pres">
      <dgm:prSet presAssocID="{F36E799E-C303-4977-99DC-6C1107DF4075}" presName="spaceRect" presStyleCnt="0"/>
      <dgm:spPr/>
    </dgm:pt>
    <dgm:pt modelId="{61352529-B834-444A-AA30-B4143752E82A}" type="pres">
      <dgm:prSet presAssocID="{F36E799E-C303-4977-99DC-6C1107DF4075}" presName="textRect" presStyleLbl="revTx" presStyleIdx="2" presStyleCnt="5" custLinFactX="18998" custLinFactNeighborX="100000" custLinFactNeighborY="-1671">
        <dgm:presLayoutVars>
          <dgm:chMax val="1"/>
          <dgm:chPref val="1"/>
        </dgm:presLayoutVars>
      </dgm:prSet>
      <dgm:spPr/>
    </dgm:pt>
    <dgm:pt modelId="{712288FF-8A15-49B1-980C-FE048037B8BD}" type="pres">
      <dgm:prSet presAssocID="{B4CDD2B2-81EC-463F-AFE7-8D35A07F56DF}" presName="sibTrans" presStyleCnt="0"/>
      <dgm:spPr/>
    </dgm:pt>
    <dgm:pt modelId="{6DF36BDE-C707-4E39-831A-7CFA9FBB759C}" type="pres">
      <dgm:prSet presAssocID="{581D533C-E8EF-41EF-AF83-8112F899FC96}" presName="compNode" presStyleCnt="0"/>
      <dgm:spPr/>
    </dgm:pt>
    <dgm:pt modelId="{F6DE30F0-99D2-4111-BCE2-78D7B45E4293}" type="pres">
      <dgm:prSet presAssocID="{581D533C-E8EF-41EF-AF83-8112F899FC96}" presName="iconRect" presStyleLbl="node1" presStyleIdx="3" presStyleCnt="5" custLinFactX="-100000" custLinFactNeighborX="-143205" custLinFactNeighborY="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72F64DFA-298A-473A-89A4-E04FDACCC66E}" type="pres">
      <dgm:prSet presAssocID="{581D533C-E8EF-41EF-AF83-8112F899FC96}" presName="spaceRect" presStyleCnt="0"/>
      <dgm:spPr/>
    </dgm:pt>
    <dgm:pt modelId="{997DE782-1798-4855-A73B-92D3B1859C9F}" type="pres">
      <dgm:prSet presAssocID="{581D533C-E8EF-41EF-AF83-8112F899FC96}" presName="textRect" presStyleLbl="revTx" presStyleIdx="3" presStyleCnt="5" custLinFactX="-9442" custLinFactNeighborX="-100000" custLinFactNeighborY="-5013">
        <dgm:presLayoutVars>
          <dgm:chMax val="1"/>
          <dgm:chPref val="1"/>
        </dgm:presLayoutVars>
      </dgm:prSet>
      <dgm:spPr/>
    </dgm:pt>
    <dgm:pt modelId="{1AE1F27D-BCBB-4A6C-AC4C-1F98D3CFC878}" type="pres">
      <dgm:prSet presAssocID="{86538D6A-F75C-437E-A768-B61560F422DE}" presName="sibTrans" presStyleCnt="0"/>
      <dgm:spPr/>
    </dgm:pt>
    <dgm:pt modelId="{080B6C07-545E-4C64-984C-03C631AB3082}" type="pres">
      <dgm:prSet presAssocID="{15800815-DF34-44D4-A0F1-6200E088F908}" presName="compNode" presStyleCnt="0"/>
      <dgm:spPr/>
    </dgm:pt>
    <dgm:pt modelId="{89F0090C-A889-4324-9804-E83353D11703}" type="pres">
      <dgm:prSet presAssocID="{15800815-DF34-44D4-A0F1-6200E088F90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iggy Bank with solid fill"/>
        </a:ext>
      </dgm:extLst>
    </dgm:pt>
    <dgm:pt modelId="{F1273603-B017-4FCE-BD42-4B2258B962BD}" type="pres">
      <dgm:prSet presAssocID="{15800815-DF34-44D4-A0F1-6200E088F908}" presName="spaceRect" presStyleCnt="0"/>
      <dgm:spPr/>
    </dgm:pt>
    <dgm:pt modelId="{E29CE90C-A396-4802-A85B-D48AD9BDB68E}" type="pres">
      <dgm:prSet presAssocID="{15800815-DF34-44D4-A0F1-6200E088F908}" presName="textRect" presStyleLbl="revTx" presStyleIdx="4" presStyleCnt="5">
        <dgm:presLayoutVars>
          <dgm:chMax val="1"/>
          <dgm:chPref val="1"/>
        </dgm:presLayoutVars>
      </dgm:prSet>
      <dgm:spPr/>
    </dgm:pt>
  </dgm:ptLst>
  <dgm:cxnLst>
    <dgm:cxn modelId="{89467E05-5808-9A4E-8365-CAE32D20FECD}" type="presOf" srcId="{CF9DF5AB-431E-4187-AFB1-E42800F722F4}" destId="{37861996-22F3-40E7-BEE8-B616BEAC6D66}" srcOrd="0" destOrd="0" presId="urn:microsoft.com/office/officeart/2018/2/layout/IconLabelList"/>
    <dgm:cxn modelId="{4EF0E50D-3F3C-B141-9E94-841B3B870BEA}" type="presOf" srcId="{31584CC7-6E4A-4256-9436-C607ECA728DE}" destId="{2F08F059-5023-44C4-BA5E-DFC22439975C}" srcOrd="0" destOrd="0" presId="urn:microsoft.com/office/officeart/2018/2/layout/IconLabelList"/>
    <dgm:cxn modelId="{5F6E8C0F-E6F4-2B4E-B98F-7A31C77839D9}" type="presOf" srcId="{F36E799E-C303-4977-99DC-6C1107DF4075}" destId="{61352529-B834-444A-AA30-B4143752E82A}" srcOrd="0" destOrd="0" presId="urn:microsoft.com/office/officeart/2018/2/layout/IconLabelList"/>
    <dgm:cxn modelId="{F8A6A31A-8D99-4DA2-9401-9E31DEDD8723}" type="presOf" srcId="{408ABE62-55B5-47C5-86C6-02010C62853A}" destId="{A6B72B92-B20D-4834-A092-8245E1430C36}" srcOrd="0" destOrd="0" presId="urn:microsoft.com/office/officeart/2018/2/layout/IconLabelList"/>
    <dgm:cxn modelId="{409AFE1C-9872-4817-978F-A2E84DDE4A1E}" srcId="{408ABE62-55B5-47C5-86C6-02010C62853A}" destId="{581D533C-E8EF-41EF-AF83-8112F899FC96}" srcOrd="3" destOrd="0" parTransId="{3512FCE3-3AF2-4EF3-AEC0-0ED37F3D0CA9}" sibTransId="{86538D6A-F75C-437E-A768-B61560F422DE}"/>
    <dgm:cxn modelId="{223F0E40-0FD8-4421-800A-26A34FB8538C}" srcId="{408ABE62-55B5-47C5-86C6-02010C62853A}" destId="{CF9DF5AB-431E-4187-AFB1-E42800F722F4}" srcOrd="0" destOrd="0" parTransId="{C7113CAB-59A3-4A47-964B-529E06B9D59E}" sibTransId="{7F5E14D1-0926-486F-8114-C6C10084E2E9}"/>
    <dgm:cxn modelId="{440FB888-AEB8-CB4B-B7E5-9BEE9222EAA2}" type="presOf" srcId="{15800815-DF34-44D4-A0F1-6200E088F908}" destId="{E29CE90C-A396-4802-A85B-D48AD9BDB68E}" srcOrd="0" destOrd="0" presId="urn:microsoft.com/office/officeart/2018/2/layout/IconLabelList"/>
    <dgm:cxn modelId="{29D6999C-54D8-4714-925F-1009ADF28BE4}" srcId="{408ABE62-55B5-47C5-86C6-02010C62853A}" destId="{F36E799E-C303-4977-99DC-6C1107DF4075}" srcOrd="2" destOrd="0" parTransId="{38A01D7E-7B3A-4157-8693-9BF8554D0DE0}" sibTransId="{B4CDD2B2-81EC-463F-AFE7-8D35A07F56DF}"/>
    <dgm:cxn modelId="{40B5A8C6-16E4-4467-BB1E-EF4DB74E5C9B}" srcId="{408ABE62-55B5-47C5-86C6-02010C62853A}" destId="{15800815-DF34-44D4-A0F1-6200E088F908}" srcOrd="4" destOrd="0" parTransId="{F1D3FB73-8BEA-4FC0-A124-0C1685895257}" sibTransId="{4577C6EA-7CBE-43B2-B99A-2DA1DC626C2D}"/>
    <dgm:cxn modelId="{AA2C9ADB-4889-924B-8F14-4A567458CF88}" type="presOf" srcId="{581D533C-E8EF-41EF-AF83-8112F899FC96}" destId="{997DE782-1798-4855-A73B-92D3B1859C9F}" srcOrd="0" destOrd="0" presId="urn:microsoft.com/office/officeart/2018/2/layout/IconLabelList"/>
    <dgm:cxn modelId="{57A012EE-9080-4E8E-8FE5-C78C6689233E}" srcId="{408ABE62-55B5-47C5-86C6-02010C62853A}" destId="{31584CC7-6E4A-4256-9436-C607ECA728DE}" srcOrd="1" destOrd="0" parTransId="{5688F4C1-C842-4430-931F-53CF60EF00C6}" sibTransId="{0BB8B44F-A9F6-496D-89A9-979D911C2789}"/>
    <dgm:cxn modelId="{2465EFA6-E2E2-0D47-AA1F-717E87AC93F1}" type="presParOf" srcId="{A6B72B92-B20D-4834-A092-8245E1430C36}" destId="{471D618E-79E8-42E7-8DE8-3C91F1EF1F49}" srcOrd="0" destOrd="0" presId="urn:microsoft.com/office/officeart/2018/2/layout/IconLabelList"/>
    <dgm:cxn modelId="{78ABB342-0BC7-214E-9127-D2A2DAA0948F}" type="presParOf" srcId="{471D618E-79E8-42E7-8DE8-3C91F1EF1F49}" destId="{DE2CFD86-77C5-41D7-AA59-D30B789FADFF}" srcOrd="0" destOrd="0" presId="urn:microsoft.com/office/officeart/2018/2/layout/IconLabelList"/>
    <dgm:cxn modelId="{BC2F3153-2BB3-394C-9A57-DB255A32CE92}" type="presParOf" srcId="{471D618E-79E8-42E7-8DE8-3C91F1EF1F49}" destId="{52838239-1463-4FB8-BB96-941B57F9C0D5}" srcOrd="1" destOrd="0" presId="urn:microsoft.com/office/officeart/2018/2/layout/IconLabelList"/>
    <dgm:cxn modelId="{7C844EBE-51F9-9B49-B640-E97289154EE0}" type="presParOf" srcId="{471D618E-79E8-42E7-8DE8-3C91F1EF1F49}" destId="{37861996-22F3-40E7-BEE8-B616BEAC6D66}" srcOrd="2" destOrd="0" presId="urn:microsoft.com/office/officeart/2018/2/layout/IconLabelList"/>
    <dgm:cxn modelId="{6A9584A7-24C6-B74E-87D9-3C9DAE430187}" type="presParOf" srcId="{A6B72B92-B20D-4834-A092-8245E1430C36}" destId="{0E659BA2-D6B1-4925-9158-55468153C489}" srcOrd="1" destOrd="0" presId="urn:microsoft.com/office/officeart/2018/2/layout/IconLabelList"/>
    <dgm:cxn modelId="{0F5C31AB-2F42-F647-970F-98624DBC48F8}" type="presParOf" srcId="{A6B72B92-B20D-4834-A092-8245E1430C36}" destId="{80D7DE0F-1B00-487B-AD23-901820B52A7A}" srcOrd="2" destOrd="0" presId="urn:microsoft.com/office/officeart/2018/2/layout/IconLabelList"/>
    <dgm:cxn modelId="{260A9F19-42BB-DB40-81B0-2DC07C24A579}" type="presParOf" srcId="{80D7DE0F-1B00-487B-AD23-901820B52A7A}" destId="{B4024121-FEB4-4791-93EB-C17E691430F8}" srcOrd="0" destOrd="0" presId="urn:microsoft.com/office/officeart/2018/2/layout/IconLabelList"/>
    <dgm:cxn modelId="{FE36A499-730C-274E-89D0-A915F5380985}" type="presParOf" srcId="{80D7DE0F-1B00-487B-AD23-901820B52A7A}" destId="{9EC3B4BD-32F0-4DC5-B276-99AF22200D3A}" srcOrd="1" destOrd="0" presId="urn:microsoft.com/office/officeart/2018/2/layout/IconLabelList"/>
    <dgm:cxn modelId="{ED25FC25-25AF-F240-A9AB-5A20F2978162}" type="presParOf" srcId="{80D7DE0F-1B00-487B-AD23-901820B52A7A}" destId="{2F08F059-5023-44C4-BA5E-DFC22439975C}" srcOrd="2" destOrd="0" presId="urn:microsoft.com/office/officeart/2018/2/layout/IconLabelList"/>
    <dgm:cxn modelId="{2BA62678-92DF-364E-AA2B-2A799A3CB7B4}" type="presParOf" srcId="{A6B72B92-B20D-4834-A092-8245E1430C36}" destId="{8F14DEED-23C0-4AEB-8CF6-6DA3BA6A7CC0}" srcOrd="3" destOrd="0" presId="urn:microsoft.com/office/officeart/2018/2/layout/IconLabelList"/>
    <dgm:cxn modelId="{CCABACC4-B14A-7D4E-9CD3-482B558A9900}" type="presParOf" srcId="{A6B72B92-B20D-4834-A092-8245E1430C36}" destId="{CA2A9309-26FF-4065-8DFA-D794E79DD2EC}" srcOrd="4" destOrd="0" presId="urn:microsoft.com/office/officeart/2018/2/layout/IconLabelList"/>
    <dgm:cxn modelId="{36FC7815-3F9A-5646-BEFF-937DC6A6DCF5}" type="presParOf" srcId="{CA2A9309-26FF-4065-8DFA-D794E79DD2EC}" destId="{25859BD3-8AD2-4EC5-9DBD-5E8348086BA8}" srcOrd="0" destOrd="0" presId="urn:microsoft.com/office/officeart/2018/2/layout/IconLabelList"/>
    <dgm:cxn modelId="{14094022-775A-814A-BF40-74F3C75045EE}" type="presParOf" srcId="{CA2A9309-26FF-4065-8DFA-D794E79DD2EC}" destId="{B4B3DBC8-27BB-4304-BD30-BB66FFE2686C}" srcOrd="1" destOrd="0" presId="urn:microsoft.com/office/officeart/2018/2/layout/IconLabelList"/>
    <dgm:cxn modelId="{3341B17C-927A-1244-B9FA-EAD026A22CC5}" type="presParOf" srcId="{CA2A9309-26FF-4065-8DFA-D794E79DD2EC}" destId="{61352529-B834-444A-AA30-B4143752E82A}" srcOrd="2" destOrd="0" presId="urn:microsoft.com/office/officeart/2018/2/layout/IconLabelList"/>
    <dgm:cxn modelId="{C8E34C7F-8B74-9A4B-878E-9F5F15133DD7}" type="presParOf" srcId="{A6B72B92-B20D-4834-A092-8245E1430C36}" destId="{712288FF-8A15-49B1-980C-FE048037B8BD}" srcOrd="5" destOrd="0" presId="urn:microsoft.com/office/officeart/2018/2/layout/IconLabelList"/>
    <dgm:cxn modelId="{5C546385-0F6F-2246-A6C5-1A6196EA4C47}" type="presParOf" srcId="{A6B72B92-B20D-4834-A092-8245E1430C36}" destId="{6DF36BDE-C707-4E39-831A-7CFA9FBB759C}" srcOrd="6" destOrd="0" presId="urn:microsoft.com/office/officeart/2018/2/layout/IconLabelList"/>
    <dgm:cxn modelId="{253ADDFA-ED9F-A44F-9E30-050F8C6EE6B2}" type="presParOf" srcId="{6DF36BDE-C707-4E39-831A-7CFA9FBB759C}" destId="{F6DE30F0-99D2-4111-BCE2-78D7B45E4293}" srcOrd="0" destOrd="0" presId="urn:microsoft.com/office/officeart/2018/2/layout/IconLabelList"/>
    <dgm:cxn modelId="{EB3E1FDE-3CEA-C046-9A51-81133B881E09}" type="presParOf" srcId="{6DF36BDE-C707-4E39-831A-7CFA9FBB759C}" destId="{72F64DFA-298A-473A-89A4-E04FDACCC66E}" srcOrd="1" destOrd="0" presId="urn:microsoft.com/office/officeart/2018/2/layout/IconLabelList"/>
    <dgm:cxn modelId="{86355DBB-A6A7-1F44-8A11-95D4459E0CC3}" type="presParOf" srcId="{6DF36BDE-C707-4E39-831A-7CFA9FBB759C}" destId="{997DE782-1798-4855-A73B-92D3B1859C9F}" srcOrd="2" destOrd="0" presId="urn:microsoft.com/office/officeart/2018/2/layout/IconLabelList"/>
    <dgm:cxn modelId="{47AA6FDC-A67C-AD43-8A60-87D331D5E39B}" type="presParOf" srcId="{A6B72B92-B20D-4834-A092-8245E1430C36}" destId="{1AE1F27D-BCBB-4A6C-AC4C-1F98D3CFC878}" srcOrd="7" destOrd="0" presId="urn:microsoft.com/office/officeart/2018/2/layout/IconLabelList"/>
    <dgm:cxn modelId="{63D6884C-1D7B-634E-9707-4B1EC80D1079}" type="presParOf" srcId="{A6B72B92-B20D-4834-A092-8245E1430C36}" destId="{080B6C07-545E-4C64-984C-03C631AB3082}" srcOrd="8" destOrd="0" presId="urn:microsoft.com/office/officeart/2018/2/layout/IconLabelList"/>
    <dgm:cxn modelId="{C636F065-715E-5044-A7E0-9D01099AB017}" type="presParOf" srcId="{080B6C07-545E-4C64-984C-03C631AB3082}" destId="{89F0090C-A889-4324-9804-E83353D11703}" srcOrd="0" destOrd="0" presId="urn:microsoft.com/office/officeart/2018/2/layout/IconLabelList"/>
    <dgm:cxn modelId="{102C3B0E-9350-3A4C-A73F-6882B63E705E}" type="presParOf" srcId="{080B6C07-545E-4C64-984C-03C631AB3082}" destId="{F1273603-B017-4FCE-BD42-4B2258B962BD}" srcOrd="1" destOrd="0" presId="urn:microsoft.com/office/officeart/2018/2/layout/IconLabelList"/>
    <dgm:cxn modelId="{BA3AE1DC-5401-5942-8FDC-B9FDD59DC630}" type="presParOf" srcId="{080B6C07-545E-4C64-984C-03C631AB3082}" destId="{E29CE90C-A396-4802-A85B-D48AD9BDB68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CFD86-77C5-41D7-AA59-D30B789FADFF}">
      <dsp:nvSpPr>
        <dsp:cNvPr id="0" name=""/>
        <dsp:cNvSpPr/>
      </dsp:nvSpPr>
      <dsp:spPr>
        <a:xfrm>
          <a:off x="828914" y="117895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861996-22F3-40E7-BEE8-B616BEAC6D66}">
      <dsp:nvSpPr>
        <dsp:cNvPr id="0" name=""/>
        <dsp:cNvSpPr/>
      </dsp:nvSpPr>
      <dsp:spPr>
        <a:xfrm>
          <a:off x="193316" y="2264207"/>
          <a:ext cx="2081196" cy="7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Identify and Communicate Gaps</a:t>
          </a:r>
          <a:endParaRPr lang="en-US" sz="1800" b="1" kern="1200" dirty="0"/>
        </a:p>
      </dsp:txBody>
      <dsp:txXfrm>
        <a:off x="193316" y="2264207"/>
        <a:ext cx="2081196" cy="749637"/>
      </dsp:txXfrm>
    </dsp:sp>
    <dsp:sp modelId="{B4024121-FEB4-4791-93EB-C17E691430F8}">
      <dsp:nvSpPr>
        <dsp:cNvPr id="0" name=""/>
        <dsp:cNvSpPr/>
      </dsp:nvSpPr>
      <dsp:spPr>
        <a:xfrm>
          <a:off x="3084512" y="117895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8F059-5023-44C4-BA5E-DFC22439975C}">
      <dsp:nvSpPr>
        <dsp:cNvPr id="0" name=""/>
        <dsp:cNvSpPr/>
      </dsp:nvSpPr>
      <dsp:spPr>
        <a:xfrm>
          <a:off x="2589512" y="2264207"/>
          <a:ext cx="1800000" cy="7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Collaborate and Leverage External Teams</a:t>
          </a:r>
          <a:endParaRPr lang="en-US" sz="1800" kern="1200" dirty="0"/>
        </a:p>
      </dsp:txBody>
      <dsp:txXfrm>
        <a:off x="2589512" y="2264207"/>
        <a:ext cx="1800000" cy="749637"/>
      </dsp:txXfrm>
    </dsp:sp>
    <dsp:sp modelId="{25859BD3-8AD2-4EC5-9DBD-5E8348086BA8}">
      <dsp:nvSpPr>
        <dsp:cNvPr id="0" name=""/>
        <dsp:cNvSpPr/>
      </dsp:nvSpPr>
      <dsp:spPr>
        <a:xfrm>
          <a:off x="7296910" y="1206467"/>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52529-B834-444A-AA30-B4143752E82A}">
      <dsp:nvSpPr>
        <dsp:cNvPr id="0" name=""/>
        <dsp:cNvSpPr/>
      </dsp:nvSpPr>
      <dsp:spPr>
        <a:xfrm>
          <a:off x="6846476" y="2251681"/>
          <a:ext cx="1800000" cy="7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Be a Constant Learner</a:t>
          </a:r>
          <a:endParaRPr lang="en-US" sz="1800" kern="1200" dirty="0"/>
        </a:p>
      </dsp:txBody>
      <dsp:txXfrm>
        <a:off x="6846476" y="2251681"/>
        <a:ext cx="1800000" cy="749637"/>
      </dsp:txXfrm>
    </dsp:sp>
    <dsp:sp modelId="{F6DE30F0-99D2-4111-BCE2-78D7B45E4293}">
      <dsp:nvSpPr>
        <dsp:cNvPr id="0" name=""/>
        <dsp:cNvSpPr/>
      </dsp:nvSpPr>
      <dsp:spPr>
        <a:xfrm>
          <a:off x="5344551" y="117895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7DE782-1798-4855-A73B-92D3B1859C9F}">
      <dsp:nvSpPr>
        <dsp:cNvPr id="0" name=""/>
        <dsp:cNvSpPr/>
      </dsp:nvSpPr>
      <dsp:spPr>
        <a:xfrm>
          <a:off x="4849556" y="2226628"/>
          <a:ext cx="1800000" cy="7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Stay Current</a:t>
          </a:r>
        </a:p>
      </dsp:txBody>
      <dsp:txXfrm>
        <a:off x="4849556" y="2226628"/>
        <a:ext cx="1800000" cy="749637"/>
      </dsp:txXfrm>
    </dsp:sp>
    <dsp:sp modelId="{89F0090C-A889-4324-9804-E83353D11703}">
      <dsp:nvSpPr>
        <dsp:cNvPr id="0" name=""/>
        <dsp:cNvSpPr/>
      </dsp:nvSpPr>
      <dsp:spPr>
        <a:xfrm>
          <a:off x="9429512" y="1178959"/>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9CE90C-A396-4802-A85B-D48AD9BDB68E}">
      <dsp:nvSpPr>
        <dsp:cNvPr id="0" name=""/>
        <dsp:cNvSpPr/>
      </dsp:nvSpPr>
      <dsp:spPr>
        <a:xfrm>
          <a:off x="8934512" y="2264207"/>
          <a:ext cx="1800000" cy="74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Invest in Yourself</a:t>
          </a:r>
          <a:endParaRPr lang="en-US" sz="1800" kern="1200" dirty="0"/>
        </a:p>
      </dsp:txBody>
      <dsp:txXfrm>
        <a:off x="8934512" y="2264207"/>
        <a:ext cx="1800000" cy="7496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512F0-CF1E-3A43-90D5-004E7FCCED50}"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E6DC6-D4B0-AA43-94AC-E4A05927489C}" type="slidenum">
              <a:rPr lang="en-US" smtClean="0"/>
              <a:t>‹#›</a:t>
            </a:fld>
            <a:endParaRPr lang="en-US"/>
          </a:p>
        </p:txBody>
      </p:sp>
    </p:spTree>
    <p:extLst>
      <p:ext uri="{BB962C8B-B14F-4D97-AF65-F5344CB8AC3E}">
        <p14:creationId xmlns:p14="http://schemas.microsoft.com/office/powerpoint/2010/main" val="1747581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ynamic.afponline.org/paymentsfraud/p/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afternoon, everyone! </a:t>
            </a:r>
            <a:br>
              <a:rPr lang="en-US" dirty="0"/>
            </a:br>
            <a:br>
              <a:rPr lang="en-US" dirty="0"/>
            </a:br>
            <a:r>
              <a:rPr lang="en-US" dirty="0"/>
              <a:t>You know, I woke up this morning and thought, why Seger? Why do you do this to yourself?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 don’t know about you all but I dread public speaking. (chuckle)</a:t>
            </a:r>
          </a:p>
          <a:p>
            <a:endParaRPr lang="en-US" dirty="0"/>
          </a:p>
          <a:p>
            <a:r>
              <a:rPr lang="en-US" dirty="0"/>
              <a:t>All jokes aside, I'm Seger Steele and we will be covering how to be a better security practitioner today.  </a:t>
            </a:r>
          </a:p>
          <a:p>
            <a:endParaRPr lang="en-US" dirty="0"/>
          </a:p>
        </p:txBody>
      </p:sp>
      <p:sp>
        <p:nvSpPr>
          <p:cNvPr id="4" name="Slide Number Placeholder 3"/>
          <p:cNvSpPr>
            <a:spLocks noGrp="1"/>
          </p:cNvSpPr>
          <p:nvPr>
            <p:ph type="sldNum" sz="quarter" idx="5"/>
          </p:nvPr>
        </p:nvSpPr>
        <p:spPr/>
        <p:txBody>
          <a:bodyPr/>
          <a:lstStyle/>
          <a:p>
            <a:fld id="{A9CE6DC6-D4B0-AA43-94AC-E4A05927489C}" type="slidenum">
              <a:rPr lang="en-US" smtClean="0"/>
              <a:t>1</a:t>
            </a:fld>
            <a:endParaRPr lang="en-US"/>
          </a:p>
        </p:txBody>
      </p:sp>
    </p:spTree>
    <p:extLst>
      <p:ext uri="{BB962C8B-B14F-4D97-AF65-F5344CB8AC3E}">
        <p14:creationId xmlns:p14="http://schemas.microsoft.com/office/powerpoint/2010/main" val="355138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going break this up in 2 sections, investing in your skillset and investing in your mental health.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off with your skillset will be straight forward, to start with well cover CTF’s and certifications.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offers a free Holiday Hack Challenge CTF each year around the December holiday season.  Its interactive and is another great way to stay involved in the community.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be covering Platforms more on future slide, but for now just keep in mind </a:t>
            </a:r>
            <a:r>
              <a:rPr lang="en-US" dirty="0" err="1"/>
              <a:t>HackTheBox</a:t>
            </a:r>
            <a:r>
              <a:rPr lang="en-US" dirty="0"/>
              <a:t> and </a:t>
            </a:r>
            <a:r>
              <a:rPr lang="en-US" dirty="0" err="1"/>
              <a:t>TryHackMe</a:t>
            </a:r>
            <a:r>
              <a:rPr lang="en-US" dirty="0"/>
              <a:t> are great for learning offensive skills, with </a:t>
            </a:r>
            <a:r>
              <a:rPr lang="en-US" dirty="0" err="1"/>
              <a:t>TryHackMe</a:t>
            </a:r>
            <a:r>
              <a:rPr lang="en-US" dirty="0"/>
              <a:t> being more beginner friendly.  </a:t>
            </a:r>
            <a:r>
              <a:rPr lang="en-US" dirty="0" err="1"/>
              <a:t>LetsDefend</a:t>
            </a:r>
            <a:r>
              <a:rPr lang="en-US" dirty="0"/>
              <a:t> is a solid blue team CTF site, where your flag might be a certain value you’re trying to comb out of logs.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HTB also offers a Business CTF where companies can sign up their security teams for free to compete for cash prizes, this year the total prize pool was 50k.  It’s a great way to build camaraderie with your team as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Certifications are and will remain a hot topic in our field.  I believe they serve 2 primary purposes.  To deepen your existing skill set, and to shore up gaps in your skillset.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certifications are made equal, If you include vendor certifications, there's literally hundreds of certifications and it can be overwhelming especially if </a:t>
            </a:r>
            <a:r>
              <a:rPr lang="en-US" dirty="0" err="1"/>
              <a:t>youre</a:t>
            </a:r>
            <a:r>
              <a:rPr lang="en-US" dirty="0"/>
              <a:t> new to the field.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my opinion, the only vendor certifications I aim to get are from the big 3 cloud providers, while organizations like SANS, ISC2, </a:t>
            </a:r>
            <a:r>
              <a:rPr lang="en-US" dirty="0" err="1"/>
              <a:t>COMPtia</a:t>
            </a:r>
            <a:r>
              <a:rPr lang="en-US" dirty="0"/>
              <a:t>, ISACA, and many others offer great vendor-agnostic certifications.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notice a hyperlink to </a:t>
            </a:r>
            <a:r>
              <a:rPr lang="en-US" dirty="0" err="1"/>
              <a:t>paul</a:t>
            </a:r>
            <a:r>
              <a:rPr lang="en-US" dirty="0"/>
              <a:t> </a:t>
            </a:r>
            <a:r>
              <a:rPr lang="en-US" dirty="0" err="1"/>
              <a:t>jerimys</a:t>
            </a:r>
            <a:r>
              <a:rPr lang="en-US" dirty="0"/>
              <a:t> security certification roadmap, lets dive into this on the next slide. </a:t>
            </a:r>
          </a:p>
        </p:txBody>
      </p:sp>
      <p:sp>
        <p:nvSpPr>
          <p:cNvPr id="4" name="Slide Number Placeholder 3"/>
          <p:cNvSpPr>
            <a:spLocks noGrp="1"/>
          </p:cNvSpPr>
          <p:nvPr>
            <p:ph type="sldNum" sz="quarter" idx="5"/>
          </p:nvPr>
        </p:nvSpPr>
        <p:spPr/>
        <p:txBody>
          <a:bodyPr/>
          <a:lstStyle/>
          <a:p>
            <a:fld id="{A9CE6DC6-D4B0-AA43-94AC-E4A05927489C}" type="slidenum">
              <a:rPr lang="en-US" smtClean="0"/>
              <a:t>10</a:t>
            </a:fld>
            <a:endParaRPr lang="en-US"/>
          </a:p>
        </p:txBody>
      </p:sp>
    </p:spTree>
    <p:extLst>
      <p:ext uri="{BB962C8B-B14F-4D97-AF65-F5344CB8AC3E}">
        <p14:creationId xmlns:p14="http://schemas.microsoft.com/office/powerpoint/2010/main" val="293640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Quick show of hands, who has seen this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y-axis goes from beginner to Expert with the x axis supporting different domains in 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website, hovering over each certification will tell you how much it costs, a link to the certification page and the format!  Format being things like; exam, labs, interview, all of the above,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it doesn’t have every certification from every vendor, which is part of the draw.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are limited vendor specific certifications on here, you’ll notice the big 3 cloud vendors on here but outside of them there is limited vendors.  No </a:t>
            </a:r>
            <a:r>
              <a:rPr lang="en-US" dirty="0" err="1"/>
              <a:t>Crowdstrike</a:t>
            </a:r>
            <a:r>
              <a:rPr lang="en-US" dirty="0"/>
              <a:t> certifications are listed 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finish, up investing in your skill set on the next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9CE6DC6-D4B0-AA43-94AC-E4A05927489C}" type="slidenum">
              <a:rPr lang="en-US" smtClean="0"/>
              <a:t>11</a:t>
            </a:fld>
            <a:endParaRPr lang="en-US"/>
          </a:p>
        </p:txBody>
      </p:sp>
    </p:spTree>
    <p:extLst>
      <p:ext uri="{BB962C8B-B14F-4D97-AF65-F5344CB8AC3E}">
        <p14:creationId xmlns:p14="http://schemas.microsoft.com/office/powerpoint/2010/main" val="140988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I mentioned CTFs earlier and a great way to consistently play them, and track your progress is with platforms like </a:t>
            </a:r>
            <a:r>
              <a:rPr lang="en-US" dirty="0" err="1"/>
              <a:t>HackTheBox</a:t>
            </a:r>
            <a:r>
              <a:rPr lang="en-US" dirty="0"/>
              <a:t> and </a:t>
            </a:r>
            <a:r>
              <a:rPr lang="en-US" dirty="0" err="1"/>
              <a:t>TryHackMe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personally prefer and use </a:t>
            </a:r>
            <a:r>
              <a:rPr lang="en-US" dirty="0" err="1"/>
              <a:t>HackTheBox</a:t>
            </a:r>
            <a:r>
              <a:rPr lang="en-US" dirty="0"/>
              <a:t>, they’ve historically been the the platform that doesn’t do much ‘hand holding’, but lately they’ve been making their boxes more inclusive for beginners.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platform to check out is </a:t>
            </a:r>
            <a:r>
              <a:rPr lang="en-US" dirty="0" err="1"/>
              <a:t>CloudGuru</a:t>
            </a:r>
            <a:r>
              <a:rPr lang="en-US" dirty="0"/>
              <a:t> from Pluralsight.  For those who aren’t familiar, they offer amazing training for the big 3 cloud providers along with with other categories like Terraform 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topic I’ll touch on for investing in your technical skills are home labs.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you're interested in a certain technology or vendor, consider installing and configuring security solutions on your home devices/network.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tons of use cases for a home lab, but here are a few that I’ve done in the past.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the free trial of Splunk or your SIEM of choice and ingest logs ranging from syslog to audit logs from your password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Deploy a EDR agent to a VM, I used the free trial of Huntress, then found a script on </a:t>
            </a:r>
            <a:r>
              <a:rPr lang="en-US" dirty="0" err="1"/>
              <a:t>github</a:t>
            </a:r>
            <a:r>
              <a:rPr lang="en-US" dirty="0"/>
              <a:t> that’s sole purpose is test the detection capability of EDRs.  Remember to turn off prevention capabilities before running the script.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you could open a cloud provider account and just spend time getting familiar with the console and different services.  I did this in AWS, but any vendor will do.  Just be conscience to tear down any infrastructure you spin up.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12</a:t>
            </a:fld>
            <a:endParaRPr lang="en-US"/>
          </a:p>
        </p:txBody>
      </p:sp>
    </p:spTree>
    <p:extLst>
      <p:ext uri="{BB962C8B-B14F-4D97-AF65-F5344CB8AC3E}">
        <p14:creationId xmlns:p14="http://schemas.microsoft.com/office/powerpoint/2010/main" val="170074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all heard about burnout in security, burnout can feel like</a:t>
            </a:r>
            <a:r>
              <a:rPr lang="en-US" b="0" i="0" dirty="0">
                <a:solidFill>
                  <a:srgbClr val="E8EAED"/>
                </a:solidFill>
                <a:effectLst/>
                <a:latin typeface="Google Sans"/>
              </a:rPr>
              <a:t> a state of </a:t>
            </a:r>
            <a:r>
              <a:rPr lang="en-US" b="0" i="0" dirty="0">
                <a:solidFill>
                  <a:srgbClr val="E2EEFF"/>
                </a:solidFill>
                <a:effectLst/>
                <a:latin typeface="Google Sans"/>
              </a:rPr>
              <a:t>complete mental, physical, and emotional exhaustion</a:t>
            </a:r>
            <a:r>
              <a:rPr lang="en-US" b="0" i="0" dirty="0">
                <a:solidFill>
                  <a:srgbClr val="E8EAED"/>
                </a:solidFill>
                <a:effectLst/>
                <a:latin typeface="Google Sans"/>
              </a:rPr>
              <a:t>. If you are experiencing burnout, you may notice it is difficult to engage in activities you normally find meaningful.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E8EAED"/>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E8EAED"/>
                </a:solidFill>
                <a:effectLst/>
                <a:latin typeface="Google Sans"/>
              </a:rPr>
              <a:t>Quick show of hands, who has felt this before?  I know I have.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E8EAED"/>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E8EAED"/>
                </a:solidFill>
                <a:effectLst/>
                <a:latin typeface="Google Sans"/>
              </a:rPr>
              <a:t>A study by </a:t>
            </a:r>
            <a:r>
              <a:rPr lang="en-US" sz="1200" b="0" i="0" dirty="0" err="1">
                <a:solidFill>
                  <a:srgbClr val="E8EAED"/>
                </a:solidFill>
                <a:effectLst/>
                <a:latin typeface="Google Sans"/>
              </a:rPr>
              <a:t>Bitlyft</a:t>
            </a:r>
            <a:r>
              <a:rPr lang="en-US" sz="1200" b="0" i="0" dirty="0">
                <a:solidFill>
                  <a:srgbClr val="E8EAED"/>
                </a:solidFill>
                <a:effectLst/>
                <a:latin typeface="Google Sans"/>
              </a:rPr>
              <a:t> found that 51% of surveyed have experienced severe stress or burnout.  With 65% having considered leaving their role because of stress.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E8EAED"/>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E8EAED"/>
                </a:solidFill>
                <a:effectLst/>
                <a:latin typeface="Google Sans"/>
              </a:rPr>
              <a:t>If we wait until we’re burnout out, we can be in trouble.  Imagine getting that incident phone call when you're unable to be there 100%.  We have to catch it before it gets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E8EAED"/>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do we do that?   So first up is just to take care of yourself.  Sounds stupid easy right? Well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Just try to block off time daily to destress.  Go for a walk, spend time outside, try meditation.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you haven’t meditated before there are plenty of apps out there that make it easy.  I use </a:t>
            </a:r>
            <a:r>
              <a:rPr lang="en-US" sz="1200" dirty="0" err="1"/>
              <a:t>HeadSpace</a:t>
            </a:r>
            <a:r>
              <a:rPr lang="en-US" sz="1200" dirty="0"/>
              <a:t> and its been a game changer for me, but there is also a app called Calm which is pretty good.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Remember to set boundaries at work.  This doesn’t always materialize as saying the word, “NO” to everyone.  It can be something along the lines of this.  “Hey my bandwidth is full.  I can take on this work, but what would you have me drop for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last point I have today is to check in on your teammates.  If you notice maybe </a:t>
            </a:r>
            <a:r>
              <a:rPr lang="en-US" sz="1200" dirty="0" err="1"/>
              <a:t>theyre</a:t>
            </a:r>
            <a:r>
              <a:rPr lang="en-US" sz="1200" dirty="0"/>
              <a:t> missing deadlines or seem disengaged, try to talk to them and ask where you can help them 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shows you care about them and will a go long way in helping them recover from burnout.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13</a:t>
            </a:fld>
            <a:endParaRPr lang="en-US"/>
          </a:p>
        </p:txBody>
      </p:sp>
    </p:spTree>
    <p:extLst>
      <p:ext uri="{BB962C8B-B14F-4D97-AF65-F5344CB8AC3E}">
        <p14:creationId xmlns:p14="http://schemas.microsoft.com/office/powerpoint/2010/main" val="2709322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I had, here is a QR that will pull up my LinkedIn to connect.</a:t>
            </a:r>
          </a:p>
          <a:p>
            <a:endParaRPr lang="en-US" dirty="0"/>
          </a:p>
          <a:p>
            <a:r>
              <a:rPr lang="en-US" dirty="0"/>
              <a:t>We covered a lot of ground, does anyone have any questions or comments? </a:t>
            </a:r>
          </a:p>
          <a:p>
            <a:endParaRPr lang="en-US" dirty="0"/>
          </a:p>
          <a:p>
            <a:r>
              <a:rPr lang="en-US" dirty="0"/>
              <a:t>&lt;answer questions or if there is none&gt; </a:t>
            </a:r>
          </a:p>
          <a:p>
            <a:endParaRPr lang="en-US" dirty="0"/>
          </a:p>
          <a:p>
            <a:r>
              <a:rPr lang="en-US" dirty="0"/>
              <a:t>Alright, thanks for your attention, everyone!</a:t>
            </a:r>
          </a:p>
          <a:p>
            <a:endParaRPr lang="en-US" dirty="0"/>
          </a:p>
        </p:txBody>
      </p:sp>
      <p:sp>
        <p:nvSpPr>
          <p:cNvPr id="4" name="Slide Number Placeholder 3"/>
          <p:cNvSpPr>
            <a:spLocks noGrp="1"/>
          </p:cNvSpPr>
          <p:nvPr>
            <p:ph type="sldNum" sz="quarter" idx="5"/>
          </p:nvPr>
        </p:nvSpPr>
        <p:spPr/>
        <p:txBody>
          <a:bodyPr/>
          <a:lstStyle/>
          <a:p>
            <a:fld id="{A9CE6DC6-D4B0-AA43-94AC-E4A05927489C}" type="slidenum">
              <a:rPr lang="en-US" smtClean="0"/>
              <a:t>14</a:t>
            </a:fld>
            <a:endParaRPr lang="en-US"/>
          </a:p>
        </p:txBody>
      </p:sp>
    </p:spTree>
    <p:extLst>
      <p:ext uri="{BB962C8B-B14F-4D97-AF65-F5344CB8AC3E}">
        <p14:creationId xmlns:p14="http://schemas.microsoft.com/office/powerpoint/2010/main" val="73461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jump into a classic </a:t>
            </a:r>
            <a:r>
              <a:rPr lang="en-US" dirty="0" err="1"/>
              <a:t>whoami</a:t>
            </a:r>
            <a:r>
              <a:rPr lang="en-US" dirty="0"/>
              <a:t> intro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notice the yelling bunny on the slide, that’s my pet Lucky and he is also passionate about 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a Cloud Sec engineer with Arcadia.  Arcadia is a healthcare analytics SaaS provider for medical providers and insurance payors. </a:t>
            </a:r>
            <a:br>
              <a:rPr lang="en-US" dirty="0"/>
            </a:br>
            <a:br>
              <a:rPr lang="en-US" dirty="0"/>
            </a:br>
            <a:r>
              <a:rPr lang="en-US" dirty="0"/>
              <a:t>Over the last close to 5 years, I’ve been fortunate enough to be exposed to several domains of security and my favorite so far has been engineering.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got my start as a IR for Valvoline in Lexington while finishing my studies at EKU, since then I have stayed with SaaS provider start 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I love to game, quick show of hands anyone running with Starfield or Assassins Creed?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2</a:t>
            </a:fld>
            <a:endParaRPr lang="en-US"/>
          </a:p>
        </p:txBody>
      </p:sp>
    </p:spTree>
    <p:extLst>
      <p:ext uri="{BB962C8B-B14F-4D97-AF65-F5344CB8AC3E}">
        <p14:creationId xmlns:p14="http://schemas.microsoft.com/office/powerpoint/2010/main" val="307186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everyone let's hop into our agenda.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start with Security Gaps -</a:t>
            </a:r>
            <a:r>
              <a:rPr lang="en-US" sz="1200" b="0" i="0" dirty="0"/>
              <a:t>Training the mind how to identify security gaps and then communicate how to fill those gaps in a way that will get you traction. Not get blocked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Then well tackle collaboration with external teams - </a:t>
            </a:r>
            <a:r>
              <a:rPr lang="en-US" b="0" i="0" dirty="0"/>
              <a:t>How to communicate and collaborate with other teams outside of security and how we can leverage them for security initiatives.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Everyone in this room is aware of how our field is constantly changing, so well discuss Adopting and nurturing a mindset of constant learning and some of the ways I’ve found work best for keeping up with the latest in our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Finally, we will wrap up with investing in yourself, both for technical skills and taking care of your mental health.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Okay lets jump in!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3</a:t>
            </a:fld>
            <a:endParaRPr lang="en-US"/>
          </a:p>
        </p:txBody>
      </p:sp>
    </p:spTree>
    <p:extLst>
      <p:ext uri="{BB962C8B-B14F-4D97-AF65-F5344CB8AC3E}">
        <p14:creationId xmlns:p14="http://schemas.microsoft.com/office/powerpoint/2010/main" val="304351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kick us off, lets tackle identifying security gaps.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great start is to answer the question, what new security control can increase our security posture?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Visibility: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we currently have any centralized logging like with a SIEM?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more log sources be onboarded that aren’t currently?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 </a:t>
            </a:r>
            <a:br>
              <a:rPr lang="en-US" dirty="0"/>
            </a:br>
            <a:r>
              <a:rPr lang="en-US" dirty="0"/>
              <a:t>Can we automate runbooks?  </a:t>
            </a:r>
            <a:br>
              <a:rPr lang="en-US" dirty="0"/>
            </a:br>
            <a:r>
              <a:rPr lang="en-US" dirty="0"/>
              <a:t>If we witness a MFA Fatigue attack with high confidence it’s a true positive, can we automatically reset the users credentials?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Features: </a:t>
            </a:r>
            <a:br>
              <a:rPr lang="en-US" dirty="0"/>
            </a:br>
            <a:r>
              <a:rPr lang="en-US" dirty="0"/>
              <a:t>I encourage you to look at your tech stack and thoroughly examine settings for either direct security settings that could be enabled or integrations that could be beneficial (i.e. Can we ship these logs to a SIEM)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part of your security roadmap includes undergoing an audit and passing for a more robust security framework, what controls aren’t currently implemented today?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Pain points: </a:t>
            </a:r>
            <a:br>
              <a:rPr lang="en-US" dirty="0"/>
            </a:br>
            <a:r>
              <a:rPr lang="en-US" dirty="0"/>
              <a:t>Raise your hand if you love dealing with inventory management? How about vulnerability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4</a:t>
            </a:fld>
            <a:endParaRPr lang="en-US"/>
          </a:p>
        </p:txBody>
      </p:sp>
    </p:spTree>
    <p:extLst>
      <p:ext uri="{BB962C8B-B14F-4D97-AF65-F5344CB8AC3E}">
        <p14:creationId xmlns:p14="http://schemas.microsoft.com/office/powerpoint/2010/main" val="406587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you’ve identified a gap, now what? </a:t>
            </a:r>
            <a:br>
              <a:rPr lang="en-US" dirty="0"/>
            </a:br>
            <a:br>
              <a:rPr lang="en-US" dirty="0"/>
            </a:br>
            <a:r>
              <a:rPr lang="en-US" dirty="0"/>
              <a:t>When we call this out to the team or your manager, make sure to have 1 well thought out solution to fixing this gap.  If you have documentation from vendors or self made to back this up even better.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once told that if you're bringing up problems with no solutions, you're simply complaining.  A little harsh but its mostly true.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go about documenting our solution?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going to complete thorough due diligence!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simply way to think of completing this, is map your solution back to who, what, when, how and why.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You're going to see several questions that should be asked on the slide, my favorite being how can I royally eff this up?  There has been than once after making a production change where I wish I spent more time on this question.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less is more.  There is principle I learned at EKU called brevity upward, clarity downward.  Unless you're giving instructions, keep it as concise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it doesn’t have to be perfect.  Fail forward.  Progress is better than sitting on your hands thinking of the best way forward.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5</a:t>
            </a:fld>
            <a:endParaRPr lang="en-US"/>
          </a:p>
        </p:txBody>
      </p:sp>
    </p:spTree>
    <p:extLst>
      <p:ext uri="{BB962C8B-B14F-4D97-AF65-F5344CB8AC3E}">
        <p14:creationId xmlns:p14="http://schemas.microsoft.com/office/powerpoint/2010/main" val="772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lets shift to collaborating with and leveraging other teams.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really helps to frame it, both to the security team and the other teams, as you're looking to build partnerships.  Both teams should benefit from this.  We’ll break this down more on the next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Quick show of hands, who has heard the phrase at work, “Security is a black box.”  Or perhaps you feel that you're being blindsided by other teams requests, and maybe they say the same about 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great starting point, depending on your team's size, is to integrate team members into other teams weekly stand-ups.  Typically this will be the most “security-adjacent” teams, the classic partners like IT, or Infrastructure.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By doing this, both teams have dedicated time each week to discuss opportunities where we can help each other 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last note we will cover here, is more focused on broadcasting information than a partnership.  Openly tell the company what threats you face.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you're in leadership, share with the board, executive committee </a:t>
            </a:r>
            <a:r>
              <a:rPr lang="en-US" sz="1200" dirty="0" err="1"/>
              <a:t>etc</a:t>
            </a:r>
            <a:r>
              <a:rPr lang="en-US" sz="1200" dirty="0"/>
              <a:t> what attacks you're seeing.  Outside of leadership, send out all staff emails or, if you use it, all staff slack channels, to alert staff of ongoing persistent phishing attacks and what to look out for. For example, if </a:t>
            </a:r>
            <a:r>
              <a:rPr lang="en-US" sz="1200" dirty="0" err="1"/>
              <a:t>youre</a:t>
            </a:r>
            <a:r>
              <a:rPr lang="en-US" sz="1200" dirty="0"/>
              <a:t> seeing </a:t>
            </a:r>
            <a:r>
              <a:rPr lang="en-US" sz="1200" dirty="0" err="1"/>
              <a:t>perisitent</a:t>
            </a:r>
            <a:r>
              <a:rPr lang="en-US" sz="1200" dirty="0"/>
              <a:t> </a:t>
            </a:r>
            <a:r>
              <a:rPr lang="en-US" sz="1200" dirty="0" err="1"/>
              <a:t>docusign</a:t>
            </a:r>
            <a:r>
              <a:rPr lang="en-US" sz="1200" dirty="0"/>
              <a:t> themed phishes, include some examples of recent attacks and highlight for your end users what signs to look out for, like the sender domain, suspicious links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will help justify the security budget and further initiatives.  </a:t>
            </a:r>
            <a:endParaRPr lang="en-US" dirty="0"/>
          </a:p>
        </p:txBody>
      </p:sp>
      <p:sp>
        <p:nvSpPr>
          <p:cNvPr id="4" name="Slide Number Placeholder 3"/>
          <p:cNvSpPr>
            <a:spLocks noGrp="1"/>
          </p:cNvSpPr>
          <p:nvPr>
            <p:ph type="sldNum" sz="quarter" idx="5"/>
          </p:nvPr>
        </p:nvSpPr>
        <p:spPr/>
        <p:txBody>
          <a:bodyPr/>
          <a:lstStyle/>
          <a:p>
            <a:fld id="{A9CE6DC6-D4B0-AA43-94AC-E4A05927489C}" type="slidenum">
              <a:rPr lang="en-US" smtClean="0"/>
              <a:t>6</a:t>
            </a:fld>
            <a:endParaRPr lang="en-US"/>
          </a:p>
        </p:txBody>
      </p:sp>
    </p:spTree>
    <p:extLst>
      <p:ext uri="{BB962C8B-B14F-4D97-AF65-F5344CB8AC3E}">
        <p14:creationId xmlns:p14="http://schemas.microsoft.com/office/powerpoint/2010/main" val="239817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here we will do a rapid fire of external teams and a example use case for collaboration with that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Onboarding a SSO provider and configuring the roles for role-based access.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DevOps:  If they’ve been constrained and unable to tackle open security items, can we help them enforce controls ranging from enforcing MFA, ensuring encryption on S3 buckets and EBS volumes, WAF configuration I mean the list goes on.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br>
            <a:r>
              <a:rPr lang="en-US" sz="1200" dirty="0"/>
              <a:t>Data: If you’re working with customers or partners and sharing data, PHI for example, what standards are in place?  If someone didn’t follow the standard, how would you know?  Can you audit the process easily?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Product:  We’ve all heard we about shifting security left.  At a previous company, we would have a monthly 30 minute touch point with the Head of Product and product managers to </a:t>
            </a:r>
            <a:r>
              <a:rPr lang="en-US" sz="1200" dirty="0" err="1"/>
              <a:t>dicuss</a:t>
            </a:r>
            <a:r>
              <a:rPr lang="en-US" sz="1200" dirty="0"/>
              <a:t> the pipeline.  Now we </a:t>
            </a:r>
            <a:r>
              <a:rPr lang="en-US" sz="1200" dirty="0" err="1"/>
              <a:t>wouldnt</a:t>
            </a:r>
            <a:r>
              <a:rPr lang="en-US" sz="1200" dirty="0"/>
              <a:t> fix all of our concerns at the meeting, but we could call attention to the concerns and being to address from there.  Getting a security practitioner’s eyes on the product pipeline sooner helps us chime in before too much foundational work has been completed.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Finance:  </a:t>
            </a:r>
            <a:r>
              <a:rPr lang="en-US" b="0" i="0" dirty="0">
                <a:solidFill>
                  <a:srgbClr val="262626"/>
                </a:solidFill>
                <a:effectLst/>
                <a:latin typeface="Roboto" panose="020F0502020204030204" pitchFamily="34" charset="0"/>
              </a:rPr>
              <a:t>More than four out of five companies said they were the target of pay­ments fraud in 2019, according to a </a:t>
            </a:r>
            <a:r>
              <a:rPr lang="en-US" b="0" i="0" u="none" strike="noStrike" dirty="0">
                <a:solidFill>
                  <a:srgbClr val="4EB29A"/>
                </a:solidFill>
                <a:effectLst/>
                <a:latin typeface="Roboto" panose="02000000000000000000" pitchFamily="2" charset="0"/>
                <a:hlinkClick r:id="rId3"/>
              </a:rPr>
              <a:t>survey</a:t>
            </a:r>
            <a:r>
              <a:rPr lang="en-US" b="0" i="0" dirty="0">
                <a:solidFill>
                  <a:srgbClr val="262626"/>
                </a:solidFill>
                <a:effectLst/>
                <a:latin typeface="Roboto" panose="02000000000000000000" pitchFamily="2" charset="0"/>
              </a:rPr>
              <a:t> by the As­sociation for Financial Professionals. </a:t>
            </a:r>
            <a:r>
              <a:rPr lang="en-US" sz="1200" dirty="0"/>
              <a:t>Locking down the approval process for payments will help deter, prevent and catch cases of fraud.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Marketing/Sales:  Weaponize your security posture, be loud and proud to prospective customers about how secure you are.  A trust portal is a good public facing resource where people can see at a high-level certifications along with overviews.  Arcadias trust portal for instance, lets you request copies of policies, audit findings, pen test results and more.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7</a:t>
            </a:fld>
            <a:endParaRPr lang="en-US"/>
          </a:p>
        </p:txBody>
      </p:sp>
    </p:spTree>
    <p:extLst>
      <p:ext uri="{BB962C8B-B14F-4D97-AF65-F5344CB8AC3E}">
        <p14:creationId xmlns:p14="http://schemas.microsoft.com/office/powerpoint/2010/main" val="271888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so staying current; we all have our favorite security news channels, but this focusing more on how you get that information versus where you get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those who aren’t familiar, RSS Feeds regularly publish content from media sites, and you can subscribe to RSS feeds.  I have a few of my favorite RSS feeds on the slide that I’m sure you all are mostly familiar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google, 'Cyber Security </a:t>
            </a:r>
            <a:r>
              <a:rPr lang="en-US" dirty="0" err="1"/>
              <a:t>Rss</a:t>
            </a:r>
            <a:r>
              <a:rPr lang="en-US" dirty="0"/>
              <a:t> Feeds' the first result is a list of 100 different RSS feeds you can subscribe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feeds can even be customized, for example, The Hacker News link here is filtered to show me the newest articles that contain a title of vulnerability.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company I’ve worked for has used Slack in some capacity.  If you also use Slack, there is a RSS Feed app.  You can create a private channel for security news and ingest all of the feeds into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fosters collaboration as we can in real time comment and discuss what we see.  For example, we have a new zero-day article pop up.  We can discuss if we’re exposed and create a formal process to remediate it within a ticketing system like Jira.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also helpful to have a few leaders from other teams, like IT and DevOps, to call out things they may own and make it easier to collaborate with these teams.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Everyone knows what reddit is so no background needed there, but I’ve listed some decent subreddits, and some vendors like </a:t>
            </a:r>
            <a:r>
              <a:rPr lang="en-US" dirty="0" err="1"/>
              <a:t>crowdstrike</a:t>
            </a:r>
            <a:r>
              <a:rPr lang="en-US" dirty="0"/>
              <a:t> actively support their subreddits.  Meaning you can ask technical questions about agents, issues you're facing and new features and get a response from a employee.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Oneof</a:t>
            </a:r>
            <a:r>
              <a:rPr lang="en-US" dirty="0"/>
              <a:t> the best to stay current is doing what we’re all doing right now, getting involved with our community!  Outside of conferences, you can attend free webinars from vendors or organizations like HISAC.  SANS also have free workshops and remote conferences.  They had one on AI over the summer that had some excellent speakers.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8</a:t>
            </a:fld>
            <a:endParaRPr lang="en-US"/>
          </a:p>
        </p:txBody>
      </p:sp>
    </p:spTree>
    <p:extLst>
      <p:ext uri="{BB962C8B-B14F-4D97-AF65-F5344CB8AC3E}">
        <p14:creationId xmlns:p14="http://schemas.microsoft.com/office/powerpoint/2010/main" val="2645743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moving on to the constant learning mindset.  In our field, if we cease to stop learning new skills we will become antiquated and our peers who stay current will be more valuable.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topic is straightforward, embrace feedback!  Seek it out, constantly.  Not just from your manager but from your peers.  If you're collaborating with someone on a project, at the wrap up ask if </a:t>
            </a:r>
            <a:r>
              <a:rPr lang="en-US" dirty="0" err="1"/>
              <a:t>theres</a:t>
            </a:r>
            <a:r>
              <a:rPr lang="en-US" dirty="0"/>
              <a:t> a way you could've performed or interacted that would have been better.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Constructive feedback isn’t the end of the world, for example, if you were approach me after this talk and tell me that you didn’t like my session and it was a waste of time.  Great!  Tell me why?  What could I have done differently?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up is volunteering for as much work as your bandwidth can handle.  Especially if you're interested in it!  If you're a engineer but want to  shift into GRC; start seeing what tasks you can do for your GRC team.  Can you automated time bound tasks?  Can you help manage any tools they use or set up new integrations for solutions like </a:t>
            </a:r>
            <a:r>
              <a:rPr lang="en-US" dirty="0" err="1"/>
              <a:t>Vanta</a:t>
            </a:r>
            <a:r>
              <a:rPr lang="en-US" dirty="0"/>
              <a:t>?  Ideally the more you're exposed, the more work of that nature you can list on your resume.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volunteering, tie this back into security gaps from earlier.  If you notice a gap, volunteer to tackle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lets quick focusing on ourselves; how I can help my teammates grow?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example, Morty wants to start getting into firewall management.  How can Rick, who owns this process, help expose him to it? Rick can let Morty shadow him then if that goes well let them start completing the task.  Perform QA on the work Morty does of course, Morty may and likely make mistakes at first, but letting Morty take this will increase his job satisfaction, which is good for the company, for him and for the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to lead us to the end of our slides, Invest in yourself!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A9CE6DC6-D4B0-AA43-94AC-E4A05927489C}" type="slidenum">
              <a:rPr lang="en-US" smtClean="0"/>
              <a:t>9</a:t>
            </a:fld>
            <a:endParaRPr lang="en-US"/>
          </a:p>
        </p:txBody>
      </p:sp>
    </p:spTree>
    <p:extLst>
      <p:ext uri="{BB962C8B-B14F-4D97-AF65-F5344CB8AC3E}">
        <p14:creationId xmlns:p14="http://schemas.microsoft.com/office/powerpoint/2010/main" val="99479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FA59-3E03-0CFC-6915-EEA623DBE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A29DF-F95D-3DB3-3202-C561279A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22D5B5-797E-AD49-12EE-9431DBDEDE77}"/>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5" name="Footer Placeholder 4">
            <a:extLst>
              <a:ext uri="{FF2B5EF4-FFF2-40B4-BE49-F238E27FC236}">
                <a16:creationId xmlns:a16="http://schemas.microsoft.com/office/drawing/2014/main" id="{C7EEABCF-3299-161F-42EE-DF7F6D827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0F8D-60B7-1A55-C934-887DF602786C}"/>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214594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47B-591C-991A-8F3E-463475A211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954B2-7D88-8B1B-3D8A-B3AF2E207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A95E8-B464-D605-8C2C-20D6FCD76B7B}"/>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5" name="Footer Placeholder 4">
            <a:extLst>
              <a:ext uri="{FF2B5EF4-FFF2-40B4-BE49-F238E27FC236}">
                <a16:creationId xmlns:a16="http://schemas.microsoft.com/office/drawing/2014/main" id="{AB622634-1476-6FEA-B8BD-63275BEA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E931D-966D-8322-C54A-A20859E08A39}"/>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4233450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6670A-A4D7-33D3-9302-6E5628592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B6D28-EED1-8AB6-8F97-0B5835491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E650-ED8D-B634-0BB9-EB2429D7B30B}"/>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5" name="Footer Placeholder 4">
            <a:extLst>
              <a:ext uri="{FF2B5EF4-FFF2-40B4-BE49-F238E27FC236}">
                <a16:creationId xmlns:a16="http://schemas.microsoft.com/office/drawing/2014/main" id="{1986022B-B6E7-C161-3E4D-C5A62CCED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9CA28-E0BC-43CC-BB32-90D81FC65F2C}"/>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1407848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8DFF-4A2F-3624-719A-11DBCCAFE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97E06-0DEB-DDF6-5CB0-3A7175827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E4D31-67D8-35EC-7A42-1AF53CD44889}"/>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5" name="Footer Placeholder 4">
            <a:extLst>
              <a:ext uri="{FF2B5EF4-FFF2-40B4-BE49-F238E27FC236}">
                <a16:creationId xmlns:a16="http://schemas.microsoft.com/office/drawing/2014/main" id="{B08DEF5B-884C-0CAF-9E1C-677B0AF96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C97CB-C8C9-9FE8-4FD8-48DA7C652DA7}"/>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3115427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4DD3-EA57-331F-6443-74EF9E275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AB1ECF-7F51-CB90-67ED-705D7F760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AFF094-DC98-99CD-6907-6FCF83558153}"/>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5" name="Footer Placeholder 4">
            <a:extLst>
              <a:ext uri="{FF2B5EF4-FFF2-40B4-BE49-F238E27FC236}">
                <a16:creationId xmlns:a16="http://schemas.microsoft.com/office/drawing/2014/main" id="{2C73E7BA-5C4A-2141-8643-3DA812D1A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1797E-A266-A1F4-FE2F-E78308525DF3}"/>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19878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8EAA-C44A-787B-18FA-542BA73B8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BE53A-5F71-341C-E924-263F5AD93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34F7B-8537-2C1E-23C4-EC2AE51AE4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2A94F-95A5-DB39-6DDF-04A3D8AA3A50}"/>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6" name="Footer Placeholder 5">
            <a:extLst>
              <a:ext uri="{FF2B5EF4-FFF2-40B4-BE49-F238E27FC236}">
                <a16:creationId xmlns:a16="http://schemas.microsoft.com/office/drawing/2014/main" id="{A303D8C2-D2BC-D5FD-DDF5-BAE611567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41D7C-1502-48F5-3FD0-753ADD576999}"/>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2398986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1A91-F3EB-082A-09E4-0B32ED500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17A0C7-C56A-FD98-97DB-FFEAA3DEF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FDDA6-A30E-4F25-9AD0-031ED9D6C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8D082-812A-8219-50DC-E2263A58E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26BFE-5D38-39E3-9B4D-44DF5383BC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2440C-D0DE-D038-B04E-211B23FBCB10}"/>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8" name="Footer Placeholder 7">
            <a:extLst>
              <a:ext uri="{FF2B5EF4-FFF2-40B4-BE49-F238E27FC236}">
                <a16:creationId xmlns:a16="http://schemas.microsoft.com/office/drawing/2014/main" id="{4AF3F35C-B3E7-C1A1-9F5B-1C612958B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045A0B-A5E9-A40A-00E5-300F47804FAE}"/>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1219295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4AF8-A8CF-ED90-9A6F-BEFAC3835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74F9F0-CBCD-F6C6-F76B-5592FC2A1C28}"/>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4" name="Footer Placeholder 3">
            <a:extLst>
              <a:ext uri="{FF2B5EF4-FFF2-40B4-BE49-F238E27FC236}">
                <a16:creationId xmlns:a16="http://schemas.microsoft.com/office/drawing/2014/main" id="{CAD11FD5-594F-8DC5-17B2-1FEB8C861E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C48B74-F6B1-1D54-4522-91A6C2636217}"/>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3319963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E6515-941D-36DF-7C57-C329A2735175}"/>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3" name="Footer Placeholder 2">
            <a:extLst>
              <a:ext uri="{FF2B5EF4-FFF2-40B4-BE49-F238E27FC236}">
                <a16:creationId xmlns:a16="http://schemas.microsoft.com/office/drawing/2014/main" id="{BC6E99DD-22D2-A79E-7166-F746A7E90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5558F5-0902-DF51-98F7-33FCD828D4FB}"/>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3878429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80AB-8E86-568B-041D-0BAB16274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E8CE12-335C-B2BA-E7C7-48600963E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22297-72DD-76DA-6060-C44D35815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7F41D-6801-860F-3478-0023C66A6084}"/>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6" name="Footer Placeholder 5">
            <a:extLst>
              <a:ext uri="{FF2B5EF4-FFF2-40B4-BE49-F238E27FC236}">
                <a16:creationId xmlns:a16="http://schemas.microsoft.com/office/drawing/2014/main" id="{718CD610-8D25-445F-0D15-DD718B92B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680CD-E1DB-EB95-964E-00B48AC1D53F}"/>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1866002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C2-C98B-DA8A-578E-2E53CDA72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77FDD9-DF98-2F8B-2246-CBA8A4BCA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1E6375-7833-5899-B020-5B1E76962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E278D-81F2-3A3C-92C1-99A6949E83D6}"/>
              </a:ext>
            </a:extLst>
          </p:cNvPr>
          <p:cNvSpPr>
            <a:spLocks noGrp="1"/>
          </p:cNvSpPr>
          <p:nvPr>
            <p:ph type="dt" sz="half" idx="10"/>
          </p:nvPr>
        </p:nvSpPr>
        <p:spPr/>
        <p:txBody>
          <a:bodyPr/>
          <a:lstStyle/>
          <a:p>
            <a:fld id="{3F3B5801-FD43-AA4F-AEB6-12DA97E05CE2}" type="datetimeFigureOut">
              <a:rPr lang="en-US" smtClean="0"/>
              <a:t>12/19/2023</a:t>
            </a:fld>
            <a:endParaRPr lang="en-US"/>
          </a:p>
        </p:txBody>
      </p:sp>
      <p:sp>
        <p:nvSpPr>
          <p:cNvPr id="6" name="Footer Placeholder 5">
            <a:extLst>
              <a:ext uri="{FF2B5EF4-FFF2-40B4-BE49-F238E27FC236}">
                <a16:creationId xmlns:a16="http://schemas.microsoft.com/office/drawing/2014/main" id="{711C9E90-C3B1-D112-DE99-CAE30F857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F9F5E-C9E8-BEA1-00B6-4A2A43D3E517}"/>
              </a:ext>
            </a:extLst>
          </p:cNvPr>
          <p:cNvSpPr>
            <a:spLocks noGrp="1"/>
          </p:cNvSpPr>
          <p:nvPr>
            <p:ph type="sldNum" sz="quarter" idx="12"/>
          </p:nvPr>
        </p:nvSpPr>
        <p:spPr/>
        <p:txBody>
          <a:bodyPr/>
          <a:lstStyle/>
          <a:p>
            <a:fld id="{CE9FE583-F6B4-834B-96B5-3C7D3316D6E6}" type="slidenum">
              <a:rPr lang="en-US" smtClean="0"/>
              <a:t>‹#›</a:t>
            </a:fld>
            <a:endParaRPr lang="en-US"/>
          </a:p>
        </p:txBody>
      </p:sp>
    </p:spTree>
    <p:extLst>
      <p:ext uri="{BB962C8B-B14F-4D97-AF65-F5344CB8AC3E}">
        <p14:creationId xmlns:p14="http://schemas.microsoft.com/office/powerpoint/2010/main" val="10616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79011-E813-B67B-FAAD-B878E0260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A5B41-DC42-C40D-924B-ED93297E8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9B08A-E46F-1A45-8F32-04A367177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B5801-FD43-AA4F-AEB6-12DA97E05CE2}" type="datetimeFigureOut">
              <a:rPr lang="en-US" smtClean="0"/>
              <a:t>12/19/2023</a:t>
            </a:fld>
            <a:endParaRPr lang="en-US"/>
          </a:p>
        </p:txBody>
      </p:sp>
      <p:sp>
        <p:nvSpPr>
          <p:cNvPr id="5" name="Footer Placeholder 4">
            <a:extLst>
              <a:ext uri="{FF2B5EF4-FFF2-40B4-BE49-F238E27FC236}">
                <a16:creationId xmlns:a16="http://schemas.microsoft.com/office/drawing/2014/main" id="{F58E164B-AFBA-D9AD-06FC-05884BF5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FD140-9BEC-50E9-73C3-FE6F0A5DC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FE583-F6B4-834B-96B5-3C7D3316D6E6}" type="slidenum">
              <a:rPr lang="en-US" smtClean="0"/>
              <a:t>‹#›</a:t>
            </a:fld>
            <a:endParaRPr lang="en-US"/>
          </a:p>
        </p:txBody>
      </p:sp>
    </p:spTree>
    <p:extLst>
      <p:ext uri="{BB962C8B-B14F-4D97-AF65-F5344CB8AC3E}">
        <p14:creationId xmlns:p14="http://schemas.microsoft.com/office/powerpoint/2010/main" val="104018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BADD8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pauljerimy.com/security-certification-roadma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7_520671E.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C_8F7B28FB.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02_F18DA199.xml"/><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F_48033A1E.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10_1A9C3BB8.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18/10/relationships/comments" Target="../comments/modernComment_114_4CE56180.xml"/><Relationship Id="rId7" Type="http://schemas.openxmlformats.org/officeDocument/2006/relationships/hyperlink" Target="https://hnrss.org/newest?q=Vulnerabilt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bleepingcomputer.com/feed/" TargetMode="External"/><Relationship Id="rId5" Type="http://schemas.openxmlformats.org/officeDocument/2006/relationships/hyperlink" Target="https://krebsonsecurity.com/feed" TargetMode="External"/><Relationship Id="rId4" Type="http://schemas.openxmlformats.org/officeDocument/2006/relationships/hyperlink" Target="https://www.cisa.gov/cybersecurity-advisories/all.xml" TargetMode="External"/><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microsoft.com/office/2018/10/relationships/comments" Target="../comments/modernComment_115_93BA1D7A.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BC5001-22CD-0FEF-A674-F878C32E7FFE}"/>
              </a:ext>
            </a:extLst>
          </p:cNvPr>
          <p:cNvSpPr>
            <a:spLocks noGrp="1"/>
          </p:cNvSpPr>
          <p:nvPr>
            <p:ph type="ctrTitle"/>
          </p:nvPr>
        </p:nvSpPr>
        <p:spPr>
          <a:xfrm>
            <a:off x="642796" y="735106"/>
            <a:ext cx="10725792" cy="2928470"/>
          </a:xfrm>
        </p:spPr>
        <p:txBody>
          <a:bodyPr anchor="b">
            <a:normAutofit/>
          </a:bodyPr>
          <a:lstStyle/>
          <a:p>
            <a:pPr algn="l"/>
            <a:r>
              <a:rPr lang="en-US" sz="4800" b="0" i="0" u="none" strike="noStrike" dirty="0">
                <a:solidFill>
                  <a:srgbClr val="FFFFFF"/>
                </a:solidFill>
                <a:effectLst/>
                <a:latin typeface="Calibri" panose="020F0502020204030204" pitchFamily="34" charset="0"/>
              </a:rPr>
              <a:t>HOW TO BE A BETTER </a:t>
            </a:r>
            <a:br>
              <a:rPr lang="en-US" sz="4800" b="0" i="0" u="none" strike="noStrike" dirty="0">
                <a:solidFill>
                  <a:srgbClr val="FFFFFF"/>
                </a:solidFill>
                <a:effectLst/>
                <a:latin typeface="Calibri" panose="020F0502020204030204" pitchFamily="34" charset="0"/>
              </a:rPr>
            </a:br>
            <a:r>
              <a:rPr lang="en-US" b="0" i="0" u="none" strike="noStrike" dirty="0">
                <a:solidFill>
                  <a:srgbClr val="FFFFFF"/>
                </a:solidFill>
                <a:effectLst/>
                <a:latin typeface="Calibri" panose="020F0502020204030204" pitchFamily="34" charset="0"/>
              </a:rPr>
              <a:t>SECURITY PRACTITIONER</a:t>
            </a:r>
            <a:endParaRPr lang="en-US" sz="4800" dirty="0">
              <a:solidFill>
                <a:srgbClr val="FFFFFF"/>
              </a:solidFill>
            </a:endParaRPr>
          </a:p>
        </p:txBody>
      </p:sp>
      <p:sp>
        <p:nvSpPr>
          <p:cNvPr id="3" name="Subtitle 2">
            <a:extLst>
              <a:ext uri="{FF2B5EF4-FFF2-40B4-BE49-F238E27FC236}">
                <a16:creationId xmlns:a16="http://schemas.microsoft.com/office/drawing/2014/main" id="{F6DBE66B-BEDE-67EB-49A2-00DE7A31B3DA}"/>
              </a:ext>
            </a:extLst>
          </p:cNvPr>
          <p:cNvSpPr>
            <a:spLocks noGrp="1"/>
          </p:cNvSpPr>
          <p:nvPr>
            <p:ph type="subTitle" idx="1"/>
          </p:nvPr>
        </p:nvSpPr>
        <p:spPr>
          <a:xfrm>
            <a:off x="2318592" y="4896479"/>
            <a:ext cx="8521993" cy="1458258"/>
          </a:xfrm>
        </p:spPr>
        <p:txBody>
          <a:bodyPr anchor="ctr">
            <a:normAutofit/>
          </a:bodyPr>
          <a:lstStyle/>
          <a:p>
            <a:pPr algn="l"/>
            <a:r>
              <a:rPr lang="en-US" dirty="0">
                <a:solidFill>
                  <a:schemeClr val="tx1">
                    <a:lumMod val="85000"/>
                    <a:lumOff val="15000"/>
                  </a:schemeClr>
                </a:solidFill>
              </a:rPr>
              <a:t>Seger Steele</a:t>
            </a:r>
          </a:p>
          <a:p>
            <a:pPr algn="l">
              <a:spcBef>
                <a:spcPts val="600"/>
              </a:spcBef>
            </a:pPr>
            <a:r>
              <a:rPr lang="en-US" sz="1800" dirty="0" err="1">
                <a:solidFill>
                  <a:schemeClr val="tx1">
                    <a:lumMod val="85000"/>
                    <a:lumOff val="15000"/>
                  </a:schemeClr>
                </a:solidFill>
              </a:rPr>
              <a:t>SegerSteele@outlook.com</a:t>
            </a:r>
            <a:endParaRPr lang="en-US" sz="1800" dirty="0">
              <a:solidFill>
                <a:schemeClr val="tx1">
                  <a:lumMod val="85000"/>
                  <a:lumOff val="15000"/>
                </a:schemeClr>
              </a:solidFill>
            </a:endParaRPr>
          </a:p>
        </p:txBody>
      </p:sp>
      <p:pic>
        <p:nvPicPr>
          <p:cNvPr id="1026" name="Picture 2" descr="Seger Steele">
            <a:extLst>
              <a:ext uri="{FF2B5EF4-FFF2-40B4-BE49-F238E27FC236}">
                <a16:creationId xmlns:a16="http://schemas.microsoft.com/office/drawing/2014/main" id="{36B295C1-6959-E02D-C39C-939977566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96" y="4794478"/>
            <a:ext cx="1560259" cy="1560259"/>
          </a:xfrm>
          <a:prstGeom prst="ellipse">
            <a:avLst/>
          </a:prstGeom>
          <a:ln w="12700" cap="rnd">
            <a:solidFill>
              <a:srgbClr val="111E36"/>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Investing in yourself – Technical </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p:txBody>
          <a:bodyPr>
            <a:normAutofit/>
          </a:bodyPr>
          <a:lstStyle/>
          <a:p>
            <a:r>
              <a:rPr lang="en-US" b="1" dirty="0"/>
              <a:t>CTF’s</a:t>
            </a:r>
          </a:p>
          <a:p>
            <a:pPr lvl="1"/>
            <a:r>
              <a:rPr lang="en-US" dirty="0"/>
              <a:t>SANS Holiday Hack Challenge</a:t>
            </a:r>
          </a:p>
          <a:p>
            <a:pPr lvl="1"/>
            <a:r>
              <a:rPr lang="en-US" dirty="0"/>
              <a:t>Platforms (</a:t>
            </a:r>
            <a:r>
              <a:rPr lang="en-US" dirty="0" err="1"/>
              <a:t>HackTheBox</a:t>
            </a:r>
            <a:r>
              <a:rPr lang="en-US" dirty="0"/>
              <a:t>, </a:t>
            </a:r>
            <a:r>
              <a:rPr lang="en-US" dirty="0" err="1"/>
              <a:t>TryHackMe</a:t>
            </a:r>
            <a:r>
              <a:rPr lang="en-US" dirty="0"/>
              <a:t>, </a:t>
            </a:r>
            <a:r>
              <a:rPr lang="en-US" dirty="0" err="1"/>
              <a:t>LetsDefend</a:t>
            </a:r>
            <a:r>
              <a:rPr lang="en-US" dirty="0"/>
              <a:t>)</a:t>
            </a:r>
          </a:p>
          <a:p>
            <a:pPr lvl="1"/>
            <a:r>
              <a:rPr lang="en-US" dirty="0"/>
              <a:t>HTB Business CTF </a:t>
            </a:r>
          </a:p>
          <a:p>
            <a:pPr>
              <a:lnSpc>
                <a:spcPct val="100000"/>
              </a:lnSpc>
              <a:spcBef>
                <a:spcPts val="1200"/>
              </a:spcBef>
            </a:pPr>
            <a:r>
              <a:rPr lang="en-US" b="1" dirty="0"/>
              <a:t>Certifications</a:t>
            </a:r>
          </a:p>
          <a:p>
            <a:pPr lvl="1"/>
            <a:r>
              <a:rPr lang="en-US" dirty="0"/>
              <a:t>Deepen knowledge of your stronger skills. </a:t>
            </a:r>
          </a:p>
          <a:p>
            <a:pPr lvl="1"/>
            <a:r>
              <a:rPr lang="en-US" dirty="0"/>
              <a:t>Shore up gaps in your skillset.</a:t>
            </a:r>
          </a:p>
          <a:p>
            <a:pPr lvl="1"/>
            <a:r>
              <a:rPr lang="en-US" dirty="0"/>
              <a:t>Not all certifications are made equal.</a:t>
            </a:r>
          </a:p>
          <a:p>
            <a:pPr lvl="2"/>
            <a:r>
              <a:rPr lang="en-US" dirty="0">
                <a:hlinkClick r:id="rId3"/>
              </a:rPr>
              <a:t>https://pauljerimy.com/security-certification-roadmap/</a:t>
            </a:r>
            <a:r>
              <a:rPr lang="en-US" dirty="0"/>
              <a:t> </a:t>
            </a:r>
          </a:p>
          <a:p>
            <a:pPr marL="0" indent="0">
              <a:buNone/>
            </a:pPr>
            <a:endParaRPr lang="en-US" b="1" dirty="0"/>
          </a:p>
        </p:txBody>
      </p:sp>
      <p:sp>
        <p:nvSpPr>
          <p:cNvPr id="3" name="Rectangle 2" descr="Piggy Bank with solid fill">
            <a:extLst>
              <a:ext uri="{FF2B5EF4-FFF2-40B4-BE49-F238E27FC236}">
                <a16:creationId xmlns:a16="http://schemas.microsoft.com/office/drawing/2014/main" id="{791EDBF5-99E2-876E-08A0-080474CF0CF4}"/>
              </a:ext>
            </a:extLst>
          </p:cNvPr>
          <p:cNvSpPr/>
          <p:nvPr/>
        </p:nvSpPr>
        <p:spPr>
          <a:xfrm>
            <a:off x="561596" y="382729"/>
            <a:ext cx="810000" cy="810000"/>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305010354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Investing in yourself – Certifications</a:t>
            </a:r>
          </a:p>
        </p:txBody>
      </p:sp>
      <p:pic>
        <p:nvPicPr>
          <p:cNvPr id="3" name="Content Placeholder 3">
            <a:extLst>
              <a:ext uri="{FF2B5EF4-FFF2-40B4-BE49-F238E27FC236}">
                <a16:creationId xmlns:a16="http://schemas.microsoft.com/office/drawing/2014/main" id="{D5021511-F027-3F0B-DFB7-A2988408C98A}"/>
              </a:ext>
            </a:extLst>
          </p:cNvPr>
          <p:cNvPicPr>
            <a:picLocks noGrp="1" noChangeAspect="1"/>
          </p:cNvPicPr>
          <p:nvPr>
            <p:ph idx="1"/>
          </p:nvPr>
        </p:nvPicPr>
        <p:blipFill>
          <a:blip r:embed="rId3"/>
          <a:stretch>
            <a:fillRect/>
          </a:stretch>
        </p:blipFill>
        <p:spPr>
          <a:xfrm>
            <a:off x="770965" y="1596121"/>
            <a:ext cx="10650070" cy="5241221"/>
          </a:xfrm>
          <a:prstGeom prst="rect">
            <a:avLst/>
          </a:prstGeom>
        </p:spPr>
      </p:pic>
      <p:sp>
        <p:nvSpPr>
          <p:cNvPr id="4" name="Rectangle 3" descr="Piggy Bank with solid fill">
            <a:extLst>
              <a:ext uri="{FF2B5EF4-FFF2-40B4-BE49-F238E27FC236}">
                <a16:creationId xmlns:a16="http://schemas.microsoft.com/office/drawing/2014/main" id="{446CE7CF-D7D0-3EF4-0BAE-30CF08D99177}"/>
              </a:ext>
            </a:extLst>
          </p:cNvPr>
          <p:cNvSpPr/>
          <p:nvPr/>
        </p:nvSpPr>
        <p:spPr>
          <a:xfrm>
            <a:off x="561596" y="382729"/>
            <a:ext cx="810000" cy="810000"/>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2619812967"/>
      </p:ext>
    </p:extLst>
  </p:cSld>
  <p:clrMapOvr>
    <a:masterClrMapping/>
  </p:clrMapOvr>
  <mc:AlternateContent xmlns:mc="http://schemas.openxmlformats.org/markup-compatibility/2006" xmlns:p14="http://schemas.microsoft.com/office/powerpoint/2010/main">
    <mc:Choice Requires="p14">
      <p:transition spd="slow">
        <p14:prism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Investing in yourself – Technical </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a:xfrm>
            <a:off x="838200" y="1825625"/>
            <a:ext cx="10493188" cy="4351338"/>
          </a:xfrm>
        </p:spPr>
        <p:txBody>
          <a:bodyPr>
            <a:normAutofit/>
          </a:bodyPr>
          <a:lstStyle/>
          <a:p>
            <a:r>
              <a:rPr lang="en-US" b="1" dirty="0"/>
              <a:t>Platforms</a:t>
            </a:r>
          </a:p>
          <a:p>
            <a:pPr lvl="1"/>
            <a:r>
              <a:rPr lang="en-US" dirty="0" err="1"/>
              <a:t>HackTheBox</a:t>
            </a:r>
            <a:endParaRPr lang="en-US" dirty="0"/>
          </a:p>
          <a:p>
            <a:pPr lvl="1"/>
            <a:r>
              <a:rPr lang="en-US" dirty="0" err="1"/>
              <a:t>CloudGuru</a:t>
            </a:r>
            <a:endParaRPr lang="en-US" dirty="0"/>
          </a:p>
          <a:p>
            <a:pPr lvl="1"/>
            <a:r>
              <a:rPr lang="en-US" dirty="0" err="1"/>
              <a:t>TryHackMe</a:t>
            </a:r>
            <a:endParaRPr lang="en-US" dirty="0"/>
          </a:p>
          <a:p>
            <a:r>
              <a:rPr lang="en-US" b="1" dirty="0"/>
              <a:t>Home labs </a:t>
            </a:r>
          </a:p>
          <a:p>
            <a:pPr lvl="1"/>
            <a:r>
              <a:rPr lang="en-US" dirty="0"/>
              <a:t>Deploy a SIEM (Splunk), ingest syslog, router logs, and any application logs. </a:t>
            </a:r>
          </a:p>
          <a:p>
            <a:pPr lvl="1"/>
            <a:r>
              <a:rPr lang="en-US" dirty="0"/>
              <a:t>Deploy a EDR (Huntress), on a VM, run a EDR test script and review the results.</a:t>
            </a:r>
          </a:p>
          <a:p>
            <a:pPr lvl="1"/>
            <a:r>
              <a:rPr lang="en-US" dirty="0"/>
              <a:t>Open a cloud provider account (AWS), spend time understanding services. </a:t>
            </a:r>
          </a:p>
          <a:p>
            <a:pPr marL="0" indent="0">
              <a:buNone/>
            </a:pPr>
            <a:endParaRPr lang="en-US" sz="2400" dirty="0"/>
          </a:p>
        </p:txBody>
      </p:sp>
      <p:sp>
        <p:nvSpPr>
          <p:cNvPr id="3" name="Rectangle 2" descr="Piggy Bank with solid fill">
            <a:extLst>
              <a:ext uri="{FF2B5EF4-FFF2-40B4-BE49-F238E27FC236}">
                <a16:creationId xmlns:a16="http://schemas.microsoft.com/office/drawing/2014/main" id="{1DEE49B2-398F-17E9-6719-27868B4A8987}"/>
              </a:ext>
            </a:extLst>
          </p:cNvPr>
          <p:cNvSpPr/>
          <p:nvPr/>
        </p:nvSpPr>
        <p:spPr>
          <a:xfrm>
            <a:off x="561596" y="382729"/>
            <a:ext cx="810000" cy="810000"/>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86009630"/>
      </p:ext>
    </p:extLst>
  </p:cSld>
  <p:clrMapOvr>
    <a:masterClrMapping/>
  </p:clrMapOvr>
  <mc:AlternateContent xmlns:mc="http://schemas.openxmlformats.org/markup-compatibility/2006" xmlns:p14="http://schemas.microsoft.com/office/powerpoint/2010/main">
    <mc:Choice Requires="p14">
      <p:transition spd="slow">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Investing in yourself – Mental</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a:xfrm>
            <a:off x="6096000" y="2150235"/>
            <a:ext cx="5915554" cy="4272330"/>
          </a:xfrm>
        </p:spPr>
        <p:txBody>
          <a:bodyPr>
            <a:normAutofit/>
          </a:bodyPr>
          <a:lstStyle/>
          <a:p>
            <a:pPr marL="285750" indent="-285750">
              <a:buFont typeface="Arial" panose="020B0604020202020204" pitchFamily="34" charset="0"/>
              <a:buChar char="•"/>
            </a:pPr>
            <a:r>
              <a:rPr lang="en-US" sz="2800" b="1" dirty="0"/>
              <a:t>Take care of yourself.</a:t>
            </a:r>
          </a:p>
          <a:p>
            <a:pPr marL="742950" lvl="1" indent="-285750">
              <a:buFont typeface="Arial" panose="020B0604020202020204" pitchFamily="34" charset="0"/>
              <a:buChar char="•"/>
            </a:pPr>
            <a:r>
              <a:rPr lang="en-US" sz="2400" dirty="0"/>
              <a:t>Make time daily to destress.	</a:t>
            </a:r>
          </a:p>
          <a:p>
            <a:pPr lvl="2">
              <a:buFont typeface="Calibri" panose="020F0502020204030204" pitchFamily="34" charset="0"/>
              <a:buChar char="–"/>
            </a:pPr>
            <a:r>
              <a:rPr lang="en-US" sz="2400" dirty="0"/>
              <a:t>Walk on lunch/after work</a:t>
            </a:r>
          </a:p>
          <a:p>
            <a:pPr lvl="2">
              <a:buFont typeface="Calibri" panose="020F0502020204030204" pitchFamily="34" charset="0"/>
              <a:buChar char="–"/>
            </a:pPr>
            <a:r>
              <a:rPr lang="en-US" sz="2400" dirty="0"/>
              <a:t>Meditate</a:t>
            </a:r>
          </a:p>
          <a:p>
            <a:pPr marL="285750" indent="-285750">
              <a:lnSpc>
                <a:spcPct val="100000"/>
              </a:lnSpc>
              <a:spcBef>
                <a:spcPts val="1200"/>
              </a:spcBef>
              <a:buFont typeface="Arial" panose="020B0604020202020204" pitchFamily="34" charset="0"/>
              <a:buChar char="•"/>
            </a:pPr>
            <a:r>
              <a:rPr lang="en-US" sz="2800" b="1" dirty="0"/>
              <a:t>Set boundaries.</a:t>
            </a:r>
          </a:p>
          <a:p>
            <a:pPr marL="742950" lvl="1" indent="-285750">
              <a:buFont typeface="Arial" panose="020B0604020202020204" pitchFamily="34" charset="0"/>
              <a:buChar char="•"/>
            </a:pPr>
            <a:r>
              <a:rPr lang="en-US" sz="2400" dirty="0"/>
              <a:t>“My bandwidth is at capacity, If I take this on what would you have me deprioritize?”</a:t>
            </a:r>
          </a:p>
          <a:p>
            <a:pPr marL="285750" lvl="1" indent="-285750">
              <a:lnSpc>
                <a:spcPct val="100000"/>
              </a:lnSpc>
              <a:spcBef>
                <a:spcPts val="1200"/>
              </a:spcBef>
            </a:pPr>
            <a:r>
              <a:rPr lang="en-US" sz="2800" b="1" dirty="0"/>
              <a:t>Check-in on your teammates.</a:t>
            </a:r>
          </a:p>
          <a:p>
            <a:pPr marL="457200" lvl="1" indent="0">
              <a:buNone/>
            </a:pPr>
            <a:endParaRPr lang="en-US" sz="2400" dirty="0"/>
          </a:p>
          <a:p>
            <a:pPr marL="742950" lvl="1" indent="-285750">
              <a:buFont typeface="Arial" panose="020B0604020202020204" pitchFamily="34" charset="0"/>
              <a:buChar char="•"/>
            </a:pPr>
            <a:endParaRPr lang="en-US" sz="2400" dirty="0"/>
          </a:p>
        </p:txBody>
      </p:sp>
      <p:pic>
        <p:nvPicPr>
          <p:cNvPr id="3" name="Content Placeholder 4">
            <a:extLst>
              <a:ext uri="{FF2B5EF4-FFF2-40B4-BE49-F238E27FC236}">
                <a16:creationId xmlns:a16="http://schemas.microsoft.com/office/drawing/2014/main" id="{D04171D7-ACB3-2035-6550-4561717BB422}"/>
              </a:ext>
            </a:extLst>
          </p:cNvPr>
          <p:cNvPicPr>
            <a:picLocks noChangeAspect="1"/>
          </p:cNvPicPr>
          <p:nvPr/>
        </p:nvPicPr>
        <p:blipFill>
          <a:blip r:embed="rId4">
            <a:clrChange>
              <a:clrFrom>
                <a:srgbClr val="FFFEFF"/>
              </a:clrFrom>
              <a:clrTo>
                <a:srgbClr val="FFFEFF">
                  <a:alpha val="0"/>
                </a:srgbClr>
              </a:clrTo>
            </a:clrChange>
          </a:blip>
          <a:stretch>
            <a:fillRect/>
          </a:stretch>
        </p:blipFill>
        <p:spPr>
          <a:xfrm>
            <a:off x="-248725" y="2524483"/>
            <a:ext cx="6493191" cy="3083837"/>
          </a:xfrm>
          <a:prstGeom prst="rect">
            <a:avLst/>
          </a:prstGeom>
        </p:spPr>
      </p:pic>
      <p:sp>
        <p:nvSpPr>
          <p:cNvPr id="5" name="Rectangle 4" descr="Piggy Bank with solid fill">
            <a:extLst>
              <a:ext uri="{FF2B5EF4-FFF2-40B4-BE49-F238E27FC236}">
                <a16:creationId xmlns:a16="http://schemas.microsoft.com/office/drawing/2014/main" id="{45DAB2D6-ED9D-012A-D4C3-A12370FC0A18}"/>
              </a:ext>
            </a:extLst>
          </p:cNvPr>
          <p:cNvSpPr/>
          <p:nvPr/>
        </p:nvSpPr>
        <p:spPr>
          <a:xfrm>
            <a:off x="561596" y="382729"/>
            <a:ext cx="810000" cy="810000"/>
          </a:xfrm>
          <a:prstGeom prst="rect">
            <a:avLst/>
          </a:prstGeom>
          <a:blipFill>
            <a:blip r:embed="rId5">
              <a:extLs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2407213307"/>
      </p:ext>
    </p:extLst>
  </p:cSld>
  <p:clrMapOvr>
    <a:masterClrMapping/>
  </p:clrMapOvr>
  <mc:AlternateContent xmlns:mc="http://schemas.openxmlformats.org/markup-compatibility/2006" xmlns:p14="http://schemas.microsoft.com/office/powerpoint/2010/main">
    <mc:Choice Requires="p14">
      <p:transition spd="slow">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7FCB49-C4D2-D802-E918-C8493512B3C3}"/>
              </a:ext>
            </a:extLst>
          </p:cNvPr>
          <p:cNvSpPr>
            <a:spLocks noGrp="1"/>
          </p:cNvSpPr>
          <p:nvPr>
            <p:ph type="title"/>
          </p:nvPr>
        </p:nvSpPr>
        <p:spPr>
          <a:xfrm>
            <a:off x="-251403" y="1378621"/>
            <a:ext cx="4698172" cy="3071906"/>
          </a:xfrm>
          <a:prstGeom prst="ellipse">
            <a:avLst/>
          </a:prstGeom>
        </p:spPr>
        <p:txBody>
          <a:bodyPr vert="horz" lIns="91440" tIns="45720" rIns="91440" bIns="45720" rtlCol="0" anchor="t">
            <a:normAutofit/>
          </a:bodyPr>
          <a:lstStyle/>
          <a:p>
            <a:r>
              <a:rPr lang="en-US" sz="3700" kern="1200" dirty="0">
                <a:solidFill>
                  <a:srgbClr val="FFFFFF"/>
                </a:solidFill>
                <a:latin typeface="+mj-lt"/>
                <a:ea typeface="+mj-ea"/>
                <a:cs typeface="+mj-cs"/>
              </a:rPr>
              <a:t>LET’S CONNECT! </a:t>
            </a:r>
          </a:p>
        </p:txBody>
      </p:sp>
      <p:pic>
        <p:nvPicPr>
          <p:cNvPr id="5" name="Content Placeholder 4" descr="A screenshot of a qr code&#10;&#10;Description automatically generated">
            <a:extLst>
              <a:ext uri="{FF2B5EF4-FFF2-40B4-BE49-F238E27FC236}">
                <a16:creationId xmlns:a16="http://schemas.microsoft.com/office/drawing/2014/main" id="{E52D6959-4256-8A98-9CDD-97ECDBB7146B}"/>
              </a:ext>
            </a:extLst>
          </p:cNvPr>
          <p:cNvPicPr>
            <a:picLocks noGrp="1" noChangeAspect="1"/>
          </p:cNvPicPr>
          <p:nvPr>
            <p:ph idx="1"/>
          </p:nvPr>
        </p:nvPicPr>
        <p:blipFill rotWithShape="1">
          <a:blip r:embed="rId3"/>
          <a:srcRect r="198" b="-1"/>
          <a:stretch/>
        </p:blipFill>
        <p:spPr>
          <a:xfrm>
            <a:off x="5144550" y="467208"/>
            <a:ext cx="5941503" cy="592358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129100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dirty="0">
                <a:solidFill>
                  <a:schemeClr val="bg1"/>
                </a:solidFill>
              </a:rPr>
              <a:t>$</a:t>
            </a:r>
            <a:r>
              <a:rPr lang="en-US" sz="4000" dirty="0" err="1">
                <a:solidFill>
                  <a:schemeClr val="bg1"/>
                </a:solidFill>
              </a:rPr>
              <a:t>whoami</a:t>
            </a:r>
            <a:endParaRPr lang="en-US" sz="4000" dirty="0">
              <a:solidFill>
                <a:schemeClr val="bg1"/>
              </a:solidFill>
            </a:endParaRP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a:xfrm>
            <a:off x="838200" y="1825625"/>
            <a:ext cx="6050280" cy="4351338"/>
          </a:xfrm>
        </p:spPr>
        <p:txBody>
          <a:bodyPr>
            <a:normAutofit fontScale="85000" lnSpcReduction="20000"/>
          </a:bodyPr>
          <a:lstStyle/>
          <a:p>
            <a:pPr>
              <a:lnSpc>
                <a:spcPct val="110000"/>
              </a:lnSpc>
              <a:spcBef>
                <a:spcPts val="1200"/>
              </a:spcBef>
              <a:spcAft>
                <a:spcPts val="1200"/>
              </a:spcAft>
            </a:pPr>
            <a:r>
              <a:rPr lang="en-US" dirty="0"/>
              <a:t>Cloud Security Engineer with Arcadia Solutions, a healthcare analytics SaaS provider. </a:t>
            </a:r>
          </a:p>
          <a:p>
            <a:pPr>
              <a:lnSpc>
                <a:spcPct val="110000"/>
              </a:lnSpc>
              <a:spcBef>
                <a:spcPts val="1200"/>
              </a:spcBef>
              <a:spcAft>
                <a:spcPts val="1200"/>
              </a:spcAft>
            </a:pPr>
            <a:r>
              <a:rPr lang="en-US" dirty="0"/>
              <a:t>4+ years experience spanning multiple security domains, including IR, GRC, IAM, and Engineering. </a:t>
            </a:r>
          </a:p>
          <a:p>
            <a:pPr>
              <a:lnSpc>
                <a:spcPct val="110000"/>
              </a:lnSpc>
              <a:spcBef>
                <a:spcPts val="1200"/>
              </a:spcBef>
              <a:spcAft>
                <a:spcPts val="1200"/>
              </a:spcAft>
            </a:pPr>
            <a:r>
              <a:rPr lang="en-US" dirty="0"/>
              <a:t>Industry exposure ranging from a manufacturing/retail enterprise to</a:t>
            </a:r>
            <a:br>
              <a:rPr lang="en-US" dirty="0"/>
            </a:br>
            <a:r>
              <a:rPr lang="en-US" dirty="0"/>
              <a:t>SaaS start-ups in the healthcare space.</a:t>
            </a:r>
          </a:p>
          <a:p>
            <a:pPr>
              <a:lnSpc>
                <a:spcPct val="110000"/>
              </a:lnSpc>
              <a:spcBef>
                <a:spcPts val="1200"/>
              </a:spcBef>
              <a:spcAft>
                <a:spcPts val="1200"/>
              </a:spcAft>
            </a:pPr>
            <a:r>
              <a:rPr lang="en-US" dirty="0"/>
              <a:t>Vivid gamer at heart.</a:t>
            </a:r>
          </a:p>
        </p:txBody>
      </p:sp>
      <p:pic>
        <p:nvPicPr>
          <p:cNvPr id="3" name="Picture 2">
            <a:extLst>
              <a:ext uri="{FF2B5EF4-FFF2-40B4-BE49-F238E27FC236}">
                <a16:creationId xmlns:a16="http://schemas.microsoft.com/office/drawing/2014/main" id="{044DF5A3-3334-17A1-AC22-DF8D49F52B82}"/>
              </a:ext>
            </a:extLst>
          </p:cNvPr>
          <p:cNvPicPr>
            <a:picLocks noChangeAspect="1"/>
          </p:cNvPicPr>
          <p:nvPr/>
        </p:nvPicPr>
        <p:blipFill>
          <a:blip r:embed="rId3"/>
          <a:stretch>
            <a:fillRect/>
          </a:stretch>
        </p:blipFill>
        <p:spPr>
          <a:xfrm>
            <a:off x="9825864" y="2632060"/>
            <a:ext cx="1919310" cy="4017161"/>
          </a:xfrm>
          <a:prstGeom prst="rect">
            <a:avLst/>
          </a:prstGeom>
        </p:spPr>
      </p:pic>
      <p:sp>
        <p:nvSpPr>
          <p:cNvPr id="5" name="Sequential Access Storage 4">
            <a:extLst>
              <a:ext uri="{FF2B5EF4-FFF2-40B4-BE49-F238E27FC236}">
                <a16:creationId xmlns:a16="http://schemas.microsoft.com/office/drawing/2014/main" id="{D82D7D37-B536-285E-75D7-D8C4C1B4AFCE}"/>
              </a:ext>
            </a:extLst>
          </p:cNvPr>
          <p:cNvSpPr/>
          <p:nvPr/>
        </p:nvSpPr>
        <p:spPr>
          <a:xfrm>
            <a:off x="6980485" y="2243750"/>
            <a:ext cx="3176460" cy="1179498"/>
          </a:xfrm>
          <a:prstGeom prst="flowChartMagneticTape">
            <a:avLst/>
          </a:prstGeom>
          <a:solidFill>
            <a:srgbClr val="223D6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ENFORCE AUTH-APP BASED MFA! </a:t>
            </a:r>
          </a:p>
        </p:txBody>
      </p:sp>
    </p:spTree>
    <p:extLst>
      <p:ext uri="{BB962C8B-B14F-4D97-AF65-F5344CB8AC3E}">
        <p14:creationId xmlns:p14="http://schemas.microsoft.com/office/powerpoint/2010/main" val="386351355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rgbClr val="FFFFFF"/>
                </a:solidFill>
              </a:rPr>
              <a:t>Agenda</a:t>
            </a:r>
            <a:r>
              <a:rPr lang="en-US" sz="4000" dirty="0">
                <a:solidFill>
                  <a:srgbClr val="FFFFFF"/>
                </a:solidFill>
              </a:rPr>
              <a:t> </a:t>
            </a:r>
          </a:p>
        </p:txBody>
      </p:sp>
      <p:graphicFrame>
        <p:nvGraphicFramePr>
          <p:cNvPr id="5" name="Content Placeholder 2">
            <a:extLst>
              <a:ext uri="{FF2B5EF4-FFF2-40B4-BE49-F238E27FC236}">
                <a16:creationId xmlns:a16="http://schemas.microsoft.com/office/drawing/2014/main" id="{3C65097A-2716-6B32-E89B-08D4595823BC}"/>
              </a:ext>
            </a:extLst>
          </p:cNvPr>
          <p:cNvGraphicFramePr>
            <a:graphicFrameLocks noGrp="1"/>
          </p:cNvGraphicFramePr>
          <p:nvPr>
            <p:ph idx="1"/>
            <p:extLst>
              <p:ext uri="{D42A27DB-BD31-4B8C-83A1-F6EECF244321}">
                <p14:modId xmlns:p14="http://schemas.microsoft.com/office/powerpoint/2010/main" val="402147803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2591001"/>
      </p:ext>
    </p:extLst>
  </p:cSld>
  <p:clrMapOvr>
    <a:masterClrMapping/>
  </p:clrMapOvr>
  <mc:AlternateContent xmlns:mc="http://schemas.openxmlformats.org/markup-compatibility/2006" xmlns:p14="http://schemas.microsoft.com/office/powerpoint/2010/main">
    <mc:Choice Requires="p14">
      <p:transition spd="slow">
        <p14:prism dir="u"/>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Identify Security Gaps </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a:xfrm>
            <a:off x="838200" y="1825625"/>
            <a:ext cx="10641594" cy="4649646"/>
          </a:xfrm>
        </p:spPr>
        <p:txBody>
          <a:bodyPr>
            <a:normAutofit/>
          </a:bodyPr>
          <a:lstStyle/>
          <a:p>
            <a:r>
              <a:rPr lang="en-US" b="1" dirty="0"/>
              <a:t>What new security control can increase our security posture? </a:t>
            </a:r>
          </a:p>
          <a:p>
            <a:pPr lvl="1"/>
            <a:r>
              <a:rPr lang="en-US" dirty="0"/>
              <a:t>Where are we missing visibility?  </a:t>
            </a:r>
          </a:p>
          <a:p>
            <a:pPr lvl="1"/>
            <a:r>
              <a:rPr lang="en-US" dirty="0"/>
              <a:t>Can our detection, triage, or containment processes be more efficient? </a:t>
            </a:r>
          </a:p>
          <a:p>
            <a:pPr lvl="1"/>
            <a:r>
              <a:rPr lang="en-US" dirty="0"/>
              <a:t>What features do we have access to but don’t fully use?</a:t>
            </a:r>
          </a:p>
          <a:p>
            <a:pPr>
              <a:lnSpc>
                <a:spcPct val="100000"/>
              </a:lnSpc>
              <a:spcBef>
                <a:spcPts val="1200"/>
              </a:spcBef>
            </a:pPr>
            <a:r>
              <a:rPr lang="en-US" b="1" dirty="0"/>
              <a:t>Understand the future compliance and cybersecurity maturity target.</a:t>
            </a:r>
          </a:p>
          <a:p>
            <a:pPr lvl="1"/>
            <a:r>
              <a:rPr lang="en-US" dirty="0"/>
              <a:t>What controls are missing from the selected security framework?</a:t>
            </a:r>
          </a:p>
          <a:p>
            <a:pPr lvl="1"/>
            <a:r>
              <a:rPr lang="en-US" dirty="0"/>
              <a:t>What domains have the lowest maturity score? </a:t>
            </a:r>
          </a:p>
          <a:p>
            <a:pPr>
              <a:lnSpc>
                <a:spcPct val="100000"/>
              </a:lnSpc>
              <a:spcBef>
                <a:spcPts val="1200"/>
              </a:spcBef>
            </a:pPr>
            <a:r>
              <a:rPr lang="en-US" b="1" dirty="0"/>
              <a:t>What pain points exist in the current tool stack/processes?</a:t>
            </a:r>
          </a:p>
          <a:p>
            <a:pPr lvl="1"/>
            <a:r>
              <a:rPr lang="en-US" dirty="0"/>
              <a:t>What gives everyone a headache?</a:t>
            </a:r>
          </a:p>
        </p:txBody>
      </p:sp>
      <p:sp>
        <p:nvSpPr>
          <p:cNvPr id="3" name="Rectangle 2" descr="Head with Gears">
            <a:extLst>
              <a:ext uri="{FF2B5EF4-FFF2-40B4-BE49-F238E27FC236}">
                <a16:creationId xmlns:a16="http://schemas.microsoft.com/office/drawing/2014/main" id="{96C8B5F7-03BE-CBD9-3789-7556D6609A10}"/>
              </a:ext>
            </a:extLst>
          </p:cNvPr>
          <p:cNvSpPr/>
          <p:nvPr/>
        </p:nvSpPr>
        <p:spPr>
          <a:xfrm>
            <a:off x="561596" y="382729"/>
            <a:ext cx="810000" cy="81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208171038"/>
      </p:ext>
    </p:extLst>
  </p:cSld>
  <p:clrMapOvr>
    <a:masterClrMapping/>
  </p:clrMapOvr>
  <mc:AlternateContent xmlns:mc="http://schemas.openxmlformats.org/markup-compatibility/2006" xmlns:p14="http://schemas.microsoft.com/office/powerpoint/2010/main">
    <mc:Choice Requires="p14">
      <p:transition spd="slow">
        <p14:prism dir="r"/>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Communicate Security Gaps</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a:xfrm>
            <a:off x="838200" y="1825624"/>
            <a:ext cx="10515600" cy="4784181"/>
          </a:xfrm>
        </p:spPr>
        <p:txBody>
          <a:bodyPr>
            <a:normAutofit fontScale="92500" lnSpcReduction="10000"/>
          </a:bodyPr>
          <a:lstStyle/>
          <a:p>
            <a:r>
              <a:rPr lang="en-US" sz="3000" b="1" dirty="0"/>
              <a:t>Be sure to have at least 1 well-documented solution for each gap.</a:t>
            </a:r>
          </a:p>
          <a:p>
            <a:pPr lvl="1"/>
            <a:r>
              <a:rPr lang="en-US" sz="2600" dirty="0"/>
              <a:t>Bringing up problems with no solution can be perceived as complaining.</a:t>
            </a:r>
          </a:p>
          <a:p>
            <a:pPr>
              <a:lnSpc>
                <a:spcPct val="110000"/>
              </a:lnSpc>
              <a:spcBef>
                <a:spcPts val="1200"/>
              </a:spcBef>
            </a:pPr>
            <a:r>
              <a:rPr lang="en-US" sz="3000" b="1" dirty="0"/>
              <a:t>Complete your due diligence. </a:t>
            </a:r>
          </a:p>
          <a:p>
            <a:pPr lvl="1"/>
            <a:r>
              <a:rPr lang="en-US" sz="2600" dirty="0"/>
              <a:t>How will this impact end users? </a:t>
            </a:r>
          </a:p>
          <a:p>
            <a:pPr lvl="1"/>
            <a:r>
              <a:rPr lang="en-US" sz="2600" dirty="0"/>
              <a:t>What other teams need to be involved? </a:t>
            </a:r>
          </a:p>
          <a:p>
            <a:pPr lvl="1"/>
            <a:r>
              <a:rPr lang="en-US" sz="2600" dirty="0"/>
              <a:t>What is the net gain for our security posture vs. the effort to implement this?</a:t>
            </a:r>
          </a:p>
          <a:p>
            <a:pPr lvl="1"/>
            <a:r>
              <a:rPr lang="en-US" sz="2600" dirty="0"/>
              <a:t>How can this go horribly wrong?</a:t>
            </a:r>
          </a:p>
          <a:p>
            <a:pPr>
              <a:lnSpc>
                <a:spcPct val="110000"/>
              </a:lnSpc>
              <a:spcBef>
                <a:spcPts val="1200"/>
              </a:spcBef>
            </a:pPr>
            <a:r>
              <a:rPr lang="en-US" sz="3000" b="1" dirty="0"/>
              <a:t>Less is more. Progress not perfection (at least to start). </a:t>
            </a:r>
          </a:p>
          <a:p>
            <a:pPr lvl="1"/>
            <a:r>
              <a:rPr lang="en-US" sz="2600" dirty="0"/>
              <a:t>Practice condensing the most valuable information and make the delivery as concise as possible. </a:t>
            </a:r>
          </a:p>
          <a:p>
            <a:pPr lvl="1"/>
            <a:r>
              <a:rPr lang="en-US" sz="2600" dirty="0"/>
              <a:t>Ensure you taking incremental steps to address the gap or reduce the risk.</a:t>
            </a:r>
          </a:p>
        </p:txBody>
      </p:sp>
      <p:sp>
        <p:nvSpPr>
          <p:cNvPr id="3" name="Rectangle 2" descr="Head with Gears">
            <a:extLst>
              <a:ext uri="{FF2B5EF4-FFF2-40B4-BE49-F238E27FC236}">
                <a16:creationId xmlns:a16="http://schemas.microsoft.com/office/drawing/2014/main" id="{163ADEC1-1648-F515-0D39-8E544D8C50E2}"/>
              </a:ext>
            </a:extLst>
          </p:cNvPr>
          <p:cNvSpPr/>
          <p:nvPr/>
        </p:nvSpPr>
        <p:spPr>
          <a:xfrm>
            <a:off x="561596" y="382729"/>
            <a:ext cx="810000" cy="81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446446520"/>
      </p:ext>
    </p:extLst>
  </p:cSld>
  <p:clrMapOvr>
    <a:masterClrMapping/>
  </p:clrMapOvr>
  <mc:AlternateContent xmlns:mc="http://schemas.openxmlformats.org/markup-compatibility/2006" xmlns:p14="http://schemas.microsoft.com/office/powerpoint/2010/main">
    <mc:Choice Requires="p14">
      <p:transition spd="slow">
        <p14:prism dir="d"/>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Collaboration with external teams</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p:txBody>
          <a:bodyPr>
            <a:normAutofit/>
          </a:bodyPr>
          <a:lstStyle/>
          <a:p>
            <a:pPr>
              <a:lnSpc>
                <a:spcPct val="120000"/>
              </a:lnSpc>
            </a:pPr>
            <a:r>
              <a:rPr lang="en-US" b="1" dirty="0"/>
              <a:t>Focus on building strategic partnerships.</a:t>
            </a:r>
          </a:p>
          <a:p>
            <a:pPr lvl="1">
              <a:lnSpc>
                <a:spcPct val="120000"/>
              </a:lnSpc>
            </a:pPr>
            <a:r>
              <a:rPr lang="en-US" dirty="0"/>
              <a:t>There is mutual benefit for both parties. </a:t>
            </a:r>
          </a:p>
          <a:p>
            <a:pPr>
              <a:lnSpc>
                <a:spcPct val="100000"/>
              </a:lnSpc>
              <a:spcBef>
                <a:spcPts val="1200"/>
              </a:spcBef>
            </a:pPr>
            <a:r>
              <a:rPr lang="en-US" b="1" dirty="0"/>
              <a:t>Does Security feel siloed?</a:t>
            </a:r>
          </a:p>
          <a:p>
            <a:pPr lvl="1">
              <a:lnSpc>
                <a:spcPct val="120000"/>
              </a:lnSpc>
            </a:pPr>
            <a:r>
              <a:rPr lang="en-US" dirty="0"/>
              <a:t>Not sure where to start?  </a:t>
            </a:r>
          </a:p>
          <a:p>
            <a:pPr lvl="1">
              <a:lnSpc>
                <a:spcPct val="120000"/>
              </a:lnSpc>
            </a:pPr>
            <a:r>
              <a:rPr lang="en-US" dirty="0"/>
              <a:t>Integrate security members into other team’s stand-ups.</a:t>
            </a:r>
          </a:p>
          <a:p>
            <a:pPr>
              <a:lnSpc>
                <a:spcPct val="100000"/>
              </a:lnSpc>
              <a:spcBef>
                <a:spcPts val="1200"/>
              </a:spcBef>
            </a:pPr>
            <a:r>
              <a:rPr lang="en-US" b="1" dirty="0"/>
              <a:t>Openly share the threats the company faces.</a:t>
            </a:r>
          </a:p>
          <a:p>
            <a:pPr lvl="1">
              <a:lnSpc>
                <a:spcPct val="120000"/>
              </a:lnSpc>
            </a:pPr>
            <a:r>
              <a:rPr lang="en-US" dirty="0"/>
              <a:t>Lays groundwork to justify security initiatives.</a:t>
            </a:r>
          </a:p>
        </p:txBody>
      </p:sp>
      <p:sp>
        <p:nvSpPr>
          <p:cNvPr id="3" name="Rectangle 2" descr="User Network">
            <a:extLst>
              <a:ext uri="{FF2B5EF4-FFF2-40B4-BE49-F238E27FC236}">
                <a16:creationId xmlns:a16="http://schemas.microsoft.com/office/drawing/2014/main" id="{ADF60943-1836-BD11-FD6D-2419167D33CB}"/>
              </a:ext>
            </a:extLst>
          </p:cNvPr>
          <p:cNvSpPr/>
          <p:nvPr/>
        </p:nvSpPr>
        <p:spPr>
          <a:xfrm>
            <a:off x="561596" y="382729"/>
            <a:ext cx="810000" cy="81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84823871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Collaboration with external teams</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p:txBody>
          <a:bodyPr>
            <a:normAutofit lnSpcReduction="10000"/>
          </a:bodyPr>
          <a:lstStyle/>
          <a:p>
            <a:r>
              <a:rPr lang="en-US" b="1" dirty="0"/>
              <a:t>What teams? </a:t>
            </a:r>
          </a:p>
          <a:p>
            <a:pPr lvl="1">
              <a:lnSpc>
                <a:spcPct val="100000"/>
              </a:lnSpc>
              <a:spcBef>
                <a:spcPts val="800"/>
              </a:spcBef>
            </a:pPr>
            <a:r>
              <a:rPr lang="en-US" b="1" dirty="0"/>
              <a:t>IT</a:t>
            </a:r>
            <a:r>
              <a:rPr lang="en-US" dirty="0"/>
              <a:t> – </a:t>
            </a:r>
            <a:r>
              <a:rPr lang="en-US" sz="2400" dirty="0">
                <a:solidFill>
                  <a:prstClr val="black"/>
                </a:solidFill>
                <a:latin typeface="Calibri" panose="020F0502020204030204"/>
              </a:rPr>
              <a:t>Automating account provisioning/deprovisioning. </a:t>
            </a:r>
            <a:endParaRPr lang="en-US" dirty="0"/>
          </a:p>
          <a:p>
            <a:pPr lvl="1">
              <a:lnSpc>
                <a:spcPct val="100000"/>
              </a:lnSpc>
              <a:spcBef>
                <a:spcPts val="800"/>
              </a:spcBef>
            </a:pPr>
            <a:r>
              <a:rPr lang="en-US" b="1" dirty="0"/>
              <a:t>DevOps</a:t>
            </a:r>
            <a:r>
              <a:rPr lang="en-US" dirty="0"/>
              <a:t> –  </a:t>
            </a:r>
            <a:r>
              <a:rPr lang="en-US" sz="2400" dirty="0">
                <a:solidFill>
                  <a:prstClr val="black"/>
                </a:solidFill>
                <a:latin typeface="Calibri" panose="020F0502020204030204"/>
              </a:rPr>
              <a:t>Securing infrastructure.</a:t>
            </a:r>
            <a:endParaRPr lang="en-US" dirty="0"/>
          </a:p>
          <a:p>
            <a:pPr lvl="1">
              <a:lnSpc>
                <a:spcPct val="100000"/>
              </a:lnSpc>
              <a:spcBef>
                <a:spcPts val="800"/>
              </a:spcBef>
            </a:pPr>
            <a:r>
              <a:rPr lang="en-US" b="1" dirty="0"/>
              <a:t>Data</a:t>
            </a:r>
            <a:r>
              <a:rPr lang="en-US" dirty="0"/>
              <a:t> – </a:t>
            </a:r>
            <a:r>
              <a:rPr lang="en-US" sz="2400" dirty="0">
                <a:solidFill>
                  <a:prstClr val="black"/>
                </a:solidFill>
                <a:latin typeface="Calibri" panose="020F0502020204030204"/>
              </a:rPr>
              <a:t>Establish standards for storage/transfer of data, especially sensitive data (PHI, payment info).</a:t>
            </a:r>
            <a:endParaRPr lang="en-US" dirty="0"/>
          </a:p>
          <a:p>
            <a:pPr lvl="1">
              <a:lnSpc>
                <a:spcPct val="100000"/>
              </a:lnSpc>
              <a:spcBef>
                <a:spcPts val="800"/>
              </a:spcBef>
            </a:pPr>
            <a:r>
              <a:rPr lang="en-US" b="1" dirty="0"/>
              <a:t>Product</a:t>
            </a:r>
            <a:r>
              <a:rPr lang="en-US" dirty="0"/>
              <a:t> – Shift security left and secure what's coming down the pipeline sooner.</a:t>
            </a:r>
          </a:p>
          <a:p>
            <a:pPr lvl="1">
              <a:lnSpc>
                <a:spcPct val="100000"/>
              </a:lnSpc>
              <a:spcBef>
                <a:spcPts val="800"/>
              </a:spcBef>
            </a:pPr>
            <a:r>
              <a:rPr lang="en-US" b="1" dirty="0"/>
              <a:t>Finance </a:t>
            </a:r>
            <a:r>
              <a:rPr lang="en-US" dirty="0"/>
              <a:t>– Mature the approval process for corporate payments. (i.e., Wires)</a:t>
            </a:r>
          </a:p>
          <a:p>
            <a:pPr lvl="1">
              <a:lnSpc>
                <a:spcPct val="100000"/>
              </a:lnSpc>
              <a:spcBef>
                <a:spcPts val="800"/>
              </a:spcBef>
            </a:pPr>
            <a:r>
              <a:rPr lang="en-US" b="1" dirty="0"/>
              <a:t>Marketing/Sales </a:t>
            </a:r>
            <a:r>
              <a:rPr lang="en-US" dirty="0"/>
              <a:t>– Give them resources, like a trust portal, to speed up transactions. </a:t>
            </a:r>
          </a:p>
        </p:txBody>
      </p:sp>
      <p:sp>
        <p:nvSpPr>
          <p:cNvPr id="3" name="Rectangle 2" descr="User Network">
            <a:extLst>
              <a:ext uri="{FF2B5EF4-FFF2-40B4-BE49-F238E27FC236}">
                <a16:creationId xmlns:a16="http://schemas.microsoft.com/office/drawing/2014/main" id="{10802DD8-F674-CEE8-809E-BC0E33B88AD7}"/>
              </a:ext>
            </a:extLst>
          </p:cNvPr>
          <p:cNvSpPr/>
          <p:nvPr/>
        </p:nvSpPr>
        <p:spPr>
          <a:xfrm>
            <a:off x="561596" y="382729"/>
            <a:ext cx="810000" cy="81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43618107"/>
      </p:ext>
    </p:extLst>
  </p:cSld>
  <p:clrMapOvr>
    <a:masterClrMapping/>
  </p:clrMapOvr>
  <mc:AlternateContent xmlns:mc="http://schemas.openxmlformats.org/markup-compatibility/2006" xmlns:p14="http://schemas.microsoft.com/office/powerpoint/2010/main">
    <mc:Choice Requires="p14">
      <p:transition spd="slow">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Staying current with threats/trends/news</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p:txBody>
          <a:bodyPr>
            <a:normAutofit/>
          </a:bodyPr>
          <a:lstStyle/>
          <a:p>
            <a:r>
              <a:rPr lang="en-US" b="1" dirty="0"/>
              <a:t>RSS Feeds</a:t>
            </a:r>
          </a:p>
          <a:p>
            <a:pPr lvl="1"/>
            <a:r>
              <a:rPr lang="en-US" dirty="0"/>
              <a:t>CISA Advisories: </a:t>
            </a:r>
            <a:r>
              <a:rPr lang="en-US" dirty="0">
                <a:hlinkClick r:id="rId4"/>
              </a:rPr>
              <a:t>https://www.cisa.gov/cybersecurity-advisories/all.xml</a:t>
            </a:r>
            <a:endParaRPr lang="en-US" dirty="0"/>
          </a:p>
          <a:p>
            <a:pPr lvl="1"/>
            <a:r>
              <a:rPr lang="en-US" dirty="0"/>
              <a:t>Krebs on Security: </a:t>
            </a:r>
            <a:r>
              <a:rPr lang="en-US" dirty="0">
                <a:hlinkClick r:id="rId5"/>
              </a:rPr>
              <a:t>https://krebsonsecurity.com/feed</a:t>
            </a:r>
            <a:r>
              <a:rPr lang="en-US" dirty="0"/>
              <a:t> </a:t>
            </a:r>
          </a:p>
          <a:p>
            <a:pPr lvl="1"/>
            <a:r>
              <a:rPr lang="en-US" dirty="0"/>
              <a:t>Bleeping Computer: </a:t>
            </a:r>
            <a:r>
              <a:rPr lang="en-US" dirty="0">
                <a:hlinkClick r:id="rId6"/>
              </a:rPr>
              <a:t>https://www.bleepingcomputer.com/feed/</a:t>
            </a:r>
            <a:r>
              <a:rPr lang="en-US" dirty="0"/>
              <a:t> </a:t>
            </a:r>
          </a:p>
          <a:p>
            <a:pPr lvl="1"/>
            <a:r>
              <a:rPr lang="en-US" dirty="0"/>
              <a:t>The Hacker News: </a:t>
            </a:r>
            <a:r>
              <a:rPr lang="en-US" dirty="0">
                <a:hlinkClick r:id="rId7"/>
              </a:rPr>
              <a:t>https://hnrss.org/newest?q=Vulnerabilty</a:t>
            </a:r>
            <a:r>
              <a:rPr lang="en-US" dirty="0"/>
              <a:t> </a:t>
            </a:r>
          </a:p>
          <a:p>
            <a:r>
              <a:rPr lang="en-US" b="1" dirty="0"/>
              <a:t>Reddit</a:t>
            </a:r>
          </a:p>
          <a:p>
            <a:pPr lvl="1"/>
            <a:r>
              <a:rPr lang="en-US" dirty="0"/>
              <a:t>Some vendors support their subreddits, such as ‘r/</a:t>
            </a:r>
            <a:r>
              <a:rPr lang="en-US" dirty="0" err="1"/>
              <a:t>crowdstrike</a:t>
            </a:r>
            <a:r>
              <a:rPr lang="en-US" dirty="0"/>
              <a:t>’</a:t>
            </a:r>
          </a:p>
          <a:p>
            <a:pPr lvl="1"/>
            <a:r>
              <a:rPr lang="en-US" dirty="0"/>
              <a:t>r/cybersecurity</a:t>
            </a:r>
          </a:p>
          <a:p>
            <a:pPr lvl="1"/>
            <a:r>
              <a:rPr lang="en-US" dirty="0"/>
              <a:t>r/Infosec</a:t>
            </a:r>
          </a:p>
          <a:p>
            <a:r>
              <a:rPr lang="en-US" b="1" dirty="0"/>
              <a:t>Get involved with the security community.</a:t>
            </a:r>
          </a:p>
          <a:p>
            <a:pPr lvl="1"/>
            <a:endParaRPr lang="en-US" dirty="0"/>
          </a:p>
        </p:txBody>
      </p:sp>
      <p:sp>
        <p:nvSpPr>
          <p:cNvPr id="3" name="Rectangle 2" descr="Lock">
            <a:extLst>
              <a:ext uri="{FF2B5EF4-FFF2-40B4-BE49-F238E27FC236}">
                <a16:creationId xmlns:a16="http://schemas.microsoft.com/office/drawing/2014/main" id="{80732B6A-09A5-B32E-D231-BD2A9CC3886F}"/>
              </a:ext>
            </a:extLst>
          </p:cNvPr>
          <p:cNvSpPr/>
          <p:nvPr/>
        </p:nvSpPr>
        <p:spPr>
          <a:xfrm>
            <a:off x="561596" y="352113"/>
            <a:ext cx="810000" cy="81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290101120"/>
      </p:ext>
    </p:extLst>
  </p:cSld>
  <p:clrMapOvr>
    <a:masterClrMapping/>
  </p:clrMapOvr>
  <mc:AlternateContent xmlns:mc="http://schemas.openxmlformats.org/markup-compatibility/2006" xmlns:p14="http://schemas.microsoft.com/office/powerpoint/2010/main">
    <mc:Choice Requires="p14">
      <p:transition spd="slow">
        <p14:prism dir="r"/>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A8103-7507-5686-0E49-B6C7A93DF28A}"/>
              </a:ext>
            </a:extLst>
          </p:cNvPr>
          <p:cNvSpPr>
            <a:spLocks noGrp="1"/>
          </p:cNvSpPr>
          <p:nvPr>
            <p:ph type="title"/>
          </p:nvPr>
        </p:nvSpPr>
        <p:spPr>
          <a:xfrm>
            <a:off x="1371597" y="348865"/>
            <a:ext cx="10044023" cy="877729"/>
          </a:xfrm>
        </p:spPr>
        <p:txBody>
          <a:bodyPr anchor="ctr">
            <a:normAutofit/>
          </a:bodyPr>
          <a:lstStyle/>
          <a:p>
            <a:r>
              <a:rPr lang="en-US" sz="4000" cap="small" dirty="0">
                <a:solidFill>
                  <a:schemeClr val="bg1"/>
                </a:solidFill>
              </a:rPr>
              <a:t>Constant Learning Mindset</a:t>
            </a:r>
          </a:p>
        </p:txBody>
      </p:sp>
      <p:sp>
        <p:nvSpPr>
          <p:cNvPr id="4" name="Content Placeholder 3">
            <a:extLst>
              <a:ext uri="{FF2B5EF4-FFF2-40B4-BE49-F238E27FC236}">
                <a16:creationId xmlns:a16="http://schemas.microsoft.com/office/drawing/2014/main" id="{78012ECD-245B-CF72-AABE-B7204F5BE5ED}"/>
              </a:ext>
            </a:extLst>
          </p:cNvPr>
          <p:cNvSpPr>
            <a:spLocks noGrp="1"/>
          </p:cNvSpPr>
          <p:nvPr>
            <p:ph idx="1"/>
          </p:nvPr>
        </p:nvSpPr>
        <p:spPr/>
        <p:txBody>
          <a:bodyPr>
            <a:normAutofit lnSpcReduction="10000"/>
          </a:bodyPr>
          <a:lstStyle/>
          <a:p>
            <a:r>
              <a:rPr lang="en-US" b="1" dirty="0"/>
              <a:t>Embrace feedback.</a:t>
            </a:r>
          </a:p>
          <a:p>
            <a:pPr lvl="1"/>
            <a:r>
              <a:rPr lang="en-US" dirty="0"/>
              <a:t>Feedback can come from peers as well as other managers.</a:t>
            </a:r>
          </a:p>
          <a:p>
            <a:pPr>
              <a:lnSpc>
                <a:spcPct val="110000"/>
              </a:lnSpc>
              <a:spcBef>
                <a:spcPts val="1200"/>
              </a:spcBef>
            </a:pPr>
            <a:r>
              <a:rPr lang="en-US" b="1" dirty="0"/>
              <a:t>Volunteer for tasks that you're interested in, especially if its something you’ve never done before.  </a:t>
            </a:r>
          </a:p>
          <a:p>
            <a:pPr lvl="1"/>
            <a:r>
              <a:rPr lang="en-US" dirty="0"/>
              <a:t>If you know your ideal career trajectory, start seeking out tasks that align with your goals. </a:t>
            </a:r>
          </a:p>
          <a:p>
            <a:pPr>
              <a:lnSpc>
                <a:spcPct val="110000"/>
              </a:lnSpc>
              <a:spcBef>
                <a:spcPts val="1200"/>
              </a:spcBef>
            </a:pPr>
            <a:r>
              <a:rPr lang="en-US" b="1" dirty="0"/>
              <a:t>How can you help others grow?</a:t>
            </a:r>
          </a:p>
          <a:p>
            <a:pPr lvl="1"/>
            <a:r>
              <a:rPr lang="en-US" dirty="0"/>
              <a:t>Morty expressed interest in learning firewall management, how can Rick expose him to this?</a:t>
            </a:r>
          </a:p>
          <a:p>
            <a:pPr marL="0" indent="0" algn="ctr">
              <a:buNone/>
            </a:pPr>
            <a:r>
              <a:rPr lang="en-US" sz="3600" b="1" dirty="0">
                <a:solidFill>
                  <a:srgbClr val="223D6C"/>
                </a:solidFill>
              </a:rPr>
              <a:t>Invest in yourself!</a:t>
            </a:r>
          </a:p>
        </p:txBody>
      </p:sp>
      <p:sp>
        <p:nvSpPr>
          <p:cNvPr id="5" name="Rectangle 4" descr="Remote learning language outline">
            <a:extLst>
              <a:ext uri="{FF2B5EF4-FFF2-40B4-BE49-F238E27FC236}">
                <a16:creationId xmlns:a16="http://schemas.microsoft.com/office/drawing/2014/main" id="{E85C179E-8C47-E76D-128E-131B5436D5CD}"/>
              </a:ext>
            </a:extLst>
          </p:cNvPr>
          <p:cNvSpPr/>
          <p:nvPr/>
        </p:nvSpPr>
        <p:spPr>
          <a:xfrm>
            <a:off x="561596" y="382729"/>
            <a:ext cx="810000" cy="810000"/>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2478447994"/>
      </p:ext>
    </p:extLst>
  </p:cSld>
  <p:clrMapOvr>
    <a:masterClrMapping/>
  </p:clrMapOvr>
  <mc:AlternateContent xmlns:mc="http://schemas.openxmlformats.org/markup-compatibility/2006" xmlns:p14="http://schemas.microsoft.com/office/powerpoint/2010/main">
    <mc:Choice Requires="p14">
      <p:transition spd="slow">
        <p14:prism dir="d"/>
      </p:transition>
    </mc:Choice>
    <mc:Fallback xmlns="">
      <p:transition spd="slow">
        <p:fade/>
      </p:transition>
    </mc:Fallback>
  </mc:AlternateContent>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24218</TotalTime>
  <Words>3997</Words>
  <Application>Microsoft Office PowerPoint</Application>
  <PresentationFormat>Widescreen</PresentationFormat>
  <Paragraphs>307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HOW TO BE A BETTER  SECURITY PRACTITIONER</vt:lpstr>
      <vt:lpstr>$whoami</vt:lpstr>
      <vt:lpstr>Agenda </vt:lpstr>
      <vt:lpstr>Identify Security Gaps </vt:lpstr>
      <vt:lpstr>Communicate Security Gaps</vt:lpstr>
      <vt:lpstr>Collaboration with external teams</vt:lpstr>
      <vt:lpstr>Collaboration with external teams</vt:lpstr>
      <vt:lpstr>Staying current with threats/trends/news</vt:lpstr>
      <vt:lpstr>Constant Learning Mindset</vt:lpstr>
      <vt:lpstr>Investing in yourself – Technical </vt:lpstr>
      <vt:lpstr>Investing in yourself – Certifications</vt:lpstr>
      <vt:lpstr>Investing in yourself – Technical </vt:lpstr>
      <vt:lpstr>Investing in yourself – Mental</vt:lpstr>
      <vt:lpstr>LET’S CONNECT!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better Security Practitioner</dc:title>
  <dc:creator>Seger Steele</dc:creator>
  <cp:lastModifiedBy>Seger Steele</cp:lastModifiedBy>
  <cp:revision>15</cp:revision>
  <dcterms:created xsi:type="dcterms:W3CDTF">2023-09-23T02:07:25Z</dcterms:created>
  <dcterms:modified xsi:type="dcterms:W3CDTF">2023-12-20T04:51:44Z</dcterms:modified>
</cp:coreProperties>
</file>