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864" r:id="rId1"/>
  </p:sldMasterIdLst>
  <p:notesMasterIdLst>
    <p:notesMasterId r:id="rId23"/>
  </p:notesMasterIdLst>
  <p:sldIdLst>
    <p:sldId id="256" r:id="rId2"/>
    <p:sldId id="272" r:id="rId3"/>
    <p:sldId id="262" r:id="rId4"/>
    <p:sldId id="273" r:id="rId5"/>
    <p:sldId id="266" r:id="rId6"/>
    <p:sldId id="265" r:id="rId7"/>
    <p:sldId id="257" r:id="rId8"/>
    <p:sldId id="264" r:id="rId9"/>
    <p:sldId id="258" r:id="rId10"/>
    <p:sldId id="275" r:id="rId11"/>
    <p:sldId id="276" r:id="rId12"/>
    <p:sldId id="277" r:id="rId13"/>
    <p:sldId id="278" r:id="rId14"/>
    <p:sldId id="279" r:id="rId15"/>
    <p:sldId id="280" r:id="rId16"/>
    <p:sldId id="281" r:id="rId17"/>
    <p:sldId id="283" r:id="rId18"/>
    <p:sldId id="284" r:id="rId19"/>
    <p:sldId id="285" r:id="rId20"/>
    <p:sldId id="271" r:id="rId21"/>
    <p:sldId id="26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005" autoAdjust="0"/>
    <p:restoredTop sz="87046" autoAdjust="0"/>
  </p:normalViewPr>
  <p:slideViewPr>
    <p:cSldViewPr snapToGrid="0">
      <p:cViewPr varScale="1">
        <p:scale>
          <a:sx n="76" d="100"/>
          <a:sy n="76" d="100"/>
        </p:scale>
        <p:origin x="946" y="67"/>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5EECCDD1-4687-44BB-BD91-411BADA369B7}" type="datetimeFigureOut">
              <a:rPr lang="he-IL" smtClean="0"/>
              <a:t>כ"ו/טבת/תשפ"א</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4ABC7723-5948-4970-8BF9-A723798D7C81}" type="slidenum">
              <a:rPr lang="he-IL" smtClean="0"/>
              <a:t>‹#›</a:t>
            </a:fld>
            <a:endParaRPr lang="he-IL"/>
          </a:p>
        </p:txBody>
      </p:sp>
    </p:spTree>
    <p:extLst>
      <p:ext uri="{BB962C8B-B14F-4D97-AF65-F5344CB8AC3E}">
        <p14:creationId xmlns:p14="http://schemas.microsoft.com/office/powerpoint/2010/main" val="2655554749"/>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שלום אני יקיר דמרי (ואני שגב בורשטיין).</a:t>
            </a:r>
          </a:p>
          <a:p>
            <a:r>
              <a:rPr lang="he-IL" dirty="0"/>
              <a:t>אנחנו נדבר היום על תור בכלל ועל תקשורת אנונימית בפרט.</a:t>
            </a:r>
          </a:p>
        </p:txBody>
      </p:sp>
      <p:sp>
        <p:nvSpPr>
          <p:cNvPr id="4" name="מציין מיקום של מספר שקופית 3"/>
          <p:cNvSpPr>
            <a:spLocks noGrp="1"/>
          </p:cNvSpPr>
          <p:nvPr>
            <p:ph type="sldNum" sz="quarter" idx="5"/>
          </p:nvPr>
        </p:nvSpPr>
        <p:spPr/>
        <p:txBody>
          <a:bodyPr/>
          <a:lstStyle/>
          <a:p>
            <a:fld id="{4ABC7723-5948-4970-8BF9-A723798D7C81}" type="slidenum">
              <a:rPr lang="he-IL" smtClean="0"/>
              <a:t>1</a:t>
            </a:fld>
            <a:endParaRPr lang="he-IL"/>
          </a:p>
        </p:txBody>
      </p:sp>
    </p:spTree>
    <p:extLst>
      <p:ext uri="{BB962C8B-B14F-4D97-AF65-F5344CB8AC3E}">
        <p14:creationId xmlns:p14="http://schemas.microsoft.com/office/powerpoint/2010/main" val="2307525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smtClean="0"/>
              <a:t>השלב הראשון בתהליך הוא הקמת השיחה עם הנתב הראשון</a:t>
            </a:r>
            <a:r>
              <a:rPr lang="he-IL" baseline="0" dirty="0" smtClean="0"/>
              <a:t> בקו, לו קראנו </a:t>
            </a:r>
            <a:r>
              <a:rPr lang="en-US" baseline="0" dirty="0" smtClean="0"/>
              <a:t>Guard</a:t>
            </a:r>
            <a:r>
              <a:rPr lang="he-IL" baseline="0" dirty="0" smtClean="0"/>
              <a:t>. אליס מעבירה לו שלושה דברים:</a:t>
            </a:r>
          </a:p>
          <a:p>
            <a:pPr marL="228600" indent="-228600">
              <a:buAutoNum type="arabicPeriod"/>
            </a:pPr>
            <a:r>
              <a:rPr lang="he-IL" baseline="0" dirty="0" smtClean="0"/>
              <a:t>סוג ההודעה – כעת היא מסוג </a:t>
            </a:r>
            <a:r>
              <a:rPr lang="en-US" baseline="0" dirty="0" smtClean="0"/>
              <a:t>CREATE</a:t>
            </a:r>
            <a:r>
              <a:rPr lang="he-IL" baseline="0" dirty="0" smtClean="0"/>
              <a:t>, דהיינו, אליס מבקשת להקים קו תקשורת ממנה אליו.</a:t>
            </a:r>
          </a:p>
          <a:p>
            <a:pPr marL="228600" indent="-228600">
              <a:buAutoNum type="arabicPeriod"/>
            </a:pPr>
            <a:r>
              <a:rPr lang="he-IL" baseline="0" dirty="0" smtClean="0"/>
              <a:t>מזהה השיחה ביניהם, כמו שאפשר לראות במקראה הקטנה למטה</a:t>
            </a:r>
          </a:p>
          <a:p>
            <a:pPr marL="228600" indent="-228600">
              <a:buAutoNum type="arabicPeriod"/>
            </a:pPr>
            <a:r>
              <a:rPr lang="he-IL" baseline="0" dirty="0" smtClean="0"/>
              <a:t>אליס יוצרת את החלק שלה ב-</a:t>
            </a:r>
            <a:r>
              <a:rPr lang="en-US" baseline="0" dirty="0" smtClean="0"/>
              <a:t>DHH</a:t>
            </a:r>
            <a:r>
              <a:rPr lang="he-IL" baseline="0" dirty="0" smtClean="0"/>
              <a:t> ומעבירה אותו מוצפן במפתח הציבורי של הנתב הראשוני, אותו היא קיבלה מה-</a:t>
            </a:r>
            <a:r>
              <a:rPr lang="en-US" baseline="0" dirty="0" smtClean="0"/>
              <a:t>directory node</a:t>
            </a:r>
            <a:r>
              <a:rPr lang="he-IL" baseline="0" dirty="0" smtClean="0"/>
              <a:t>.</a:t>
            </a:r>
          </a:p>
          <a:p>
            <a:pPr marL="228600" indent="-228600">
              <a:buAutoNum type="arabicPeriod"/>
            </a:pPr>
            <a:endParaRPr lang="he-IL" baseline="0" dirty="0" smtClean="0"/>
          </a:p>
          <a:p>
            <a:pPr marL="228600" indent="-228600">
              <a:buAutoNum type="arabicPeriod"/>
            </a:pPr>
            <a:endParaRPr lang="he-IL" baseline="0" dirty="0" smtClean="0"/>
          </a:p>
        </p:txBody>
      </p:sp>
      <p:sp>
        <p:nvSpPr>
          <p:cNvPr id="4" name="מציין מיקום של מספר שקופית 3"/>
          <p:cNvSpPr>
            <a:spLocks noGrp="1"/>
          </p:cNvSpPr>
          <p:nvPr>
            <p:ph type="sldNum" sz="quarter" idx="10"/>
          </p:nvPr>
        </p:nvSpPr>
        <p:spPr/>
        <p:txBody>
          <a:bodyPr/>
          <a:lstStyle/>
          <a:p>
            <a:fld id="{4ABC7723-5948-4970-8BF9-A723798D7C81}" type="slidenum">
              <a:rPr lang="he-IL" smtClean="0"/>
              <a:t>10</a:t>
            </a:fld>
            <a:endParaRPr lang="he-IL"/>
          </a:p>
        </p:txBody>
      </p:sp>
    </p:spTree>
    <p:extLst>
      <p:ext uri="{BB962C8B-B14F-4D97-AF65-F5344CB8AC3E}">
        <p14:creationId xmlns:p14="http://schemas.microsoft.com/office/powerpoint/2010/main" val="1841218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indent="0">
              <a:buNone/>
            </a:pPr>
            <a:r>
              <a:rPr lang="he-IL" baseline="0" dirty="0" smtClean="0"/>
              <a:t>(שאלה: מדוע צריכים </a:t>
            </a:r>
            <a:r>
              <a:rPr lang="he-IL" b="1" baseline="0" dirty="0" smtClean="0"/>
              <a:t>להצפין</a:t>
            </a:r>
            <a:r>
              <a:rPr lang="he-IL" baseline="0" dirty="0" smtClean="0"/>
              <a:t> את החלק שלה במפתח עם המפתח הציבורי של הנתב?</a:t>
            </a:r>
          </a:p>
          <a:p>
            <a:pPr marL="0" indent="0">
              <a:buNone/>
            </a:pPr>
            <a:r>
              <a:rPr lang="he-IL" baseline="0" dirty="0" smtClean="0"/>
              <a:t>תשובה: כל התהליך הזה מאפשר לבצע אימות תוך כדי התקדמות, דהיינו אליס יכולה להיות בטוחה בשני דברים עיקריים:</a:t>
            </a:r>
          </a:p>
          <a:p>
            <a:pPr marL="228600" indent="-228600">
              <a:buAutoNum type="arabicPeriod"/>
            </a:pPr>
            <a:r>
              <a:rPr lang="he-IL" baseline="0" dirty="0" smtClean="0"/>
              <a:t>היא מבצעת 'לחיצת יד' עם הנתב שהיא בחרה להיות ראשון.</a:t>
            </a:r>
          </a:p>
          <a:p>
            <a:pPr marL="228600" indent="-228600">
              <a:buAutoNum type="arabicPeriod"/>
            </a:pPr>
            <a:r>
              <a:rPr lang="he-IL" baseline="0" dirty="0" smtClean="0"/>
              <a:t>זהותה לא נחשפה שום שלב)</a:t>
            </a:r>
          </a:p>
          <a:p>
            <a:endParaRPr lang="he-IL" dirty="0"/>
          </a:p>
        </p:txBody>
      </p:sp>
      <p:sp>
        <p:nvSpPr>
          <p:cNvPr id="4" name="מציין מיקום של מספר שקופית 3"/>
          <p:cNvSpPr>
            <a:spLocks noGrp="1"/>
          </p:cNvSpPr>
          <p:nvPr>
            <p:ph type="sldNum" sz="quarter" idx="10"/>
          </p:nvPr>
        </p:nvSpPr>
        <p:spPr/>
        <p:txBody>
          <a:bodyPr/>
          <a:lstStyle/>
          <a:p>
            <a:fld id="{4ABC7723-5948-4970-8BF9-A723798D7C81}" type="slidenum">
              <a:rPr lang="he-IL" smtClean="0"/>
              <a:t>11</a:t>
            </a:fld>
            <a:endParaRPr lang="he-IL"/>
          </a:p>
        </p:txBody>
      </p:sp>
    </p:spTree>
    <p:extLst>
      <p:ext uri="{BB962C8B-B14F-4D97-AF65-F5344CB8AC3E}">
        <p14:creationId xmlns:p14="http://schemas.microsoft.com/office/powerpoint/2010/main" val="2774749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smtClean="0"/>
              <a:t>כעת,</a:t>
            </a:r>
            <a:r>
              <a:rPr lang="he-IL" baseline="0" dirty="0" smtClean="0"/>
              <a:t> ניגש </a:t>
            </a:r>
            <a:r>
              <a:rPr lang="he-IL" dirty="0" smtClean="0"/>
              <a:t>להבין את התהליך הכולל,</a:t>
            </a:r>
            <a:r>
              <a:rPr lang="he-IL" baseline="0" dirty="0" smtClean="0"/>
              <a:t> מהקמת הקו הראשוני ועד לתעבורת התוכן. על מנת לתפוס את התמונה הכוללת לעומקה, פירקנו אותה למרכיביה.</a:t>
            </a:r>
            <a:endParaRPr lang="he-IL" dirty="0"/>
          </a:p>
        </p:txBody>
      </p:sp>
      <p:sp>
        <p:nvSpPr>
          <p:cNvPr id="4" name="מציין מיקום של מספר שקופית 3"/>
          <p:cNvSpPr>
            <a:spLocks noGrp="1"/>
          </p:cNvSpPr>
          <p:nvPr>
            <p:ph type="sldNum" sz="quarter" idx="10"/>
          </p:nvPr>
        </p:nvSpPr>
        <p:spPr/>
        <p:txBody>
          <a:bodyPr/>
          <a:lstStyle/>
          <a:p>
            <a:fld id="{4ABC7723-5948-4970-8BF9-A723798D7C81}" type="slidenum">
              <a:rPr lang="he-IL" smtClean="0"/>
              <a:t>19</a:t>
            </a:fld>
            <a:endParaRPr lang="he-IL"/>
          </a:p>
        </p:txBody>
      </p:sp>
    </p:spTree>
    <p:extLst>
      <p:ext uri="{BB962C8B-B14F-4D97-AF65-F5344CB8AC3E}">
        <p14:creationId xmlns:p14="http://schemas.microsoft.com/office/powerpoint/2010/main" val="36958962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4ABC7723-5948-4970-8BF9-A723798D7C81}" type="slidenum">
              <a:rPr lang="he-IL" smtClean="0"/>
              <a:t>21</a:t>
            </a:fld>
            <a:endParaRPr lang="he-IL"/>
          </a:p>
        </p:txBody>
      </p:sp>
    </p:spTree>
    <p:extLst>
      <p:ext uri="{BB962C8B-B14F-4D97-AF65-F5344CB8AC3E}">
        <p14:creationId xmlns:p14="http://schemas.microsoft.com/office/powerpoint/2010/main" val="2111504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sz="1200" b="0" i="0" kern="1200" dirty="0">
                <a:solidFill>
                  <a:schemeClr val="tx1"/>
                </a:solidFill>
                <a:effectLst/>
                <a:latin typeface="+mn-lt"/>
                <a:ea typeface="+mn-ea"/>
                <a:cs typeface="+mn-cs"/>
              </a:rPr>
              <a:t>נתחיל </a:t>
            </a:r>
            <a:r>
              <a:rPr lang="he-IL" sz="1200" b="0" i="0" kern="1200" dirty="0" err="1">
                <a:solidFill>
                  <a:schemeClr val="tx1"/>
                </a:solidFill>
                <a:effectLst/>
                <a:latin typeface="+mn-lt"/>
                <a:ea typeface="+mn-ea"/>
                <a:cs typeface="+mn-cs"/>
              </a:rPr>
              <a:t>בקצת</a:t>
            </a:r>
            <a:r>
              <a:rPr lang="he-IL" sz="1200" b="0" i="0" kern="1200" dirty="0">
                <a:solidFill>
                  <a:schemeClr val="tx1"/>
                </a:solidFill>
                <a:effectLst/>
                <a:latin typeface="+mn-lt"/>
                <a:ea typeface="+mn-ea"/>
                <a:cs typeface="+mn-cs"/>
              </a:rPr>
              <a:t> רקע. בשנת 1955 ישבו 3 חוקרים מחיל הים האמריקני  – דוד </a:t>
            </a:r>
            <a:r>
              <a:rPr lang="he-IL" sz="1200" b="0" i="0" kern="1200" dirty="0" err="1">
                <a:solidFill>
                  <a:schemeClr val="tx1"/>
                </a:solidFill>
                <a:effectLst/>
                <a:latin typeface="+mn-lt"/>
                <a:ea typeface="+mn-ea"/>
                <a:cs typeface="+mn-cs"/>
              </a:rPr>
              <a:t>גולדשלג</a:t>
            </a:r>
            <a:r>
              <a:rPr lang="he-IL" sz="1200" b="0" i="0" kern="1200" dirty="0">
                <a:solidFill>
                  <a:schemeClr val="tx1"/>
                </a:solidFill>
                <a:effectLst/>
                <a:latin typeface="+mn-lt"/>
                <a:ea typeface="+mn-ea"/>
                <a:cs typeface="+mn-cs"/>
              </a:rPr>
              <a:t>, מייק </a:t>
            </a:r>
            <a:r>
              <a:rPr lang="he-IL" sz="1200" b="0" i="0" kern="1200" dirty="0" err="1">
                <a:solidFill>
                  <a:schemeClr val="tx1"/>
                </a:solidFill>
                <a:effectLst/>
                <a:latin typeface="+mn-lt"/>
                <a:ea typeface="+mn-ea"/>
                <a:cs typeface="+mn-cs"/>
              </a:rPr>
              <a:t>ריד</a:t>
            </a:r>
            <a:r>
              <a:rPr lang="he-IL" sz="1200" b="0" i="0" kern="1200" dirty="0">
                <a:solidFill>
                  <a:schemeClr val="tx1"/>
                </a:solidFill>
                <a:effectLst/>
                <a:latin typeface="+mn-lt"/>
                <a:ea typeface="+mn-ea"/>
                <a:cs typeface="+mn-cs"/>
              </a:rPr>
              <a:t> ופול </a:t>
            </a:r>
            <a:r>
              <a:rPr lang="he-IL" sz="1200" b="0" i="0" kern="1200" dirty="0" err="1">
                <a:solidFill>
                  <a:schemeClr val="tx1"/>
                </a:solidFill>
                <a:effectLst/>
                <a:latin typeface="+mn-lt"/>
                <a:ea typeface="+mn-ea"/>
                <a:cs typeface="+mn-cs"/>
              </a:rPr>
              <a:t>סיברסון</a:t>
            </a:r>
            <a:r>
              <a:rPr lang="he-IL" sz="1200" b="0" i="0" kern="1200" dirty="0">
                <a:solidFill>
                  <a:schemeClr val="tx1"/>
                </a:solidFill>
                <a:effectLst/>
                <a:latin typeface="+mn-lt"/>
                <a:ea typeface="+mn-ea"/>
                <a:cs typeface="+mn-cs"/>
              </a:rPr>
              <a:t>, ודנו בשאלה "האם ישנה דרך לייצר חיבור בין 2 נקודות קצה ברשת מבלי לחשוף את זהותם?" כמובן, גם כאשר הרשת מנוטרת.</a:t>
            </a:r>
          </a:p>
          <a:p>
            <a:r>
              <a:rPr lang="he-IL" sz="1200" b="0" i="0" kern="1200" dirty="0">
                <a:solidFill>
                  <a:schemeClr val="tx1"/>
                </a:solidFill>
                <a:effectLst/>
                <a:latin typeface="+mn-lt"/>
                <a:ea typeface="+mn-ea"/>
                <a:cs typeface="+mn-cs"/>
              </a:rPr>
              <a:t>הם רצו לענות על שאלה זו על מנת לספק הגנה לתקשורת מודיעינית של הצבא האמריקני.</a:t>
            </a:r>
          </a:p>
          <a:p>
            <a:r>
              <a:rPr lang="he-IL" sz="1200" b="0" i="0" kern="1200" dirty="0">
                <a:solidFill>
                  <a:schemeClr val="tx1"/>
                </a:solidFill>
                <a:effectLst/>
                <a:latin typeface="+mn-lt"/>
                <a:ea typeface="+mn-ea"/>
                <a:cs typeface="+mn-cs"/>
              </a:rPr>
              <a:t>בשלב מאוחר יותר הפרויקט התפתח להיות פרויקט "תור" המוכר לנו כיום – שמייצג את ראשי התיבות "</a:t>
            </a:r>
            <a:r>
              <a:rPr lang="en-US" sz="1200" b="0" i="0" kern="1200" dirty="0">
                <a:solidFill>
                  <a:schemeClr val="tx1"/>
                </a:solidFill>
                <a:effectLst/>
                <a:latin typeface="+mn-lt"/>
                <a:ea typeface="+mn-ea"/>
                <a:cs typeface="+mn-cs"/>
              </a:rPr>
              <a:t>the onion routing</a:t>
            </a:r>
            <a:r>
              <a:rPr lang="he-IL" sz="1200" b="0" i="0" kern="1200" dirty="0">
                <a:solidFill>
                  <a:schemeClr val="tx1"/>
                </a:solidFill>
                <a:effectLst/>
                <a:latin typeface="+mn-lt"/>
                <a:ea typeface="+mn-ea"/>
                <a:cs typeface="+mn-cs"/>
              </a:rPr>
              <a:t>", שעל מושג זה נדבר בהמשך, ומכאן גם סמל הבצל של תור. (הפנייה לשקופית קודמת)</a:t>
            </a:r>
            <a:endParaRPr lang="en-US" sz="1200" b="0" i="0" kern="1200" dirty="0">
              <a:solidFill>
                <a:schemeClr val="tx1"/>
              </a:solidFill>
              <a:effectLst/>
              <a:latin typeface="+mn-lt"/>
              <a:ea typeface="+mn-ea"/>
              <a:cs typeface="+mn-cs"/>
            </a:endParaRPr>
          </a:p>
        </p:txBody>
      </p:sp>
      <p:sp>
        <p:nvSpPr>
          <p:cNvPr id="4" name="מציין מיקום של מספר שקופית 3"/>
          <p:cNvSpPr>
            <a:spLocks noGrp="1"/>
          </p:cNvSpPr>
          <p:nvPr>
            <p:ph type="sldNum" sz="quarter" idx="10"/>
          </p:nvPr>
        </p:nvSpPr>
        <p:spPr/>
        <p:txBody>
          <a:bodyPr/>
          <a:lstStyle/>
          <a:p>
            <a:fld id="{4ABC7723-5948-4970-8BF9-A723798D7C81}" type="slidenum">
              <a:rPr lang="he-IL" smtClean="0"/>
              <a:t>2</a:t>
            </a:fld>
            <a:endParaRPr lang="he-IL"/>
          </a:p>
        </p:txBody>
      </p:sp>
    </p:spTree>
    <p:extLst>
      <p:ext uri="{BB962C8B-B14F-4D97-AF65-F5344CB8AC3E}">
        <p14:creationId xmlns:p14="http://schemas.microsoft.com/office/powerpoint/2010/main" val="3558628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אז מה זה בעצם תור?</a:t>
            </a:r>
          </a:p>
          <a:p>
            <a:r>
              <a:rPr lang="he-IL" dirty="0"/>
              <a:t>תור הוא פרויקט חינמי, ללא מטרות רווח המאפשר תקשורת אנונימית לכל דורש, מתוך האמונה שלכל אדם מגיעה זכות לגלוש ברשת באופן ששומר על פרטיות המשתמש ובפרט על פרטיות זהותו.</a:t>
            </a:r>
          </a:p>
          <a:p>
            <a:r>
              <a:rPr lang="he-IL" dirty="0"/>
              <a:t>על מנת לממש את האידיאל של תור, הפרויקט הוא </a:t>
            </a:r>
            <a:r>
              <a:rPr lang="en-US" dirty="0"/>
              <a:t>open source</a:t>
            </a:r>
            <a:r>
              <a:rPr lang="he-IL" dirty="0"/>
              <a:t> בשביל למקסם שקיפות, ומנוהל על ידי ישויות שונות בצורה מבוזרת בעלי אינטרסים שונים.</a:t>
            </a:r>
          </a:p>
        </p:txBody>
      </p:sp>
      <p:sp>
        <p:nvSpPr>
          <p:cNvPr id="4" name="מציין מיקום של מספר שקופית 3"/>
          <p:cNvSpPr>
            <a:spLocks noGrp="1"/>
          </p:cNvSpPr>
          <p:nvPr>
            <p:ph type="sldNum" sz="quarter" idx="5"/>
          </p:nvPr>
        </p:nvSpPr>
        <p:spPr/>
        <p:txBody>
          <a:bodyPr/>
          <a:lstStyle/>
          <a:p>
            <a:fld id="{4ABC7723-5948-4970-8BF9-A723798D7C81}" type="slidenum">
              <a:rPr lang="he-IL" smtClean="0"/>
              <a:t>3</a:t>
            </a:fld>
            <a:endParaRPr lang="he-IL"/>
          </a:p>
        </p:txBody>
      </p:sp>
    </p:spTree>
    <p:extLst>
      <p:ext uri="{BB962C8B-B14F-4D97-AF65-F5344CB8AC3E}">
        <p14:creationId xmlns:p14="http://schemas.microsoft.com/office/powerpoint/2010/main" val="4242204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בשביל לקבל קצת מושג על היקף הפרויקט, מצאנו סטטיסטיקות מעניינות.</a:t>
            </a:r>
          </a:p>
          <a:p>
            <a:r>
              <a:rPr lang="he-IL" dirty="0"/>
              <a:t>מצד שמאל רואים גרפים המציגים גידול מספר המשתמשים ב"תור" במשך הזמן. העליון עבור שימוש גלובלי, ובתחתון ניתן לראות את השימוש בישראל.</a:t>
            </a:r>
          </a:p>
          <a:p>
            <a:r>
              <a:rPr lang="he-IL" dirty="0"/>
              <a:t>ניתן לראות "פיק" מוזר בגרף העליון שמסתיר מאחוריו סיפור מעניין – באוגוסט 2013 קבוצה זדונית (</a:t>
            </a:r>
            <a:r>
              <a:rPr lang="en-US" dirty="0" err="1"/>
              <a:t>Sefnit</a:t>
            </a:r>
            <a:r>
              <a:rPr lang="he-IL" dirty="0"/>
              <a:t>) העלתה לרשת "תור" כ-5 מיליון בוטים זדוניים שמטרתם לשבש התנהלות תקינה של הרשת.</a:t>
            </a:r>
          </a:p>
          <a:p>
            <a:r>
              <a:rPr lang="he-IL" dirty="0"/>
              <a:t>לאחר ש"תור" שמו לב לעלייה הפתאומית, הם החלו בניטור והסרת הבוטים וזו הירידה </a:t>
            </a:r>
            <a:r>
              <a:rPr lang="he-IL" dirty="0" err="1"/>
              <a:t>שנראת</a:t>
            </a:r>
            <a:r>
              <a:rPr lang="he-IL" dirty="0"/>
              <a:t> מיד לאחר ה"פיק".</a:t>
            </a:r>
          </a:p>
          <a:p>
            <a:r>
              <a:rPr lang="he-IL" dirty="0"/>
              <a:t>גם בישראל ניתן לראות "</a:t>
            </a:r>
            <a:r>
              <a:rPr lang="he-IL" dirty="0" err="1"/>
              <a:t>פיקים</a:t>
            </a:r>
            <a:r>
              <a:rPr lang="he-IL" dirty="0"/>
              <a:t>", אך לא ידוע מה מקורם! (גם בדוחות הרשמיים של "תור"). אני מזמין אתכם לחשוב רעיון למקורם של </a:t>
            </a:r>
            <a:r>
              <a:rPr lang="he-IL" dirty="0" err="1"/>
              <a:t>ה"פיקים</a:t>
            </a:r>
            <a:r>
              <a:rPr lang="he-IL" dirty="0"/>
              <a:t>".</a:t>
            </a:r>
          </a:p>
          <a:p>
            <a:endParaRPr lang="he-IL" dirty="0"/>
          </a:p>
          <a:p>
            <a:r>
              <a:rPr lang="he-IL" dirty="0"/>
              <a:t>בצד ימין ניתן לראות את הקורלציה המעניינת בין מדינות החוסמות שימושים שונים באינטרנט – כמו רוסיה, לבין כמות המשתמשים הממוצעת באותה מדינה.</a:t>
            </a:r>
          </a:p>
        </p:txBody>
      </p:sp>
      <p:sp>
        <p:nvSpPr>
          <p:cNvPr id="4" name="מציין מיקום של מספר שקופית 3"/>
          <p:cNvSpPr>
            <a:spLocks noGrp="1"/>
          </p:cNvSpPr>
          <p:nvPr>
            <p:ph type="sldNum" sz="quarter" idx="5"/>
          </p:nvPr>
        </p:nvSpPr>
        <p:spPr/>
        <p:txBody>
          <a:bodyPr/>
          <a:lstStyle/>
          <a:p>
            <a:fld id="{4ABC7723-5948-4970-8BF9-A723798D7C81}" type="slidenum">
              <a:rPr lang="he-IL" smtClean="0"/>
              <a:t>4</a:t>
            </a:fld>
            <a:endParaRPr lang="he-IL"/>
          </a:p>
        </p:txBody>
      </p:sp>
    </p:spTree>
    <p:extLst>
      <p:ext uri="{BB962C8B-B14F-4D97-AF65-F5344CB8AC3E}">
        <p14:creationId xmlns:p14="http://schemas.microsoft.com/office/powerpoint/2010/main" val="3327385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עכשיו – אחרי שדיברנו קצת על תור, ראינו את היקף השימוש בו ונהנינו עם סיפורים מעניינים עליו – </a:t>
            </a:r>
          </a:p>
          <a:p>
            <a:r>
              <a:rPr lang="he-IL" dirty="0"/>
              <a:t>נעשה פוקוס על המימוש עצמו של "תור".</a:t>
            </a:r>
          </a:p>
          <a:p>
            <a:r>
              <a:rPr lang="he-IL" dirty="0"/>
              <a:t>אנחנו נענה על השאלה כיצד "תור" משיג את האנונימיות אותה הוא מבטיח?</a:t>
            </a:r>
          </a:p>
          <a:p>
            <a:r>
              <a:rPr lang="he-IL" dirty="0"/>
              <a:t>כלומר – כיצד נשיג תקשורת בה לא ניתן לדעת מי המקור ומי היעד של חבילה מסוימת </a:t>
            </a:r>
            <a:r>
              <a:rPr lang="he-IL" dirty="0" err="1"/>
              <a:t>שהוסנפה</a:t>
            </a:r>
            <a:r>
              <a:rPr lang="he-IL" dirty="0"/>
              <a:t> ברשת?</a:t>
            </a:r>
          </a:p>
        </p:txBody>
      </p:sp>
      <p:sp>
        <p:nvSpPr>
          <p:cNvPr id="4" name="מציין מיקום של מספר שקופית 3"/>
          <p:cNvSpPr>
            <a:spLocks noGrp="1"/>
          </p:cNvSpPr>
          <p:nvPr>
            <p:ph type="sldNum" sz="quarter" idx="5"/>
          </p:nvPr>
        </p:nvSpPr>
        <p:spPr/>
        <p:txBody>
          <a:bodyPr/>
          <a:lstStyle/>
          <a:p>
            <a:fld id="{4ABC7723-5948-4970-8BF9-A723798D7C81}" type="slidenum">
              <a:rPr lang="he-IL" smtClean="0"/>
              <a:t>5</a:t>
            </a:fld>
            <a:endParaRPr lang="he-IL"/>
          </a:p>
        </p:txBody>
      </p:sp>
    </p:spTree>
    <p:extLst>
      <p:ext uri="{BB962C8B-B14F-4D97-AF65-F5344CB8AC3E}">
        <p14:creationId xmlns:p14="http://schemas.microsoft.com/office/powerpoint/2010/main" val="2265644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כדי לענות על שאלה זו נלמד מושג חדש שנקרא "</a:t>
            </a:r>
            <a:r>
              <a:rPr lang="en-US" dirty="0"/>
              <a:t>onion routing</a:t>
            </a:r>
            <a:r>
              <a:rPr lang="he-IL" dirty="0"/>
              <a:t>". </a:t>
            </a:r>
          </a:p>
          <a:p>
            <a:r>
              <a:rPr lang="en-US" dirty="0"/>
              <a:t>onion routing</a:t>
            </a:r>
            <a:r>
              <a:rPr lang="he-IL" dirty="0"/>
              <a:t> היא בעצם שיטה המספקת דרך בה ניתן להעביר מידע באופן אנונימי.</a:t>
            </a:r>
          </a:p>
          <a:p>
            <a:r>
              <a:rPr lang="he-IL" dirty="0"/>
              <a:t>על מנת להבין כיצד שיטה זו עובדת, נגדיר מושג חדש שנקרא "</a:t>
            </a:r>
            <a:r>
              <a:rPr lang="en-US" dirty="0"/>
              <a:t>onion router</a:t>
            </a:r>
            <a:r>
              <a:rPr lang="he-IL" dirty="0"/>
              <a:t>"  - או בקיצור .</a:t>
            </a:r>
            <a:r>
              <a:rPr lang="en-US" dirty="0"/>
              <a:t>O.R</a:t>
            </a:r>
            <a:r>
              <a:rPr lang="he-IL" dirty="0"/>
              <a:t>, המשמש </a:t>
            </a:r>
            <a:r>
              <a:rPr lang="he-IL" dirty="0" err="1"/>
              <a:t>כראוטר</a:t>
            </a:r>
            <a:r>
              <a:rPr lang="he-IL" dirty="0"/>
              <a:t> עבור הרשת המעבירה את המידע בשיטת "</a:t>
            </a:r>
            <a:r>
              <a:rPr lang="en-US" dirty="0"/>
              <a:t>onion routing</a:t>
            </a:r>
            <a:r>
              <a:rPr lang="he-IL" dirty="0"/>
              <a:t>".</a:t>
            </a:r>
          </a:p>
          <a:p>
            <a:r>
              <a:rPr lang="he-IL" dirty="0"/>
              <a:t>כל הודעה המועברת ברשת זו, תעבור דרך סדרה של </a:t>
            </a:r>
            <a:r>
              <a:rPr lang="en-US" dirty="0"/>
              <a:t>OR</a:t>
            </a:r>
            <a:r>
              <a:rPr lang="he-IL" dirty="0"/>
              <a:t>-ים בצורה כזו שכל </a:t>
            </a:r>
            <a:r>
              <a:rPr lang="en-US" dirty="0"/>
              <a:t>OR</a:t>
            </a:r>
            <a:r>
              <a:rPr lang="he-IL" dirty="0"/>
              <a:t> יודע מי שלח לו את ההודעה, ומי היעד הבא בניתוב, אך אינו יודע את המקור והיעד של ההודעה המקורית.</a:t>
            </a:r>
          </a:p>
          <a:p>
            <a:endParaRPr lang="he-IL" dirty="0"/>
          </a:p>
          <a:p>
            <a:r>
              <a:rPr lang="he-IL" dirty="0"/>
              <a:t>התהליך מתחיל בצד הלקוח, בו מתבצעת </a:t>
            </a:r>
            <a:r>
              <a:rPr lang="he-IL" dirty="0" err="1"/>
              <a:t>אנקפסולציה</a:t>
            </a:r>
            <a:r>
              <a:rPr lang="he-IL" dirty="0"/>
              <a:t> של ההודעה בשכבות – כל שכבה מיועדת עבור </a:t>
            </a:r>
            <a:r>
              <a:rPr lang="en-US" dirty="0"/>
              <a:t>OR</a:t>
            </a:r>
            <a:r>
              <a:rPr lang="he-IL" dirty="0"/>
              <a:t> אחד לקילוף בהתאמה לניתוב.</a:t>
            </a:r>
          </a:p>
          <a:p>
            <a:r>
              <a:rPr lang="he-IL" dirty="0"/>
              <a:t>כל </a:t>
            </a:r>
            <a:r>
              <a:rPr lang="en-US" dirty="0"/>
              <a:t>OR</a:t>
            </a:r>
            <a:r>
              <a:rPr lang="he-IL" dirty="0"/>
              <a:t> יקלף את השכבה המיועדת לו, יגלה את היעד הבא עבור ההודעה וישלח את ההודעה ה"מקולפת" ליעד הבא.</a:t>
            </a:r>
          </a:p>
          <a:p>
            <a:r>
              <a:rPr lang="he-IL" dirty="0"/>
              <a:t>וכך עד שההודעה המקורית מגיעה ל </a:t>
            </a:r>
            <a:r>
              <a:rPr lang="en-US" dirty="0"/>
              <a:t>OR</a:t>
            </a:r>
            <a:r>
              <a:rPr lang="he-IL" dirty="0"/>
              <a:t> האחרון, אשר תפקידו לשלוח את ההודעה ליעד הסופי.</a:t>
            </a:r>
          </a:p>
          <a:p>
            <a:endParaRPr lang="he-IL" dirty="0"/>
          </a:p>
          <a:p>
            <a:r>
              <a:rPr lang="he-IL" dirty="0"/>
              <a:t>(להסביר ע"י התמונה)</a:t>
            </a:r>
          </a:p>
        </p:txBody>
      </p:sp>
      <p:sp>
        <p:nvSpPr>
          <p:cNvPr id="4" name="מציין מיקום של מספר שקופית 3"/>
          <p:cNvSpPr>
            <a:spLocks noGrp="1"/>
          </p:cNvSpPr>
          <p:nvPr>
            <p:ph type="sldNum" sz="quarter" idx="5"/>
          </p:nvPr>
        </p:nvSpPr>
        <p:spPr/>
        <p:txBody>
          <a:bodyPr/>
          <a:lstStyle/>
          <a:p>
            <a:fld id="{4ABC7723-5948-4970-8BF9-A723798D7C81}" type="slidenum">
              <a:rPr lang="he-IL" smtClean="0"/>
              <a:t>6</a:t>
            </a:fld>
            <a:endParaRPr lang="he-IL"/>
          </a:p>
        </p:txBody>
      </p:sp>
    </p:spTree>
    <p:extLst>
      <p:ext uri="{BB962C8B-B14F-4D97-AF65-F5344CB8AC3E}">
        <p14:creationId xmlns:p14="http://schemas.microsoft.com/office/powerpoint/2010/main" val="39745763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a:r>
              <a:rPr lang="he-IL" dirty="0"/>
              <a:t>אז איך בעצם "תור" מממש את הקונספט של </a:t>
            </a:r>
            <a:r>
              <a:rPr lang="en-US" dirty="0"/>
              <a:t>onion routing</a:t>
            </a:r>
            <a:r>
              <a:rPr lang="he-IL" dirty="0"/>
              <a:t>?</a:t>
            </a:r>
          </a:p>
          <a:p>
            <a:pPr algn="r"/>
            <a:r>
              <a:rPr lang="he-IL" dirty="0"/>
              <a:t>הרשת של "תור" בעצם יושבת על גבי הרשת הרגילה הקיימת היום, ובנויה מהמון מתנדבים מסביב לעולם המריצים על המחשב האישי שלהם </a:t>
            </a:r>
            <a:r>
              <a:rPr lang="en-US" dirty="0"/>
              <a:t>RELAY</a:t>
            </a:r>
            <a:r>
              <a:rPr lang="he-IL" dirty="0"/>
              <a:t> – או </a:t>
            </a:r>
            <a:r>
              <a:rPr lang="en-US" dirty="0"/>
              <a:t>OR</a:t>
            </a:r>
            <a:r>
              <a:rPr lang="he-IL" dirty="0"/>
              <a:t> עבור "תור".</a:t>
            </a:r>
          </a:p>
          <a:p>
            <a:pPr algn="r"/>
            <a:r>
              <a:rPr lang="he-IL" dirty="0"/>
              <a:t>המצב של הרשת ידוע על ידי נקודות מיוחדות הנקראות "</a:t>
            </a:r>
            <a:r>
              <a:rPr lang="en-US" dirty="0"/>
              <a:t>Directory Node</a:t>
            </a:r>
            <a:r>
              <a:rPr lang="he-IL" dirty="0"/>
              <a:t>".</a:t>
            </a:r>
          </a:p>
          <a:p>
            <a:pPr algn="r"/>
            <a:r>
              <a:rPr lang="he-IL" dirty="0"/>
              <a:t>כאשר לקוח מעוניין להעביר הודעה בצורה אנונימית, הוא מקבל מ"</a:t>
            </a:r>
            <a:r>
              <a:rPr lang="en-US" dirty="0"/>
              <a:t>Directory Node</a:t>
            </a:r>
            <a:r>
              <a:rPr lang="he-IL" dirty="0"/>
              <a:t>" רשימה של </a:t>
            </a:r>
            <a:r>
              <a:rPr lang="en-US" dirty="0"/>
              <a:t>Nodes</a:t>
            </a:r>
            <a:r>
              <a:rPr lang="he-IL" dirty="0"/>
              <a:t> פעילים דרכם הוא יכול להעביר את ההודעה, או בעצם רשימת </a:t>
            </a:r>
            <a:r>
              <a:rPr lang="en-US" dirty="0"/>
              <a:t>OR</a:t>
            </a:r>
            <a:r>
              <a:rPr lang="he-IL" dirty="0"/>
              <a:t>-ים פעילים.</a:t>
            </a:r>
          </a:p>
          <a:p>
            <a:pPr algn="r"/>
            <a:r>
              <a:rPr lang="he-IL" dirty="0"/>
              <a:t>הלקוח בוחר מסלול כלשהו דרכו ההודעה תעבור – או במושגים של תור – "</a:t>
            </a:r>
            <a:r>
              <a:rPr lang="en-US" dirty="0"/>
              <a:t>circuit</a:t>
            </a:r>
            <a:r>
              <a:rPr lang="he-IL" dirty="0"/>
              <a:t>" ומכאן ואילך מתבצע </a:t>
            </a:r>
            <a:r>
              <a:rPr lang="en-US" dirty="0"/>
              <a:t>Onion routing</a:t>
            </a:r>
            <a:r>
              <a:rPr lang="he-IL" dirty="0"/>
              <a:t> כפי שראינו מקודם.</a:t>
            </a:r>
          </a:p>
          <a:p>
            <a:pPr algn="r"/>
            <a:r>
              <a:rPr lang="he-IL" dirty="0"/>
              <a:t>(שאלה על </a:t>
            </a:r>
            <a:r>
              <a:rPr lang="he-IL" dirty="0" err="1"/>
              <a:t>גארד</a:t>
            </a:r>
            <a:r>
              <a:rPr lang="he-IL" dirty="0"/>
              <a:t> ואקזיט)</a:t>
            </a:r>
          </a:p>
        </p:txBody>
      </p:sp>
      <p:sp>
        <p:nvSpPr>
          <p:cNvPr id="4" name="מציין מיקום של מספר שקופית 3"/>
          <p:cNvSpPr>
            <a:spLocks noGrp="1"/>
          </p:cNvSpPr>
          <p:nvPr>
            <p:ph type="sldNum" sz="quarter" idx="5"/>
          </p:nvPr>
        </p:nvSpPr>
        <p:spPr/>
        <p:txBody>
          <a:bodyPr/>
          <a:lstStyle/>
          <a:p>
            <a:fld id="{4ABC7723-5948-4970-8BF9-A723798D7C81}" type="slidenum">
              <a:rPr lang="he-IL" smtClean="0"/>
              <a:t>7</a:t>
            </a:fld>
            <a:endParaRPr lang="he-IL"/>
          </a:p>
        </p:txBody>
      </p:sp>
    </p:spTree>
    <p:extLst>
      <p:ext uri="{BB962C8B-B14F-4D97-AF65-F5344CB8AC3E}">
        <p14:creationId xmlns:p14="http://schemas.microsoft.com/office/powerpoint/2010/main" val="2452581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smtClean="0"/>
              <a:t>אחרי שהבנו את המרכיבים התיאורטיים שמגדירים את הניתוב, נמשיך ונצלול לאבני</a:t>
            </a:r>
            <a:r>
              <a:rPr lang="he-IL" baseline="0" dirty="0" smtClean="0"/>
              <a:t> הבניין בעזרתם ניתן לבנות את הניתוב הנ"ל.</a:t>
            </a:r>
          </a:p>
          <a:p>
            <a:endParaRPr lang="he-IL" baseline="0" dirty="0" smtClean="0"/>
          </a:p>
          <a:p>
            <a:r>
              <a:rPr lang="he-IL" baseline="0" dirty="0" smtClean="0"/>
              <a:t>ראשית כל, עלינו להבין כי בטרם מתחיל התהליך, יש צורך שכל יחידות הניתוב (דהיינו, ה-</a:t>
            </a:r>
            <a:r>
              <a:rPr lang="en-US" baseline="0" dirty="0" smtClean="0"/>
              <a:t>OR</a:t>
            </a:r>
            <a:r>
              <a:rPr lang="he-IL" baseline="0" dirty="0" smtClean="0"/>
              <a:t>ים) השונות בדרך ינהלו לעצמם מפתח פרטי-ציבורי כך שכל מאן דהו המעוניין להצפין אליהם מידע, יוכל לעשות זאת ע"י המפתח הציבורי.</a:t>
            </a:r>
          </a:p>
          <a:p>
            <a:endParaRPr lang="he-IL" baseline="0" dirty="0" smtClean="0"/>
          </a:p>
          <a:p>
            <a:r>
              <a:rPr lang="he-IL" baseline="0" dirty="0" smtClean="0"/>
              <a:t>כמו שציין לפני יקיר, במימוש של תור אנחנו משתמשים ביחידות בקרה מרכזיות, להם קראנו </a:t>
            </a:r>
            <a:r>
              <a:rPr lang="en-US" baseline="0" dirty="0" smtClean="0"/>
              <a:t>directories</a:t>
            </a:r>
            <a:r>
              <a:rPr lang="he-IL" baseline="0" dirty="0" smtClean="0"/>
              <a:t>, שינצחו על כל התהליך המורכב הזה. עוד אחד מהתפקידים שלהם הוא כאשר הלקוח מעוניין לבצע תקשורת, כחלק מהמידע שהוא מקבל מה-</a:t>
            </a:r>
            <a:r>
              <a:rPr lang="en-US" baseline="0" dirty="0" smtClean="0"/>
              <a:t>directory</a:t>
            </a:r>
            <a:r>
              <a:rPr lang="he-IL" baseline="0" dirty="0" smtClean="0"/>
              <a:t> לצורך הקמת </a:t>
            </a:r>
            <a:r>
              <a:rPr lang="en-US" baseline="0" dirty="0" smtClean="0"/>
              <a:t>circuit</a:t>
            </a:r>
            <a:r>
              <a:rPr lang="he-IL" baseline="0" dirty="0" smtClean="0"/>
              <a:t>, הוא גם מקבל את המפתחות הציבוריים של כל אחד מן ה-</a:t>
            </a:r>
            <a:r>
              <a:rPr lang="en-US" baseline="0" dirty="0" smtClean="0"/>
              <a:t>OR</a:t>
            </a:r>
            <a:r>
              <a:rPr lang="he-IL" baseline="0" dirty="0" smtClean="0"/>
              <a:t>. זהו ה-</a:t>
            </a:r>
            <a:r>
              <a:rPr lang="en-US" baseline="0" dirty="0" smtClean="0"/>
              <a:t>PKC</a:t>
            </a:r>
            <a:r>
              <a:rPr lang="he-IL" baseline="0" dirty="0" smtClean="0"/>
              <a:t>. (</a:t>
            </a:r>
            <a:r>
              <a:rPr lang="en-US" baseline="0" dirty="0" smtClean="0"/>
              <a:t>RSA</a:t>
            </a:r>
            <a:r>
              <a:rPr lang="he-IL" baseline="0" dirty="0" smtClean="0"/>
              <a:t>)</a:t>
            </a:r>
          </a:p>
          <a:p>
            <a:endParaRPr lang="he-IL" baseline="0" dirty="0" smtClean="0"/>
          </a:p>
          <a:p>
            <a:r>
              <a:rPr lang="he-IL" baseline="0" dirty="0" smtClean="0"/>
              <a:t>על מנת לאפשר על מפתח סימטרי מוסכם בין שני הצדדים, כמו שלמדנו הסמסטר, כאן נכנס לתמונה אלגוריתם </a:t>
            </a:r>
            <a:r>
              <a:rPr lang="en-US" baseline="0" dirty="0" smtClean="0"/>
              <a:t>DHKX</a:t>
            </a:r>
            <a:r>
              <a:rPr lang="he-IL" baseline="0" dirty="0" smtClean="0"/>
              <a:t>.</a:t>
            </a:r>
          </a:p>
          <a:p>
            <a:endParaRPr lang="he-IL" baseline="0" dirty="0" smtClean="0"/>
          </a:p>
          <a:p>
            <a:r>
              <a:rPr lang="he-IL" baseline="0" dirty="0" smtClean="0"/>
              <a:t>כמו כן, תכף נראה שיש צורך גם בקבלת תוצאת פונקציית הגיבוב לצורך אימות המפתח המשותף שנוצר בין הצדדים (דהיינו, אם אנחנו רוצים לוודא שהצד השני קיבל את אותה התוצאה של המפתח המשותף ע"י </a:t>
            </a:r>
            <a:r>
              <a:rPr lang="en-US" baseline="0" dirty="0" smtClean="0"/>
              <a:t>DH</a:t>
            </a:r>
            <a:r>
              <a:rPr lang="he-IL" baseline="0" dirty="0" smtClean="0"/>
              <a:t> אנחנו לא רוצים להעביר את המפתח המשותף על הקו, זה יהיה נורא מטופש, אלא, נרצה להעביר את הגיבוב לצד השני והוא כבר יאמת את הנכונות אצלו באותה הדרך על המפתח שלו וישווה את ערכי הגיבוב) [</a:t>
            </a:r>
            <a:r>
              <a:rPr lang="en-US" baseline="0" dirty="0" smtClean="0"/>
              <a:t>SHA</a:t>
            </a:r>
            <a:r>
              <a:rPr lang="he-IL" baseline="0" dirty="0" smtClean="0"/>
              <a:t>-256].</a:t>
            </a:r>
          </a:p>
          <a:p>
            <a:endParaRPr lang="he-IL" baseline="0" dirty="0" smtClean="0"/>
          </a:p>
          <a:p>
            <a:r>
              <a:rPr lang="he-IL" baseline="0" dirty="0" smtClean="0"/>
              <a:t>תחכום נוסף מעניק לנו ה-</a:t>
            </a:r>
            <a:r>
              <a:rPr lang="en-US" baseline="0" dirty="0" smtClean="0"/>
              <a:t>SSL</a:t>
            </a:r>
            <a:r>
              <a:rPr lang="he-IL" baseline="0" dirty="0" smtClean="0"/>
              <a:t>. כמו שלמדנו, ישנו העיקרון של </a:t>
            </a:r>
            <a:r>
              <a:rPr lang="en-US" baseline="0" dirty="0" smtClean="0"/>
              <a:t>Perfect Forward Secrecy</a:t>
            </a:r>
            <a:r>
              <a:rPr lang="he-IL" baseline="0" dirty="0" smtClean="0"/>
              <a:t> המוענקת לנו באמצעות שימוש בשתי רבדים של הצפנה כך שבמידה ותוקף כלשהו מצליח לפרוץ את שכבת ההצפנה החיצונית (ה-</a:t>
            </a:r>
            <a:r>
              <a:rPr lang="en-US" baseline="0" dirty="0" smtClean="0"/>
              <a:t>TLS</a:t>
            </a:r>
            <a:r>
              <a:rPr lang="he-IL" baseline="0" dirty="0" smtClean="0"/>
              <a:t>) לשיחה מסוימת שניהלו שני הצדדים וכעת מעוניין לגלות על מה שוחחנו באותה שיחה, אין לו שום אפשרות לגלות את ערכי המפתח המשותף בו השתמשו שני הצדדים, לאור זאת שהוא מעולם לא עבר כמות שהוא על הקווים.</a:t>
            </a:r>
          </a:p>
          <a:p>
            <a:endParaRPr lang="he-IL" baseline="0" dirty="0" smtClean="0"/>
          </a:p>
          <a:p>
            <a:r>
              <a:rPr lang="he-IL" baseline="0" dirty="0" smtClean="0"/>
              <a:t>ועל כן, הגענו לרמה האחרונה, והיא ההצפנה הסימטרית אותה מבצעים הצמד (לקוח, </a:t>
            </a:r>
            <a:r>
              <a:rPr lang="en-US" baseline="0" dirty="0" smtClean="0"/>
              <a:t>OR</a:t>
            </a:r>
            <a:r>
              <a:rPr lang="he-IL" baseline="0" dirty="0" smtClean="0"/>
              <a:t>) במהלך הדרך באמצעות המפתח הסימטרי אותה ייצרו ע"י </a:t>
            </a:r>
            <a:r>
              <a:rPr lang="en-US" baseline="0" dirty="0" smtClean="0"/>
              <a:t>DH</a:t>
            </a:r>
            <a:r>
              <a:rPr lang="he-IL" baseline="0" dirty="0" smtClean="0"/>
              <a:t>. [</a:t>
            </a:r>
            <a:r>
              <a:rPr lang="en-US" baseline="0" dirty="0" smtClean="0"/>
              <a:t>AES</a:t>
            </a:r>
            <a:r>
              <a:rPr lang="he-IL" baseline="0" dirty="0" smtClean="0"/>
              <a:t>]</a:t>
            </a:r>
          </a:p>
          <a:p>
            <a:endParaRPr lang="he-IL" baseline="0" dirty="0" smtClean="0"/>
          </a:p>
          <a:p>
            <a:endParaRPr lang="he-IL" dirty="0"/>
          </a:p>
        </p:txBody>
      </p:sp>
      <p:sp>
        <p:nvSpPr>
          <p:cNvPr id="4" name="מציין מיקום של מספר שקופית 3"/>
          <p:cNvSpPr>
            <a:spLocks noGrp="1"/>
          </p:cNvSpPr>
          <p:nvPr>
            <p:ph type="sldNum" sz="quarter" idx="5"/>
          </p:nvPr>
        </p:nvSpPr>
        <p:spPr/>
        <p:txBody>
          <a:bodyPr/>
          <a:lstStyle/>
          <a:p>
            <a:fld id="{4ABC7723-5948-4970-8BF9-A723798D7C81}" type="slidenum">
              <a:rPr lang="he-IL" smtClean="0"/>
              <a:t>8</a:t>
            </a:fld>
            <a:endParaRPr lang="he-IL"/>
          </a:p>
        </p:txBody>
      </p:sp>
    </p:spTree>
    <p:extLst>
      <p:ext uri="{BB962C8B-B14F-4D97-AF65-F5344CB8AC3E}">
        <p14:creationId xmlns:p14="http://schemas.microsoft.com/office/powerpoint/2010/main" val="38754578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smtClean="0"/>
              <a:t>כעת,</a:t>
            </a:r>
            <a:r>
              <a:rPr lang="he-IL" baseline="0" dirty="0" smtClean="0"/>
              <a:t> ניגש </a:t>
            </a:r>
            <a:r>
              <a:rPr lang="he-IL" dirty="0" smtClean="0"/>
              <a:t>להבין את התהליך הכולל,</a:t>
            </a:r>
            <a:r>
              <a:rPr lang="he-IL" baseline="0" dirty="0" smtClean="0"/>
              <a:t> מהקמת הקו הראשוני ועד לתעבורת התוכן. על מנת לתפוס את התמונה הכוללת לעומקה, פירקנו אותה למרכיביה.</a:t>
            </a:r>
            <a:endParaRPr lang="he-IL" dirty="0"/>
          </a:p>
        </p:txBody>
      </p:sp>
      <p:sp>
        <p:nvSpPr>
          <p:cNvPr id="4" name="מציין מיקום של מספר שקופית 3"/>
          <p:cNvSpPr>
            <a:spLocks noGrp="1"/>
          </p:cNvSpPr>
          <p:nvPr>
            <p:ph type="sldNum" sz="quarter" idx="10"/>
          </p:nvPr>
        </p:nvSpPr>
        <p:spPr/>
        <p:txBody>
          <a:bodyPr/>
          <a:lstStyle/>
          <a:p>
            <a:fld id="{4ABC7723-5948-4970-8BF9-A723798D7C81}" type="slidenum">
              <a:rPr lang="he-IL" smtClean="0"/>
              <a:t>9</a:t>
            </a:fld>
            <a:endParaRPr lang="he-IL"/>
          </a:p>
        </p:txBody>
      </p:sp>
    </p:spTree>
    <p:extLst>
      <p:ext uri="{BB962C8B-B14F-4D97-AF65-F5344CB8AC3E}">
        <p14:creationId xmlns:p14="http://schemas.microsoft.com/office/powerpoint/2010/main" val="3476190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2D7A15A5-3F6A-471D-A027-A5A8CAC68344}" type="datetimeFigureOut">
              <a:rPr lang="he-IL" smtClean="0"/>
              <a:t>כ"ו/טבת/תשפ"א</a:t>
            </a:fld>
            <a:endParaRPr lang="he-IL" dirty="0"/>
          </a:p>
        </p:txBody>
      </p:sp>
      <p:sp>
        <p:nvSpPr>
          <p:cNvPr id="5" name="Footer Placeholder 4"/>
          <p:cNvSpPr>
            <a:spLocks noGrp="1"/>
          </p:cNvSpPr>
          <p:nvPr>
            <p:ph type="ftr" sz="quarter" idx="11"/>
          </p:nvPr>
        </p:nvSpPr>
        <p:spPr/>
        <p:txBody>
          <a:bodyPr/>
          <a:lstStyle/>
          <a:p>
            <a:endParaRPr lang="he-IL" dirty="0"/>
          </a:p>
        </p:txBody>
      </p:sp>
      <p:sp>
        <p:nvSpPr>
          <p:cNvPr id="6" name="Slide Number Placeholder 5"/>
          <p:cNvSpPr>
            <a:spLocks noGrp="1"/>
          </p:cNvSpPr>
          <p:nvPr>
            <p:ph type="sldNum" sz="quarter" idx="12"/>
          </p:nvPr>
        </p:nvSpPr>
        <p:spPr/>
        <p:txBody>
          <a:bodyPr/>
          <a:lstStyle/>
          <a:p>
            <a:fld id="{A89DD752-5B81-4F38-B00F-2660535FD12B}" type="slidenum">
              <a:rPr lang="he-IL" smtClean="0"/>
              <a:t>‹#›</a:t>
            </a:fld>
            <a:endParaRPr lang="he-IL" dirty="0"/>
          </a:p>
        </p:txBody>
      </p:sp>
    </p:spTree>
    <p:extLst>
      <p:ext uri="{BB962C8B-B14F-4D97-AF65-F5344CB8AC3E}">
        <p14:creationId xmlns:p14="http://schemas.microsoft.com/office/powerpoint/2010/main" val="2125811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2D7A15A5-3F6A-471D-A027-A5A8CAC68344}" type="datetimeFigureOut">
              <a:rPr lang="he-IL" smtClean="0"/>
              <a:t>כ"ו/טבת/תשפ"א</a:t>
            </a:fld>
            <a:endParaRPr lang="he-IL" dirty="0"/>
          </a:p>
        </p:txBody>
      </p:sp>
      <p:sp>
        <p:nvSpPr>
          <p:cNvPr id="6" name="Footer Placeholder 5"/>
          <p:cNvSpPr>
            <a:spLocks noGrp="1"/>
          </p:cNvSpPr>
          <p:nvPr>
            <p:ph type="ftr" sz="quarter" idx="11"/>
          </p:nvPr>
        </p:nvSpPr>
        <p:spPr/>
        <p:txBody>
          <a:bodyPr/>
          <a:lstStyle/>
          <a:p>
            <a:endParaRPr lang="he-IL" dirty="0"/>
          </a:p>
        </p:txBody>
      </p:sp>
      <p:sp>
        <p:nvSpPr>
          <p:cNvPr id="7" name="Slide Number Placeholder 6"/>
          <p:cNvSpPr>
            <a:spLocks noGrp="1"/>
          </p:cNvSpPr>
          <p:nvPr>
            <p:ph type="sldNum" sz="quarter" idx="12"/>
          </p:nvPr>
        </p:nvSpPr>
        <p:spPr/>
        <p:txBody>
          <a:bodyPr/>
          <a:lstStyle/>
          <a:p>
            <a:fld id="{A89DD752-5B81-4F38-B00F-2660535FD12B}" type="slidenum">
              <a:rPr lang="he-IL" smtClean="0"/>
              <a:t>‹#›</a:t>
            </a:fld>
            <a:endParaRPr lang="he-IL" dirty="0"/>
          </a:p>
        </p:txBody>
      </p:sp>
    </p:spTree>
    <p:extLst>
      <p:ext uri="{BB962C8B-B14F-4D97-AF65-F5344CB8AC3E}">
        <p14:creationId xmlns:p14="http://schemas.microsoft.com/office/powerpoint/2010/main" val="3104751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2D7A15A5-3F6A-471D-A027-A5A8CAC68344}" type="datetimeFigureOut">
              <a:rPr lang="he-IL" smtClean="0"/>
              <a:t>כ"ו/טבת/תשפ"א</a:t>
            </a:fld>
            <a:endParaRPr lang="he-IL" dirty="0"/>
          </a:p>
        </p:txBody>
      </p:sp>
      <p:sp>
        <p:nvSpPr>
          <p:cNvPr id="6" name="Footer Placeholder 5"/>
          <p:cNvSpPr>
            <a:spLocks noGrp="1"/>
          </p:cNvSpPr>
          <p:nvPr>
            <p:ph type="ftr" sz="quarter" idx="11"/>
          </p:nvPr>
        </p:nvSpPr>
        <p:spPr/>
        <p:txBody>
          <a:bodyPr/>
          <a:lstStyle/>
          <a:p>
            <a:endParaRPr lang="he-IL" dirty="0"/>
          </a:p>
        </p:txBody>
      </p:sp>
      <p:sp>
        <p:nvSpPr>
          <p:cNvPr id="7" name="Slide Number Placeholder 6"/>
          <p:cNvSpPr>
            <a:spLocks noGrp="1"/>
          </p:cNvSpPr>
          <p:nvPr>
            <p:ph type="sldNum" sz="quarter" idx="12"/>
          </p:nvPr>
        </p:nvSpPr>
        <p:spPr/>
        <p:txBody>
          <a:bodyPr/>
          <a:lstStyle/>
          <a:p>
            <a:fld id="{A89DD752-5B81-4F38-B00F-2660535FD12B}" type="slidenum">
              <a:rPr lang="he-IL" smtClean="0"/>
              <a:t>‹#›</a:t>
            </a:fld>
            <a:endParaRPr lang="he-IL" dirty="0"/>
          </a:p>
        </p:txBody>
      </p:sp>
    </p:spTree>
    <p:extLst>
      <p:ext uri="{BB962C8B-B14F-4D97-AF65-F5344CB8AC3E}">
        <p14:creationId xmlns:p14="http://schemas.microsoft.com/office/powerpoint/2010/main" val="3420983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he-IL"/>
              <a:t>לחץ כדי לערוך סגנון כותרת של תבנית בסיס</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2D7A15A5-3F6A-471D-A027-A5A8CAC68344}" type="datetimeFigureOut">
              <a:rPr lang="he-IL" smtClean="0"/>
              <a:t>כ"ו/טבת/תשפ"א</a:t>
            </a:fld>
            <a:endParaRPr lang="he-IL" dirty="0"/>
          </a:p>
        </p:txBody>
      </p:sp>
      <p:sp>
        <p:nvSpPr>
          <p:cNvPr id="6" name="Footer Placeholder 5"/>
          <p:cNvSpPr>
            <a:spLocks noGrp="1"/>
          </p:cNvSpPr>
          <p:nvPr>
            <p:ph type="ftr" sz="quarter" idx="11"/>
          </p:nvPr>
        </p:nvSpPr>
        <p:spPr/>
        <p:txBody>
          <a:bodyPr/>
          <a:lstStyle/>
          <a:p>
            <a:endParaRPr lang="he-IL" dirty="0"/>
          </a:p>
        </p:txBody>
      </p:sp>
      <p:sp>
        <p:nvSpPr>
          <p:cNvPr id="7" name="Slide Number Placeholder 6"/>
          <p:cNvSpPr>
            <a:spLocks noGrp="1"/>
          </p:cNvSpPr>
          <p:nvPr>
            <p:ph type="sldNum" sz="quarter" idx="12"/>
          </p:nvPr>
        </p:nvSpPr>
        <p:spPr/>
        <p:txBody>
          <a:bodyPr/>
          <a:lstStyle/>
          <a:p>
            <a:fld id="{A89DD752-5B81-4F38-B00F-2660535FD12B}" type="slidenum">
              <a:rPr lang="he-IL" smtClean="0"/>
              <a:t>‹#›</a:t>
            </a:fld>
            <a:endParaRPr lang="he-IL"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523152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2D7A15A5-3F6A-471D-A027-A5A8CAC68344}" type="datetimeFigureOut">
              <a:rPr lang="he-IL" smtClean="0"/>
              <a:t>כ"ו/טבת/תשפ"א</a:t>
            </a:fld>
            <a:endParaRPr lang="he-IL" dirty="0"/>
          </a:p>
        </p:txBody>
      </p:sp>
      <p:sp>
        <p:nvSpPr>
          <p:cNvPr id="6" name="Footer Placeholder 5"/>
          <p:cNvSpPr>
            <a:spLocks noGrp="1"/>
          </p:cNvSpPr>
          <p:nvPr>
            <p:ph type="ftr" sz="quarter" idx="11"/>
          </p:nvPr>
        </p:nvSpPr>
        <p:spPr/>
        <p:txBody>
          <a:bodyPr/>
          <a:lstStyle/>
          <a:p>
            <a:endParaRPr lang="he-IL" dirty="0"/>
          </a:p>
        </p:txBody>
      </p:sp>
      <p:sp>
        <p:nvSpPr>
          <p:cNvPr id="7" name="Slide Number Placeholder 6"/>
          <p:cNvSpPr>
            <a:spLocks noGrp="1"/>
          </p:cNvSpPr>
          <p:nvPr>
            <p:ph type="sldNum" sz="quarter" idx="12"/>
          </p:nvPr>
        </p:nvSpPr>
        <p:spPr/>
        <p:txBody>
          <a:bodyPr/>
          <a:lstStyle/>
          <a:p>
            <a:fld id="{A89DD752-5B81-4F38-B00F-2660535FD12B}" type="slidenum">
              <a:rPr lang="he-IL" smtClean="0"/>
              <a:t>‹#›</a:t>
            </a:fld>
            <a:endParaRPr lang="he-IL" dirty="0"/>
          </a:p>
        </p:txBody>
      </p:sp>
    </p:spTree>
    <p:extLst>
      <p:ext uri="{BB962C8B-B14F-4D97-AF65-F5344CB8AC3E}">
        <p14:creationId xmlns:p14="http://schemas.microsoft.com/office/powerpoint/2010/main" val="41096047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he-IL"/>
              <a:t>לחץ כדי לערוך סגנון כותרת של תבנית בסיס</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2D7A15A5-3F6A-471D-A027-A5A8CAC68344}" type="datetimeFigureOut">
              <a:rPr lang="he-IL" smtClean="0"/>
              <a:t>כ"ו/טבת/תשפ"א</a:t>
            </a:fld>
            <a:endParaRPr lang="he-IL" dirty="0"/>
          </a:p>
        </p:txBody>
      </p:sp>
      <p:sp>
        <p:nvSpPr>
          <p:cNvPr id="4" name="Footer Placeholder 3"/>
          <p:cNvSpPr>
            <a:spLocks noGrp="1"/>
          </p:cNvSpPr>
          <p:nvPr>
            <p:ph type="ftr" sz="quarter" idx="11"/>
          </p:nvPr>
        </p:nvSpPr>
        <p:spPr/>
        <p:txBody>
          <a:bodyPr/>
          <a:lstStyle/>
          <a:p>
            <a:endParaRPr lang="he-IL" dirty="0"/>
          </a:p>
        </p:txBody>
      </p:sp>
      <p:sp>
        <p:nvSpPr>
          <p:cNvPr id="5" name="Slide Number Placeholder 4"/>
          <p:cNvSpPr>
            <a:spLocks noGrp="1"/>
          </p:cNvSpPr>
          <p:nvPr>
            <p:ph type="sldNum" sz="quarter" idx="12"/>
          </p:nvPr>
        </p:nvSpPr>
        <p:spPr/>
        <p:txBody>
          <a:bodyPr/>
          <a:lstStyle/>
          <a:p>
            <a:fld id="{A89DD752-5B81-4F38-B00F-2660535FD12B}" type="slidenum">
              <a:rPr lang="he-IL" smtClean="0"/>
              <a:t>‹#›</a:t>
            </a:fld>
            <a:endParaRPr lang="he-IL" dirty="0"/>
          </a:p>
        </p:txBody>
      </p:sp>
    </p:spTree>
    <p:extLst>
      <p:ext uri="{BB962C8B-B14F-4D97-AF65-F5344CB8AC3E}">
        <p14:creationId xmlns:p14="http://schemas.microsoft.com/office/powerpoint/2010/main" val="20151993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he-IL"/>
              <a:t>לחץ כדי לערוך סגנון כותרת של תבנית בסיס</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2D7A15A5-3F6A-471D-A027-A5A8CAC68344}" type="datetimeFigureOut">
              <a:rPr lang="he-IL" smtClean="0"/>
              <a:t>כ"ו/טבת/תשפ"א</a:t>
            </a:fld>
            <a:endParaRPr lang="he-IL" dirty="0"/>
          </a:p>
        </p:txBody>
      </p:sp>
      <p:sp>
        <p:nvSpPr>
          <p:cNvPr id="4" name="Footer Placeholder 3"/>
          <p:cNvSpPr>
            <a:spLocks noGrp="1"/>
          </p:cNvSpPr>
          <p:nvPr>
            <p:ph type="ftr" sz="quarter" idx="11"/>
          </p:nvPr>
        </p:nvSpPr>
        <p:spPr/>
        <p:txBody>
          <a:bodyPr/>
          <a:lstStyle/>
          <a:p>
            <a:endParaRPr lang="he-IL" dirty="0"/>
          </a:p>
        </p:txBody>
      </p:sp>
      <p:sp>
        <p:nvSpPr>
          <p:cNvPr id="5" name="Slide Number Placeholder 4"/>
          <p:cNvSpPr>
            <a:spLocks noGrp="1"/>
          </p:cNvSpPr>
          <p:nvPr>
            <p:ph type="sldNum" sz="quarter" idx="12"/>
          </p:nvPr>
        </p:nvSpPr>
        <p:spPr/>
        <p:txBody>
          <a:bodyPr/>
          <a:lstStyle/>
          <a:p>
            <a:fld id="{A89DD752-5B81-4F38-B00F-2660535FD12B}" type="slidenum">
              <a:rPr lang="he-IL" smtClean="0"/>
              <a:t>‹#›</a:t>
            </a:fld>
            <a:endParaRPr lang="he-IL" dirty="0"/>
          </a:p>
        </p:txBody>
      </p:sp>
    </p:spTree>
    <p:extLst>
      <p:ext uri="{BB962C8B-B14F-4D97-AF65-F5344CB8AC3E}">
        <p14:creationId xmlns:p14="http://schemas.microsoft.com/office/powerpoint/2010/main" val="3966051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2D7A15A5-3F6A-471D-A027-A5A8CAC68344}" type="datetimeFigureOut">
              <a:rPr lang="he-IL" smtClean="0"/>
              <a:t>כ"ו/טבת/תשפ"א</a:t>
            </a:fld>
            <a:endParaRPr lang="he-IL" dirty="0"/>
          </a:p>
        </p:txBody>
      </p:sp>
      <p:sp>
        <p:nvSpPr>
          <p:cNvPr id="5" name="Footer Placeholder 4"/>
          <p:cNvSpPr>
            <a:spLocks noGrp="1"/>
          </p:cNvSpPr>
          <p:nvPr>
            <p:ph type="ftr" sz="quarter" idx="11"/>
          </p:nvPr>
        </p:nvSpPr>
        <p:spPr/>
        <p:txBody>
          <a:bodyPr/>
          <a:lstStyle/>
          <a:p>
            <a:endParaRPr lang="he-IL" dirty="0"/>
          </a:p>
        </p:txBody>
      </p:sp>
      <p:sp>
        <p:nvSpPr>
          <p:cNvPr id="6" name="Slide Number Placeholder 5"/>
          <p:cNvSpPr>
            <a:spLocks noGrp="1"/>
          </p:cNvSpPr>
          <p:nvPr>
            <p:ph type="sldNum" sz="quarter" idx="12"/>
          </p:nvPr>
        </p:nvSpPr>
        <p:spPr/>
        <p:txBody>
          <a:bodyPr/>
          <a:lstStyle/>
          <a:p>
            <a:fld id="{A89DD752-5B81-4F38-B00F-2660535FD12B}" type="slidenum">
              <a:rPr lang="he-IL" smtClean="0"/>
              <a:t>‹#›</a:t>
            </a:fld>
            <a:endParaRPr lang="he-IL" dirty="0"/>
          </a:p>
        </p:txBody>
      </p:sp>
    </p:spTree>
    <p:extLst>
      <p:ext uri="{BB962C8B-B14F-4D97-AF65-F5344CB8AC3E}">
        <p14:creationId xmlns:p14="http://schemas.microsoft.com/office/powerpoint/2010/main" val="35920065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2D7A15A5-3F6A-471D-A027-A5A8CAC68344}" type="datetimeFigureOut">
              <a:rPr lang="he-IL" smtClean="0"/>
              <a:t>כ"ו/טבת/תשפ"א</a:t>
            </a:fld>
            <a:endParaRPr lang="he-IL" dirty="0"/>
          </a:p>
        </p:txBody>
      </p:sp>
      <p:sp>
        <p:nvSpPr>
          <p:cNvPr id="5" name="Footer Placeholder 4"/>
          <p:cNvSpPr>
            <a:spLocks noGrp="1"/>
          </p:cNvSpPr>
          <p:nvPr>
            <p:ph type="ftr" sz="quarter" idx="11"/>
          </p:nvPr>
        </p:nvSpPr>
        <p:spPr/>
        <p:txBody>
          <a:bodyPr/>
          <a:lstStyle/>
          <a:p>
            <a:endParaRPr lang="he-IL" dirty="0"/>
          </a:p>
        </p:txBody>
      </p:sp>
      <p:sp>
        <p:nvSpPr>
          <p:cNvPr id="6" name="Slide Number Placeholder 5"/>
          <p:cNvSpPr>
            <a:spLocks noGrp="1"/>
          </p:cNvSpPr>
          <p:nvPr>
            <p:ph type="sldNum" sz="quarter" idx="12"/>
          </p:nvPr>
        </p:nvSpPr>
        <p:spPr/>
        <p:txBody>
          <a:bodyPr/>
          <a:lstStyle/>
          <a:p>
            <a:fld id="{A89DD752-5B81-4F38-B00F-2660535FD12B}" type="slidenum">
              <a:rPr lang="he-IL" smtClean="0"/>
              <a:t>‹#›</a:t>
            </a:fld>
            <a:endParaRPr lang="he-IL" dirty="0"/>
          </a:p>
        </p:txBody>
      </p:sp>
    </p:spTree>
    <p:extLst>
      <p:ext uri="{BB962C8B-B14F-4D97-AF65-F5344CB8AC3E}">
        <p14:creationId xmlns:p14="http://schemas.microsoft.com/office/powerpoint/2010/main" val="2896982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2D7A15A5-3F6A-471D-A027-A5A8CAC68344}" type="datetimeFigureOut">
              <a:rPr lang="he-IL" smtClean="0"/>
              <a:t>כ"ו/טבת/תשפ"א</a:t>
            </a:fld>
            <a:endParaRPr lang="he-IL" dirty="0"/>
          </a:p>
        </p:txBody>
      </p:sp>
      <p:sp>
        <p:nvSpPr>
          <p:cNvPr id="5" name="Footer Placeholder 4"/>
          <p:cNvSpPr>
            <a:spLocks noGrp="1"/>
          </p:cNvSpPr>
          <p:nvPr>
            <p:ph type="ftr" sz="quarter" idx="11"/>
          </p:nvPr>
        </p:nvSpPr>
        <p:spPr/>
        <p:txBody>
          <a:bodyPr/>
          <a:lstStyle/>
          <a:p>
            <a:endParaRPr lang="he-IL" dirty="0"/>
          </a:p>
        </p:txBody>
      </p:sp>
      <p:sp>
        <p:nvSpPr>
          <p:cNvPr id="6" name="Slide Number Placeholder 5"/>
          <p:cNvSpPr>
            <a:spLocks noGrp="1"/>
          </p:cNvSpPr>
          <p:nvPr>
            <p:ph type="sldNum" sz="quarter" idx="12"/>
          </p:nvPr>
        </p:nvSpPr>
        <p:spPr/>
        <p:txBody>
          <a:bodyPr/>
          <a:lstStyle/>
          <a:p>
            <a:fld id="{A89DD752-5B81-4F38-B00F-2660535FD12B}" type="slidenum">
              <a:rPr lang="he-IL" smtClean="0"/>
              <a:t>‹#›</a:t>
            </a:fld>
            <a:endParaRPr lang="he-IL" dirty="0"/>
          </a:p>
        </p:txBody>
      </p:sp>
    </p:spTree>
    <p:extLst>
      <p:ext uri="{BB962C8B-B14F-4D97-AF65-F5344CB8AC3E}">
        <p14:creationId xmlns:p14="http://schemas.microsoft.com/office/powerpoint/2010/main" val="3965695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2D7A15A5-3F6A-471D-A027-A5A8CAC68344}" type="datetimeFigureOut">
              <a:rPr lang="he-IL" smtClean="0"/>
              <a:t>כ"ו/טבת/תשפ"א</a:t>
            </a:fld>
            <a:endParaRPr lang="he-IL" dirty="0"/>
          </a:p>
        </p:txBody>
      </p:sp>
      <p:sp>
        <p:nvSpPr>
          <p:cNvPr id="5" name="Footer Placeholder 4"/>
          <p:cNvSpPr>
            <a:spLocks noGrp="1"/>
          </p:cNvSpPr>
          <p:nvPr>
            <p:ph type="ftr" sz="quarter" idx="11"/>
          </p:nvPr>
        </p:nvSpPr>
        <p:spPr/>
        <p:txBody>
          <a:bodyPr/>
          <a:lstStyle/>
          <a:p>
            <a:endParaRPr lang="he-IL" dirty="0"/>
          </a:p>
        </p:txBody>
      </p:sp>
      <p:sp>
        <p:nvSpPr>
          <p:cNvPr id="6" name="Slide Number Placeholder 5"/>
          <p:cNvSpPr>
            <a:spLocks noGrp="1"/>
          </p:cNvSpPr>
          <p:nvPr>
            <p:ph type="sldNum" sz="quarter" idx="12"/>
          </p:nvPr>
        </p:nvSpPr>
        <p:spPr/>
        <p:txBody>
          <a:bodyPr/>
          <a:lstStyle/>
          <a:p>
            <a:fld id="{A89DD752-5B81-4F38-B00F-2660535FD12B}" type="slidenum">
              <a:rPr lang="he-IL" smtClean="0"/>
              <a:t>‹#›</a:t>
            </a:fld>
            <a:endParaRPr lang="he-IL" dirty="0"/>
          </a:p>
        </p:txBody>
      </p:sp>
    </p:spTree>
    <p:extLst>
      <p:ext uri="{BB962C8B-B14F-4D97-AF65-F5344CB8AC3E}">
        <p14:creationId xmlns:p14="http://schemas.microsoft.com/office/powerpoint/2010/main" val="2986679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2D7A15A5-3F6A-471D-A027-A5A8CAC68344}" type="datetimeFigureOut">
              <a:rPr lang="he-IL" smtClean="0"/>
              <a:t>כ"ו/טבת/תשפ"א</a:t>
            </a:fld>
            <a:endParaRPr lang="he-IL" dirty="0"/>
          </a:p>
        </p:txBody>
      </p:sp>
      <p:sp>
        <p:nvSpPr>
          <p:cNvPr id="6" name="Footer Placeholder 5"/>
          <p:cNvSpPr>
            <a:spLocks noGrp="1"/>
          </p:cNvSpPr>
          <p:nvPr>
            <p:ph type="ftr" sz="quarter" idx="11"/>
          </p:nvPr>
        </p:nvSpPr>
        <p:spPr/>
        <p:txBody>
          <a:bodyPr/>
          <a:lstStyle/>
          <a:p>
            <a:endParaRPr lang="he-IL" dirty="0"/>
          </a:p>
        </p:txBody>
      </p:sp>
      <p:sp>
        <p:nvSpPr>
          <p:cNvPr id="7" name="Slide Number Placeholder 6"/>
          <p:cNvSpPr>
            <a:spLocks noGrp="1"/>
          </p:cNvSpPr>
          <p:nvPr>
            <p:ph type="sldNum" sz="quarter" idx="12"/>
          </p:nvPr>
        </p:nvSpPr>
        <p:spPr/>
        <p:txBody>
          <a:bodyPr/>
          <a:lstStyle/>
          <a:p>
            <a:fld id="{A89DD752-5B81-4F38-B00F-2660535FD12B}" type="slidenum">
              <a:rPr lang="he-IL" smtClean="0"/>
              <a:t>‹#›</a:t>
            </a:fld>
            <a:endParaRPr lang="he-IL" dirty="0"/>
          </a:p>
        </p:txBody>
      </p:sp>
    </p:spTree>
    <p:extLst>
      <p:ext uri="{BB962C8B-B14F-4D97-AF65-F5344CB8AC3E}">
        <p14:creationId xmlns:p14="http://schemas.microsoft.com/office/powerpoint/2010/main" val="2784392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913795" y="2912232"/>
            <a:ext cx="5107208" cy="287896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172200" y="2912232"/>
            <a:ext cx="5095357" cy="287896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2D7A15A5-3F6A-471D-A027-A5A8CAC68344}" type="datetimeFigureOut">
              <a:rPr lang="he-IL" smtClean="0"/>
              <a:t>כ"ו/טבת/תשפ"א</a:t>
            </a:fld>
            <a:endParaRPr lang="he-IL" dirty="0"/>
          </a:p>
        </p:txBody>
      </p:sp>
      <p:sp>
        <p:nvSpPr>
          <p:cNvPr id="8" name="Footer Placeholder 7"/>
          <p:cNvSpPr>
            <a:spLocks noGrp="1"/>
          </p:cNvSpPr>
          <p:nvPr>
            <p:ph type="ftr" sz="quarter" idx="11"/>
          </p:nvPr>
        </p:nvSpPr>
        <p:spPr/>
        <p:txBody>
          <a:bodyPr/>
          <a:lstStyle/>
          <a:p>
            <a:endParaRPr lang="he-IL" dirty="0"/>
          </a:p>
        </p:txBody>
      </p:sp>
      <p:sp>
        <p:nvSpPr>
          <p:cNvPr id="9" name="Slide Number Placeholder 8"/>
          <p:cNvSpPr>
            <a:spLocks noGrp="1"/>
          </p:cNvSpPr>
          <p:nvPr>
            <p:ph type="sldNum" sz="quarter" idx="12"/>
          </p:nvPr>
        </p:nvSpPr>
        <p:spPr/>
        <p:txBody>
          <a:bodyPr/>
          <a:lstStyle/>
          <a:p>
            <a:fld id="{A89DD752-5B81-4F38-B00F-2660535FD12B}" type="slidenum">
              <a:rPr lang="he-IL" smtClean="0"/>
              <a:t>‹#›</a:t>
            </a:fld>
            <a:endParaRPr lang="he-IL" dirty="0"/>
          </a:p>
        </p:txBody>
      </p:sp>
    </p:spTree>
    <p:extLst>
      <p:ext uri="{BB962C8B-B14F-4D97-AF65-F5344CB8AC3E}">
        <p14:creationId xmlns:p14="http://schemas.microsoft.com/office/powerpoint/2010/main" val="3593124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2D7A15A5-3F6A-471D-A027-A5A8CAC68344}" type="datetimeFigureOut">
              <a:rPr lang="he-IL" smtClean="0"/>
              <a:t>כ"ו/טבת/תשפ"א</a:t>
            </a:fld>
            <a:endParaRPr lang="he-IL" dirty="0"/>
          </a:p>
        </p:txBody>
      </p:sp>
      <p:sp>
        <p:nvSpPr>
          <p:cNvPr id="4" name="Footer Placeholder 3"/>
          <p:cNvSpPr>
            <a:spLocks noGrp="1"/>
          </p:cNvSpPr>
          <p:nvPr>
            <p:ph type="ftr" sz="quarter" idx="11"/>
          </p:nvPr>
        </p:nvSpPr>
        <p:spPr/>
        <p:txBody>
          <a:bodyPr/>
          <a:lstStyle/>
          <a:p>
            <a:endParaRPr lang="he-IL" dirty="0"/>
          </a:p>
        </p:txBody>
      </p:sp>
      <p:sp>
        <p:nvSpPr>
          <p:cNvPr id="5" name="Slide Number Placeholder 4"/>
          <p:cNvSpPr>
            <a:spLocks noGrp="1"/>
          </p:cNvSpPr>
          <p:nvPr>
            <p:ph type="sldNum" sz="quarter" idx="12"/>
          </p:nvPr>
        </p:nvSpPr>
        <p:spPr/>
        <p:txBody>
          <a:bodyPr/>
          <a:lstStyle/>
          <a:p>
            <a:fld id="{A89DD752-5B81-4F38-B00F-2660535FD12B}" type="slidenum">
              <a:rPr lang="he-IL" smtClean="0"/>
              <a:t>‹#›</a:t>
            </a:fld>
            <a:endParaRPr lang="he-IL" dirty="0"/>
          </a:p>
        </p:txBody>
      </p:sp>
    </p:spTree>
    <p:extLst>
      <p:ext uri="{BB962C8B-B14F-4D97-AF65-F5344CB8AC3E}">
        <p14:creationId xmlns:p14="http://schemas.microsoft.com/office/powerpoint/2010/main" val="1480523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7A15A5-3F6A-471D-A027-A5A8CAC68344}" type="datetimeFigureOut">
              <a:rPr lang="he-IL" smtClean="0"/>
              <a:t>כ"ו/טבת/תשפ"א</a:t>
            </a:fld>
            <a:endParaRPr lang="he-IL" dirty="0"/>
          </a:p>
        </p:txBody>
      </p:sp>
      <p:sp>
        <p:nvSpPr>
          <p:cNvPr id="3" name="Footer Placeholder 2"/>
          <p:cNvSpPr>
            <a:spLocks noGrp="1"/>
          </p:cNvSpPr>
          <p:nvPr>
            <p:ph type="ftr" sz="quarter" idx="11"/>
          </p:nvPr>
        </p:nvSpPr>
        <p:spPr/>
        <p:txBody>
          <a:bodyPr/>
          <a:lstStyle/>
          <a:p>
            <a:endParaRPr lang="he-IL" dirty="0"/>
          </a:p>
        </p:txBody>
      </p:sp>
      <p:sp>
        <p:nvSpPr>
          <p:cNvPr id="4" name="Slide Number Placeholder 3"/>
          <p:cNvSpPr>
            <a:spLocks noGrp="1"/>
          </p:cNvSpPr>
          <p:nvPr>
            <p:ph type="sldNum" sz="quarter" idx="12"/>
          </p:nvPr>
        </p:nvSpPr>
        <p:spPr/>
        <p:txBody>
          <a:bodyPr/>
          <a:lstStyle/>
          <a:p>
            <a:fld id="{A89DD752-5B81-4F38-B00F-2660535FD12B}" type="slidenum">
              <a:rPr lang="he-IL" smtClean="0"/>
              <a:t>‹#›</a:t>
            </a:fld>
            <a:endParaRPr lang="he-IL" dirty="0"/>
          </a:p>
        </p:txBody>
      </p:sp>
    </p:spTree>
    <p:extLst>
      <p:ext uri="{BB962C8B-B14F-4D97-AF65-F5344CB8AC3E}">
        <p14:creationId xmlns:p14="http://schemas.microsoft.com/office/powerpoint/2010/main" val="2142303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2D7A15A5-3F6A-471D-A027-A5A8CAC68344}" type="datetimeFigureOut">
              <a:rPr lang="he-IL" smtClean="0"/>
              <a:t>כ"ו/טבת/תשפ"א</a:t>
            </a:fld>
            <a:endParaRPr lang="he-IL" dirty="0"/>
          </a:p>
        </p:txBody>
      </p:sp>
      <p:sp>
        <p:nvSpPr>
          <p:cNvPr id="6" name="Footer Placeholder 5"/>
          <p:cNvSpPr>
            <a:spLocks noGrp="1"/>
          </p:cNvSpPr>
          <p:nvPr>
            <p:ph type="ftr" sz="quarter" idx="11"/>
          </p:nvPr>
        </p:nvSpPr>
        <p:spPr/>
        <p:txBody>
          <a:bodyPr/>
          <a:lstStyle/>
          <a:p>
            <a:endParaRPr lang="he-IL" dirty="0"/>
          </a:p>
        </p:txBody>
      </p:sp>
      <p:sp>
        <p:nvSpPr>
          <p:cNvPr id="7" name="Slide Number Placeholder 6"/>
          <p:cNvSpPr>
            <a:spLocks noGrp="1"/>
          </p:cNvSpPr>
          <p:nvPr>
            <p:ph type="sldNum" sz="quarter" idx="12"/>
          </p:nvPr>
        </p:nvSpPr>
        <p:spPr/>
        <p:txBody>
          <a:bodyPr/>
          <a:lstStyle/>
          <a:p>
            <a:fld id="{A89DD752-5B81-4F38-B00F-2660535FD12B}" type="slidenum">
              <a:rPr lang="he-IL" smtClean="0"/>
              <a:t>‹#›</a:t>
            </a:fld>
            <a:endParaRPr lang="he-IL" dirty="0"/>
          </a:p>
        </p:txBody>
      </p:sp>
    </p:spTree>
    <p:extLst>
      <p:ext uri="{BB962C8B-B14F-4D97-AF65-F5344CB8AC3E}">
        <p14:creationId xmlns:p14="http://schemas.microsoft.com/office/powerpoint/2010/main" val="1567842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2D7A15A5-3F6A-471D-A027-A5A8CAC68344}" type="datetimeFigureOut">
              <a:rPr lang="he-IL" smtClean="0"/>
              <a:t>כ"ו/טבת/תשפ"א</a:t>
            </a:fld>
            <a:endParaRPr lang="he-IL" dirty="0"/>
          </a:p>
        </p:txBody>
      </p:sp>
      <p:sp>
        <p:nvSpPr>
          <p:cNvPr id="6" name="Footer Placeholder 5"/>
          <p:cNvSpPr>
            <a:spLocks noGrp="1"/>
          </p:cNvSpPr>
          <p:nvPr>
            <p:ph type="ftr" sz="quarter" idx="11"/>
          </p:nvPr>
        </p:nvSpPr>
        <p:spPr/>
        <p:txBody>
          <a:bodyPr/>
          <a:lstStyle/>
          <a:p>
            <a:endParaRPr lang="he-IL" dirty="0"/>
          </a:p>
        </p:txBody>
      </p:sp>
      <p:sp>
        <p:nvSpPr>
          <p:cNvPr id="7" name="Slide Number Placeholder 6"/>
          <p:cNvSpPr>
            <a:spLocks noGrp="1"/>
          </p:cNvSpPr>
          <p:nvPr>
            <p:ph type="sldNum" sz="quarter" idx="12"/>
          </p:nvPr>
        </p:nvSpPr>
        <p:spPr/>
        <p:txBody>
          <a:bodyPr/>
          <a:lstStyle/>
          <a:p>
            <a:fld id="{A89DD752-5B81-4F38-B00F-2660535FD12B}" type="slidenum">
              <a:rPr lang="he-IL" smtClean="0"/>
              <a:t>‹#›</a:t>
            </a:fld>
            <a:endParaRPr lang="he-IL" dirty="0"/>
          </a:p>
        </p:txBody>
      </p:sp>
    </p:spTree>
    <p:extLst>
      <p:ext uri="{BB962C8B-B14F-4D97-AF65-F5344CB8AC3E}">
        <p14:creationId xmlns:p14="http://schemas.microsoft.com/office/powerpoint/2010/main" val="2101634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D7A15A5-3F6A-471D-A027-A5A8CAC68344}" type="datetimeFigureOut">
              <a:rPr lang="he-IL" smtClean="0"/>
              <a:t>כ"ו/טבת/תשפ"א</a:t>
            </a:fld>
            <a:endParaRPr lang="he-IL"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he-IL"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A89DD752-5B81-4F38-B00F-2660535FD12B}" type="slidenum">
              <a:rPr lang="he-IL" smtClean="0"/>
              <a:t>‹#›</a:t>
            </a:fld>
            <a:endParaRPr lang="he-IL" dirty="0"/>
          </a:p>
        </p:txBody>
      </p:sp>
    </p:spTree>
    <p:extLst>
      <p:ext uri="{BB962C8B-B14F-4D97-AF65-F5344CB8AC3E}">
        <p14:creationId xmlns:p14="http://schemas.microsoft.com/office/powerpoint/2010/main" val="3487529159"/>
      </p:ext>
    </p:extLst>
  </p:cSld>
  <p:clrMap bg1="dk1" tx1="lt1" bg2="dk2" tx2="lt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 id="2147483877" r:id="rId13"/>
    <p:sldLayoutId id="2147483878" r:id="rId14"/>
    <p:sldLayoutId id="2147483879" r:id="rId15"/>
    <p:sldLayoutId id="2147483880" r:id="rId16"/>
    <p:sldLayoutId id="2147483881" r:id="rId17"/>
  </p:sldLayoutIdLst>
  <p:txStyles>
    <p:titleStyle>
      <a:lvl1pPr algn="ctr" defTabSz="914400" rtl="1"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r" defTabSz="914400" rtl="1"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r" defTabSz="914400" rtl="1"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r" defTabSz="914400" rtl="1"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r" defTabSz="914400" rtl="1"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metrics.torproject.org/" TargetMode="External"/><Relationship Id="rId7" Type="http://schemas.openxmlformats.org/officeDocument/2006/relationships/hyperlink" Target="https://github.com/Segev608/NetworkSecurityLab"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svn-archive.torproject.org/svn/projects/design-paper/tor-design.html" TargetMode="External"/><Relationship Id="rId5" Type="http://schemas.openxmlformats.org/officeDocument/2006/relationships/hyperlink" Target="https://www.youtube.com/watch?v=rwawq8PsozU" TargetMode="External"/><Relationship Id="rId4" Type="http://schemas.openxmlformats.org/officeDocument/2006/relationships/hyperlink" Target="https://www.youtube.com/watch?v=Di7qAVidy1Y"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משנה 2"/>
          <p:cNvSpPr>
            <a:spLocks noGrp="1"/>
          </p:cNvSpPr>
          <p:nvPr>
            <p:ph type="subTitle" idx="1"/>
          </p:nvPr>
        </p:nvSpPr>
        <p:spPr>
          <a:xfrm>
            <a:off x="1719154" y="4991792"/>
            <a:ext cx="3599798" cy="535304"/>
          </a:xfrm>
        </p:spPr>
        <p:txBody>
          <a:bodyPr>
            <a:noAutofit/>
          </a:bodyPr>
          <a:lstStyle/>
          <a:p>
            <a:pPr algn="ctr"/>
            <a:r>
              <a:rPr lang="en-US" sz="4000" dirty="0"/>
              <a:t>Anonymity Network</a:t>
            </a:r>
          </a:p>
        </p:txBody>
      </p:sp>
      <p:pic>
        <p:nvPicPr>
          <p:cNvPr id="1026" name="Picture 2" descr="Tor-logo-2011-flat.svg"/>
          <p:cNvPicPr>
            <a:picLocks noChangeAspect="1" noChangeArrowheads="1"/>
          </p:cNvPicPr>
          <p:nvPr/>
        </p:nvPicPr>
        <p:blipFill rotWithShape="1">
          <a:blip r:embed="rId3">
            <a:extLst>
              <a:ext uri="{28A0092B-C50C-407E-A947-70E740481C1C}">
                <a14:useLocalDpi xmlns:a14="http://schemas.microsoft.com/office/drawing/2010/main" val="0"/>
              </a:ext>
            </a:extLst>
          </a:blip>
          <a:srcRect t="-1744" b="-2279"/>
          <a:stretch/>
        </p:blipFill>
        <p:spPr bwMode="auto">
          <a:xfrm>
            <a:off x="1125419" y="1723254"/>
            <a:ext cx="4787269" cy="3008242"/>
          </a:xfrm>
          <a:prstGeom prst="roundRect">
            <a:avLst>
              <a:gd name="adj" fmla="val 1858"/>
            </a:avLst>
          </a:prstGeom>
          <a:noFill/>
          <a:effectLst>
            <a:outerShdw blurRad="76200" dist="12700" dir="2700000" sx="159000" sy="159000" kx="-800400" algn="bl" rotWithShape="0">
              <a:prstClr val="black">
                <a:alpha val="20000"/>
              </a:prstClr>
            </a:outerShdw>
          </a:effectLst>
          <a:extLst>
            <a:ext uri="{909E8E84-426E-40DD-AFC4-6F175D3DCCD1}">
              <a14:hiddenFill xmlns:a14="http://schemas.microsoft.com/office/drawing/2010/main">
                <a:solidFill>
                  <a:srgbClr val="FFFFFF"/>
                </a:solidFill>
              </a14:hiddenFill>
            </a:ext>
          </a:extLst>
        </p:spPr>
      </p:pic>
      <p:sp>
        <p:nvSpPr>
          <p:cNvPr id="101" name="כותרת משנה 2">
            <a:extLst>
              <a:ext uri="{FF2B5EF4-FFF2-40B4-BE49-F238E27FC236}">
                <a16:creationId xmlns:a16="http://schemas.microsoft.com/office/drawing/2014/main" id="{0072B68B-8AD2-4064-B6D3-24B12B6DB004}"/>
              </a:ext>
            </a:extLst>
          </p:cNvPr>
          <p:cNvSpPr txBox="1">
            <a:spLocks/>
          </p:cNvSpPr>
          <p:nvPr/>
        </p:nvSpPr>
        <p:spPr bwMode="gray">
          <a:xfrm>
            <a:off x="8104923" y="3150513"/>
            <a:ext cx="2332889" cy="1841279"/>
          </a:xfrm>
          <a:prstGeom prst="rect">
            <a:avLst/>
          </a:prstGeom>
        </p:spPr>
        <p:txBody>
          <a:bodyPr vert="horz" lIns="91440" tIns="45720" rIns="91440" bIns="45720" rtlCol="0" anchor="t">
            <a:noAutofit/>
          </a:bodyPr>
          <a:lstStyle>
            <a:lvl1pPr marL="0" indent="0" algn="l" defTabSz="457200" rtl="1" eaLnBrk="1" latinLnBrk="0" hangingPunct="1">
              <a:spcBef>
                <a:spcPts val="1000"/>
              </a:spcBef>
              <a:spcAft>
                <a:spcPts val="0"/>
              </a:spcAft>
              <a:buClr>
                <a:schemeClr val="accent1"/>
              </a:buClr>
              <a:buSzPct val="80000"/>
              <a:buFont typeface="Wingdings 3" charset="2"/>
              <a:buNone/>
              <a:defRPr sz="1800" b="0" i="0" kern="1200" cap="all">
                <a:solidFill>
                  <a:schemeClr val="accent1">
                    <a:lumMod val="60000"/>
                    <a:lumOff val="40000"/>
                  </a:schemeClr>
                </a:solidFill>
                <a:latin typeface="+mn-lt"/>
                <a:ea typeface="+mn-ea"/>
                <a:cs typeface="+mn-cs"/>
              </a:defRPr>
            </a:lvl1pPr>
            <a:lvl2pPr marL="457200" indent="0" algn="ctr" defTabSz="457200" rtl="1"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n-lt"/>
                <a:ea typeface="+mn-ea"/>
                <a:cs typeface="+mn-cs"/>
              </a:defRPr>
            </a:lvl2pPr>
            <a:lvl3pPr marL="914400" indent="0" algn="ctr" defTabSz="457200" rtl="1"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3pPr>
            <a:lvl4pPr marL="1371600" indent="0" algn="ctr" defTabSz="457200" rtl="1"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4pPr>
            <a:lvl5pPr marL="1828800" indent="0" algn="ctr" defTabSz="457200" rtl="1"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5pPr>
            <a:lvl6pPr marL="2286000" indent="0" algn="ctr" defTabSz="457200" rtl="1"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6pPr>
            <a:lvl7pPr marL="2743200" indent="0" algn="ctr" defTabSz="457200" rtl="1"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7pPr>
            <a:lvl8pPr marL="3200400" indent="0" algn="ctr" defTabSz="457200" rtl="1"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8pPr>
            <a:lvl9pPr marL="3657600" indent="0" algn="ctr" defTabSz="457200" rtl="1"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9pPr>
          </a:lstStyle>
          <a:p>
            <a:pPr algn="ctr"/>
            <a:endParaRPr lang="en-US" sz="2800" dirty="0">
              <a:solidFill>
                <a:schemeClr val="tx1"/>
              </a:solidFill>
            </a:endParaRPr>
          </a:p>
        </p:txBody>
      </p:sp>
      <p:sp>
        <p:nvSpPr>
          <p:cNvPr id="2" name="תיבת טקסט 1">
            <a:extLst>
              <a:ext uri="{FF2B5EF4-FFF2-40B4-BE49-F238E27FC236}">
                <a16:creationId xmlns:a16="http://schemas.microsoft.com/office/drawing/2014/main" id="{B09E4ED7-A82F-4C22-B708-3F533CF3D6A0}"/>
              </a:ext>
            </a:extLst>
          </p:cNvPr>
          <p:cNvSpPr txBox="1"/>
          <p:nvPr/>
        </p:nvSpPr>
        <p:spPr>
          <a:xfrm>
            <a:off x="5912688" y="5259444"/>
            <a:ext cx="5742354" cy="954107"/>
          </a:xfrm>
          <a:prstGeom prst="rect">
            <a:avLst/>
          </a:prstGeom>
          <a:noFill/>
        </p:spPr>
        <p:txBody>
          <a:bodyPr wrap="square" rtlCol="1">
            <a:spAutoFit/>
          </a:bodyPr>
          <a:lstStyle/>
          <a:p>
            <a:pPr algn="ctr"/>
            <a:r>
              <a:rPr lang="en-US" sz="2800" dirty="0"/>
              <a:t>Presented By:</a:t>
            </a:r>
          </a:p>
          <a:p>
            <a:pPr algn="ctr"/>
            <a:r>
              <a:rPr lang="en-US" sz="2800" dirty="0"/>
              <a:t>Yakir Demri &amp; Segev Burstein</a:t>
            </a:r>
            <a:endParaRPr lang="he-IL" sz="2800" dirty="0"/>
          </a:p>
        </p:txBody>
      </p:sp>
    </p:spTree>
    <p:extLst>
      <p:ext uri="{BB962C8B-B14F-4D97-AF65-F5344CB8AC3E}">
        <p14:creationId xmlns:p14="http://schemas.microsoft.com/office/powerpoint/2010/main" val="1645627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en-US" dirty="0"/>
              <a:t>The procedure</a:t>
            </a:r>
            <a:endParaRPr lang="he-IL" dirty="0"/>
          </a:p>
        </p:txBody>
      </p:sp>
      <p:pic>
        <p:nvPicPr>
          <p:cNvPr id="4" name="מציין מיקום תוכן 3"/>
          <p:cNvPicPr>
            <a:picLocks noGrp="1" noChangeAspect="1"/>
          </p:cNvPicPr>
          <p:nvPr>
            <p:ph idx="1"/>
          </p:nvPr>
        </p:nvPicPr>
        <p:blipFill rotWithShape="1">
          <a:blip r:embed="rId3">
            <a:duotone>
              <a:prstClr val="black"/>
              <a:schemeClr val="bg2">
                <a:lumMod val="75000"/>
                <a:tint val="45000"/>
                <a:satMod val="400000"/>
              </a:schemeClr>
            </a:duotone>
          </a:blip>
          <a:srcRect l="7941" t="4048" r="63095" b="79248"/>
          <a:stretch/>
        </p:blipFill>
        <p:spPr>
          <a:xfrm>
            <a:off x="1550889" y="2011680"/>
            <a:ext cx="9079572" cy="2624328"/>
          </a:xfrm>
          <a:prstGeom prst="roundRect">
            <a:avLst>
              <a:gd name="adj" fmla="val 135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5" name="מציין מיקום תוכן 3"/>
          <p:cNvPicPr>
            <a:picLocks noChangeAspect="1"/>
          </p:cNvPicPr>
          <p:nvPr/>
        </p:nvPicPr>
        <p:blipFill rotWithShape="1">
          <a:blip r:embed="rId3">
            <a:duotone>
              <a:prstClr val="black"/>
              <a:schemeClr val="bg2">
                <a:lumMod val="75000"/>
                <a:tint val="45000"/>
                <a:satMod val="400000"/>
              </a:schemeClr>
            </a:duotone>
          </a:blip>
          <a:srcRect l="64330" t="24593" r="17772" b="55439"/>
          <a:stretch/>
        </p:blipFill>
        <p:spPr>
          <a:xfrm>
            <a:off x="9566772" y="5102352"/>
            <a:ext cx="1700784" cy="950976"/>
          </a:xfrm>
          <a:prstGeom prst="roundRect">
            <a:avLst>
              <a:gd name="adj" fmla="val 135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175841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en-US" dirty="0"/>
              <a:t>The procedure</a:t>
            </a:r>
            <a:endParaRPr lang="he-IL" dirty="0"/>
          </a:p>
        </p:txBody>
      </p:sp>
      <p:pic>
        <p:nvPicPr>
          <p:cNvPr id="4" name="מציין מיקום תוכן 3"/>
          <p:cNvPicPr>
            <a:picLocks noGrp="1" noChangeAspect="1"/>
          </p:cNvPicPr>
          <p:nvPr>
            <p:ph idx="1"/>
          </p:nvPr>
        </p:nvPicPr>
        <p:blipFill rotWithShape="1">
          <a:blip r:embed="rId3">
            <a:duotone>
              <a:prstClr val="black"/>
              <a:schemeClr val="bg2">
                <a:lumMod val="75000"/>
                <a:tint val="45000"/>
                <a:satMod val="400000"/>
              </a:schemeClr>
            </a:duotone>
          </a:blip>
          <a:srcRect l="7363" t="4624" r="62614" b="73104"/>
          <a:stretch/>
        </p:blipFill>
        <p:spPr>
          <a:xfrm>
            <a:off x="1958848" y="1935921"/>
            <a:ext cx="8263654" cy="3072384"/>
          </a:xfrm>
          <a:prstGeom prst="roundRect">
            <a:avLst>
              <a:gd name="adj" fmla="val 135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5" name="מציין מיקום תוכן 3"/>
          <p:cNvPicPr>
            <a:picLocks noChangeAspect="1"/>
          </p:cNvPicPr>
          <p:nvPr/>
        </p:nvPicPr>
        <p:blipFill rotWithShape="1">
          <a:blip r:embed="rId3">
            <a:duotone>
              <a:prstClr val="black"/>
              <a:schemeClr val="bg2">
                <a:lumMod val="75000"/>
                <a:tint val="45000"/>
                <a:satMod val="400000"/>
              </a:schemeClr>
            </a:duotone>
          </a:blip>
          <a:srcRect l="64330" t="24593" r="17772" b="55439"/>
          <a:stretch/>
        </p:blipFill>
        <p:spPr>
          <a:xfrm>
            <a:off x="9566772" y="5191626"/>
            <a:ext cx="1700784" cy="950976"/>
          </a:xfrm>
          <a:prstGeom prst="roundRect">
            <a:avLst>
              <a:gd name="adj" fmla="val 135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841524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en-US" dirty="0"/>
              <a:t>The procedure</a:t>
            </a:r>
            <a:endParaRPr lang="he-IL" dirty="0"/>
          </a:p>
        </p:txBody>
      </p:sp>
      <p:pic>
        <p:nvPicPr>
          <p:cNvPr id="4" name="מציין מיקום תוכן 3"/>
          <p:cNvPicPr>
            <a:picLocks noGrp="1" noChangeAspect="1"/>
          </p:cNvPicPr>
          <p:nvPr>
            <p:ph idx="1"/>
          </p:nvPr>
        </p:nvPicPr>
        <p:blipFill rotWithShape="1">
          <a:blip r:embed="rId2">
            <a:duotone>
              <a:prstClr val="black"/>
              <a:schemeClr val="bg2">
                <a:lumMod val="75000"/>
                <a:tint val="45000"/>
                <a:satMod val="400000"/>
              </a:schemeClr>
            </a:duotone>
          </a:blip>
          <a:srcRect l="7363" t="4240" r="61748" b="66384"/>
          <a:stretch/>
        </p:blipFill>
        <p:spPr>
          <a:xfrm>
            <a:off x="2538616" y="1728216"/>
            <a:ext cx="7104117" cy="3386074"/>
          </a:xfrm>
          <a:prstGeom prst="roundRect">
            <a:avLst>
              <a:gd name="adj" fmla="val 135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5" name="מציין מיקום תוכן 3"/>
          <p:cNvPicPr>
            <a:picLocks noChangeAspect="1"/>
          </p:cNvPicPr>
          <p:nvPr/>
        </p:nvPicPr>
        <p:blipFill rotWithShape="1">
          <a:blip r:embed="rId2">
            <a:duotone>
              <a:prstClr val="black"/>
              <a:schemeClr val="bg2">
                <a:lumMod val="75000"/>
                <a:tint val="45000"/>
                <a:satMod val="400000"/>
              </a:schemeClr>
            </a:duotone>
          </a:blip>
          <a:srcRect l="64330" t="24593" r="17772" b="55439"/>
          <a:stretch/>
        </p:blipFill>
        <p:spPr>
          <a:xfrm>
            <a:off x="9642733" y="5281930"/>
            <a:ext cx="1700784" cy="950976"/>
          </a:xfrm>
          <a:prstGeom prst="roundRect">
            <a:avLst>
              <a:gd name="adj" fmla="val 135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134050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en-US" dirty="0"/>
              <a:t>The procedure</a:t>
            </a:r>
            <a:endParaRPr lang="he-IL" dirty="0"/>
          </a:p>
        </p:txBody>
      </p:sp>
      <p:pic>
        <p:nvPicPr>
          <p:cNvPr id="4" name="מציין מיקום תוכן 3"/>
          <p:cNvPicPr>
            <a:picLocks noGrp="1" noChangeAspect="1"/>
          </p:cNvPicPr>
          <p:nvPr>
            <p:ph idx="1"/>
          </p:nvPr>
        </p:nvPicPr>
        <p:blipFill rotWithShape="1">
          <a:blip r:embed="rId2">
            <a:duotone>
              <a:prstClr val="black"/>
              <a:schemeClr val="bg2">
                <a:lumMod val="75000"/>
                <a:tint val="45000"/>
                <a:satMod val="400000"/>
              </a:schemeClr>
            </a:duotone>
          </a:blip>
          <a:srcRect r="35574" b="65616"/>
          <a:stretch/>
        </p:blipFill>
        <p:spPr>
          <a:xfrm>
            <a:off x="1491241" y="2202942"/>
            <a:ext cx="9198867" cy="2460498"/>
          </a:xfrm>
          <a:prstGeom prst="roundRect">
            <a:avLst>
              <a:gd name="adj" fmla="val 135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5" name="מציין מיקום תוכן 3"/>
          <p:cNvPicPr>
            <a:picLocks noChangeAspect="1"/>
          </p:cNvPicPr>
          <p:nvPr/>
        </p:nvPicPr>
        <p:blipFill rotWithShape="1">
          <a:blip r:embed="rId2">
            <a:duotone>
              <a:prstClr val="black"/>
              <a:schemeClr val="bg2">
                <a:lumMod val="75000"/>
                <a:tint val="45000"/>
                <a:satMod val="400000"/>
              </a:schemeClr>
            </a:duotone>
          </a:blip>
          <a:srcRect l="64330" t="24593" r="17772" b="55439"/>
          <a:stretch/>
        </p:blipFill>
        <p:spPr>
          <a:xfrm>
            <a:off x="9839716" y="5248656"/>
            <a:ext cx="1700784" cy="950976"/>
          </a:xfrm>
          <a:prstGeom prst="roundRect">
            <a:avLst>
              <a:gd name="adj" fmla="val 135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519008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en-US" dirty="0"/>
              <a:t>The procedure</a:t>
            </a:r>
            <a:endParaRPr lang="he-IL" dirty="0"/>
          </a:p>
        </p:txBody>
      </p:sp>
      <p:pic>
        <p:nvPicPr>
          <p:cNvPr id="4" name="מציין מיקום תוכן 3"/>
          <p:cNvPicPr>
            <a:picLocks noGrp="1" noChangeAspect="1"/>
          </p:cNvPicPr>
          <p:nvPr>
            <p:ph idx="1"/>
          </p:nvPr>
        </p:nvPicPr>
        <p:blipFill rotWithShape="1">
          <a:blip r:embed="rId2">
            <a:duotone>
              <a:prstClr val="black"/>
              <a:schemeClr val="bg2">
                <a:lumMod val="75000"/>
                <a:tint val="45000"/>
                <a:satMod val="400000"/>
              </a:schemeClr>
            </a:duotone>
          </a:blip>
          <a:srcRect l="7171" t="6736" r="35574" b="58704"/>
          <a:stretch/>
        </p:blipFill>
        <p:spPr>
          <a:xfrm>
            <a:off x="1360306" y="2249424"/>
            <a:ext cx="9460738" cy="2862072"/>
          </a:xfrm>
          <a:prstGeom prst="roundRect">
            <a:avLst>
              <a:gd name="adj" fmla="val 135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5" name="מציין מיקום תוכן 3"/>
          <p:cNvPicPr>
            <a:picLocks noChangeAspect="1"/>
          </p:cNvPicPr>
          <p:nvPr/>
        </p:nvPicPr>
        <p:blipFill rotWithShape="1">
          <a:blip r:embed="rId2">
            <a:duotone>
              <a:prstClr val="black"/>
              <a:schemeClr val="bg2">
                <a:lumMod val="75000"/>
                <a:tint val="45000"/>
                <a:satMod val="400000"/>
              </a:schemeClr>
            </a:duotone>
          </a:blip>
          <a:srcRect l="64330" t="24593" r="17772" b="55439"/>
          <a:stretch/>
        </p:blipFill>
        <p:spPr>
          <a:xfrm>
            <a:off x="9566772" y="5424999"/>
            <a:ext cx="1700784" cy="950976"/>
          </a:xfrm>
          <a:prstGeom prst="roundRect">
            <a:avLst>
              <a:gd name="adj" fmla="val 135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4252476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en-US" dirty="0"/>
              <a:t>The procedure</a:t>
            </a:r>
            <a:endParaRPr lang="he-IL" dirty="0"/>
          </a:p>
        </p:txBody>
      </p:sp>
      <p:pic>
        <p:nvPicPr>
          <p:cNvPr id="4" name="מציין מיקום תוכן 3"/>
          <p:cNvPicPr>
            <a:picLocks noGrp="1" noChangeAspect="1"/>
          </p:cNvPicPr>
          <p:nvPr>
            <p:ph idx="1"/>
          </p:nvPr>
        </p:nvPicPr>
        <p:blipFill rotWithShape="1">
          <a:blip r:embed="rId2">
            <a:duotone>
              <a:prstClr val="black"/>
              <a:schemeClr val="bg2">
                <a:lumMod val="75000"/>
                <a:tint val="45000"/>
                <a:satMod val="400000"/>
              </a:schemeClr>
            </a:duotone>
          </a:blip>
          <a:srcRect l="7075" t="6545" r="35479" b="54670"/>
          <a:stretch/>
        </p:blipFill>
        <p:spPr>
          <a:xfrm>
            <a:off x="1550543" y="2194560"/>
            <a:ext cx="9080264" cy="3072384"/>
          </a:xfrm>
          <a:prstGeom prst="roundRect">
            <a:avLst>
              <a:gd name="adj" fmla="val 135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5" name="מציין מיקום תוכן 3"/>
          <p:cNvPicPr>
            <a:picLocks noChangeAspect="1"/>
          </p:cNvPicPr>
          <p:nvPr/>
        </p:nvPicPr>
        <p:blipFill rotWithShape="1">
          <a:blip r:embed="rId2">
            <a:duotone>
              <a:prstClr val="black"/>
              <a:schemeClr val="bg2">
                <a:lumMod val="75000"/>
                <a:tint val="45000"/>
                <a:satMod val="400000"/>
              </a:schemeClr>
            </a:duotone>
          </a:blip>
          <a:srcRect l="64330" t="24593" r="17772" b="55439"/>
          <a:stretch/>
        </p:blipFill>
        <p:spPr>
          <a:xfrm>
            <a:off x="9566772" y="5525583"/>
            <a:ext cx="1700784" cy="950976"/>
          </a:xfrm>
          <a:prstGeom prst="roundRect">
            <a:avLst>
              <a:gd name="adj" fmla="val 135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442660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en-US" dirty="0"/>
              <a:t>The procedure</a:t>
            </a:r>
            <a:endParaRPr lang="he-IL" dirty="0"/>
          </a:p>
        </p:txBody>
      </p:sp>
      <p:pic>
        <p:nvPicPr>
          <p:cNvPr id="4" name="מציין מיקום תוכן 3"/>
          <p:cNvPicPr>
            <a:picLocks noGrp="1" noChangeAspect="1"/>
          </p:cNvPicPr>
          <p:nvPr>
            <p:ph idx="1"/>
          </p:nvPr>
        </p:nvPicPr>
        <p:blipFill rotWithShape="1">
          <a:blip r:embed="rId2">
            <a:duotone>
              <a:prstClr val="black"/>
              <a:schemeClr val="bg2">
                <a:lumMod val="75000"/>
                <a:tint val="45000"/>
                <a:satMod val="400000"/>
              </a:schemeClr>
            </a:duotone>
          </a:blip>
          <a:srcRect l="7268" t="5776" r="11421" b="34896"/>
          <a:stretch/>
        </p:blipFill>
        <p:spPr>
          <a:xfrm>
            <a:off x="1639707" y="2267712"/>
            <a:ext cx="8901936" cy="3255264"/>
          </a:xfrm>
          <a:prstGeom prst="roundRect">
            <a:avLst>
              <a:gd name="adj" fmla="val 135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5" name="מציין מיקום תוכן 3"/>
          <p:cNvPicPr>
            <a:picLocks noChangeAspect="1"/>
          </p:cNvPicPr>
          <p:nvPr/>
        </p:nvPicPr>
        <p:blipFill rotWithShape="1">
          <a:blip r:embed="rId2">
            <a:duotone>
              <a:prstClr val="black"/>
              <a:schemeClr val="bg2">
                <a:lumMod val="75000"/>
                <a:tint val="45000"/>
                <a:satMod val="400000"/>
              </a:schemeClr>
            </a:duotone>
          </a:blip>
          <a:srcRect l="64330" t="24593" r="17772" b="55439"/>
          <a:stretch/>
        </p:blipFill>
        <p:spPr>
          <a:xfrm>
            <a:off x="9691251" y="5641848"/>
            <a:ext cx="1700784" cy="950976"/>
          </a:xfrm>
          <a:prstGeom prst="roundRect">
            <a:avLst>
              <a:gd name="adj" fmla="val 135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610190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en-US" dirty="0"/>
              <a:t>The procedure</a:t>
            </a:r>
            <a:endParaRPr lang="he-IL" dirty="0"/>
          </a:p>
        </p:txBody>
      </p:sp>
      <p:pic>
        <p:nvPicPr>
          <p:cNvPr id="4" name="מציין מיקום תוכן 3"/>
          <p:cNvPicPr>
            <a:picLocks noGrp="1" noChangeAspect="1"/>
          </p:cNvPicPr>
          <p:nvPr>
            <p:ph idx="1"/>
          </p:nvPr>
        </p:nvPicPr>
        <p:blipFill rotWithShape="1">
          <a:blip r:embed="rId2">
            <a:duotone>
              <a:prstClr val="black"/>
              <a:schemeClr val="bg2">
                <a:lumMod val="75000"/>
                <a:tint val="45000"/>
                <a:satMod val="400000"/>
              </a:schemeClr>
            </a:duotone>
          </a:blip>
          <a:srcRect l="8326" t="45328" r="13346" b="34704"/>
          <a:stretch/>
        </p:blipFill>
        <p:spPr>
          <a:xfrm>
            <a:off x="1080818" y="3108960"/>
            <a:ext cx="10019714" cy="1280160"/>
          </a:xfrm>
          <a:prstGeom prst="roundRect">
            <a:avLst>
              <a:gd name="adj" fmla="val 135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5" name="מציין מיקום תוכן 3"/>
          <p:cNvPicPr>
            <a:picLocks noChangeAspect="1"/>
          </p:cNvPicPr>
          <p:nvPr/>
        </p:nvPicPr>
        <p:blipFill rotWithShape="1">
          <a:blip r:embed="rId2">
            <a:duotone>
              <a:prstClr val="black"/>
              <a:schemeClr val="bg2">
                <a:lumMod val="75000"/>
                <a:tint val="45000"/>
                <a:satMod val="400000"/>
              </a:schemeClr>
            </a:duotone>
          </a:blip>
          <a:srcRect l="64330" t="24593" r="17772" b="55439"/>
          <a:stretch/>
        </p:blipFill>
        <p:spPr>
          <a:xfrm>
            <a:off x="9566772" y="5367528"/>
            <a:ext cx="1700784" cy="950976"/>
          </a:xfrm>
          <a:prstGeom prst="roundRect">
            <a:avLst>
              <a:gd name="adj" fmla="val 135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050370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en-US" dirty="0"/>
              <a:t>The procedure</a:t>
            </a:r>
            <a:endParaRPr lang="he-IL" dirty="0"/>
          </a:p>
        </p:txBody>
      </p:sp>
      <p:pic>
        <p:nvPicPr>
          <p:cNvPr id="4" name="מציין מיקום תוכן 3"/>
          <p:cNvPicPr>
            <a:picLocks noGrp="1" noChangeAspect="1"/>
          </p:cNvPicPr>
          <p:nvPr>
            <p:ph idx="1"/>
          </p:nvPr>
        </p:nvPicPr>
        <p:blipFill rotWithShape="1">
          <a:blip r:embed="rId2">
            <a:duotone>
              <a:prstClr val="black"/>
              <a:schemeClr val="bg2">
                <a:lumMod val="75000"/>
                <a:tint val="45000"/>
                <a:satMod val="400000"/>
              </a:schemeClr>
            </a:duotone>
          </a:blip>
          <a:srcRect l="7268" t="65489" r="13057" b="7247"/>
          <a:stretch/>
        </p:blipFill>
        <p:spPr>
          <a:xfrm>
            <a:off x="1238688" y="2843784"/>
            <a:ext cx="9703973" cy="1664208"/>
          </a:xfrm>
          <a:prstGeom prst="roundRect">
            <a:avLst>
              <a:gd name="adj" fmla="val 135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5" name="מציין מיקום תוכן 3"/>
          <p:cNvPicPr>
            <a:picLocks noChangeAspect="1"/>
          </p:cNvPicPr>
          <p:nvPr/>
        </p:nvPicPr>
        <p:blipFill rotWithShape="1">
          <a:blip r:embed="rId2">
            <a:duotone>
              <a:prstClr val="black"/>
              <a:schemeClr val="bg2">
                <a:lumMod val="75000"/>
                <a:tint val="45000"/>
                <a:satMod val="400000"/>
              </a:schemeClr>
            </a:duotone>
          </a:blip>
          <a:srcRect l="64330" t="24593" r="17772" b="55439"/>
          <a:stretch/>
        </p:blipFill>
        <p:spPr>
          <a:xfrm>
            <a:off x="9566772" y="5415855"/>
            <a:ext cx="1700784" cy="950976"/>
          </a:xfrm>
          <a:prstGeom prst="roundRect">
            <a:avLst>
              <a:gd name="adj" fmla="val 135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9742263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en-US" dirty="0"/>
              <a:t>The procedure</a:t>
            </a:r>
            <a:endParaRPr lang="he-IL" dirty="0"/>
          </a:p>
        </p:txBody>
      </p:sp>
      <p:pic>
        <p:nvPicPr>
          <p:cNvPr id="4" name="מציין מיקום תוכן 3"/>
          <p:cNvPicPr>
            <a:picLocks noGrp="1" noChangeAspect="1"/>
          </p:cNvPicPr>
          <p:nvPr>
            <p:ph idx="1"/>
          </p:nvPr>
        </p:nvPicPr>
        <p:blipFill>
          <a:blip r:embed="rId3">
            <a:duotone>
              <a:prstClr val="black"/>
              <a:schemeClr val="bg2">
                <a:lumMod val="75000"/>
                <a:tint val="45000"/>
                <a:satMod val="400000"/>
              </a:schemeClr>
            </a:duotone>
          </a:blip>
          <a:stretch>
            <a:fillRect/>
          </a:stretch>
        </p:blipFill>
        <p:spPr>
          <a:xfrm>
            <a:off x="1339372" y="1581150"/>
            <a:ext cx="9502606" cy="4762500"/>
          </a:xfrm>
          <a:prstGeom prst="roundRect">
            <a:avLst>
              <a:gd name="adj" fmla="val 135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659082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The research </a:t>
            </a:r>
            <a:endParaRPr lang="he-IL" dirty="0"/>
          </a:p>
        </p:txBody>
      </p:sp>
      <p:pic>
        <p:nvPicPr>
          <p:cNvPr id="1026" name="Picture 2" descr="Paul Syverson.jpeg"/>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913796" y="1935921"/>
            <a:ext cx="1406000" cy="175925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rofile photo of David Goldschla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57383" y="1934273"/>
            <a:ext cx="1760905" cy="176090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69394" y="3843933"/>
            <a:ext cx="3448894" cy="923330"/>
          </a:xfrm>
          <a:prstGeom prst="rect">
            <a:avLst/>
          </a:prstGeom>
          <a:noFill/>
        </p:spPr>
        <p:txBody>
          <a:bodyPr wrap="square" rtlCol="1">
            <a:spAutoFit/>
          </a:bodyPr>
          <a:lstStyle/>
          <a:p>
            <a:r>
              <a:rPr lang="en-US" dirty="0"/>
              <a:t>1995, David </a:t>
            </a:r>
            <a:r>
              <a:rPr lang="en-US" dirty="0" err="1"/>
              <a:t>Goldschlag</a:t>
            </a:r>
            <a:r>
              <a:rPr lang="en-US" dirty="0"/>
              <a:t>, Mike Reed, and Paul </a:t>
            </a:r>
            <a:r>
              <a:rPr lang="en-US" dirty="0" err="1"/>
              <a:t>Syverson</a:t>
            </a:r>
            <a:r>
              <a:rPr lang="en-US" dirty="0"/>
              <a:t> at the U.S. Naval Research Lab (NRL)</a:t>
            </a:r>
            <a:endParaRPr lang="he-IL" dirty="0"/>
          </a:p>
        </p:txBody>
      </p:sp>
      <p:pic>
        <p:nvPicPr>
          <p:cNvPr id="1030" name="Picture 6" descr="United States Naval Research Laboratory - Wikipedi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94046" y="4882970"/>
            <a:ext cx="1762347" cy="1730304"/>
          </a:xfrm>
          <a:prstGeom prst="rect">
            <a:avLst/>
          </a:prstGeom>
          <a:noFill/>
          <a:extLst>
            <a:ext uri="{909E8E84-426E-40DD-AFC4-6F175D3DCCD1}">
              <a14:hiddenFill xmlns:a14="http://schemas.microsoft.com/office/drawing/2010/main">
                <a:solidFill>
                  <a:srgbClr val="FFFFFF"/>
                </a:solidFill>
              </a14:hiddenFill>
            </a:ext>
          </a:extLst>
        </p:spPr>
      </p:pic>
      <p:sp>
        <p:nvSpPr>
          <p:cNvPr id="5" name="מלבן 4"/>
          <p:cNvSpPr/>
          <p:nvPr/>
        </p:nvSpPr>
        <p:spPr>
          <a:xfrm>
            <a:off x="4979220" y="2698490"/>
            <a:ext cx="6096000" cy="1384995"/>
          </a:xfrm>
          <a:prstGeom prst="rect">
            <a:avLst/>
          </a:prstGeom>
        </p:spPr>
        <p:txBody>
          <a:bodyPr>
            <a:spAutoFit/>
          </a:bodyPr>
          <a:lstStyle/>
          <a:p>
            <a:r>
              <a:rPr lang="en-US" sz="3200" dirty="0">
                <a:latin typeface="Calisto MT" panose="02040603050505030304" pitchFamily="18" charset="0"/>
              </a:rPr>
              <a:t>“</a:t>
            </a:r>
            <a:r>
              <a:rPr lang="en-US" sz="2000" dirty="0">
                <a:latin typeface="Calisto MT" panose="02040603050505030304" pitchFamily="18" charset="0"/>
              </a:rPr>
              <a:t>Is there a way to create internet connections that don't reveal who is talking to whom, even to someone monitoring the network?</a:t>
            </a:r>
            <a:r>
              <a:rPr lang="en-US" sz="3200" dirty="0">
                <a:latin typeface="Calisto MT" panose="02040603050505030304" pitchFamily="18" charset="0"/>
              </a:rPr>
              <a:t>”</a:t>
            </a:r>
            <a:endParaRPr lang="he-IL" sz="2000" dirty="0">
              <a:latin typeface="Calisto MT" panose="02040603050505030304" pitchFamily="18" charset="0"/>
            </a:endParaRPr>
          </a:p>
        </p:txBody>
      </p:sp>
      <p:sp>
        <p:nvSpPr>
          <p:cNvPr id="3" name="תיבת טקסט 2">
            <a:extLst>
              <a:ext uri="{FF2B5EF4-FFF2-40B4-BE49-F238E27FC236}">
                <a16:creationId xmlns:a16="http://schemas.microsoft.com/office/drawing/2014/main" id="{ED29FF17-4F65-4EA1-A4C4-EFDF4915DD4F}"/>
              </a:ext>
            </a:extLst>
          </p:cNvPr>
          <p:cNvSpPr txBox="1"/>
          <p:nvPr/>
        </p:nvSpPr>
        <p:spPr>
          <a:xfrm>
            <a:off x="3729868" y="5406722"/>
            <a:ext cx="4721614" cy="584775"/>
          </a:xfrm>
          <a:prstGeom prst="rect">
            <a:avLst/>
          </a:prstGeom>
          <a:noFill/>
        </p:spPr>
        <p:txBody>
          <a:bodyPr wrap="none" rtlCol="1">
            <a:spAutoFit/>
          </a:bodyPr>
          <a:lstStyle/>
          <a:p>
            <a:r>
              <a:rPr lang="en-US" sz="3200" dirty="0">
                <a:solidFill>
                  <a:schemeClr val="accent2">
                    <a:lumMod val="60000"/>
                    <a:lumOff val="40000"/>
                  </a:schemeClr>
                </a:solidFill>
              </a:rPr>
              <a:t>Tor – The Onion Routing</a:t>
            </a:r>
            <a:endParaRPr lang="he-IL" sz="3200" dirty="0">
              <a:solidFill>
                <a:schemeClr val="accent2">
                  <a:lumMod val="60000"/>
                  <a:lumOff val="40000"/>
                </a:schemeClr>
              </a:solidFill>
            </a:endParaRPr>
          </a:p>
        </p:txBody>
      </p:sp>
    </p:spTree>
    <p:extLst>
      <p:ext uri="{BB962C8B-B14F-4D97-AF65-F5344CB8AC3E}">
        <p14:creationId xmlns:p14="http://schemas.microsoft.com/office/powerpoint/2010/main" val="35590252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79AA029-9ACD-474F-9CAF-426C07EC546D}"/>
              </a:ext>
            </a:extLst>
          </p:cNvPr>
          <p:cNvPicPr>
            <a:picLocks noChangeAspect="1"/>
          </p:cNvPicPr>
          <p:nvPr/>
        </p:nvPicPr>
        <p:blipFill rotWithShape="1">
          <a:blip r:embed="rId3">
            <a:alphaModFix amt="35000"/>
            <a:grayscl/>
          </a:blip>
          <a:srcRect t="7787"/>
          <a:stretch/>
        </p:blipFill>
        <p:spPr>
          <a:xfrm>
            <a:off x="20" y="2030"/>
            <a:ext cx="12191980" cy="6855970"/>
          </a:xfrm>
          <a:prstGeom prst="rect">
            <a:avLst/>
          </a:prstGeom>
        </p:spPr>
      </p:pic>
      <p:sp>
        <p:nvSpPr>
          <p:cNvPr id="16" name="Rectangle 15">
            <a:extLst>
              <a:ext uri="{FF2B5EF4-FFF2-40B4-BE49-F238E27FC236}">
                <a16:creationId xmlns:a16="http://schemas.microsoft.com/office/drawing/2014/main" id="{0FD84294-24CF-4278-8409-FABAE54FCCA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32000">
                <a:schemeClr val="bg2">
                  <a:lumMod val="75000"/>
                  <a:alpha val="5000"/>
                </a:schemeClr>
              </a:gs>
              <a:gs pos="100000">
                <a:schemeClr val="bg2">
                  <a:lumMod val="40000"/>
                </a:scheme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 name="כותרת 1">
            <a:extLst>
              <a:ext uri="{FF2B5EF4-FFF2-40B4-BE49-F238E27FC236}">
                <a16:creationId xmlns:a16="http://schemas.microsoft.com/office/drawing/2014/main" id="{786F4A1C-6065-4C44-B8BA-8D5D3BD52A8E}"/>
              </a:ext>
            </a:extLst>
          </p:cNvPr>
          <p:cNvSpPr>
            <a:spLocks noGrp="1"/>
          </p:cNvSpPr>
          <p:nvPr>
            <p:ph type="title"/>
          </p:nvPr>
        </p:nvSpPr>
        <p:spPr>
          <a:xfrm>
            <a:off x="1595269" y="1122363"/>
            <a:ext cx="9001462" cy="2387600"/>
          </a:xfrm>
        </p:spPr>
        <p:txBody>
          <a:bodyPr vert="horz" lIns="91440" tIns="45720" rIns="91440" bIns="45720" rtlCol="0" anchor="b">
            <a:normAutofit/>
          </a:bodyPr>
          <a:lstStyle/>
          <a:p>
            <a:pPr rtl="0"/>
            <a:r>
              <a:rPr lang="en-US" sz="7200" dirty="0"/>
              <a:t>Questions?</a:t>
            </a:r>
          </a:p>
        </p:txBody>
      </p:sp>
    </p:spTree>
    <p:extLst>
      <p:ext uri="{BB962C8B-B14F-4D97-AF65-F5344CB8AC3E}">
        <p14:creationId xmlns:p14="http://schemas.microsoft.com/office/powerpoint/2010/main" val="294583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3906ED5-F49C-4046-BFC0-5F5C71E6ED1A}"/>
              </a:ext>
            </a:extLst>
          </p:cNvPr>
          <p:cNvSpPr>
            <a:spLocks noGrp="1"/>
          </p:cNvSpPr>
          <p:nvPr>
            <p:ph type="title"/>
          </p:nvPr>
        </p:nvSpPr>
        <p:spPr/>
        <p:txBody>
          <a:bodyPr/>
          <a:lstStyle/>
          <a:p>
            <a:r>
              <a:rPr lang="en-US" dirty="0"/>
              <a:t>bibliography</a:t>
            </a:r>
            <a:endParaRPr lang="he-IL" dirty="0"/>
          </a:p>
        </p:txBody>
      </p:sp>
      <p:sp>
        <p:nvSpPr>
          <p:cNvPr id="3" name="מציין מיקום תוכן 2">
            <a:extLst>
              <a:ext uri="{FF2B5EF4-FFF2-40B4-BE49-F238E27FC236}">
                <a16:creationId xmlns:a16="http://schemas.microsoft.com/office/drawing/2014/main" id="{ED339FE9-6BA5-4DBC-B01D-7FD70998AE45}"/>
              </a:ext>
            </a:extLst>
          </p:cNvPr>
          <p:cNvSpPr>
            <a:spLocks noGrp="1"/>
          </p:cNvSpPr>
          <p:nvPr>
            <p:ph idx="1"/>
          </p:nvPr>
        </p:nvSpPr>
        <p:spPr/>
        <p:txBody>
          <a:bodyPr>
            <a:normAutofit fontScale="85000" lnSpcReduction="20000"/>
          </a:bodyPr>
          <a:lstStyle/>
          <a:p>
            <a:pPr algn="l" rtl="0"/>
            <a:r>
              <a:rPr lang="en-US" dirty="0">
                <a:hlinkClick r:id="rId3"/>
              </a:rPr>
              <a:t>https://metrics.torproject.org</a:t>
            </a:r>
            <a:r>
              <a:rPr lang="en-US" dirty="0"/>
              <a:t> – Tor statistics</a:t>
            </a:r>
          </a:p>
          <a:p>
            <a:pPr algn="l" rtl="0"/>
            <a:r>
              <a:rPr lang="en-US" dirty="0" smtClean="0">
                <a:hlinkClick r:id="rId4"/>
              </a:rPr>
              <a:t>https</a:t>
            </a:r>
            <a:r>
              <a:rPr lang="en-US" dirty="0">
                <a:hlinkClick r:id="rId4"/>
              </a:rPr>
              <a:t>://www.youtube.com/watch?v=Di7qAVidy1Y</a:t>
            </a:r>
            <a:r>
              <a:rPr lang="en-US" dirty="0"/>
              <a:t> </a:t>
            </a:r>
            <a:r>
              <a:rPr lang="en-US" dirty="0">
                <a:effectLst/>
              </a:rPr>
              <a:t>DEF CON 25 - Roger Dingledine - Next Generation Tor Onion Services</a:t>
            </a:r>
          </a:p>
          <a:p>
            <a:pPr algn="l" rtl="0"/>
            <a:r>
              <a:rPr lang="en-US" dirty="0">
                <a:hlinkClick r:id="rId5"/>
              </a:rPr>
              <a:t>https://www.youtube.com/watch?v=rwawq8PsozU</a:t>
            </a:r>
            <a:r>
              <a:rPr lang="en-US" dirty="0"/>
              <a:t> </a:t>
            </a:r>
            <a:r>
              <a:rPr lang="en-US" dirty="0">
                <a:effectLst/>
              </a:rPr>
              <a:t>Dr Gareth Owen: TOR - Attacks </a:t>
            </a:r>
            <a:r>
              <a:rPr lang="en-US" dirty="0" smtClean="0">
                <a:effectLst/>
              </a:rPr>
              <a:t>and </a:t>
            </a:r>
            <a:r>
              <a:rPr lang="en-US" dirty="0">
                <a:effectLst/>
              </a:rPr>
              <a:t>Countermeasures</a:t>
            </a:r>
          </a:p>
          <a:p>
            <a:pPr algn="l" rtl="0"/>
            <a:r>
              <a:rPr lang="en-US" dirty="0">
                <a:effectLst/>
                <a:hlinkClick r:id="rId6"/>
              </a:rPr>
              <a:t>https://svn-archive.torproject.org/svn/projects/design-paper/tor-design.html</a:t>
            </a:r>
            <a:r>
              <a:rPr lang="en-US" dirty="0">
                <a:effectLst/>
              </a:rPr>
              <a:t> </a:t>
            </a:r>
            <a:r>
              <a:rPr lang="en-US" sz="2100" dirty="0">
                <a:effectLst/>
              </a:rPr>
              <a:t>Tor: The Second-Generation Onion </a:t>
            </a:r>
            <a:r>
              <a:rPr lang="en-US" sz="2100" dirty="0" smtClean="0">
                <a:effectLst/>
              </a:rPr>
              <a:t>Router</a:t>
            </a:r>
          </a:p>
          <a:p>
            <a:pPr marL="0" indent="0" algn="ctr" rtl="0">
              <a:buNone/>
            </a:pPr>
            <a:endParaRPr lang="en-US" sz="2600" dirty="0" smtClean="0">
              <a:effectLst/>
            </a:endParaRPr>
          </a:p>
          <a:p>
            <a:pPr marL="0" indent="0" algn="ctr" rtl="0">
              <a:buNone/>
            </a:pPr>
            <a:r>
              <a:rPr lang="en-US" sz="2600" dirty="0" smtClean="0">
                <a:effectLst/>
              </a:rPr>
              <a:t>Our </a:t>
            </a:r>
            <a:r>
              <a:rPr lang="en-US" sz="2600" dirty="0">
                <a:effectLst/>
              </a:rPr>
              <a:t>project’s </a:t>
            </a:r>
            <a:r>
              <a:rPr lang="en-US" sz="2600" dirty="0" smtClean="0">
                <a:effectLst/>
              </a:rPr>
              <a:t>GitHub page</a:t>
            </a:r>
            <a:endParaRPr lang="en-US" sz="2600" dirty="0" smtClean="0">
              <a:effectLst/>
            </a:endParaRPr>
          </a:p>
          <a:p>
            <a:pPr marL="0" indent="0" algn="ctr" rtl="0">
              <a:buNone/>
            </a:pPr>
            <a:r>
              <a:rPr lang="en-US" sz="2100" dirty="0" smtClean="0">
                <a:effectLst/>
                <a:hlinkClick r:id="rId7"/>
              </a:rPr>
              <a:t>https://github.com/Segev608/NetworkSecurityLab</a:t>
            </a:r>
            <a:endParaRPr lang="en-US" dirty="0"/>
          </a:p>
          <a:p>
            <a:pPr algn="l" rtl="0"/>
            <a:endParaRPr lang="he-IL" dirty="0"/>
          </a:p>
        </p:txBody>
      </p:sp>
    </p:spTree>
    <p:extLst>
      <p:ext uri="{BB962C8B-B14F-4D97-AF65-F5344CB8AC3E}">
        <p14:creationId xmlns:p14="http://schemas.microsoft.com/office/powerpoint/2010/main" val="910183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C052280-388E-4151-A1EB-5236D4FCCA2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08AF6985-5CF6-4750-9FE3-ADB8F828A908}"/>
              </a:ext>
            </a:extLst>
          </p:cNvPr>
          <p:cNvSpPr>
            <a:spLocks noGrp="1"/>
          </p:cNvSpPr>
          <p:nvPr>
            <p:ph type="title"/>
          </p:nvPr>
        </p:nvSpPr>
        <p:spPr>
          <a:xfrm>
            <a:off x="913796" y="927100"/>
            <a:ext cx="3418766" cy="4616450"/>
          </a:xfrm>
        </p:spPr>
        <p:txBody>
          <a:bodyPr>
            <a:normAutofit/>
          </a:bodyPr>
          <a:lstStyle/>
          <a:p>
            <a:r>
              <a:rPr lang="en-US" dirty="0"/>
              <a:t>What is tor?</a:t>
            </a:r>
            <a:endParaRPr lang="he-IL" dirty="0"/>
          </a:p>
        </p:txBody>
      </p:sp>
      <p:cxnSp>
        <p:nvCxnSpPr>
          <p:cNvPr id="10" name="Straight Connector 9">
            <a:extLst>
              <a:ext uri="{FF2B5EF4-FFF2-40B4-BE49-F238E27FC236}">
                <a16:creationId xmlns:a16="http://schemas.microsoft.com/office/drawing/2014/main" id="{744251C3-E720-4363-8AF0-20AD319374F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301359"/>
            <a:ext cx="0" cy="191135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מציין מיקום תוכן 2">
            <a:extLst>
              <a:ext uri="{FF2B5EF4-FFF2-40B4-BE49-F238E27FC236}">
                <a16:creationId xmlns:a16="http://schemas.microsoft.com/office/drawing/2014/main" id="{AF6A88B6-5BEF-476A-B610-CB61345E9CFC}"/>
              </a:ext>
            </a:extLst>
          </p:cNvPr>
          <p:cNvSpPr>
            <a:spLocks noGrp="1"/>
          </p:cNvSpPr>
          <p:nvPr>
            <p:ph idx="1"/>
          </p:nvPr>
        </p:nvSpPr>
        <p:spPr>
          <a:xfrm>
            <a:off x="4976029" y="971549"/>
            <a:ext cx="6291528" cy="4616450"/>
          </a:xfrm>
        </p:spPr>
        <p:txBody>
          <a:bodyPr anchor="ctr">
            <a:normAutofit/>
          </a:bodyPr>
          <a:lstStyle/>
          <a:p>
            <a:pPr algn="l" rtl="0"/>
            <a:r>
              <a:rPr lang="en-US" dirty="0"/>
              <a:t>Free and open-source software</a:t>
            </a:r>
          </a:p>
          <a:p>
            <a:pPr algn="l" rtl="0"/>
            <a:r>
              <a:rPr lang="en-US" dirty="0"/>
              <a:t>Enabling anonymous communication</a:t>
            </a:r>
          </a:p>
          <a:p>
            <a:pPr algn="l" rtl="0"/>
            <a:r>
              <a:rPr lang="en-US" dirty="0"/>
              <a:t>Tor's intended use is to protect the personal privacy of its users, as well as their freedom and ability to conduct confidential communication</a:t>
            </a:r>
          </a:p>
        </p:txBody>
      </p:sp>
      <p:sp>
        <p:nvSpPr>
          <p:cNvPr id="4" name="TextBox 3"/>
          <p:cNvSpPr txBox="1"/>
          <p:nvPr/>
        </p:nvSpPr>
        <p:spPr>
          <a:xfrm>
            <a:off x="913796" y="5220384"/>
            <a:ext cx="10353761" cy="646331"/>
          </a:xfrm>
          <a:prstGeom prst="rect">
            <a:avLst/>
          </a:prstGeom>
          <a:noFill/>
        </p:spPr>
        <p:txBody>
          <a:bodyPr wrap="square" rtlCol="1">
            <a:spAutoFit/>
          </a:bodyPr>
          <a:lstStyle/>
          <a:p>
            <a:r>
              <a:rPr lang="en-US" dirty="0"/>
              <a:t>The </a:t>
            </a:r>
            <a:r>
              <a:rPr lang="en-US" u="sng" dirty="0"/>
              <a:t>network</a:t>
            </a:r>
            <a:r>
              <a:rPr lang="en-US" dirty="0"/>
              <a:t> needed to be operated by entities with diverse interests and trust assumptions, and the </a:t>
            </a:r>
            <a:r>
              <a:rPr lang="en-US" u="sng" dirty="0"/>
              <a:t>software</a:t>
            </a:r>
            <a:r>
              <a:rPr lang="en-US" dirty="0"/>
              <a:t> needed to be free and open to maximize transparency and separation.</a:t>
            </a:r>
            <a:endParaRPr lang="he-IL" dirty="0"/>
          </a:p>
        </p:txBody>
      </p:sp>
    </p:spTree>
    <p:extLst>
      <p:ext uri="{BB962C8B-B14F-4D97-AF65-F5344CB8AC3E}">
        <p14:creationId xmlns:p14="http://schemas.microsoft.com/office/powerpoint/2010/main" val="796919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Usage</a:t>
            </a:r>
            <a:endParaRPr lang="he-IL" dirty="0"/>
          </a:p>
        </p:txBody>
      </p:sp>
      <p:grpSp>
        <p:nvGrpSpPr>
          <p:cNvPr id="17" name="קבוצה 16">
            <a:extLst>
              <a:ext uri="{FF2B5EF4-FFF2-40B4-BE49-F238E27FC236}">
                <a16:creationId xmlns:a16="http://schemas.microsoft.com/office/drawing/2014/main" id="{1F4A20FC-F3A5-4005-AF40-A7FA5F961325}"/>
              </a:ext>
            </a:extLst>
          </p:cNvPr>
          <p:cNvGrpSpPr/>
          <p:nvPr/>
        </p:nvGrpSpPr>
        <p:grpSpPr>
          <a:xfrm>
            <a:off x="783076" y="1272760"/>
            <a:ext cx="4344901" cy="5471010"/>
            <a:chOff x="783076" y="1440090"/>
            <a:chExt cx="4344901" cy="5471010"/>
          </a:xfrm>
        </p:grpSpPr>
        <p:pic>
          <p:nvPicPr>
            <p:cNvPr id="5" name="תמונה 4"/>
            <p:cNvPicPr>
              <a:picLocks noChangeAspect="1"/>
            </p:cNvPicPr>
            <p:nvPr/>
          </p:nvPicPr>
          <p:blipFill>
            <a:blip r:embed="rId3"/>
            <a:stretch>
              <a:fillRect/>
            </a:stretch>
          </p:blipFill>
          <p:spPr>
            <a:xfrm>
              <a:off x="783076" y="1440090"/>
              <a:ext cx="4344901" cy="2735505"/>
            </a:xfrm>
            <a:prstGeom prst="rect">
              <a:avLst/>
            </a:prstGeom>
          </p:spPr>
        </p:pic>
        <p:pic>
          <p:nvPicPr>
            <p:cNvPr id="6" name="תמונה 5"/>
            <p:cNvPicPr>
              <a:picLocks noChangeAspect="1"/>
            </p:cNvPicPr>
            <p:nvPr/>
          </p:nvPicPr>
          <p:blipFill>
            <a:blip r:embed="rId4"/>
            <a:stretch>
              <a:fillRect/>
            </a:stretch>
          </p:blipFill>
          <p:spPr>
            <a:xfrm>
              <a:off x="783076" y="4175595"/>
              <a:ext cx="4344901" cy="2735505"/>
            </a:xfrm>
            <a:prstGeom prst="rect">
              <a:avLst/>
            </a:prstGeom>
          </p:spPr>
        </p:pic>
      </p:grpSp>
      <p:grpSp>
        <p:nvGrpSpPr>
          <p:cNvPr id="10" name="קבוצה 9">
            <a:extLst>
              <a:ext uri="{FF2B5EF4-FFF2-40B4-BE49-F238E27FC236}">
                <a16:creationId xmlns:a16="http://schemas.microsoft.com/office/drawing/2014/main" id="{4B64F9F9-5468-45BB-92D5-2D9AB8788FF7}"/>
              </a:ext>
            </a:extLst>
          </p:cNvPr>
          <p:cNvGrpSpPr/>
          <p:nvPr/>
        </p:nvGrpSpPr>
        <p:grpSpPr>
          <a:xfrm>
            <a:off x="5652557" y="2572056"/>
            <a:ext cx="5756367" cy="3207077"/>
            <a:chOff x="4163507" y="1802005"/>
            <a:chExt cx="5756367" cy="3207077"/>
          </a:xfrm>
        </p:grpSpPr>
        <p:pic>
          <p:nvPicPr>
            <p:cNvPr id="11" name="תמונה 10">
              <a:extLst>
                <a:ext uri="{FF2B5EF4-FFF2-40B4-BE49-F238E27FC236}">
                  <a16:creationId xmlns:a16="http://schemas.microsoft.com/office/drawing/2014/main" id="{3F481C16-E2BE-4921-89C6-91D9F27D1DD7}"/>
                </a:ext>
              </a:extLst>
            </p:cNvPr>
            <p:cNvPicPr>
              <a:picLocks noChangeAspect="1"/>
            </p:cNvPicPr>
            <p:nvPr/>
          </p:nvPicPr>
          <p:blipFill>
            <a:blip r:embed="rId5"/>
            <a:stretch>
              <a:fillRect/>
            </a:stretch>
          </p:blipFill>
          <p:spPr>
            <a:xfrm>
              <a:off x="7911966" y="1802005"/>
              <a:ext cx="2007908" cy="3207077"/>
            </a:xfrm>
            <a:prstGeom prst="rect">
              <a:avLst/>
            </a:prstGeom>
          </p:spPr>
        </p:pic>
        <p:pic>
          <p:nvPicPr>
            <p:cNvPr id="12" name="תמונה 11">
              <a:extLst>
                <a:ext uri="{FF2B5EF4-FFF2-40B4-BE49-F238E27FC236}">
                  <a16:creationId xmlns:a16="http://schemas.microsoft.com/office/drawing/2014/main" id="{FA8A3CEC-FCBB-47ED-952C-BD97A42A30AF}"/>
                </a:ext>
              </a:extLst>
            </p:cNvPr>
            <p:cNvPicPr>
              <a:picLocks noChangeAspect="1"/>
            </p:cNvPicPr>
            <p:nvPr/>
          </p:nvPicPr>
          <p:blipFill>
            <a:blip r:embed="rId6"/>
            <a:stretch>
              <a:fillRect/>
            </a:stretch>
          </p:blipFill>
          <p:spPr>
            <a:xfrm>
              <a:off x="4163507" y="1953051"/>
              <a:ext cx="2971953" cy="2603634"/>
            </a:xfrm>
            <a:prstGeom prst="rect">
              <a:avLst/>
            </a:prstGeom>
          </p:spPr>
        </p:pic>
        <p:cxnSp>
          <p:nvCxnSpPr>
            <p:cNvPr id="13" name="מחבר ישר 12">
              <a:extLst>
                <a:ext uri="{FF2B5EF4-FFF2-40B4-BE49-F238E27FC236}">
                  <a16:creationId xmlns:a16="http://schemas.microsoft.com/office/drawing/2014/main" id="{A736A79D-8411-48B3-A682-5DF10B8C9434}"/>
                </a:ext>
              </a:extLst>
            </p:cNvPr>
            <p:cNvCxnSpPr/>
            <p:nvPr/>
          </p:nvCxnSpPr>
          <p:spPr>
            <a:xfrm flipH="1" flipV="1">
              <a:off x="6936190" y="2603393"/>
              <a:ext cx="1062404" cy="9249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מחבר ישר 13">
              <a:extLst>
                <a:ext uri="{FF2B5EF4-FFF2-40B4-BE49-F238E27FC236}">
                  <a16:creationId xmlns:a16="http://schemas.microsoft.com/office/drawing/2014/main" id="{E40BE9DF-D412-4444-B112-75DEF49646CF}"/>
                </a:ext>
              </a:extLst>
            </p:cNvPr>
            <p:cNvCxnSpPr/>
            <p:nvPr/>
          </p:nvCxnSpPr>
          <p:spPr>
            <a:xfrm flipH="1" flipV="1">
              <a:off x="6783994" y="3545427"/>
              <a:ext cx="1214600" cy="8414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מחבר ישר 14">
              <a:extLst>
                <a:ext uri="{FF2B5EF4-FFF2-40B4-BE49-F238E27FC236}">
                  <a16:creationId xmlns:a16="http://schemas.microsoft.com/office/drawing/2014/main" id="{6D813772-213E-4539-805B-370B470D3D8B}"/>
                </a:ext>
              </a:extLst>
            </p:cNvPr>
            <p:cNvCxnSpPr/>
            <p:nvPr/>
          </p:nvCxnSpPr>
          <p:spPr>
            <a:xfrm flipH="1" flipV="1">
              <a:off x="6783994" y="3343295"/>
              <a:ext cx="1214600" cy="9002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מחבר ישר 15">
              <a:extLst>
                <a:ext uri="{FF2B5EF4-FFF2-40B4-BE49-F238E27FC236}">
                  <a16:creationId xmlns:a16="http://schemas.microsoft.com/office/drawing/2014/main" id="{0FFA6D04-9E01-4E75-B397-23D85146BF99}"/>
                </a:ext>
              </a:extLst>
            </p:cNvPr>
            <p:cNvCxnSpPr/>
            <p:nvPr/>
          </p:nvCxnSpPr>
          <p:spPr>
            <a:xfrm flipH="1" flipV="1">
              <a:off x="6936190" y="2400020"/>
              <a:ext cx="1062404" cy="217198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92869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12" name="Picture 4" descr="תמונה שמכילה חפץ מחוץ לבית, פתח, יום&#10;&#10;התיאור נוצר באופן אוטומטי">
            <a:extLst>
              <a:ext uri="{FF2B5EF4-FFF2-40B4-BE49-F238E27FC236}">
                <a16:creationId xmlns:a16="http://schemas.microsoft.com/office/drawing/2014/main" id="{41631294-2A71-43FA-A16A-DF15F38E92BA}"/>
              </a:ext>
            </a:extLst>
          </p:cNvPr>
          <p:cNvPicPr>
            <a:picLocks noChangeAspect="1"/>
          </p:cNvPicPr>
          <p:nvPr/>
        </p:nvPicPr>
        <p:blipFill rotWithShape="1">
          <a:blip r:embed="rId4"/>
          <a:srcRect t="195" b="15560"/>
          <a:stretch/>
        </p:blipFill>
        <p:spPr>
          <a:xfrm>
            <a:off x="20" y="2030"/>
            <a:ext cx="12191980" cy="6855970"/>
          </a:xfrm>
          <a:prstGeom prst="rect">
            <a:avLst/>
          </a:prstGeom>
        </p:spPr>
      </p:pic>
      <p:sp>
        <p:nvSpPr>
          <p:cNvPr id="13" name="Rectangle 8">
            <a:extLst>
              <a:ext uri="{FF2B5EF4-FFF2-40B4-BE49-F238E27FC236}">
                <a16:creationId xmlns:a16="http://schemas.microsoft.com/office/drawing/2014/main" id="{E72B2DB2-00C4-43D6-84BC-C38A0BA088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30"/>
            <a:ext cx="12192000" cy="6858000"/>
          </a:xfrm>
          <a:prstGeom prst="rect">
            <a:avLst/>
          </a:prstGeom>
          <a:gradFill flip="none" rotWithShape="1">
            <a:gsLst>
              <a:gs pos="32000">
                <a:schemeClr val="bg2">
                  <a:lumMod val="75000"/>
                  <a:alpha val="3000"/>
                </a:schemeClr>
              </a:gs>
              <a:gs pos="100000">
                <a:sysClr val="windowText" lastClr="000000">
                  <a:alpha val="70000"/>
                </a:sys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1" name="Rectangle 10">
            <a:extLst>
              <a:ext uri="{FF2B5EF4-FFF2-40B4-BE49-F238E27FC236}">
                <a16:creationId xmlns:a16="http://schemas.microsoft.com/office/drawing/2014/main" id="{70DAC5F4-0535-4241-8776-047CAED7923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3">
              <a:alphaModFix amt="30000"/>
              <a:duotone>
                <a:prstClr val="black"/>
                <a:schemeClr val="accent3">
                  <a:tint val="45000"/>
                  <a:satMod val="400000"/>
                </a:schemeClr>
              </a:duotone>
              <a:extLst>
                <a:ext uri="{BEBA8EAE-BF5A-486C-A8C5-ECC9F3942E4B}">
                  <a14:imgProps xmlns:a14="http://schemas.microsoft.com/office/drawing/2010/main">
                    <a14:imgLayer>
                      <a14:imgEffect>
                        <a14:sharpenSoften amount="35000"/>
                      </a14:imgEffect>
                    </a14:imgLayer>
                  </a14:imgProps>
                </a:ext>
              </a:extLst>
            </a:blip>
            <a:srcRect/>
            <a:tile tx="0" ty="0" sx="100000" sy="100000" flip="none" algn="ctr"/>
          </a:blip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9C5F7322-8C0D-4100-B63E-E43CA2E0BF32}"/>
              </a:ext>
            </a:extLst>
          </p:cNvPr>
          <p:cNvSpPr>
            <a:spLocks noGrp="1"/>
          </p:cNvSpPr>
          <p:nvPr>
            <p:ph type="title"/>
          </p:nvPr>
        </p:nvSpPr>
        <p:spPr>
          <a:xfrm>
            <a:off x="1595269" y="1122363"/>
            <a:ext cx="9001462" cy="2387600"/>
          </a:xfrm>
        </p:spPr>
        <p:txBody>
          <a:bodyPr vert="horz" lIns="91440" tIns="45720" rIns="91440" bIns="45720" rtlCol="0" anchor="b">
            <a:normAutofit/>
          </a:bodyPr>
          <a:lstStyle/>
          <a:p>
            <a:pPr rtl="0"/>
            <a:r>
              <a:rPr lang="en-US" sz="4800" dirty="0"/>
              <a:t>How anonymity is achieved?</a:t>
            </a:r>
          </a:p>
        </p:txBody>
      </p:sp>
    </p:spTree>
    <p:extLst>
      <p:ext uri="{BB962C8B-B14F-4D97-AF65-F5344CB8AC3E}">
        <p14:creationId xmlns:p14="http://schemas.microsoft.com/office/powerpoint/2010/main" val="36645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105FB8A-9C03-42AB-9DDC-6C341F2EDA30}"/>
              </a:ext>
            </a:extLst>
          </p:cNvPr>
          <p:cNvSpPr>
            <a:spLocks noGrp="1"/>
          </p:cNvSpPr>
          <p:nvPr>
            <p:ph type="title"/>
          </p:nvPr>
        </p:nvSpPr>
        <p:spPr>
          <a:xfrm>
            <a:off x="913795" y="609600"/>
            <a:ext cx="10353761" cy="1326321"/>
          </a:xfrm>
        </p:spPr>
        <p:txBody>
          <a:bodyPr>
            <a:normAutofit/>
          </a:bodyPr>
          <a:lstStyle/>
          <a:p>
            <a:r>
              <a:rPr lang="en-US"/>
              <a:t>Onion routing</a:t>
            </a:r>
            <a:endParaRPr lang="he-IL" dirty="0"/>
          </a:p>
        </p:txBody>
      </p:sp>
      <p:sp>
        <p:nvSpPr>
          <p:cNvPr id="3" name="מציין מיקום תוכן 2">
            <a:extLst>
              <a:ext uri="{FF2B5EF4-FFF2-40B4-BE49-F238E27FC236}">
                <a16:creationId xmlns:a16="http://schemas.microsoft.com/office/drawing/2014/main" id="{F424DFD8-FC40-4B15-A5D6-99F99141FE77}"/>
              </a:ext>
            </a:extLst>
          </p:cNvPr>
          <p:cNvSpPr>
            <a:spLocks noGrp="1"/>
          </p:cNvSpPr>
          <p:nvPr>
            <p:ph idx="1"/>
          </p:nvPr>
        </p:nvSpPr>
        <p:spPr>
          <a:xfrm>
            <a:off x="913795" y="2096064"/>
            <a:ext cx="5016860" cy="3695136"/>
          </a:xfrm>
        </p:spPr>
        <p:txBody>
          <a:bodyPr>
            <a:normAutofit/>
          </a:bodyPr>
          <a:lstStyle/>
          <a:p>
            <a:pPr algn="l" rtl="0"/>
            <a:r>
              <a:rPr lang="en-US" dirty="0"/>
              <a:t>Encapsulation -  layers of encryption in application layer</a:t>
            </a:r>
          </a:p>
          <a:p>
            <a:pPr algn="l" rtl="0"/>
            <a:r>
              <a:rPr lang="en-US" dirty="0"/>
              <a:t>Transmission -  through a path of nodes called onion routers (OR)</a:t>
            </a:r>
          </a:p>
          <a:p>
            <a:pPr algn="l" rtl="0"/>
            <a:r>
              <a:rPr lang="en-US" dirty="0"/>
              <a:t>Decapsulation - each node "peels" away a single layer</a:t>
            </a:r>
          </a:p>
          <a:p>
            <a:pPr algn="l" rtl="0"/>
            <a:r>
              <a:rPr lang="en-US" dirty="0"/>
              <a:t>When the final layer is decrypted, the message arrives at its destination</a:t>
            </a:r>
            <a:endParaRPr lang="he-IL" dirty="0"/>
          </a:p>
        </p:txBody>
      </p:sp>
      <p:pic>
        <p:nvPicPr>
          <p:cNvPr id="13" name="מציין מיקום תוכן 3">
            <a:extLst>
              <a:ext uri="{FF2B5EF4-FFF2-40B4-BE49-F238E27FC236}">
                <a16:creationId xmlns:a16="http://schemas.microsoft.com/office/drawing/2014/main" id="{5A1890C0-0B94-4794-B713-D88A656AB971}"/>
              </a:ext>
            </a:extLst>
          </p:cNvPr>
          <p:cNvPicPr>
            <a:picLocks noChangeAspect="1"/>
          </p:cNvPicPr>
          <p:nvPr/>
        </p:nvPicPr>
        <p:blipFill>
          <a:blip r:embed="rId4"/>
          <a:stretch>
            <a:fillRect/>
          </a:stretch>
        </p:blipFill>
        <p:spPr>
          <a:xfrm>
            <a:off x="6357257" y="2367920"/>
            <a:ext cx="4833257" cy="3179209"/>
          </a:xfrm>
          <a:prstGeom prst="rect">
            <a:avLst/>
          </a:prstGeom>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Tree>
    <p:extLst>
      <p:ext uri="{BB962C8B-B14F-4D97-AF65-F5344CB8AC3E}">
        <p14:creationId xmlns:p14="http://schemas.microsoft.com/office/powerpoint/2010/main" val="3721446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18" name="תמונה 17">
            <a:extLst>
              <a:ext uri="{FF2B5EF4-FFF2-40B4-BE49-F238E27FC236}">
                <a16:creationId xmlns:a16="http://schemas.microsoft.com/office/drawing/2014/main" id="{EA8D9CC2-88D9-447A-AD34-3A3850D03944}"/>
              </a:ext>
            </a:extLst>
          </p:cNvPr>
          <p:cNvPicPr>
            <a:picLocks noChangeAspect="1"/>
          </p:cNvPicPr>
          <p:nvPr/>
        </p:nvPicPr>
        <p:blipFill rotWithShape="1">
          <a:blip r:embed="rId4">
            <a:alphaModFix amt="35000"/>
          </a:blip>
          <a:srcRect l="7978" r="4884" b="-1"/>
          <a:stretch/>
        </p:blipFill>
        <p:spPr>
          <a:xfrm>
            <a:off x="20" y="2030"/>
            <a:ext cx="12191980" cy="6855970"/>
          </a:xfrm>
          <a:prstGeom prst="rect">
            <a:avLst/>
          </a:prstGeom>
          <a:scene3d>
            <a:camera prst="orthographicFront"/>
            <a:lightRig rig="twoPt" dir="t">
              <a:rot lat="0" lon="0" rev="7200000"/>
            </a:lightRig>
          </a:scene3d>
          <a:sp3d>
            <a:bevelT w="25400" h="19050"/>
          </a:sp3d>
        </p:spPr>
      </p:pic>
      <p:sp>
        <p:nvSpPr>
          <p:cNvPr id="23" name="Rectangle 22">
            <a:extLst>
              <a:ext uri="{FF2B5EF4-FFF2-40B4-BE49-F238E27FC236}">
                <a16:creationId xmlns:a16="http://schemas.microsoft.com/office/drawing/2014/main" id="{A303334D-DD05-4F8C-886C-F61621D860C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32000">
                <a:schemeClr val="bg2">
                  <a:lumMod val="75000"/>
                  <a:alpha val="3000"/>
                </a:schemeClr>
              </a:gs>
              <a:gs pos="100000">
                <a:sysClr val="windowText" lastClr="000000">
                  <a:alpha val="70000"/>
                </a:sys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 name="כותרת 1"/>
          <p:cNvSpPr>
            <a:spLocks noGrp="1"/>
          </p:cNvSpPr>
          <p:nvPr>
            <p:ph type="title"/>
          </p:nvPr>
        </p:nvSpPr>
        <p:spPr>
          <a:xfrm>
            <a:off x="913795" y="609600"/>
            <a:ext cx="10353761" cy="1326321"/>
          </a:xfrm>
        </p:spPr>
        <p:txBody>
          <a:bodyPr>
            <a:normAutofit/>
          </a:bodyPr>
          <a:lstStyle/>
          <a:p>
            <a:r>
              <a:rPr lang="en-US"/>
              <a:t>How TOR works?</a:t>
            </a:r>
            <a:endParaRPr lang="he-IL"/>
          </a:p>
        </p:txBody>
      </p:sp>
      <p:sp>
        <p:nvSpPr>
          <p:cNvPr id="3" name="מציין מיקום תוכן 2"/>
          <p:cNvSpPr>
            <a:spLocks noGrp="1"/>
          </p:cNvSpPr>
          <p:nvPr>
            <p:ph idx="1"/>
          </p:nvPr>
        </p:nvSpPr>
        <p:spPr>
          <a:xfrm>
            <a:off x="913795" y="2096064"/>
            <a:ext cx="10353762" cy="3695136"/>
          </a:xfrm>
        </p:spPr>
        <p:txBody>
          <a:bodyPr>
            <a:normAutofit/>
          </a:bodyPr>
          <a:lstStyle/>
          <a:p>
            <a:pPr algn="l" rtl="0"/>
            <a:r>
              <a:rPr lang="en-US" dirty="0"/>
              <a:t>Directing Internet traffic through a free, worldwide, volunteer overlay network</a:t>
            </a:r>
          </a:p>
          <a:p>
            <a:pPr algn="l" rtl="0"/>
            <a:r>
              <a:rPr lang="en-US" dirty="0"/>
              <a:t>Directory Node</a:t>
            </a:r>
          </a:p>
          <a:p>
            <a:pPr algn="l" rtl="0"/>
            <a:r>
              <a:rPr lang="en-US" dirty="0"/>
              <a:t>The client selects a set of nodes, “circuit”</a:t>
            </a:r>
          </a:p>
          <a:p>
            <a:pPr algn="l" rtl="0"/>
            <a:endParaRPr lang="en-US" dirty="0"/>
          </a:p>
          <a:p>
            <a:pPr algn="l" rtl="0"/>
            <a:endParaRPr lang="he-IL" dirty="0"/>
          </a:p>
        </p:txBody>
      </p:sp>
      <p:pic>
        <p:nvPicPr>
          <p:cNvPr id="11" name="מציין מיקום תוכן 4">
            <a:extLst>
              <a:ext uri="{FF2B5EF4-FFF2-40B4-BE49-F238E27FC236}">
                <a16:creationId xmlns:a16="http://schemas.microsoft.com/office/drawing/2014/main" id="{93C4CCF9-9F75-4925-B918-46A52FE21E54}"/>
              </a:ext>
            </a:extLst>
          </p:cNvPr>
          <p:cNvPicPr>
            <a:picLocks noChangeAspect="1"/>
          </p:cNvPicPr>
          <p:nvPr/>
        </p:nvPicPr>
        <p:blipFill>
          <a:blip r:embed="rId5">
            <a:alphaModFix amt="85000"/>
            <a:extLst>
              <a:ext uri="{BEBA8EAE-BF5A-486C-A8C5-ECC9F3942E4B}">
                <a14:imgProps xmlns:a14="http://schemas.microsoft.com/office/drawing/2010/main">
                  <a14:imgLayer r:embed="rId6">
                    <a14:imgEffect>
                      <a14:colorTemperature colorTemp="8800"/>
                    </a14:imgEffect>
                  </a14:imgLayer>
                </a14:imgProps>
              </a:ext>
            </a:extLst>
          </a:blip>
          <a:stretch>
            <a:fillRect/>
          </a:stretch>
        </p:blipFill>
        <p:spPr>
          <a:xfrm>
            <a:off x="7219950" y="4574445"/>
            <a:ext cx="4443154" cy="1673955"/>
          </a:xfrm>
          <a:prstGeom prst="rect">
            <a:avLst/>
          </a:prstGeom>
        </p:spPr>
      </p:pic>
    </p:spTree>
    <p:extLst>
      <p:ext uri="{BB962C8B-B14F-4D97-AF65-F5344CB8AC3E}">
        <p14:creationId xmlns:p14="http://schemas.microsoft.com/office/powerpoint/2010/main" val="1131577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13" name="תמונה 12">
            <a:extLst>
              <a:ext uri="{FF2B5EF4-FFF2-40B4-BE49-F238E27FC236}">
                <a16:creationId xmlns:a16="http://schemas.microsoft.com/office/drawing/2014/main" id="{4C81BB75-7EF0-466A-A61D-A2C2F56C9823}"/>
              </a:ext>
            </a:extLst>
          </p:cNvPr>
          <p:cNvPicPr>
            <a:picLocks noChangeAspect="1"/>
          </p:cNvPicPr>
          <p:nvPr/>
        </p:nvPicPr>
        <p:blipFill rotWithShape="1">
          <a:blip r:embed="rId4">
            <a:alphaModFix amt="35000"/>
          </a:blip>
          <a:srcRect l="1637" b="2554"/>
          <a:stretch/>
        </p:blipFill>
        <p:spPr>
          <a:xfrm>
            <a:off x="6096000" y="0"/>
            <a:ext cx="6191250" cy="6858000"/>
          </a:xfrm>
          <a:prstGeom prst="rect">
            <a:avLst/>
          </a:prstGeom>
          <a:ln>
            <a:noFill/>
          </a:ln>
          <a:effectLst>
            <a:outerShdw blurRad="190500" algn="tl" rotWithShape="0">
              <a:srgbClr val="000000">
                <a:alpha val="70000"/>
              </a:srgbClr>
            </a:outerShdw>
          </a:effectLst>
        </p:spPr>
      </p:pic>
      <p:sp>
        <p:nvSpPr>
          <p:cNvPr id="2" name="כותרת 1">
            <a:extLst>
              <a:ext uri="{FF2B5EF4-FFF2-40B4-BE49-F238E27FC236}">
                <a16:creationId xmlns:a16="http://schemas.microsoft.com/office/drawing/2014/main" id="{69923355-418D-4D50-9DB2-40EA8E164565}"/>
              </a:ext>
            </a:extLst>
          </p:cNvPr>
          <p:cNvSpPr>
            <a:spLocks noGrp="1"/>
          </p:cNvSpPr>
          <p:nvPr>
            <p:ph type="title"/>
          </p:nvPr>
        </p:nvSpPr>
        <p:spPr>
          <a:xfrm>
            <a:off x="913795" y="609600"/>
            <a:ext cx="10353761" cy="1326321"/>
          </a:xfrm>
        </p:spPr>
        <p:txBody>
          <a:bodyPr vert="horz" lIns="91440" tIns="45720" rIns="91440" bIns="45720" rtlCol="0">
            <a:normAutofit/>
          </a:bodyPr>
          <a:lstStyle/>
          <a:p>
            <a:pPr rtl="0"/>
            <a:r>
              <a:rPr lang="en-US" dirty="0"/>
              <a:t>Implementation</a:t>
            </a:r>
          </a:p>
        </p:txBody>
      </p:sp>
      <p:sp>
        <p:nvSpPr>
          <p:cNvPr id="11" name="מציין מיקום תוכן 10">
            <a:extLst>
              <a:ext uri="{FF2B5EF4-FFF2-40B4-BE49-F238E27FC236}">
                <a16:creationId xmlns:a16="http://schemas.microsoft.com/office/drawing/2014/main" id="{E0E2F59C-21A8-4102-9FFA-20303A659FB8}"/>
              </a:ext>
            </a:extLst>
          </p:cNvPr>
          <p:cNvSpPr>
            <a:spLocks noGrp="1"/>
          </p:cNvSpPr>
          <p:nvPr>
            <p:ph idx="1"/>
          </p:nvPr>
        </p:nvSpPr>
        <p:spPr>
          <a:xfrm>
            <a:off x="913795" y="2096064"/>
            <a:ext cx="6352824" cy="3695136"/>
          </a:xfrm>
        </p:spPr>
        <p:txBody>
          <a:bodyPr vert="horz" lIns="91440" tIns="45720" rIns="91440" bIns="45720" rtlCol="0">
            <a:normAutofit/>
          </a:bodyPr>
          <a:lstStyle/>
          <a:p>
            <a:pPr marL="285750" algn="l" rtl="0">
              <a:spcAft>
                <a:spcPts val="600"/>
              </a:spcAft>
            </a:pPr>
            <a:r>
              <a:rPr lang="en-US" dirty="0"/>
              <a:t>Public-key cryptography</a:t>
            </a:r>
          </a:p>
          <a:p>
            <a:pPr marL="285750" algn="l" rtl="0">
              <a:spcAft>
                <a:spcPts val="600"/>
              </a:spcAft>
            </a:pPr>
            <a:r>
              <a:rPr lang="en-US" dirty="0"/>
              <a:t>Diffie-Hellman key exchange</a:t>
            </a:r>
          </a:p>
          <a:p>
            <a:pPr marL="285750" algn="l" rtl="0">
              <a:spcAft>
                <a:spcPts val="600"/>
              </a:spcAft>
            </a:pPr>
            <a:r>
              <a:rPr lang="en-US" dirty="0"/>
              <a:t>Hash function</a:t>
            </a:r>
          </a:p>
          <a:p>
            <a:pPr marL="285750" algn="l" rtl="0">
              <a:spcAft>
                <a:spcPts val="600"/>
              </a:spcAft>
            </a:pPr>
            <a:r>
              <a:rPr lang="en-US" dirty="0"/>
              <a:t>SSL/TLS</a:t>
            </a:r>
          </a:p>
          <a:p>
            <a:pPr marL="285750" algn="l" rtl="0">
              <a:spcAft>
                <a:spcPts val="600"/>
              </a:spcAft>
            </a:pPr>
            <a:r>
              <a:rPr lang="en-US" dirty="0"/>
              <a:t>Symmetric-key cryptography</a:t>
            </a:r>
          </a:p>
        </p:txBody>
      </p:sp>
    </p:spTree>
    <p:extLst>
      <p:ext uri="{BB962C8B-B14F-4D97-AF65-F5344CB8AC3E}">
        <p14:creationId xmlns:p14="http://schemas.microsoft.com/office/powerpoint/2010/main" val="1608288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en-US" dirty="0"/>
              <a:t>The procedure</a:t>
            </a:r>
            <a:endParaRPr lang="he-IL" dirty="0"/>
          </a:p>
        </p:txBody>
      </p:sp>
      <p:pic>
        <p:nvPicPr>
          <p:cNvPr id="4" name="מציין מיקום תוכן 3"/>
          <p:cNvPicPr>
            <a:picLocks noGrp="1" noChangeAspect="1"/>
          </p:cNvPicPr>
          <p:nvPr>
            <p:ph idx="1"/>
          </p:nvPr>
        </p:nvPicPr>
        <p:blipFill>
          <a:blip r:embed="rId3">
            <a:duotone>
              <a:prstClr val="black"/>
              <a:schemeClr val="bg2">
                <a:lumMod val="75000"/>
                <a:tint val="45000"/>
                <a:satMod val="400000"/>
              </a:schemeClr>
            </a:duotone>
          </a:blip>
          <a:stretch>
            <a:fillRect/>
          </a:stretch>
        </p:blipFill>
        <p:spPr>
          <a:xfrm>
            <a:off x="1339372" y="1581150"/>
            <a:ext cx="9502606" cy="4762500"/>
          </a:xfrm>
          <a:prstGeom prst="roundRect">
            <a:avLst>
              <a:gd name="adj" fmla="val 135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3219045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78346F"/>
      </a:dk2>
      <a:lt2>
        <a:srgbClr val="D9A8D2"/>
      </a:lt2>
      <a:accent1>
        <a:srgbClr val="CE57AB"/>
      </a:accent1>
      <a:accent2>
        <a:srgbClr val="8E8EFD"/>
      </a:accent2>
      <a:accent3>
        <a:srgbClr val="7CBCE0"/>
      </a:accent3>
      <a:accent4>
        <a:srgbClr val="70BF9F"/>
      </a:accent4>
      <a:accent5>
        <a:srgbClr val="A5B960"/>
      </a:accent5>
      <a:accent6>
        <a:srgbClr val="D47A57"/>
      </a:accent6>
      <a:hlink>
        <a:srgbClr val="D164DE"/>
      </a:hlink>
      <a:folHlink>
        <a:srgbClr val="BE87C4"/>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D4FE1632-F131-47D3-A814-99E9CD025E20}"/>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761</TotalTime>
  <Words>1511</Words>
  <Application>Microsoft Office PowerPoint</Application>
  <PresentationFormat>מסך רחב</PresentationFormat>
  <Paragraphs>120</Paragraphs>
  <Slides>21</Slides>
  <Notes>13</Notes>
  <HiddenSlides>0</HiddenSlides>
  <MMClips>0</MMClips>
  <ScaleCrop>false</ScaleCrop>
  <HeadingPairs>
    <vt:vector size="6" baseType="variant">
      <vt:variant>
        <vt:lpstr>גופנים בשימוש</vt:lpstr>
      </vt:variant>
      <vt:variant>
        <vt:i4>7</vt:i4>
      </vt:variant>
      <vt:variant>
        <vt:lpstr>ערכת נושא</vt:lpstr>
      </vt:variant>
      <vt:variant>
        <vt:i4>1</vt:i4>
      </vt:variant>
      <vt:variant>
        <vt:lpstr>כותרות שקופיות</vt:lpstr>
      </vt:variant>
      <vt:variant>
        <vt:i4>21</vt:i4>
      </vt:variant>
    </vt:vector>
  </HeadingPairs>
  <TitlesOfParts>
    <vt:vector size="29" baseType="lpstr">
      <vt:lpstr>Arial</vt:lpstr>
      <vt:lpstr>Bookman Old Style</vt:lpstr>
      <vt:lpstr>Calibri</vt:lpstr>
      <vt:lpstr>Calisto MT</vt:lpstr>
      <vt:lpstr>Rockwell</vt:lpstr>
      <vt:lpstr>Times New Roman</vt:lpstr>
      <vt:lpstr>Wingdings 3</vt:lpstr>
      <vt:lpstr>Damask</vt:lpstr>
      <vt:lpstr>מצגת של PowerPoint‏</vt:lpstr>
      <vt:lpstr>The research </vt:lpstr>
      <vt:lpstr>What is tor?</vt:lpstr>
      <vt:lpstr>Usage</vt:lpstr>
      <vt:lpstr>How anonymity is achieved?</vt:lpstr>
      <vt:lpstr>Onion routing</vt:lpstr>
      <vt:lpstr>How TOR works?</vt:lpstr>
      <vt:lpstr>Implementation</vt:lpstr>
      <vt:lpstr>The procedure</vt:lpstr>
      <vt:lpstr>The procedure</vt:lpstr>
      <vt:lpstr>The procedure</vt:lpstr>
      <vt:lpstr>The procedure</vt:lpstr>
      <vt:lpstr>The procedure</vt:lpstr>
      <vt:lpstr>The procedure</vt:lpstr>
      <vt:lpstr>The procedure</vt:lpstr>
      <vt:lpstr>The procedure</vt:lpstr>
      <vt:lpstr>The procedure</vt:lpstr>
      <vt:lpstr>The procedure</vt:lpstr>
      <vt:lpstr>The procedure</vt:lpstr>
      <vt:lpstr>Questions?</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יקיר דמרי</dc:creator>
  <cp:lastModifiedBy>Segev Burstein</cp:lastModifiedBy>
  <cp:revision>85</cp:revision>
  <dcterms:created xsi:type="dcterms:W3CDTF">2021-01-03T14:20:15Z</dcterms:created>
  <dcterms:modified xsi:type="dcterms:W3CDTF">2021-01-09T22:12:00Z</dcterms:modified>
</cp:coreProperties>
</file>