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0" r:id="rId1"/>
  </p:sldMasterIdLst>
  <p:notesMasterIdLst>
    <p:notesMasterId r:id="rId42"/>
  </p:notesMasterIdLst>
  <p:sldIdLst>
    <p:sldId id="256" r:id="rId2"/>
    <p:sldId id="257" r:id="rId3"/>
    <p:sldId id="304" r:id="rId4"/>
    <p:sldId id="301" r:id="rId5"/>
    <p:sldId id="302" r:id="rId6"/>
    <p:sldId id="303" r:id="rId7"/>
    <p:sldId id="299" r:id="rId8"/>
    <p:sldId id="305" r:id="rId9"/>
    <p:sldId id="259" r:id="rId10"/>
    <p:sldId id="261" r:id="rId11"/>
    <p:sldId id="262" r:id="rId12"/>
    <p:sldId id="300" r:id="rId13"/>
    <p:sldId id="264" r:id="rId14"/>
    <p:sldId id="265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278" r:id="rId39"/>
    <p:sldId id="318" r:id="rId40"/>
    <p:sldId id="319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4" autoAdjust="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7F63F8B-7CB9-4D83-AED2-2DF14B53ECB5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145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2BAA-42EA-4987-8213-EDACD5BB124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F63F8B-7CB9-4D83-AED2-2DF14B53ECB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92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(С) В.О. Сафонов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760AAA-90EE-4400-9B7F-FDA72805CC09}" type="slidenum">
              <a:rPr lang="en-US" smtClean="0"/>
              <a:pPr>
                <a:defRPr/>
              </a:pPr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3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(С) В.О. Сафонов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AD90A2-47A1-43A9-8C44-7446FC7FE065}" type="slidenum">
              <a:rPr lang="en-US" smtClean="0"/>
              <a:pPr>
                <a:defRPr/>
              </a:pPr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4780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(С) В.О. Сафонов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AD90A2-47A1-43A9-8C44-7446FC7FE065}" type="slidenum">
              <a:rPr lang="en-US" smtClean="0"/>
              <a:pPr>
                <a:defRPr/>
              </a:pPr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0578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В.О. Сафонов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43F9-EC8F-44F2-B79C-79B59D3208AB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(С) В.О. Сафонов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A52A8-285D-4DAD-B138-945EF1DCEDD1}" type="slidenum">
              <a:rPr lang="en-US" smtClean="0"/>
              <a:pPr>
                <a:defRPr/>
              </a:pPr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3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(С) В.О. Сафонов 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AD90A2-47A1-43A9-8C44-7446FC7FE065}" type="slidenum">
              <a:rPr lang="en-US" smtClean="0"/>
              <a:pPr>
                <a:defRPr/>
              </a:pPr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0880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(С) В.О. Сафонов 2010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AD90A2-47A1-43A9-8C44-7446FC7FE065}" type="slidenum">
              <a:rPr lang="en-US" smtClean="0"/>
              <a:pPr>
                <a:defRPr/>
              </a:pPr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6204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(С) В.О. Сафонов 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AD90A2-47A1-43A9-8C44-7446FC7FE065}" type="slidenum">
              <a:rPr lang="en-US" smtClean="0"/>
              <a:pPr>
                <a:defRPr/>
              </a:pPr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1978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(С) В.О. Сафонов 2010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C07E44-4516-4AEB-8D61-C4E424C84753}" type="slidenum">
              <a:rPr lang="en-US" smtClean="0"/>
              <a:pPr>
                <a:defRPr/>
              </a:pPr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3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(С) В.О. Сафонов 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0E7E5-E3E1-4587-81DA-DCBE7832B8E7}" type="slidenum">
              <a:rPr lang="en-US" smtClean="0"/>
              <a:pPr>
                <a:defRPr/>
              </a:pPr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5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(С) В.О. Сафонов 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AD90A2-47A1-43A9-8C44-7446FC7FE065}" type="slidenum">
              <a:rPr lang="en-US" smtClean="0"/>
              <a:pPr>
                <a:defRPr/>
              </a:pPr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4966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smtClean="0"/>
              <a:t>(С) В.О. Сафонов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1AD90A2-47A1-43A9-8C44-7446FC7FE065}" type="slidenum">
              <a:rPr lang="en-US" smtClean="0"/>
              <a:pPr>
                <a:defRPr/>
              </a:pPr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8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uk.wikipedia.org/w/index.php?title=DNSBL-%D1%81%D0%B5%D1%80%D0%B2%D0%B5%D1%80&amp;action=edit&amp;redlink=1" TargetMode="External"/><Relationship Id="rId3" Type="http://schemas.openxmlformats.org/officeDocument/2006/relationships/hyperlink" Target="https://uk.wikipedia.org/w/index.php?title=DNS-%D0%BA%D0%BB%D1%96%D1%94%D0%BD%D1%82%D1%96%D0%B2&amp;action=edit&amp;redlink=1" TargetMode="External"/><Relationship Id="rId7" Type="http://schemas.openxmlformats.org/officeDocument/2006/relationships/hyperlink" Target="https://uk.wikipedia.org/wiki/DHCP" TargetMode="External"/><Relationship Id="rId2" Type="http://schemas.openxmlformats.org/officeDocument/2006/relationships/hyperlink" Target="https://uk.wikipedia.org/wiki/BIN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k.wikipedia.org/w/index.php?title=Root-servers.net&amp;action=edit&amp;redlink=1" TargetMode="External"/><Relationship Id="rId5" Type="http://schemas.openxmlformats.org/officeDocument/2006/relationships/hyperlink" Target="https://uk.wikipedia.org/wiki/%D0%9A%D0%BE%D1%80%D0%B5%D0%BD%D0%B5%D0%B2%D1%96_%D1%81%D0%B5%D1%80%D0%B2%D0%B5%D1%80%D0%B8_DNS" TargetMode="External"/><Relationship Id="rId4" Type="http://schemas.openxmlformats.org/officeDocument/2006/relationships/hyperlink" Target="https://uk.wikipedia.org/wiki/%D0%90%D0%BD%D0%B3%D0%BB%D1%96%D0%B9%D1%81%D1%8C%D0%BA%D0%B0_%D0%BC%D0%BE%D0%B2%D0%B0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uk.wikipedia.org/wiki/IP-%D0%B0%D0%B4%D1%80%D0%B5%D1%81%D0%B0" TargetMode="External"/><Relationship Id="rId3" Type="http://schemas.openxmlformats.org/officeDocument/2006/relationships/hyperlink" Target="https://uk.wikipedia.org/wiki/%D0%86%D0%BD%D1%82%D0%B5%D1%80%D0%BD%D0%B5%D1%82" TargetMode="External"/><Relationship Id="rId7" Type="http://schemas.openxmlformats.org/officeDocument/2006/relationships/hyperlink" Target="https://uk.wikipedia.org/wiki/DNS-%D1%81%D0%B5%D1%80%D0%B2%D0%B5%D1%80" TargetMode="External"/><Relationship Id="rId2" Type="http://schemas.openxmlformats.org/officeDocument/2006/relationships/hyperlink" Target="https://uk.wikipedia.org/wiki/%D0%9F%D1%80%D0%BE%D0%B3%D1%80%D0%B0%D0%BC%D0%BD%D0%B8%D0%B9_%D0%BA%D0%B0%D1%80%D0%BA%D0%B0%D1%8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k.wikipedia.org/wiki/DHCP" TargetMode="External"/><Relationship Id="rId11" Type="http://schemas.openxmlformats.org/officeDocument/2006/relationships/hyperlink" Target="https://uk.wikipedia.org/wiki/NSD" TargetMode="External"/><Relationship Id="rId5" Type="http://schemas.openxmlformats.org/officeDocument/2006/relationships/hyperlink" Target="https://uk.wikipedia.org/wiki/DNS" TargetMode="External"/><Relationship Id="rId10" Type="http://schemas.openxmlformats.org/officeDocument/2006/relationships/hyperlink" Target="https://uk.wikipedia.org/wiki/%D0%9A%D0%BE%D1%80%D0%B5%D0%BD%D0%B5%D0%B2%D1%96_%D1%81%D0%B5%D1%80%D0%B2%D0%B5%D1%80%D0%B8_DNS" TargetMode="External"/><Relationship Id="rId4" Type="http://schemas.openxmlformats.org/officeDocument/2006/relationships/hyperlink" Target="https://uk.wikipedia.org/wiki/%D0%A1%D0%B5%D1%80%D0%B2%D0%B5%D1%80" TargetMode="External"/><Relationship Id="rId9" Type="http://schemas.openxmlformats.org/officeDocument/2006/relationships/hyperlink" Target="https://uk.wikipedia.org/wiki/Internet_Systems_Consortium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uk.wikipedia.org/wiki/IPv6" TargetMode="External"/><Relationship Id="rId3" Type="http://schemas.openxmlformats.org/officeDocument/2006/relationships/hyperlink" Target="https://uk.wikipedia.org/wiki/%D0%A5%D0%BE%D1%81%D1%82" TargetMode="External"/><Relationship Id="rId7" Type="http://schemas.openxmlformats.org/officeDocument/2006/relationships/hyperlink" Target="https://uk.wikipedia.org/wiki/IPv4" TargetMode="External"/><Relationship Id="rId2" Type="http://schemas.openxmlformats.org/officeDocument/2006/relationships/hyperlink" Target="https://uk.wikipedia.org/wiki/%D0%90%D0%BD%D0%B3%D0%BB%D1%96%D0%B9%D1%81%D1%8C%D0%BA%D0%B0_%D0%BC%D0%BE%D0%B2%D0%B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k.wikipedia.org/wiki/%D0%86%D0%BD%D1%82%D0%B5%D1%80%D0%BD%D0%B5%D1%82" TargetMode="External"/><Relationship Id="rId5" Type="http://schemas.openxmlformats.org/officeDocument/2006/relationships/hyperlink" Target="https://uk.wikipedia.org/wiki/IP-%D0%B0%D0%B4%D1%80%D0%B5%D1%81%D0%B0" TargetMode="External"/><Relationship Id="rId10" Type="http://schemas.openxmlformats.org/officeDocument/2006/relationships/hyperlink" Target="https://uk.wikipedia.org/wiki/%D0%86%D1%94%D1%80%D0%B0%D1%80%D1%85%D1%96%D1%87%D0%BD%D0%B0_%D1%81%D1%82%D1%80%D1%83%D0%BA%D1%82%D1%83%D1%80%D0%B0" TargetMode="External"/><Relationship Id="rId4" Type="http://schemas.openxmlformats.org/officeDocument/2006/relationships/hyperlink" Target="https://uk.wikipedia.org/wiki/%D0%9A%D0%BE%D0%BC%D0%BF'%D1%8E%D1%82%D0%B5%D1%80" TargetMode="External"/><Relationship Id="rId9" Type="http://schemas.openxmlformats.org/officeDocument/2006/relationships/hyperlink" Target="https://uk.wikipedia.org/wiki/%D0%91%D0%B0%D0%B9%D1%82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uk.wikipedia.org/wiki/ISO_3166" TargetMode="External"/><Relationship Id="rId13" Type="http://schemas.openxmlformats.org/officeDocument/2006/relationships/hyperlink" Target="https://uk.wikipedia.org/wiki/%D0%A2%D0%B5%D0%BA%D1%81%D1%82%D0%BE%D0%B2%D0%B8%D0%B9_%D1%84%D0%B0%D0%B9%D0%BB" TargetMode="External"/><Relationship Id="rId3" Type="http://schemas.openxmlformats.org/officeDocument/2006/relationships/hyperlink" Target="https://uk.wikipedia.org/w/index.php?title=Fully_Qualified_Domain_Name&amp;action=edit&amp;redlink=1" TargetMode="External"/><Relationship Id="rId7" Type="http://schemas.openxmlformats.org/officeDocument/2006/relationships/hyperlink" Target="https://uk.wikipedia.org/wiki/IANA" TargetMode="External"/><Relationship Id="rId12" Type="http://schemas.openxmlformats.org/officeDocument/2006/relationships/hyperlink" Target="https://uk.wikipedia.org/wiki/%D0%A0%D0%B5%D0%B9_%D0%A2%D0%BE%D0%BC%D0%BB%D1%96%D0%BD%D1%81%D0%BE%D0%BD" TargetMode="External"/><Relationship Id="rId2" Type="http://schemas.openxmlformats.org/officeDocument/2006/relationships/hyperlink" Target="https://uk.wikipedia.org/wiki/%D0%90%D0%BD%D0%B3%D0%BB%D1%96%D0%B9%D1%81%D1%8C%D0%BA%D0%B0_%D0%BC%D0%BE%D0%B2%D0%B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ana.org/domains/root/db" TargetMode="External"/><Relationship Id="rId11" Type="http://schemas.openxmlformats.org/officeDocument/2006/relationships/hyperlink" Target="https://uk.wikipedia.org/wiki/@" TargetMode="External"/><Relationship Id="rId5" Type="http://schemas.openxmlformats.org/officeDocument/2006/relationships/hyperlink" Target="https://uk.wikipedia.org/wiki/%D0%94%D0%BE%D0%BC%D0%B5%D0%BD%D0%BD%D0%B5_%D1%96%D0%BC'%D1%8F" TargetMode="External"/><Relationship Id="rId10" Type="http://schemas.openxmlformats.org/officeDocument/2006/relationships/hyperlink" Target="http://www.isoc.org/" TargetMode="External"/><Relationship Id="rId4" Type="http://schemas.openxmlformats.org/officeDocument/2006/relationships/hyperlink" Target="https://en.wikipedia.org/wiki/Fully_Qualified_Domain_Name" TargetMode="External"/><Relationship Id="rId9" Type="http://schemas.openxmlformats.org/officeDocument/2006/relationships/hyperlink" Target="https://uk.wikipedia.org/wiki/ISOC" TargetMode="External"/><Relationship Id="rId14" Type="http://schemas.openxmlformats.org/officeDocument/2006/relationships/hyperlink" Target="https://uk.wikipedia.org/wiki/%D0%A3%D0%BD%D1%96%D0%B2%D0%B5%D1%80%D1%81%D0%B8%D1%82%D0%B5%D1%82_%D0%9A%D0%B0%D0%BB%D1%96%D1%84%D0%BE%D1%80%D0%BD%D1%96%D1%97_(%D0%91%D0%B5%D1%80%D0%BA%D0%BB%D1%96)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TCP/IP" TargetMode="External"/><Relationship Id="rId2" Type="http://schemas.openxmlformats.org/officeDocument/2006/relationships/hyperlink" Target="https://uk.wikipedia.org/wiki/%D0%A0%D0%BE%D0%B7%D0%BF%D0%BE%D0%B4%D1%96%D0%BB%D0%B5%D0%BD%D0%B0_%D0%B1%D0%B0%D0%B7%D0%B0_%D0%B4%D0%B0%D0%BD%D0%B8%D1%8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k.wikipedia.org/wiki/ICANN" TargetMode="External"/><Relationship Id="rId5" Type="http://schemas.openxmlformats.org/officeDocument/2006/relationships/hyperlink" Target="https://uk.wikipedia.org/wiki/%D0%A5%D0%BE%D1%81%D1%82%D0%BC%D0%B0%D0%B9%D1%81%D1%82%D0%B5%D1%80" TargetMode="External"/><Relationship Id="rId4" Type="http://schemas.openxmlformats.org/officeDocument/2006/relationships/hyperlink" Target="https://uk.wikipedia.org/wiki/%D0%86%D0%A0-%D0%B0%D0%B4%D1%80%D0%B5%D1%81%D0%B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33375"/>
            <a:ext cx="8915400" cy="2374900"/>
          </a:xfrm>
        </p:spPr>
        <p:txBody>
          <a:bodyPr/>
          <a:lstStyle/>
          <a:p>
            <a:r>
              <a:rPr lang="uk-UA" sz="4000" b="1" dirty="0" smtClean="0"/>
              <a:t>Лабораторна робота № </a:t>
            </a:r>
            <a:r>
              <a:rPr lang="uk-UA" sz="4000" b="1" dirty="0"/>
              <a:t>8</a:t>
            </a:r>
            <a:r>
              <a:rPr lang="uk-UA" sz="4000" b="1" dirty="0" smtClean="0"/>
              <a:t>:</a:t>
            </a:r>
            <a:r>
              <a:rPr lang="uk-UA" sz="4000" b="1" dirty="0" smtClean="0"/>
              <a:t/>
            </a:r>
            <a:br>
              <a:rPr lang="uk-UA" sz="4000" b="1" dirty="0" smtClean="0"/>
            </a:br>
            <a:r>
              <a:rPr lang="uk-UA" sz="4000" b="1" dirty="0" smtClean="0"/>
              <a:t>«</a:t>
            </a:r>
            <a:r>
              <a:rPr lang="ru-RU" sz="4000" b="1" dirty="0" err="1"/>
              <a:t>Організація</a:t>
            </a:r>
            <a:r>
              <a:rPr lang="ru-RU" sz="4000" b="1" dirty="0"/>
              <a:t> </a:t>
            </a:r>
            <a:r>
              <a:rPr lang="en-US" sz="4000" b="1" dirty="0"/>
              <a:t>DNS</a:t>
            </a:r>
            <a:r>
              <a:rPr lang="ru-RU" sz="4000" b="1" dirty="0"/>
              <a:t>-сервера </a:t>
            </a:r>
            <a:r>
              <a:rPr lang="uk-UA" sz="4000" b="1" dirty="0"/>
              <a:t>в </a:t>
            </a:r>
            <a:r>
              <a:rPr lang="en-US" sz="4000" b="1" dirty="0"/>
              <a:t>OC Linux</a:t>
            </a:r>
            <a:r>
              <a:rPr lang="uk-UA" sz="4000" b="1" dirty="0" smtClean="0"/>
              <a:t>»</a:t>
            </a:r>
            <a:endParaRPr lang="en-US" sz="3200" dirty="0" smtClean="0">
              <a:latin typeface="Constantia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7224" y="3071810"/>
            <a:ext cx="7834312" cy="2984500"/>
          </a:xfrm>
        </p:spPr>
        <p:txBody>
          <a:bodyPr>
            <a:normAutofit fontScale="70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uk-UA" sz="7000" dirty="0" err="1" smtClean="0">
                <a:solidFill>
                  <a:schemeClr val="tx1"/>
                </a:solidFill>
              </a:rPr>
              <a:t>Белей</a:t>
            </a:r>
            <a:r>
              <a:rPr lang="uk-UA" sz="7000" dirty="0" smtClean="0">
                <a:solidFill>
                  <a:schemeClr val="tx1"/>
                </a:solidFill>
              </a:rPr>
              <a:t> Олександр Ігорович,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7000" dirty="0" smtClean="0">
                <a:solidFill>
                  <a:schemeClr val="tx1"/>
                </a:solidFill>
                <a:latin typeface="Arial" pitchFamily="34" charset="0"/>
              </a:rPr>
              <a:t>Oleksandr.I.Belei@lpnu.ua,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7000" dirty="0" smtClean="0">
                <a:solidFill>
                  <a:schemeClr val="tx1"/>
                </a:solidFill>
                <a:latin typeface="Arial" pitchFamily="34" charset="0"/>
              </a:rPr>
              <a:t>+38(067)3378560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446" y="116632"/>
            <a:ext cx="91085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Зупинимо</a:t>
            </a:r>
            <a:r>
              <a:rPr lang="ru-RU" dirty="0" smtClean="0"/>
              <a:t> </a:t>
            </a:r>
            <a:r>
              <a:rPr lang="ru-RU" dirty="0"/>
              <a:t>нашу </a:t>
            </a:r>
            <a:r>
              <a:rPr lang="en-US" dirty="0"/>
              <a:t>Ubuntu, </a:t>
            </a:r>
            <a:r>
              <a:rPr lang="ru-RU" dirty="0" err="1"/>
              <a:t>закриємо</a:t>
            </a:r>
            <a:r>
              <a:rPr lang="ru-RU" dirty="0"/>
              <a:t> </a:t>
            </a:r>
            <a:r>
              <a:rPr lang="ru-RU" dirty="0" err="1"/>
              <a:t>вікно</a:t>
            </a:r>
            <a:r>
              <a:rPr lang="ru-RU" dirty="0"/>
              <a:t> з </a:t>
            </a:r>
            <a:r>
              <a:rPr lang="ru-RU" dirty="0" err="1"/>
              <a:t>терміналом</a:t>
            </a:r>
            <a:r>
              <a:rPr lang="ru-RU" dirty="0"/>
              <a:t>, і </a:t>
            </a:r>
            <a:r>
              <a:rPr lang="ru-RU" dirty="0" err="1"/>
              <a:t>вже</a:t>
            </a:r>
            <a:r>
              <a:rPr lang="ru-RU" dirty="0"/>
              <a:t> в головному </a:t>
            </a:r>
            <a:r>
              <a:rPr lang="ru-RU" dirty="0" err="1"/>
              <a:t>вікні</a:t>
            </a:r>
            <a:r>
              <a:rPr lang="ru-RU" dirty="0"/>
              <a:t> </a:t>
            </a:r>
            <a:r>
              <a:rPr lang="en-US" dirty="0" err="1"/>
              <a:t>VirtualBox</a:t>
            </a:r>
            <a:r>
              <a:rPr lang="en-US" dirty="0"/>
              <a:t> </a:t>
            </a:r>
            <a:r>
              <a:rPr lang="ru-RU" dirty="0" err="1"/>
              <a:t>йдемо</a:t>
            </a:r>
            <a:r>
              <a:rPr lang="ru-RU" dirty="0"/>
              <a:t> в Файл → Установки → Мережа → </a:t>
            </a:r>
            <a:r>
              <a:rPr lang="ru-RU" dirty="0" err="1"/>
              <a:t>Віртуальні</a:t>
            </a:r>
            <a:r>
              <a:rPr lang="ru-RU" dirty="0"/>
              <a:t> </a:t>
            </a:r>
            <a:r>
              <a:rPr lang="ru-RU" dirty="0" err="1"/>
              <a:t>мережі</a:t>
            </a:r>
            <a:r>
              <a:rPr lang="ru-RU" dirty="0"/>
              <a:t> хоста - справа три </a:t>
            </a:r>
            <a:r>
              <a:rPr lang="ru-RU" dirty="0" err="1"/>
              <a:t>маленькі</a:t>
            </a:r>
            <a:r>
              <a:rPr lang="ru-RU" dirty="0"/>
              <a:t> </a:t>
            </a:r>
            <a:r>
              <a:rPr lang="ru-RU" dirty="0" err="1"/>
              <a:t>іконки</a:t>
            </a:r>
            <a:r>
              <a:rPr lang="ru-RU" dirty="0"/>
              <a:t> - </a:t>
            </a:r>
            <a:r>
              <a:rPr lang="ru-RU" dirty="0" err="1"/>
              <a:t>тиснемо</a:t>
            </a:r>
            <a:r>
              <a:rPr lang="ru-RU" dirty="0"/>
              <a:t> на </a:t>
            </a:r>
            <a:r>
              <a:rPr lang="ru-RU" dirty="0" err="1"/>
              <a:t>нижню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зображенням</a:t>
            </a:r>
            <a:r>
              <a:rPr lang="ru-RU" dirty="0"/>
              <a:t> </a:t>
            </a:r>
            <a:r>
              <a:rPr lang="ru-RU" dirty="0" err="1"/>
              <a:t>викрутки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5" name="Picture 4" descr="imag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980" y="1286510"/>
            <a:ext cx="6670040" cy="4284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4281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30552"/>
            <a:ext cx="8964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err="1"/>
              <a:t>Бачимо</a:t>
            </a:r>
            <a:r>
              <a:rPr lang="ru-RU" dirty="0"/>
              <a:t> IP-адреса: 192.168.56.1 - </a:t>
            </a:r>
            <a:r>
              <a:rPr lang="ru-RU" dirty="0" err="1"/>
              <a:t>це</a:t>
            </a:r>
            <a:r>
              <a:rPr lang="ru-RU" dirty="0"/>
              <a:t> адреса, за </a:t>
            </a:r>
            <a:r>
              <a:rPr lang="ru-RU" dirty="0" err="1"/>
              <a:t>якою</a:t>
            </a:r>
            <a:r>
              <a:rPr lang="ru-RU" dirty="0"/>
              <a:t>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звертається</a:t>
            </a:r>
            <a:r>
              <a:rPr lang="ru-RU" dirty="0"/>
              <a:t> до </a:t>
            </a:r>
            <a:r>
              <a:rPr lang="ru-RU" dirty="0" err="1"/>
              <a:t>VirtualBox</a:t>
            </a:r>
            <a:endParaRPr lang="en-US" dirty="0"/>
          </a:p>
        </p:txBody>
      </p:sp>
      <p:pic>
        <p:nvPicPr>
          <p:cNvPr id="4" name="Picture 3" descr="imag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980" y="1286510"/>
            <a:ext cx="6670040" cy="4284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1904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60648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err="1"/>
              <a:t>Поруч</a:t>
            </a:r>
            <a:r>
              <a:rPr lang="ru-RU" dirty="0"/>
              <a:t> вкладка «DHCP сервер» в </a:t>
            </a:r>
            <a:r>
              <a:rPr lang="ru-RU" dirty="0" err="1"/>
              <a:t>нашому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вона </a:t>
            </a:r>
            <a:r>
              <a:rPr lang="ru-RU" dirty="0" err="1"/>
              <a:t>порожня</a:t>
            </a:r>
            <a:r>
              <a:rPr lang="ru-RU" dirty="0"/>
              <a:t> (</a:t>
            </a:r>
            <a:r>
              <a:rPr lang="ru-RU" dirty="0" err="1"/>
              <a:t>чекбокс</a:t>
            </a:r>
            <a:r>
              <a:rPr lang="ru-RU" dirty="0"/>
              <a:t> не </a:t>
            </a:r>
            <a:r>
              <a:rPr lang="ru-RU" dirty="0" err="1"/>
              <a:t>вибрано</a:t>
            </a:r>
            <a:r>
              <a:rPr lang="ru-RU" dirty="0"/>
              <a:t>). І нехай </a:t>
            </a:r>
            <a:r>
              <a:rPr lang="ru-RU" dirty="0" err="1"/>
              <a:t>такий</a:t>
            </a:r>
            <a:r>
              <a:rPr lang="ru-RU" dirty="0"/>
              <a:t> і </a:t>
            </a:r>
            <a:r>
              <a:rPr lang="ru-RU" dirty="0" err="1"/>
              <a:t>залишається</a:t>
            </a:r>
            <a:endParaRPr lang="en-US" dirty="0"/>
          </a:p>
        </p:txBody>
      </p:sp>
      <p:pic>
        <p:nvPicPr>
          <p:cNvPr id="4" name="Picture 3" descr="imag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980" y="1286510"/>
            <a:ext cx="6670040" cy="4284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726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55" y="260648"/>
            <a:ext cx="8604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Далі</a:t>
            </a:r>
            <a:r>
              <a:rPr lang="ru-RU" dirty="0"/>
              <a:t> </a:t>
            </a:r>
            <a:r>
              <a:rPr lang="ru-RU" dirty="0" err="1"/>
              <a:t>йдемо</a:t>
            </a:r>
            <a:r>
              <a:rPr lang="ru-RU" dirty="0"/>
              <a:t> в настройки </a:t>
            </a:r>
            <a:r>
              <a:rPr lang="ru-RU" dirty="0" err="1"/>
              <a:t>гостьової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(в </a:t>
            </a:r>
            <a:r>
              <a:rPr lang="ru-RU" dirty="0" err="1"/>
              <a:t>нашому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- </a:t>
            </a:r>
            <a:r>
              <a:rPr lang="en-US" dirty="0"/>
              <a:t>Ubuntu 16.04.2 Server), </a:t>
            </a:r>
            <a:r>
              <a:rPr lang="ru-RU" dirty="0" err="1"/>
              <a:t>клацаємо</a:t>
            </a:r>
            <a:r>
              <a:rPr lang="ru-RU" dirty="0"/>
              <a:t> правою </a:t>
            </a:r>
            <a:r>
              <a:rPr lang="ru-RU" dirty="0" err="1"/>
              <a:t>кнопкою</a:t>
            </a:r>
            <a:r>
              <a:rPr lang="ru-RU" dirty="0"/>
              <a:t> на </a:t>
            </a:r>
            <a:r>
              <a:rPr lang="ru-RU" dirty="0" err="1"/>
              <a:t>вкладці</a:t>
            </a:r>
            <a:r>
              <a:rPr lang="ru-RU" dirty="0"/>
              <a:t> з системою і </a:t>
            </a:r>
            <a:r>
              <a:rPr lang="ru-RU" dirty="0" err="1"/>
              <a:t>вибираємо</a:t>
            </a:r>
            <a:r>
              <a:rPr lang="ru-RU" dirty="0"/>
              <a:t> </a:t>
            </a:r>
            <a:r>
              <a:rPr lang="ru-RU" dirty="0" err="1"/>
              <a:t>самий</a:t>
            </a:r>
            <a:r>
              <a:rPr lang="ru-RU" dirty="0"/>
              <a:t> </a:t>
            </a:r>
            <a:r>
              <a:rPr lang="ru-RU" dirty="0" err="1"/>
              <a:t>верхній</a:t>
            </a:r>
            <a:r>
              <a:rPr lang="ru-RU" dirty="0"/>
              <a:t> пункт «</a:t>
            </a:r>
            <a:r>
              <a:rPr lang="ru-RU" dirty="0" err="1"/>
              <a:t>Налаштувати</a:t>
            </a:r>
            <a:r>
              <a:rPr lang="ru-RU" dirty="0"/>
              <a:t> ...».</a:t>
            </a:r>
            <a:endParaRPr lang="en-US" dirty="0"/>
          </a:p>
        </p:txBody>
      </p:sp>
      <p:pic>
        <p:nvPicPr>
          <p:cNvPr id="4" name="Picture 3" descr="imag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980" y="1286510"/>
            <a:ext cx="6670040" cy="4284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3085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539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 </a:t>
            </a:r>
            <a:r>
              <a:rPr lang="ru-RU" dirty="0" err="1"/>
              <a:t>завершенню</a:t>
            </a:r>
            <a:r>
              <a:rPr lang="ru-RU" dirty="0"/>
              <a:t> у вас буде створена </a:t>
            </a:r>
            <a:r>
              <a:rPr lang="ru-RU" dirty="0" err="1"/>
              <a:t>віртуальна</a:t>
            </a:r>
            <a:r>
              <a:rPr lang="ru-RU" dirty="0"/>
              <a:t> машина, але вона </a:t>
            </a:r>
            <a:r>
              <a:rPr lang="ru-RU" dirty="0" err="1"/>
              <a:t>поки</a:t>
            </a:r>
            <a:r>
              <a:rPr lang="ru-RU" dirty="0"/>
              <a:t> без </a:t>
            </a:r>
            <a:r>
              <a:rPr lang="ru-RU" dirty="0" err="1"/>
              <a:t>операційної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. Для того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встановити</a:t>
            </a:r>
            <a:r>
              <a:rPr lang="ru-RU" dirty="0"/>
              <a:t>,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завантажити</a:t>
            </a:r>
            <a:r>
              <a:rPr lang="ru-RU" dirty="0"/>
              <a:t> </a:t>
            </a:r>
            <a:r>
              <a:rPr lang="ru-RU" dirty="0" err="1"/>
              <a:t>Ubuntu</a:t>
            </a:r>
            <a:r>
              <a:rPr lang="ru-RU" dirty="0"/>
              <a:t> </a:t>
            </a:r>
            <a:r>
              <a:rPr lang="ru-RU" dirty="0" err="1"/>
              <a:t>Linux</a:t>
            </a:r>
            <a:r>
              <a:rPr lang="ru-RU" dirty="0"/>
              <a:t> (32-bit </a:t>
            </a:r>
            <a:r>
              <a:rPr lang="ru-RU" dirty="0" err="1"/>
              <a:t>або</a:t>
            </a:r>
            <a:r>
              <a:rPr lang="ru-RU" dirty="0"/>
              <a:t> 64-bit, в </a:t>
            </a:r>
            <a:r>
              <a:rPr lang="ru-RU" dirty="0" err="1"/>
              <a:t>залежності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того,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вибрано</a:t>
            </a:r>
            <a:r>
              <a:rPr lang="ru-RU" dirty="0"/>
              <a:t> на </a:t>
            </a:r>
            <a:r>
              <a:rPr lang="ru-RU" dirty="0" err="1"/>
              <a:t>кроці</a:t>
            </a:r>
            <a:r>
              <a:rPr lang="ru-RU" dirty="0"/>
              <a:t>, де ми </a:t>
            </a:r>
            <a:r>
              <a:rPr lang="ru-RU" dirty="0" err="1"/>
              <a:t>зазначали</a:t>
            </a:r>
            <a:r>
              <a:rPr lang="ru-RU" dirty="0"/>
              <a:t> тип ОС).</a:t>
            </a:r>
          </a:p>
          <a:p>
            <a:r>
              <a:rPr lang="ru-RU" dirty="0" err="1"/>
              <a:t>Натискання</a:t>
            </a:r>
            <a:r>
              <a:rPr lang="ru-RU" dirty="0"/>
              <a:t> на кнопку «</a:t>
            </a:r>
            <a:r>
              <a:rPr lang="ru-RU" dirty="0" err="1"/>
              <a:t>Запустити</a:t>
            </a:r>
            <a:r>
              <a:rPr lang="ru-RU" dirty="0"/>
              <a:t>» </a:t>
            </a:r>
            <a:r>
              <a:rPr lang="ru-RU" dirty="0" err="1"/>
              <a:t>має</a:t>
            </a:r>
            <a:r>
              <a:rPr lang="ru-RU" dirty="0"/>
              <a:t> привести до </a:t>
            </a:r>
            <a:r>
              <a:rPr lang="ru-RU" dirty="0" err="1"/>
              <a:t>появи</a:t>
            </a:r>
            <a:r>
              <a:rPr lang="ru-RU" dirty="0"/>
              <a:t> </a:t>
            </a:r>
            <a:r>
              <a:rPr lang="ru-RU" dirty="0" err="1"/>
              <a:t>діалогового</a:t>
            </a:r>
            <a:r>
              <a:rPr lang="ru-RU" dirty="0"/>
              <a:t> </a:t>
            </a:r>
            <a:r>
              <a:rPr lang="ru-RU" dirty="0" err="1"/>
              <a:t>вікна</a:t>
            </a:r>
            <a:r>
              <a:rPr lang="ru-RU" dirty="0"/>
              <a:t> з </a:t>
            </a:r>
            <a:r>
              <a:rPr lang="ru-RU" dirty="0" err="1"/>
              <a:t>пропозицією</a:t>
            </a:r>
            <a:r>
              <a:rPr lang="ru-RU" dirty="0"/>
              <a:t> </a:t>
            </a:r>
            <a:r>
              <a:rPr lang="ru-RU" dirty="0" err="1"/>
              <a:t>вказати</a:t>
            </a:r>
            <a:r>
              <a:rPr lang="ru-RU" dirty="0"/>
              <a:t> шлях до скачав ISO образу.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75" y="1775866"/>
            <a:ext cx="7996098" cy="5082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510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94" y="116632"/>
            <a:ext cx="91274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Тут </a:t>
            </a:r>
            <a:r>
              <a:rPr lang="ru-RU" dirty="0" err="1"/>
              <a:t>знову</a:t>
            </a:r>
            <a:r>
              <a:rPr lang="ru-RU" dirty="0"/>
              <a:t> </a:t>
            </a:r>
            <a:r>
              <a:rPr lang="ru-RU" dirty="0" err="1"/>
              <a:t>йдемо</a:t>
            </a:r>
            <a:r>
              <a:rPr lang="ru-RU" dirty="0"/>
              <a:t> в «Мережа» (у нас </a:t>
            </a:r>
            <a:r>
              <a:rPr lang="ru-RU" dirty="0" err="1"/>
              <a:t>виходить</a:t>
            </a:r>
            <a:r>
              <a:rPr lang="ru-RU" dirty="0"/>
              <a:t> два </a:t>
            </a:r>
            <a:r>
              <a:rPr lang="ru-RU" dirty="0" err="1"/>
              <a:t>однойменних</a:t>
            </a:r>
            <a:r>
              <a:rPr lang="ru-RU" dirty="0"/>
              <a:t> пункту «Мережа», але в </a:t>
            </a:r>
            <a:r>
              <a:rPr lang="ru-RU" dirty="0" err="1"/>
              <a:t>першому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ми </a:t>
            </a:r>
            <a:r>
              <a:rPr lang="ru-RU" dirty="0" err="1"/>
              <a:t>налаштовували</a:t>
            </a:r>
            <a:r>
              <a:rPr lang="ru-RU" dirty="0"/>
              <a:t> мережу </a:t>
            </a:r>
            <a:r>
              <a:rPr lang="en-US" dirty="0"/>
              <a:t>Windows </a:t>
            </a:r>
            <a:r>
              <a:rPr lang="ru-RU" dirty="0"/>
              <a:t>і </a:t>
            </a:r>
            <a:r>
              <a:rPr lang="en-US" dirty="0" err="1"/>
              <a:t>VirtualBox</a:t>
            </a:r>
            <a:r>
              <a:rPr lang="en-US" dirty="0"/>
              <a:t>, </a:t>
            </a:r>
            <a:r>
              <a:rPr lang="ru-RU" dirty="0"/>
              <a:t>а </a:t>
            </a:r>
            <a:r>
              <a:rPr lang="ru-RU" dirty="0" err="1"/>
              <a:t>тепер</a:t>
            </a:r>
            <a:r>
              <a:rPr lang="ru-RU" dirty="0"/>
              <a:t> ми </a:t>
            </a:r>
            <a:r>
              <a:rPr lang="ru-RU" dirty="0" err="1"/>
              <a:t>налаштовуємо</a:t>
            </a:r>
            <a:r>
              <a:rPr lang="ru-RU" dirty="0"/>
              <a:t> мережу </a:t>
            </a:r>
            <a:r>
              <a:rPr lang="ru-RU" dirty="0" err="1"/>
              <a:t>гостьової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- </a:t>
            </a:r>
            <a:r>
              <a:rPr lang="en-US" dirty="0"/>
              <a:t>Ubuntu </a:t>
            </a:r>
            <a:r>
              <a:rPr lang="ru-RU" dirty="0"/>
              <a:t>в </a:t>
            </a:r>
            <a:r>
              <a:rPr lang="ru-RU" dirty="0" err="1"/>
              <a:t>зв'язці</a:t>
            </a:r>
            <a:r>
              <a:rPr lang="ru-RU" dirty="0"/>
              <a:t> з </a:t>
            </a:r>
            <a:r>
              <a:rPr lang="ru-RU" dirty="0" err="1"/>
              <a:t>іншим</a:t>
            </a:r>
            <a:r>
              <a:rPr lang="ru-RU" dirty="0"/>
              <a:t>). Тут ми </a:t>
            </a:r>
            <a:r>
              <a:rPr lang="ru-RU" dirty="0" err="1"/>
              <a:t>бачимо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для </a:t>
            </a:r>
            <a:r>
              <a:rPr lang="ru-RU" dirty="0" err="1"/>
              <a:t>першого</a:t>
            </a:r>
            <a:r>
              <a:rPr lang="ru-RU" dirty="0"/>
              <a:t> адаптера </a:t>
            </a:r>
            <a:r>
              <a:rPr lang="ru-RU" dirty="0" err="1"/>
              <a:t>відзначена</a:t>
            </a:r>
            <a:r>
              <a:rPr lang="ru-RU" dirty="0"/>
              <a:t> </a:t>
            </a:r>
            <a:r>
              <a:rPr lang="en-US" dirty="0"/>
              <a:t>NAT. </a:t>
            </a:r>
          </a:p>
        </p:txBody>
      </p:sp>
      <p:pic>
        <p:nvPicPr>
          <p:cNvPr id="4" name="Picture 3" descr="imag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277" y="1772816"/>
            <a:ext cx="6670040" cy="4284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4539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332656"/>
            <a:ext cx="88204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err="1"/>
              <a:t>Відкриваємо</a:t>
            </a:r>
            <a:r>
              <a:rPr lang="ru-RU" dirty="0"/>
              <a:t> вкладку «Адаптер 2», </a:t>
            </a:r>
            <a:r>
              <a:rPr lang="ru-RU" dirty="0" err="1"/>
              <a:t>ставимо</a:t>
            </a:r>
            <a:r>
              <a:rPr lang="ru-RU" dirty="0"/>
              <a:t> галку на «</a:t>
            </a:r>
            <a:r>
              <a:rPr lang="ru-RU" dirty="0" err="1"/>
              <a:t>Включити</a:t>
            </a:r>
            <a:r>
              <a:rPr lang="ru-RU" dirty="0"/>
              <a:t> </a:t>
            </a:r>
            <a:r>
              <a:rPr lang="ru-RU" dirty="0" err="1"/>
              <a:t>мережевий</a:t>
            </a:r>
            <a:r>
              <a:rPr lang="ru-RU" dirty="0"/>
              <a:t> адаптер» і в списку </a:t>
            </a:r>
            <a:r>
              <a:rPr lang="ru-RU" dirty="0" err="1"/>
              <a:t>вибираємо</a:t>
            </a:r>
            <a:r>
              <a:rPr lang="ru-RU" dirty="0"/>
              <a:t> тип </a:t>
            </a:r>
            <a:r>
              <a:rPr lang="ru-RU" dirty="0" err="1"/>
              <a:t>підключення</a:t>
            </a:r>
            <a:r>
              <a:rPr lang="ru-RU" dirty="0"/>
              <a:t>: «</a:t>
            </a:r>
            <a:r>
              <a:rPr lang="ru-RU" dirty="0" err="1"/>
              <a:t>Віртуальний</a:t>
            </a:r>
            <a:r>
              <a:rPr lang="ru-RU" dirty="0"/>
              <a:t> адаптер хоста». </a:t>
            </a:r>
            <a:r>
              <a:rPr lang="ru-RU" dirty="0" err="1"/>
              <a:t>Тиснемо</a:t>
            </a:r>
            <a:r>
              <a:rPr lang="ru-RU" dirty="0"/>
              <a:t> ОК. </a:t>
            </a:r>
            <a:r>
              <a:rPr lang="ru-RU" dirty="0" err="1"/>
              <a:t>Ця</a:t>
            </a:r>
            <a:r>
              <a:rPr lang="ru-RU" dirty="0"/>
              <a:t> </a:t>
            </a:r>
            <a:r>
              <a:rPr lang="ru-RU" dirty="0" err="1"/>
              <a:t>дія</a:t>
            </a:r>
            <a:r>
              <a:rPr lang="ru-RU" dirty="0"/>
              <a:t> </a:t>
            </a:r>
            <a:r>
              <a:rPr lang="ru-RU" dirty="0" err="1"/>
              <a:t>додасть</a:t>
            </a:r>
            <a:r>
              <a:rPr lang="ru-RU" dirty="0"/>
              <a:t> нам в </a:t>
            </a:r>
            <a:r>
              <a:rPr lang="en-US" dirty="0"/>
              <a:t>Ubuntu </a:t>
            </a:r>
            <a:r>
              <a:rPr lang="ru-RU" dirty="0" err="1"/>
              <a:t>мережевий</a:t>
            </a:r>
            <a:r>
              <a:rPr lang="ru-RU" dirty="0"/>
              <a:t> адаптер, через </a:t>
            </a:r>
            <a:r>
              <a:rPr lang="ru-RU" dirty="0" err="1"/>
              <a:t>який</a:t>
            </a:r>
            <a:r>
              <a:rPr lang="ru-RU" dirty="0"/>
              <a:t> ми і </a:t>
            </a:r>
            <a:r>
              <a:rPr lang="ru-RU" dirty="0" err="1"/>
              <a:t>прорубати</a:t>
            </a:r>
            <a:r>
              <a:rPr lang="ru-RU" dirty="0"/>
              <a:t> </a:t>
            </a:r>
            <a:r>
              <a:rPr lang="ru-RU" dirty="0" err="1"/>
              <a:t>вікно</a:t>
            </a:r>
            <a:r>
              <a:rPr lang="ru-RU" dirty="0"/>
              <a:t> у </a:t>
            </a:r>
            <a:r>
              <a:rPr lang="ru-RU" dirty="0" err="1"/>
              <a:t>зовнішній</a:t>
            </a:r>
            <a:r>
              <a:rPr lang="ru-RU" dirty="0"/>
              <a:t> </a:t>
            </a:r>
            <a:r>
              <a:rPr lang="ru-RU" dirty="0" err="1"/>
              <a:t>світ</a:t>
            </a:r>
            <a:r>
              <a:rPr lang="ru-RU" dirty="0"/>
              <a:t>, і в яке </a:t>
            </a:r>
            <a:r>
              <a:rPr lang="ru-RU" dirty="0" err="1"/>
              <a:t>можна</a:t>
            </a:r>
            <a:r>
              <a:rPr lang="ru-RU" dirty="0"/>
              <a:t> буде </a:t>
            </a:r>
            <a:r>
              <a:rPr lang="ru-RU" dirty="0" err="1"/>
              <a:t>подивитися</a:t>
            </a:r>
            <a:r>
              <a:rPr lang="ru-RU" dirty="0"/>
              <a:t> на </a:t>
            </a:r>
            <a:r>
              <a:rPr lang="en-US" dirty="0"/>
              <a:t>Ubuntu </a:t>
            </a:r>
            <a:r>
              <a:rPr lang="ru-RU" dirty="0"/>
              <a:t>з </a:t>
            </a:r>
            <a:r>
              <a:rPr lang="en-US" dirty="0"/>
              <a:t>Windows, </a:t>
            </a:r>
            <a:r>
              <a:rPr lang="ru-RU" dirty="0"/>
              <a:t>через браузер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en-US" dirty="0"/>
              <a:t>SSH-</a:t>
            </a:r>
            <a:r>
              <a:rPr lang="ru-RU" dirty="0" err="1"/>
              <a:t>клієнт</a:t>
            </a:r>
            <a:endParaRPr lang="en-US" dirty="0"/>
          </a:p>
        </p:txBody>
      </p:sp>
      <p:pic>
        <p:nvPicPr>
          <p:cNvPr id="4" name="Picture 3" descr="imag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744" y="2132856"/>
            <a:ext cx="6670040" cy="4284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59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008" y="547817"/>
            <a:ext cx="89289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Далі</a:t>
            </a:r>
            <a:r>
              <a:rPr lang="ru-RU" dirty="0"/>
              <a:t> </a:t>
            </a:r>
            <a:r>
              <a:rPr lang="ru-RU" dirty="0" err="1"/>
              <a:t>йдемо</a:t>
            </a:r>
            <a:r>
              <a:rPr lang="ru-RU" dirty="0"/>
              <a:t> в </a:t>
            </a:r>
            <a:r>
              <a:rPr lang="ru-RU" dirty="0" err="1"/>
              <a:t>вікно</a:t>
            </a:r>
            <a:r>
              <a:rPr lang="ru-RU" dirty="0"/>
              <a:t> </a:t>
            </a:r>
            <a:r>
              <a:rPr lang="ru-RU" dirty="0" err="1"/>
              <a:t>терміналу</a:t>
            </a:r>
            <a:r>
              <a:rPr lang="ru-RU" dirty="0"/>
              <a:t> </a:t>
            </a:r>
            <a:r>
              <a:rPr lang="en-US" dirty="0"/>
              <a:t>Ubuntu, </a:t>
            </a:r>
            <a:r>
              <a:rPr lang="ru-RU" dirty="0" err="1"/>
              <a:t>логіном</a:t>
            </a:r>
            <a:r>
              <a:rPr lang="ru-RU" dirty="0"/>
              <a:t> (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не), і </a:t>
            </a:r>
            <a:r>
              <a:rPr lang="ru-RU" dirty="0" err="1"/>
              <a:t>відразу</a:t>
            </a:r>
            <a:r>
              <a:rPr lang="ru-RU" dirty="0"/>
              <a:t> </a:t>
            </a:r>
            <a:r>
              <a:rPr lang="ru-RU" dirty="0" err="1"/>
              <a:t>ставимо</a:t>
            </a:r>
            <a:r>
              <a:rPr lang="ru-RU" dirty="0"/>
              <a:t> </a:t>
            </a:r>
            <a:r>
              <a:rPr lang="en-US" dirty="0"/>
              <a:t>mc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mc</a:t>
            </a:r>
          </a:p>
          <a:p>
            <a:endParaRPr lang="en-US" dirty="0"/>
          </a:p>
          <a:p>
            <a:r>
              <a:rPr lang="ru-RU" dirty="0"/>
              <a:t>Чим </a:t>
            </a:r>
            <a:r>
              <a:rPr lang="ru-RU" dirty="0" err="1"/>
              <a:t>значно</a:t>
            </a:r>
            <a:r>
              <a:rPr lang="ru-RU" dirty="0"/>
              <a:t> </a:t>
            </a:r>
            <a:r>
              <a:rPr lang="ru-RU" dirty="0" err="1"/>
              <a:t>полегшуємо</a:t>
            </a:r>
            <a:r>
              <a:rPr lang="ru-RU" dirty="0"/>
              <a:t> </a:t>
            </a:r>
            <a:r>
              <a:rPr lang="ru-RU" dirty="0" err="1"/>
              <a:t>собі</a:t>
            </a:r>
            <a:r>
              <a:rPr lang="ru-RU" dirty="0"/>
              <a:t> подальше </a:t>
            </a:r>
            <a:r>
              <a:rPr lang="ru-RU" dirty="0" err="1"/>
              <a:t>життя</a:t>
            </a:r>
            <a:r>
              <a:rPr lang="ru-RU" dirty="0"/>
              <a:t> (тут </a:t>
            </a:r>
            <a:r>
              <a:rPr lang="ru-RU" dirty="0" err="1"/>
              <a:t>згадується</a:t>
            </a:r>
            <a:r>
              <a:rPr lang="ru-RU" dirty="0"/>
              <a:t> </a:t>
            </a:r>
            <a:r>
              <a:rPr lang="ru-RU" dirty="0" err="1"/>
              <a:t>вислів</a:t>
            </a:r>
            <a:r>
              <a:rPr lang="ru-RU" dirty="0"/>
              <a:t> </a:t>
            </a:r>
            <a:r>
              <a:rPr lang="ru-RU" dirty="0" err="1"/>
              <a:t>стародавнього</a:t>
            </a:r>
            <a:r>
              <a:rPr lang="ru-RU" dirty="0"/>
              <a:t> </a:t>
            </a:r>
            <a:r>
              <a:rPr lang="ru-RU" dirty="0" err="1"/>
              <a:t>філософа</a:t>
            </a:r>
            <a:r>
              <a:rPr lang="ru-RU" dirty="0"/>
              <a:t>: - </a:t>
            </a:r>
            <a:r>
              <a:rPr lang="ru-RU" dirty="0" err="1"/>
              <a:t>Це</a:t>
            </a:r>
            <a:r>
              <a:rPr lang="ru-RU" dirty="0"/>
              <a:t> як же треба </a:t>
            </a:r>
            <a:r>
              <a:rPr lang="ru-RU" dirty="0" err="1"/>
              <a:t>було</a:t>
            </a:r>
            <a:r>
              <a:rPr lang="ru-RU" dirty="0"/>
              <a:t> не </a:t>
            </a:r>
            <a:r>
              <a:rPr lang="ru-RU" dirty="0" err="1"/>
              <a:t>любити</a:t>
            </a:r>
            <a:r>
              <a:rPr lang="ru-RU" dirty="0"/>
              <a:t> людей, </a:t>
            </a:r>
            <a:r>
              <a:rPr lang="ru-RU" dirty="0" err="1"/>
              <a:t>щоб</a:t>
            </a:r>
            <a:r>
              <a:rPr lang="ru-RU" dirty="0"/>
              <a:t> сода </a:t>
            </a:r>
            <a:r>
              <a:rPr lang="en-US" dirty="0"/>
              <a:t>vi</a:t>
            </a:r>
            <a:r>
              <a:rPr lang="en-US" dirty="0" smtClean="0"/>
              <a:t>)</a:t>
            </a:r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r>
              <a:rPr lang="uk-UA" dirty="0"/>
              <a:t>Дивимося які мережеві інтерфейси нам доступні:</a:t>
            </a:r>
          </a:p>
          <a:p>
            <a:r>
              <a:rPr lang="en-US" dirty="0" err="1"/>
              <a:t>ifconfig</a:t>
            </a:r>
            <a:r>
              <a:rPr lang="en-US" dirty="0"/>
              <a:t> -a</a:t>
            </a:r>
          </a:p>
          <a:p>
            <a:endParaRPr lang="en-US" dirty="0"/>
          </a:p>
          <a:p>
            <a:r>
              <a:rPr lang="uk-UA" dirty="0"/>
              <a:t>Потрібно це для того, щоб зрозуміти, яке ім'я в </a:t>
            </a:r>
            <a:r>
              <a:rPr lang="en-US" dirty="0"/>
              <a:t>Ubuntu </a:t>
            </a:r>
            <a:r>
              <a:rPr lang="uk-UA" dirty="0"/>
              <a:t>носить той самий «Віртуальний адаптер </a:t>
            </a:r>
            <a:r>
              <a:rPr lang="uk-UA" dirty="0" err="1"/>
              <a:t>хоста</a:t>
            </a:r>
            <a:r>
              <a:rPr lang="uk-UA" dirty="0"/>
              <a:t>», який ми створили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28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7907020" cy="5022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7276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88640"/>
            <a:ext cx="81369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На скрині ви бачите вже налаштовані інтерфейси, але у вас буде приблизно те ж саме. Нас в даній ситуації виключно цікавить яке ім'я носить мережевий інтерфейс, через який ми і будемо здійснювати доступ з </a:t>
            </a:r>
            <a:r>
              <a:rPr lang="uk-UA" dirty="0" err="1"/>
              <a:t>вінди</a:t>
            </a:r>
            <a:r>
              <a:rPr lang="uk-UA" dirty="0"/>
              <a:t> в </a:t>
            </a:r>
            <a:r>
              <a:rPr lang="uk-UA" dirty="0" err="1"/>
              <a:t>Убунту</a:t>
            </a:r>
            <a:r>
              <a:rPr lang="uk-UA" dirty="0"/>
              <a:t>.</a:t>
            </a:r>
          </a:p>
          <a:p>
            <a:endParaRPr lang="uk-UA" dirty="0"/>
          </a:p>
          <a:p>
            <a:r>
              <a:rPr lang="uk-UA" dirty="0"/>
              <a:t>Тут ми бачимо, що є три інтерфейсу: </a:t>
            </a:r>
            <a:r>
              <a:rPr lang="en-US" dirty="0"/>
              <a:t>lo - </a:t>
            </a:r>
            <a:r>
              <a:rPr lang="uk-UA" dirty="0"/>
              <a:t>локальна петля, </a:t>
            </a:r>
            <a:r>
              <a:rPr lang="en-US" dirty="0"/>
              <a:t>enp0s3 - </a:t>
            </a:r>
            <a:r>
              <a:rPr lang="uk-UA" dirty="0"/>
              <a:t>це «Адаптер 1» який у нас налаштований як </a:t>
            </a:r>
            <a:r>
              <a:rPr lang="en-US" dirty="0"/>
              <a:t>NAT (</a:t>
            </a:r>
            <a:r>
              <a:rPr lang="uk-UA" dirty="0"/>
              <a:t>через нього йде </a:t>
            </a:r>
            <a:r>
              <a:rPr lang="uk-UA" dirty="0" err="1"/>
              <a:t>інтернет-трафік</a:t>
            </a:r>
            <a:r>
              <a:rPr lang="uk-UA" dirty="0"/>
              <a:t> в </a:t>
            </a:r>
            <a:r>
              <a:rPr lang="en-US" dirty="0"/>
              <a:t>Ubuntu) </a:t>
            </a:r>
            <a:r>
              <a:rPr lang="uk-UA" dirty="0"/>
              <a:t>і, нарешті, </a:t>
            </a:r>
            <a:r>
              <a:rPr lang="en-US" dirty="0"/>
              <a:t>enp0s8 - </a:t>
            </a:r>
            <a:r>
              <a:rPr lang="uk-UA" dirty="0"/>
              <a:t>це і є вищезгаданий «Адаптер 2 »(« Віртуальний адаптер </a:t>
            </a:r>
            <a:r>
              <a:rPr lang="uk-UA" dirty="0" err="1"/>
              <a:t>хоста</a:t>
            </a:r>
            <a:r>
              <a:rPr lang="uk-UA" dirty="0"/>
              <a:t> »). Тепер залишилося його налаштувати</a:t>
            </a:r>
            <a:r>
              <a:rPr lang="uk-UA" dirty="0" smtClean="0"/>
              <a:t>.</a:t>
            </a:r>
          </a:p>
          <a:p>
            <a:r>
              <a:rPr lang="uk-UA" dirty="0"/>
              <a:t>Запускаємо </a:t>
            </a:r>
            <a:r>
              <a:rPr lang="en-US" dirty="0"/>
              <a:t>mc </a:t>
            </a:r>
            <a:r>
              <a:rPr lang="uk-UA" dirty="0"/>
              <a:t>від імені </a:t>
            </a:r>
            <a:r>
              <a:rPr lang="uk-UA" dirty="0" err="1"/>
              <a:t>суперкористувача</a:t>
            </a:r>
            <a:r>
              <a:rPr lang="uk-UA" dirty="0"/>
              <a:t>:</a:t>
            </a:r>
          </a:p>
          <a:p>
            <a:r>
              <a:rPr lang="en-US" dirty="0" err="1"/>
              <a:t>sudo</a:t>
            </a:r>
            <a:r>
              <a:rPr lang="en-US" dirty="0"/>
              <a:t> mc</a:t>
            </a:r>
          </a:p>
          <a:p>
            <a:endParaRPr lang="en-US" dirty="0"/>
          </a:p>
          <a:p>
            <a:r>
              <a:rPr lang="uk-UA" dirty="0" smtClean="0"/>
              <a:t>І </a:t>
            </a:r>
            <a:r>
              <a:rPr lang="uk-UA" dirty="0"/>
              <a:t>відкриваємо для редагування файл</a:t>
            </a:r>
          </a:p>
          <a:p>
            <a:r>
              <a:rPr lang="uk-UA" dirty="0"/>
              <a:t>/ </a:t>
            </a:r>
            <a:r>
              <a:rPr lang="en-US" dirty="0" err="1"/>
              <a:t>Etc</a:t>
            </a:r>
            <a:r>
              <a:rPr lang="en-US" dirty="0"/>
              <a:t> / network / interfaces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uk-UA" dirty="0"/>
              <a:t>Переводимо на нього курсор і тиснемо </a:t>
            </a:r>
            <a:r>
              <a:rPr lang="en-US" dirty="0"/>
              <a:t>F4), </a:t>
            </a:r>
            <a:r>
              <a:rPr lang="uk-UA" dirty="0"/>
              <a:t>або просто командою</a:t>
            </a:r>
          </a:p>
          <a:p>
            <a:r>
              <a:rPr lang="en-US" dirty="0" err="1"/>
              <a:t>mcedit</a:t>
            </a:r>
            <a:r>
              <a:rPr lang="en-US" dirty="0"/>
              <a:t> / </a:t>
            </a:r>
            <a:r>
              <a:rPr lang="en-US" dirty="0" err="1"/>
              <a:t>etc</a:t>
            </a:r>
            <a:r>
              <a:rPr lang="en-US" dirty="0"/>
              <a:t> / network / interfaces</a:t>
            </a:r>
          </a:p>
        </p:txBody>
      </p:sp>
    </p:spTree>
    <p:extLst>
      <p:ext uri="{BB962C8B-B14F-4D97-AF65-F5344CB8AC3E}">
        <p14:creationId xmlns:p14="http://schemas.microsoft.com/office/powerpoint/2010/main" val="421613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dirty="0"/>
              <a:t>Се́рвер (англ. </a:t>
            </a:r>
            <a:r>
              <a:rPr lang="en-US" dirty="0"/>
              <a:t>server — «</a:t>
            </a:r>
            <a:r>
              <a:rPr lang="vi-VN" dirty="0"/>
              <a:t>служка», від англ. </a:t>
            </a:r>
            <a:r>
              <a:rPr lang="en-US" dirty="0"/>
              <a:t>to serve — </a:t>
            </a:r>
            <a:r>
              <a:rPr lang="vi-VN" dirty="0"/>
              <a:t>служити, множ. се́рвери) — у комп'ютерній термінології термін може стосуватися окремого комп'ютера чи програми. Головною ознакою в обох випадках є здатність машини чи програми переважну кількість часу працювати автономно, без втручання людини, реагуючи на зовнішні події відповідно до встановленого програмного забезпечення. Втручання людини відбувається під час встановлення серверу і під час його сервісного обслуговування. Часто це роблять окремі адміністратори серверів з вищою кваліфікацією.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/>
              <a:t>Се́рвер як комп'ютер — це комп'ютер у локальній чи глобальній мережі, який надає користувачам свої обчислювальні і дискові ресурси, а також доступ до встановлених сервісів; найчастіше працює цілодобово, чи у час роботи групи його користувачів.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/>
              <a:t>Се́рвер як програма — програма, що надає деякі послуги іншим програмам (клієнтам). Зв'язок між клієнтом і сервером зазвичай здійснюється за допомогою передачі повідомлень, часто через мережу, і використовує певний протокол для кодування запитів клієнта і відповідей сервера. Серверні програми можуть бути встановлені як на серверному, так і на персональному комп'ютері, щоразу вони забезпечують виконання певних служб (наприклад, сервер баз даних чи веб-сервер).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/>
              <a:t>Комп'ютер або програма, що установлена на цьому комп'ютері, здатні автоматично розподіляти інформацію чи файли під керуванням мережної ОС або у відповідь на запити, надіслані у режимі </a:t>
            </a:r>
            <a:r>
              <a:rPr lang="en-US" dirty="0"/>
              <a:t>on-line </a:t>
            </a:r>
            <a:r>
              <a:rPr lang="vi-VN" dirty="0"/>
              <a:t>користувачами, і таким чином надавати послуги іншим комп'ютерам мережі (клієнтам).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20493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246638"/>
            <a:ext cx="90364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І </a:t>
            </a:r>
            <a:r>
              <a:rPr lang="ru-RU" dirty="0" err="1"/>
              <a:t>додаємо</a:t>
            </a:r>
            <a:r>
              <a:rPr lang="ru-RU" dirty="0"/>
              <a:t> </a:t>
            </a:r>
            <a:r>
              <a:rPr lang="ru-RU" dirty="0" err="1"/>
              <a:t>туди</a:t>
            </a:r>
            <a:r>
              <a:rPr lang="ru-RU" dirty="0"/>
              <a:t> в </a:t>
            </a:r>
            <a:r>
              <a:rPr lang="ru-RU" dirty="0" err="1"/>
              <a:t>кінець</a:t>
            </a:r>
            <a:r>
              <a:rPr lang="ru-RU" dirty="0"/>
              <a:t> тексту </a:t>
            </a:r>
            <a:r>
              <a:rPr lang="ru-RU" dirty="0" err="1"/>
              <a:t>такі</a:t>
            </a:r>
            <a:r>
              <a:rPr lang="ru-RU" dirty="0"/>
              <a:t> рядки:</a:t>
            </a:r>
          </a:p>
          <a:p>
            <a:r>
              <a:rPr lang="en-US" dirty="0"/>
              <a:t>auto enp0s8</a:t>
            </a:r>
          </a:p>
          <a:p>
            <a:r>
              <a:rPr lang="en-US" dirty="0" err="1"/>
              <a:t>iface</a:t>
            </a:r>
            <a:r>
              <a:rPr lang="en-US" dirty="0"/>
              <a:t> enp0s8 </a:t>
            </a:r>
            <a:r>
              <a:rPr lang="en-US" dirty="0" err="1"/>
              <a:t>inet</a:t>
            </a:r>
            <a:r>
              <a:rPr lang="en-US" dirty="0"/>
              <a:t> static</a:t>
            </a:r>
          </a:p>
          <a:p>
            <a:r>
              <a:rPr lang="en-US" dirty="0"/>
              <a:t>address 192.168.56.107</a:t>
            </a:r>
          </a:p>
          <a:p>
            <a:r>
              <a:rPr lang="en-US" dirty="0" err="1"/>
              <a:t>netmask</a:t>
            </a:r>
            <a:r>
              <a:rPr lang="en-US" dirty="0"/>
              <a:t> 255.255.255.0</a:t>
            </a:r>
          </a:p>
          <a:p>
            <a:endParaRPr lang="en-US" dirty="0"/>
          </a:p>
          <a:p>
            <a:r>
              <a:rPr lang="ru-RU" dirty="0" err="1"/>
              <a:t>Виходить</a:t>
            </a:r>
            <a:r>
              <a:rPr lang="ru-RU" dirty="0"/>
              <a:t> </a:t>
            </a:r>
            <a:r>
              <a:rPr lang="ru-RU" dirty="0" err="1"/>
              <a:t>щось</a:t>
            </a:r>
            <a:r>
              <a:rPr lang="ru-RU" dirty="0"/>
              <a:t> на </a:t>
            </a:r>
            <a:r>
              <a:rPr lang="ru-RU" dirty="0" err="1"/>
              <a:t>зразок</a:t>
            </a:r>
            <a:r>
              <a:rPr lang="ru-RU" dirty="0"/>
              <a:t> як показано на </a:t>
            </a:r>
            <a:r>
              <a:rPr lang="ru-RU" dirty="0" err="1"/>
              <a:t>скрині</a:t>
            </a:r>
            <a:r>
              <a:rPr lang="ru-RU" dirty="0"/>
              <a:t>:</a:t>
            </a:r>
            <a:endParaRPr lang="uk-UA" dirty="0"/>
          </a:p>
        </p:txBody>
      </p:sp>
      <p:pic>
        <p:nvPicPr>
          <p:cNvPr id="4" name="Picture 3" descr="imag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732" y="2420888"/>
            <a:ext cx="6670040" cy="4284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5600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159023"/>
            <a:ext cx="885570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двома</a:t>
            </a:r>
            <a:r>
              <a:rPr lang="ru-RU" dirty="0"/>
              <a:t> словами, то ми </a:t>
            </a:r>
            <a:r>
              <a:rPr lang="ru-RU" dirty="0" err="1"/>
              <a:t>тим</a:t>
            </a:r>
            <a:r>
              <a:rPr lang="ru-RU" dirty="0"/>
              <a:t> самим </a:t>
            </a:r>
            <a:r>
              <a:rPr lang="ru-RU" dirty="0" err="1"/>
              <a:t>нашому</a:t>
            </a:r>
            <a:r>
              <a:rPr lang="ru-RU" dirty="0"/>
              <a:t> «Адаптеру 2» дали </a:t>
            </a:r>
            <a:r>
              <a:rPr lang="ru-RU" dirty="0" err="1"/>
              <a:t>статичний</a:t>
            </a:r>
            <a:r>
              <a:rPr lang="ru-RU" dirty="0"/>
              <a:t> </a:t>
            </a:r>
            <a:r>
              <a:rPr lang="en-US" dirty="0"/>
              <a:t>IP-</a:t>
            </a:r>
            <a:r>
              <a:rPr lang="ru-RU" dirty="0"/>
              <a:t>адресу: 192.168.56.107 (можете </a:t>
            </a:r>
            <a:r>
              <a:rPr lang="ru-RU" dirty="0" err="1"/>
              <a:t>поміняти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на 192.168.56.101 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або</a:t>
            </a:r>
            <a:r>
              <a:rPr lang="ru-RU" dirty="0"/>
              <a:t> 192.168.56.110, без </a:t>
            </a:r>
            <a:r>
              <a:rPr lang="ru-RU" dirty="0" err="1"/>
              <a:t>різниці</a:t>
            </a:r>
            <a:r>
              <a:rPr lang="ru-RU" dirty="0"/>
              <a:t>). І </a:t>
            </a:r>
            <a:r>
              <a:rPr lang="ru-RU" dirty="0" err="1"/>
              <a:t>тепер</a:t>
            </a:r>
            <a:r>
              <a:rPr lang="ru-RU" dirty="0"/>
              <a:t> через </a:t>
            </a:r>
            <a:r>
              <a:rPr lang="ru-RU" dirty="0" err="1"/>
              <a:t>цю</a:t>
            </a:r>
            <a:r>
              <a:rPr lang="ru-RU" dirty="0"/>
              <a:t> адресу, </a:t>
            </a:r>
            <a:r>
              <a:rPr lang="en-US" dirty="0"/>
              <a:t>Ubuntu </a:t>
            </a:r>
            <a:r>
              <a:rPr lang="ru-RU" dirty="0"/>
              <a:t>буде видно з </a:t>
            </a:r>
            <a:r>
              <a:rPr lang="en-US" dirty="0"/>
              <a:t>Windows.</a:t>
            </a:r>
          </a:p>
          <a:p>
            <a:endParaRPr lang="en-US" dirty="0"/>
          </a:p>
          <a:p>
            <a:r>
              <a:rPr lang="ru-RU" dirty="0" err="1" smtClean="0"/>
              <a:t>Зберігаємо</a:t>
            </a:r>
            <a:r>
              <a:rPr lang="ru-RU" dirty="0" smtClean="0"/>
              <a:t> </a:t>
            </a:r>
            <a:r>
              <a:rPr lang="ru-RU" dirty="0" err="1"/>
              <a:t>зміни</a:t>
            </a:r>
            <a:r>
              <a:rPr lang="ru-RU" dirty="0"/>
              <a:t> - </a:t>
            </a:r>
            <a:r>
              <a:rPr lang="en-US" dirty="0"/>
              <a:t>F2 </a:t>
            </a:r>
            <a:r>
              <a:rPr lang="ru-RU" dirty="0"/>
              <a:t>і </a:t>
            </a:r>
            <a:r>
              <a:rPr lang="ru-RU" dirty="0" err="1"/>
              <a:t>виходимо</a:t>
            </a:r>
            <a:r>
              <a:rPr lang="ru-RU" dirty="0"/>
              <a:t> з редактора - </a:t>
            </a:r>
            <a:r>
              <a:rPr lang="en-US" dirty="0"/>
              <a:t>F10.</a:t>
            </a:r>
          </a:p>
          <a:p>
            <a:endParaRPr lang="en-US" dirty="0"/>
          </a:p>
          <a:p>
            <a:r>
              <a:rPr lang="ru-RU" dirty="0" err="1" smtClean="0"/>
              <a:t>Далі</a:t>
            </a:r>
            <a:r>
              <a:rPr lang="ru-RU" dirty="0" smtClean="0"/>
              <a:t> </a:t>
            </a:r>
            <a:r>
              <a:rPr lang="ru-RU" dirty="0" err="1"/>
              <a:t>перезапускаємо</a:t>
            </a:r>
            <a:r>
              <a:rPr lang="ru-RU" dirty="0"/>
              <a:t> </a:t>
            </a:r>
            <a:r>
              <a:rPr lang="ru-RU" dirty="0" err="1"/>
              <a:t>інтерфейси</a:t>
            </a:r>
            <a:r>
              <a:rPr lang="ru-RU" dirty="0"/>
              <a:t>, </a:t>
            </a:r>
            <a:r>
              <a:rPr lang="ru-RU" dirty="0" err="1"/>
              <a:t>наприклад</a:t>
            </a:r>
            <a:r>
              <a:rPr lang="ru-RU" dirty="0"/>
              <a:t> так:</a:t>
            </a:r>
          </a:p>
          <a:p>
            <a:r>
              <a:rPr lang="en-US" dirty="0" err="1"/>
              <a:t>sudo</a:t>
            </a:r>
            <a:r>
              <a:rPr lang="en-US" dirty="0"/>
              <a:t> service networking restart</a:t>
            </a:r>
          </a:p>
          <a:p>
            <a:endParaRPr lang="en-US" dirty="0"/>
          </a:p>
          <a:p>
            <a:r>
              <a:rPr lang="ru-RU" dirty="0" err="1"/>
              <a:t>або</a:t>
            </a:r>
            <a:r>
              <a:rPr lang="ru-RU" dirty="0"/>
              <a:t> можете просто </a:t>
            </a:r>
            <a:r>
              <a:rPr lang="ru-RU" dirty="0" err="1"/>
              <a:t>перезавантажити</a:t>
            </a:r>
            <a:r>
              <a:rPr lang="ru-RU" dirty="0"/>
              <a:t> </a:t>
            </a:r>
            <a:r>
              <a:rPr lang="en-US" dirty="0"/>
              <a:t>Ubuntu Server.</a:t>
            </a:r>
          </a:p>
          <a:p>
            <a:endParaRPr lang="en-US" dirty="0"/>
          </a:p>
          <a:p>
            <a:r>
              <a:rPr lang="ru-RU" dirty="0" err="1" smtClean="0"/>
              <a:t>Тепер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зірки</a:t>
            </a:r>
            <a:r>
              <a:rPr lang="ru-RU" dirty="0"/>
              <a:t> на </a:t>
            </a:r>
            <a:r>
              <a:rPr lang="ru-RU" dirty="0" err="1"/>
              <a:t>небі</a:t>
            </a:r>
            <a:r>
              <a:rPr lang="ru-RU" dirty="0"/>
              <a:t> </a:t>
            </a:r>
            <a:r>
              <a:rPr lang="ru-RU" dirty="0" err="1"/>
              <a:t>розташовані</a:t>
            </a:r>
            <a:r>
              <a:rPr lang="ru-RU" dirty="0"/>
              <a:t> правильно, то </a:t>
            </a:r>
            <a:r>
              <a:rPr lang="ru-RU" dirty="0" err="1"/>
              <a:t>відкривши</a:t>
            </a:r>
            <a:r>
              <a:rPr lang="ru-RU" dirty="0"/>
              <a:t> браузер, і набравши в адресному рядку:</a:t>
            </a:r>
          </a:p>
          <a:p>
            <a:endParaRPr lang="ru-RU" dirty="0"/>
          </a:p>
          <a:p>
            <a:r>
              <a:rPr lang="en-US" dirty="0"/>
              <a:t>http://192.168.56.107</a:t>
            </a:r>
          </a:p>
          <a:p>
            <a:endParaRPr lang="en-US" dirty="0"/>
          </a:p>
          <a:p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побачите</a:t>
            </a:r>
            <a:r>
              <a:rPr lang="ru-RU" dirty="0"/>
              <a:t> </a:t>
            </a:r>
            <a:r>
              <a:rPr lang="ru-RU" dirty="0" err="1"/>
              <a:t>вітальну</a:t>
            </a:r>
            <a:r>
              <a:rPr lang="ru-RU" dirty="0"/>
              <a:t> </a:t>
            </a:r>
            <a:r>
              <a:rPr lang="ru-RU" dirty="0" err="1"/>
              <a:t>сторінку</a:t>
            </a:r>
            <a:r>
              <a:rPr lang="ru-RU" dirty="0"/>
              <a:t> </a:t>
            </a:r>
            <a:r>
              <a:rPr lang="ru-RU" dirty="0" err="1"/>
              <a:t>встановленого</a:t>
            </a:r>
            <a:r>
              <a:rPr lang="ru-RU" dirty="0"/>
              <a:t> в </a:t>
            </a:r>
            <a:r>
              <a:rPr lang="ru-RU" dirty="0" err="1"/>
              <a:t>складі</a:t>
            </a:r>
            <a:r>
              <a:rPr lang="ru-RU" dirty="0"/>
              <a:t> </a:t>
            </a:r>
            <a:r>
              <a:rPr lang="en-US" dirty="0"/>
              <a:t>LAMP (</a:t>
            </a:r>
            <a:r>
              <a:rPr lang="ru-RU" dirty="0" err="1"/>
              <a:t>см.п</a:t>
            </a:r>
            <a:r>
              <a:rPr lang="ru-RU" dirty="0"/>
              <a:t>. 4.2 </a:t>
            </a:r>
            <a:r>
              <a:rPr lang="ru-RU" dirty="0" err="1"/>
              <a:t>вище</a:t>
            </a:r>
            <a:r>
              <a:rPr lang="ru-RU" dirty="0"/>
              <a:t>) </a:t>
            </a:r>
            <a:r>
              <a:rPr lang="en-US" dirty="0"/>
              <a:t>Apache2.</a:t>
            </a:r>
          </a:p>
          <a:p>
            <a:endParaRPr lang="en-US" dirty="0"/>
          </a:p>
          <a:p>
            <a:r>
              <a:rPr lang="ru-RU" dirty="0"/>
              <a:t>Або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Законектися</a:t>
            </a:r>
            <a:r>
              <a:rPr lang="ru-RU" dirty="0" smtClean="0"/>
              <a:t> </a:t>
            </a:r>
            <a:r>
              <a:rPr lang="ru-RU" dirty="0"/>
              <a:t>по </a:t>
            </a:r>
            <a:r>
              <a:rPr lang="en-US" dirty="0"/>
              <a:t>SSH </a:t>
            </a:r>
            <a:r>
              <a:rPr lang="ru-RU" dirty="0"/>
              <a:t>через 22 порт з </a:t>
            </a:r>
            <a:r>
              <a:rPr lang="ru-RU" dirty="0" err="1"/>
              <a:t>цього</a:t>
            </a:r>
            <a:r>
              <a:rPr lang="ru-RU" dirty="0"/>
              <a:t> ж </a:t>
            </a:r>
            <a:r>
              <a:rPr lang="en-US" dirty="0"/>
              <a:t>IP-</a:t>
            </a:r>
            <a:r>
              <a:rPr lang="ru-RU" dirty="0" err="1"/>
              <a:t>адресою</a:t>
            </a:r>
            <a:r>
              <a:rPr lang="ru-RU" dirty="0"/>
              <a:t>: 192.168.56.107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33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88640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/>
              <a:t>Налаштування </a:t>
            </a:r>
            <a:r>
              <a:rPr lang="en-US" sz="1600" dirty="0"/>
              <a:t>DNS </a:t>
            </a:r>
            <a:r>
              <a:rPr lang="uk-UA" sz="1600" dirty="0"/>
              <a:t>в </a:t>
            </a:r>
            <a:r>
              <a:rPr lang="en-US" sz="1600" dirty="0"/>
              <a:t>Ubuntu </a:t>
            </a:r>
            <a:r>
              <a:rPr lang="uk-UA" sz="1600" dirty="0"/>
              <a:t>через </a:t>
            </a:r>
            <a:r>
              <a:rPr lang="en-US" sz="1600" dirty="0"/>
              <a:t>GUI</a:t>
            </a:r>
          </a:p>
          <a:p>
            <a:r>
              <a:rPr lang="uk-UA" sz="1600" dirty="0"/>
              <a:t>Раніше, для настройки </a:t>
            </a:r>
            <a:r>
              <a:rPr lang="en-US" sz="1600" dirty="0"/>
              <a:t>DNS </a:t>
            </a:r>
            <a:r>
              <a:rPr lang="uk-UA" sz="1600" dirty="0"/>
              <a:t>серверів, які будуть використовуватися системою було досить внести адреси потрібних серверів в файл /</a:t>
            </a:r>
            <a:r>
              <a:rPr lang="en-US" sz="1600" dirty="0" err="1"/>
              <a:t>etc</a:t>
            </a:r>
            <a:r>
              <a:rPr lang="en-US" sz="1600" dirty="0"/>
              <a:t>/</a:t>
            </a:r>
            <a:r>
              <a:rPr lang="en-US" sz="1600" dirty="0" err="1"/>
              <a:t>resolv.conf</a:t>
            </a:r>
            <a:r>
              <a:rPr lang="en-US" sz="1600" dirty="0"/>
              <a:t>. </a:t>
            </a:r>
            <a:r>
              <a:rPr lang="uk-UA" sz="1600" dirty="0"/>
              <a:t>Але зараз всієї конфігурацією мережі в </a:t>
            </a:r>
            <a:r>
              <a:rPr lang="en-US" sz="1600" dirty="0"/>
              <a:t>Ubuntu </a:t>
            </a:r>
            <a:r>
              <a:rPr lang="uk-UA" sz="1600" dirty="0"/>
              <a:t>управляє </a:t>
            </a:r>
            <a:r>
              <a:rPr lang="en-US" sz="1600" dirty="0" err="1"/>
              <a:t>NetworkManager</a:t>
            </a:r>
            <a:r>
              <a:rPr lang="en-US" sz="1600" dirty="0"/>
              <a:t>, </a:t>
            </a:r>
            <a:r>
              <a:rPr lang="uk-UA" sz="1600" dirty="0"/>
              <a:t>а цей файл тепер є тільки посилання на файл </a:t>
            </a:r>
            <a:r>
              <a:rPr lang="en-US" sz="1600" dirty="0" err="1"/>
              <a:t>NetworkManager</a:t>
            </a:r>
            <a:r>
              <a:rPr lang="en-US" sz="1600" dirty="0"/>
              <a:t>.</a:t>
            </a:r>
          </a:p>
          <a:p>
            <a:r>
              <a:rPr lang="uk-UA" sz="1600" dirty="0"/>
              <a:t>Цей спосіб досі працює, але в ньому ви можете налаштувати </a:t>
            </a:r>
            <a:r>
              <a:rPr lang="en-US" sz="1600" dirty="0"/>
              <a:t>DNS </a:t>
            </a:r>
            <a:r>
              <a:rPr lang="uk-UA" sz="1600" dirty="0"/>
              <a:t>на </a:t>
            </a:r>
            <a:r>
              <a:rPr lang="en-US" sz="1600" dirty="0" err="1"/>
              <a:t>LiveCD</a:t>
            </a:r>
            <a:r>
              <a:rPr lang="en-US" sz="1600" dirty="0"/>
              <a:t>, </a:t>
            </a:r>
            <a:r>
              <a:rPr lang="uk-UA" sz="1600" dirty="0"/>
              <a:t>або до перезавантаження. Після перезавантаження все настройки зіб'ються і доведеться все робити заново. Тому, щоб все збереглося потрібно виконувати всі дії через інтерфейс </a:t>
            </a:r>
            <a:r>
              <a:rPr lang="en-US" sz="1600" dirty="0" err="1"/>
              <a:t>NetworkManager</a:t>
            </a:r>
            <a:r>
              <a:rPr lang="en-US" sz="1600" dirty="0"/>
              <a:t>. </a:t>
            </a:r>
            <a:r>
              <a:rPr lang="uk-UA" sz="1600" dirty="0"/>
              <a:t>Спочатку відкрийте контекстне меню для значка мережі на панелі і виберіть «Змінити підключення»:</a:t>
            </a:r>
            <a:endParaRPr lang="en-US" sz="1600" dirty="0"/>
          </a:p>
        </p:txBody>
      </p:sp>
      <p:pic>
        <p:nvPicPr>
          <p:cNvPr id="4" name="Picture 3" descr="https://corp2.info/wp-content/uploads/2018/08/dns-768x326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20" y="3068960"/>
            <a:ext cx="7315200" cy="3101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0574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010" y="116632"/>
            <a:ext cx="9119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Виберіть</a:t>
            </a:r>
            <a:r>
              <a:rPr lang="ru-RU" dirty="0"/>
              <a:t> ваше </a:t>
            </a:r>
            <a:r>
              <a:rPr lang="ru-RU" dirty="0" err="1"/>
              <a:t>підключення</a:t>
            </a:r>
            <a:r>
              <a:rPr lang="ru-RU" dirty="0"/>
              <a:t> і </a:t>
            </a:r>
            <a:r>
              <a:rPr lang="ru-RU" dirty="0" err="1"/>
              <a:t>натисніть</a:t>
            </a:r>
            <a:r>
              <a:rPr lang="ru-RU" dirty="0"/>
              <a:t> «</a:t>
            </a:r>
            <a:r>
              <a:rPr lang="ru-RU" dirty="0" err="1"/>
              <a:t>Змінити</a:t>
            </a:r>
            <a:r>
              <a:rPr lang="ru-RU" dirty="0"/>
              <a:t>»:</a:t>
            </a:r>
          </a:p>
        </p:txBody>
      </p:sp>
      <p:pic>
        <p:nvPicPr>
          <p:cNvPr id="4" name="Picture 3" descr="https://corp2.info/wp-content/uploads/2018/08/dns1-768x452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77620"/>
            <a:ext cx="7315200" cy="4302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7681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7544" y="404664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У </a:t>
            </a:r>
            <a:r>
              <a:rPr lang="ru-RU" dirty="0" err="1"/>
              <a:t>вікні</a:t>
            </a:r>
            <a:r>
              <a:rPr lang="ru-RU" dirty="0"/>
              <a:t>, </a:t>
            </a:r>
            <a:r>
              <a:rPr lang="ru-RU" dirty="0" err="1"/>
              <a:t>перейдіть</a:t>
            </a:r>
            <a:r>
              <a:rPr lang="ru-RU" dirty="0"/>
              <a:t> на вкладку «</a:t>
            </a:r>
            <a:r>
              <a:rPr lang="ru-RU" dirty="0" err="1"/>
              <a:t>Параметри</a:t>
            </a:r>
            <a:r>
              <a:rPr lang="ru-RU" dirty="0"/>
              <a:t> IPv4»:</a:t>
            </a:r>
          </a:p>
        </p:txBody>
      </p:sp>
      <p:pic>
        <p:nvPicPr>
          <p:cNvPr id="4" name="Picture 3" descr="https://corp2.info/wp-content/uploads/2018/08/dns2-768x451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82065"/>
            <a:ext cx="7315200" cy="4293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7192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260648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Потім</a:t>
            </a:r>
            <a:r>
              <a:rPr lang="ru-RU" dirty="0"/>
              <a:t>, в </a:t>
            </a:r>
            <a:r>
              <a:rPr lang="ru-RU" dirty="0" err="1"/>
              <a:t>полі</a:t>
            </a:r>
            <a:r>
              <a:rPr lang="ru-RU" dirty="0"/>
              <a:t> «</a:t>
            </a:r>
            <a:r>
              <a:rPr lang="ru-RU" dirty="0" err="1"/>
              <a:t>Спосіб</a:t>
            </a:r>
            <a:r>
              <a:rPr lang="ru-RU" dirty="0"/>
              <a:t> </a:t>
            </a:r>
            <a:r>
              <a:rPr lang="ru-RU" dirty="0" err="1"/>
              <a:t>налаштування</a:t>
            </a:r>
            <a:r>
              <a:rPr lang="ru-RU" dirty="0"/>
              <a:t>» </a:t>
            </a:r>
            <a:r>
              <a:rPr lang="ru-RU" dirty="0" err="1"/>
              <a:t>виберіть</a:t>
            </a:r>
            <a:r>
              <a:rPr lang="ru-RU" dirty="0"/>
              <a:t> «Автоматично (DHCP, </a:t>
            </a:r>
            <a:r>
              <a:rPr lang="ru-RU" dirty="0" err="1"/>
              <a:t>лише</a:t>
            </a:r>
            <a:r>
              <a:rPr lang="ru-RU" dirty="0"/>
              <a:t> адреса)»:</a:t>
            </a:r>
          </a:p>
        </p:txBody>
      </p:sp>
      <p:pic>
        <p:nvPicPr>
          <p:cNvPr id="4" name="Picture 3" descr="https://corp2.info/wp-content/uploads/2018/08/dns3-768x451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82065"/>
            <a:ext cx="7315200" cy="4293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1784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260648"/>
            <a:ext cx="8712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Тепер</a:t>
            </a:r>
            <a:r>
              <a:rPr lang="ru-RU" dirty="0"/>
              <a:t> </a:t>
            </a:r>
            <a:r>
              <a:rPr lang="ru-RU" dirty="0" err="1"/>
              <a:t>трохи</a:t>
            </a:r>
            <a:r>
              <a:rPr lang="ru-RU" dirty="0"/>
              <a:t> </a:t>
            </a:r>
            <a:r>
              <a:rPr lang="ru-RU" dirty="0" err="1"/>
              <a:t>нижче</a:t>
            </a:r>
            <a:r>
              <a:rPr lang="ru-RU" dirty="0"/>
              <a:t> </a:t>
            </a:r>
            <a:r>
              <a:rPr lang="ru-RU" dirty="0" err="1"/>
              <a:t>з'явитися</a:t>
            </a:r>
            <a:r>
              <a:rPr lang="ru-RU" dirty="0"/>
              <a:t> поле «</a:t>
            </a:r>
            <a:r>
              <a:rPr lang="ru-RU" dirty="0" err="1"/>
              <a:t>Сервери</a:t>
            </a:r>
            <a:r>
              <a:rPr lang="ru-RU" dirty="0"/>
              <a:t> DNS», де вам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прописати</a:t>
            </a:r>
            <a:r>
              <a:rPr lang="ru-RU" dirty="0"/>
              <a:t> </a:t>
            </a:r>
            <a:r>
              <a:rPr lang="ru-RU" dirty="0" err="1"/>
              <a:t>потрібні</a:t>
            </a:r>
            <a:r>
              <a:rPr lang="ru-RU" dirty="0"/>
              <a:t> </a:t>
            </a:r>
            <a:r>
              <a:rPr lang="ru-RU" dirty="0" err="1"/>
              <a:t>сервери</a:t>
            </a:r>
            <a:r>
              <a:rPr lang="ru-RU" dirty="0"/>
              <a:t>,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декілька</a:t>
            </a:r>
            <a:r>
              <a:rPr lang="ru-RU" dirty="0"/>
              <a:t> адрес через кому. 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вказати</a:t>
            </a:r>
            <a:r>
              <a:rPr lang="ru-RU" dirty="0"/>
              <a:t> сервера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Google</a:t>
            </a:r>
            <a:r>
              <a:rPr lang="ru-RU" dirty="0"/>
              <a:t>:</a:t>
            </a:r>
          </a:p>
        </p:txBody>
      </p:sp>
      <p:pic>
        <p:nvPicPr>
          <p:cNvPr id="5" name="Picture 4" descr="https://corp2.info/wp-content/uploads/2018/08/dns5-768x4511-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82065"/>
            <a:ext cx="7315200" cy="4293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9911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260648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Поле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натисніть</a:t>
            </a:r>
            <a:r>
              <a:rPr lang="ru-RU" dirty="0"/>
              <a:t> «</a:t>
            </a:r>
            <a:r>
              <a:rPr lang="ru-RU" dirty="0" err="1"/>
              <a:t>Зберегти</a:t>
            </a:r>
            <a:r>
              <a:rPr lang="ru-RU" dirty="0"/>
              <a:t>» і «</a:t>
            </a:r>
            <a:r>
              <a:rPr lang="ru-RU" dirty="0" err="1"/>
              <a:t>Закрити</a:t>
            </a:r>
            <a:r>
              <a:rPr lang="ru-RU" dirty="0"/>
              <a:t>». </a:t>
            </a:r>
            <a:r>
              <a:rPr lang="ru-RU" dirty="0" err="1"/>
              <a:t>Тепер</a:t>
            </a:r>
            <a:r>
              <a:rPr lang="ru-RU" dirty="0"/>
              <a:t> можете </a:t>
            </a:r>
            <a:r>
              <a:rPr lang="ru-RU" dirty="0" err="1"/>
              <a:t>перепідключитися</a:t>
            </a:r>
            <a:r>
              <a:rPr lang="ru-RU" dirty="0"/>
              <a:t> до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з'єднання</a:t>
            </a:r>
            <a:r>
              <a:rPr lang="ru-RU" dirty="0"/>
              <a:t> і можете </a:t>
            </a:r>
            <a:r>
              <a:rPr lang="ru-RU" dirty="0" err="1"/>
              <a:t>перевіряти</a:t>
            </a:r>
            <a:r>
              <a:rPr lang="ru-RU" dirty="0"/>
              <a:t> </a:t>
            </a:r>
            <a:r>
              <a:rPr lang="ru-RU" dirty="0" err="1"/>
              <a:t>поточний</a:t>
            </a:r>
            <a:r>
              <a:rPr lang="ru-RU" dirty="0"/>
              <a:t> DNS сервер:</a:t>
            </a:r>
          </a:p>
        </p:txBody>
      </p:sp>
      <p:pic>
        <p:nvPicPr>
          <p:cNvPr id="4" name="Picture 3" descr="https://corp2.info/wp-content/uploads/2018/08/dns6-768x454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68412"/>
            <a:ext cx="7315200" cy="4321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0926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260648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Налаштування</a:t>
            </a:r>
            <a:r>
              <a:rPr lang="ru-RU" dirty="0"/>
              <a:t> </a:t>
            </a:r>
            <a:r>
              <a:rPr lang="en-US" dirty="0"/>
              <a:t>DNS </a:t>
            </a:r>
            <a:r>
              <a:rPr lang="ru-RU" dirty="0"/>
              <a:t>через </a:t>
            </a:r>
            <a:r>
              <a:rPr lang="ru-RU" dirty="0" err="1"/>
              <a:t>термінал</a:t>
            </a:r>
            <a:r>
              <a:rPr lang="ru-RU" dirty="0"/>
              <a:t> </a:t>
            </a:r>
            <a:r>
              <a:rPr lang="en-US" dirty="0"/>
              <a:t>Ubuntu</a:t>
            </a:r>
          </a:p>
          <a:p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є </a:t>
            </a:r>
            <a:r>
              <a:rPr lang="ru-RU" dirty="0" err="1"/>
              <a:t>уніфікований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настройки </a:t>
            </a:r>
            <a:r>
              <a:rPr lang="ru-RU" dirty="0" err="1"/>
              <a:t>мережі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налаштовується</a:t>
            </a:r>
            <a:r>
              <a:rPr lang="ru-RU" dirty="0"/>
              <a:t> через </a:t>
            </a:r>
            <a:r>
              <a:rPr lang="ru-RU" dirty="0" err="1"/>
              <a:t>конфігураційний</a:t>
            </a:r>
            <a:r>
              <a:rPr lang="ru-RU" dirty="0"/>
              <a:t> файл / </a:t>
            </a:r>
            <a:r>
              <a:rPr lang="en-US" dirty="0" err="1"/>
              <a:t>etc</a:t>
            </a:r>
            <a:r>
              <a:rPr lang="en-US" dirty="0"/>
              <a:t> / network / interfaces. </a:t>
            </a:r>
            <a:r>
              <a:rPr lang="ru-RU" dirty="0" err="1"/>
              <a:t>Спочатку</a:t>
            </a:r>
            <a:r>
              <a:rPr lang="ru-RU" dirty="0"/>
              <a:t> </a:t>
            </a:r>
            <a:r>
              <a:rPr lang="ru-RU" dirty="0" err="1"/>
              <a:t>дивимося</a:t>
            </a:r>
            <a:r>
              <a:rPr lang="ru-RU" dirty="0"/>
              <a:t> список </a:t>
            </a:r>
            <a:r>
              <a:rPr lang="ru-RU" dirty="0" err="1"/>
              <a:t>мережевих</a:t>
            </a:r>
            <a:r>
              <a:rPr lang="ru-RU" dirty="0"/>
              <a:t> </a:t>
            </a:r>
            <a:r>
              <a:rPr lang="ru-RU" dirty="0" err="1"/>
              <a:t>інтерфейсів</a:t>
            </a:r>
            <a:r>
              <a:rPr lang="ru-RU" dirty="0"/>
              <a:t>:</a:t>
            </a:r>
          </a:p>
        </p:txBody>
      </p:sp>
      <p:pic>
        <p:nvPicPr>
          <p:cNvPr id="5" name="Picture 4" descr="https://corp2.info/wp-content/uploads/2018/08/dns7-768x453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72816"/>
            <a:ext cx="7315200" cy="4312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1279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260648"/>
            <a:ext cx="8712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Відкрийте</a:t>
            </a:r>
            <a:r>
              <a:rPr lang="ru-RU" dirty="0"/>
              <a:t> файл для </a:t>
            </a:r>
            <a:r>
              <a:rPr lang="ru-RU" dirty="0" err="1"/>
              <a:t>редагування</a:t>
            </a:r>
            <a:r>
              <a:rPr lang="ru-RU" dirty="0"/>
              <a:t> і </a:t>
            </a:r>
            <a:r>
              <a:rPr lang="ru-RU" dirty="0" err="1"/>
              <a:t>знайдіть</a:t>
            </a:r>
            <a:r>
              <a:rPr lang="ru-RU" dirty="0"/>
              <a:t> в </a:t>
            </a:r>
            <a:r>
              <a:rPr lang="ru-RU" dirty="0" err="1"/>
              <a:t>ньому</a:t>
            </a:r>
            <a:r>
              <a:rPr lang="ru-RU" dirty="0"/>
              <a:t> </a:t>
            </a:r>
            <a:r>
              <a:rPr lang="ru-RU" dirty="0" err="1"/>
              <a:t>ім'я</a:t>
            </a:r>
            <a:r>
              <a:rPr lang="ru-RU" dirty="0"/>
              <a:t> </a:t>
            </a:r>
            <a:r>
              <a:rPr lang="ru-RU" dirty="0" err="1"/>
              <a:t>свого</a:t>
            </a:r>
            <a:r>
              <a:rPr lang="ru-RU" dirty="0"/>
              <a:t> </a:t>
            </a:r>
            <a:r>
              <a:rPr lang="ru-RU" dirty="0" err="1"/>
              <a:t>мережевого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, 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en-US" dirty="0"/>
              <a:t>auto enp0s3,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такий</a:t>
            </a:r>
            <a:r>
              <a:rPr lang="ru-RU" dirty="0"/>
              <a:t> </a:t>
            </a:r>
            <a:r>
              <a:rPr lang="ru-RU" dirty="0" err="1"/>
              <a:t>секції</a:t>
            </a:r>
            <a:r>
              <a:rPr lang="ru-RU" dirty="0"/>
              <a:t> </a:t>
            </a:r>
            <a:r>
              <a:rPr lang="ru-RU" dirty="0" err="1"/>
              <a:t>немає</a:t>
            </a:r>
            <a:r>
              <a:rPr lang="ru-RU" dirty="0"/>
              <a:t>,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додати</a:t>
            </a:r>
            <a:r>
              <a:rPr lang="ru-RU" dirty="0"/>
              <a:t>:</a:t>
            </a:r>
          </a:p>
        </p:txBody>
      </p:sp>
      <p:pic>
        <p:nvPicPr>
          <p:cNvPr id="4" name="Picture 3" descr="https://corp2.info/wp-content/uploads/2018/08/dns8-768x450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86510"/>
            <a:ext cx="7315200" cy="4284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902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За </a:t>
            </a:r>
            <a:r>
              <a:rPr lang="ru-RU" dirty="0" err="1"/>
              <a:t>виконуваними</a:t>
            </a:r>
            <a:r>
              <a:rPr lang="ru-RU" dirty="0"/>
              <a:t> </a:t>
            </a:r>
            <a:r>
              <a:rPr lang="ru-RU" dirty="0" err="1"/>
              <a:t>функціями</a:t>
            </a:r>
            <a:r>
              <a:rPr lang="ru-RU" dirty="0"/>
              <a:t> </a:t>
            </a:r>
            <a:r>
              <a:rPr lang="en-US" b="1" dirty="0"/>
              <a:t>DNS</a:t>
            </a:r>
            <a:r>
              <a:rPr lang="ru-RU" b="1" dirty="0"/>
              <a:t>-</a:t>
            </a:r>
            <a:r>
              <a:rPr lang="ru-RU" b="1" dirty="0" err="1"/>
              <a:t>сервери</a:t>
            </a:r>
            <a:r>
              <a:rPr lang="ru-RU" b="1" dirty="0"/>
              <a:t> </a:t>
            </a:r>
            <a:r>
              <a:rPr lang="ru-RU" dirty="0" err="1"/>
              <a:t>поділяються</a:t>
            </a:r>
            <a:r>
              <a:rPr lang="ru-RU" dirty="0"/>
              <a:t> на </a:t>
            </a:r>
            <a:r>
              <a:rPr lang="ru-RU" dirty="0" err="1"/>
              <a:t>декілька</a:t>
            </a:r>
            <a:r>
              <a:rPr lang="ru-RU" dirty="0"/>
              <a:t> </a:t>
            </a:r>
            <a:r>
              <a:rPr lang="ru-RU" dirty="0" err="1"/>
              <a:t>груп</a:t>
            </a:r>
            <a:r>
              <a:rPr lang="ru-RU" dirty="0"/>
              <a:t>. </a:t>
            </a:r>
            <a:r>
              <a:rPr lang="ru-RU" dirty="0" err="1"/>
              <a:t>Залежно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конфігурації</a:t>
            </a:r>
            <a:r>
              <a:rPr lang="ru-RU" dirty="0"/>
              <a:t>, </a:t>
            </a:r>
            <a:r>
              <a:rPr lang="ru-RU" dirty="0" err="1"/>
              <a:t>конкретний</a:t>
            </a:r>
            <a:r>
              <a:rPr lang="ru-RU" dirty="0"/>
              <a:t> сервер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відноситися</a:t>
            </a:r>
            <a:r>
              <a:rPr lang="ru-RU" dirty="0"/>
              <a:t> до </a:t>
            </a:r>
            <a:r>
              <a:rPr lang="ru-RU" dirty="0" err="1"/>
              <a:t>декількох</a:t>
            </a:r>
            <a:r>
              <a:rPr lang="ru-RU" dirty="0"/>
              <a:t> </a:t>
            </a:r>
            <a:r>
              <a:rPr lang="ru-RU" dirty="0" err="1"/>
              <a:t>типів</a:t>
            </a:r>
            <a:r>
              <a:rPr lang="ru-RU" dirty="0"/>
              <a:t>;</a:t>
            </a:r>
            <a:endParaRPr lang="en-US" sz="4000" dirty="0"/>
          </a:p>
          <a:p>
            <a:pPr marL="0" lvl="0" indent="0">
              <a:buNone/>
            </a:pPr>
            <a:r>
              <a:rPr lang="uk-UA" dirty="0"/>
              <a:t>авторитетний DNS-сервер — </a:t>
            </a:r>
            <a:r>
              <a:rPr lang="uk-UA" dirty="0" err="1"/>
              <a:t>сервер</a:t>
            </a:r>
            <a:r>
              <a:rPr lang="uk-UA" dirty="0"/>
              <a:t>, що відповідає за свою зону.</a:t>
            </a:r>
            <a:endParaRPr lang="en-US" sz="3600" dirty="0"/>
          </a:p>
          <a:p>
            <a:pPr marL="457200" lvl="1" indent="0">
              <a:buNone/>
            </a:pPr>
            <a:r>
              <a:rPr lang="uk-UA" dirty="0"/>
              <a:t>Головний або первинний сервер (в </a:t>
            </a:r>
            <a:r>
              <a:rPr lang="uk-UA" dirty="0" err="1"/>
              <a:t>терм</a:t>
            </a:r>
            <a:r>
              <a:rPr lang="uk-UA" dirty="0"/>
              <a:t>інології </a:t>
            </a:r>
            <a:r>
              <a:rPr lang="uk-UA" u="sng" dirty="0">
                <a:hlinkClick r:id="rId2" tooltip="BIND"/>
              </a:rPr>
              <a:t>BIND</a:t>
            </a:r>
            <a:r>
              <a:rPr lang="uk-UA" dirty="0"/>
              <a:t>) — сервер, що має право на внесення змін в окремі зони. Зазвичай для зони буває тільки один головний сервер. У випадку Microsoft DNS-сервера і його інтеграції з </a:t>
            </a:r>
            <a:r>
              <a:rPr lang="uk-UA" dirty="0" err="1"/>
              <a:t>Active</a:t>
            </a:r>
            <a:r>
              <a:rPr lang="uk-UA" dirty="0"/>
              <a:t> </a:t>
            </a:r>
            <a:r>
              <a:rPr lang="uk-UA" dirty="0" err="1"/>
              <a:t>Directory</a:t>
            </a:r>
            <a:r>
              <a:rPr lang="uk-UA" dirty="0"/>
              <a:t>, головних серверів може бути декілька (так як реплікація змін здійснюється не засобами DNS-сервера, а засобами </a:t>
            </a:r>
            <a:r>
              <a:rPr lang="uk-UA" dirty="0" err="1"/>
              <a:t>Active</a:t>
            </a:r>
            <a:r>
              <a:rPr lang="uk-UA" dirty="0"/>
              <a:t> </a:t>
            </a:r>
            <a:r>
              <a:rPr lang="uk-UA" dirty="0" err="1"/>
              <a:t>Directory</a:t>
            </a:r>
            <a:r>
              <a:rPr lang="uk-UA" dirty="0"/>
              <a:t>, за рахунок чого забезпечується рівноправність серверів і актуальність даних);</a:t>
            </a:r>
            <a:endParaRPr lang="en-US" sz="3200" dirty="0"/>
          </a:p>
          <a:p>
            <a:pPr marL="457200" lvl="1" indent="0">
              <a:buNone/>
            </a:pPr>
            <a:r>
              <a:rPr lang="uk-UA" dirty="0"/>
              <a:t>Підлеглий або вторинний сервер, що не має права на внесення змін в дані зони і отримує повідомлення про зміни від головного сервера. На відміну від головного сервера їх може бути (практично) необмежена кількість. Підлеглий так само є авторитетним сервером (і користувач не може розрізнити головний і підлеглий сервери, різниця з'являється тільки на етапі конфігурування/внесення змін до налаштувань зони);</a:t>
            </a:r>
            <a:endParaRPr lang="en-US" sz="3200" dirty="0"/>
          </a:p>
          <a:p>
            <a:pPr marL="0" lvl="0" indent="0">
              <a:buNone/>
            </a:pPr>
            <a:r>
              <a:rPr lang="uk-UA" b="1" dirty="0"/>
              <a:t>Кеш-сервер DNS </a:t>
            </a:r>
            <a:r>
              <a:rPr lang="uk-UA" dirty="0"/>
              <a:t>— сервер, який обслуговує запити клієнтів, (отримує рекурсивний запит, виконує його за допомогою </a:t>
            </a:r>
            <a:r>
              <a:rPr lang="uk-UA" dirty="0" err="1"/>
              <a:t>нерекурсивних</a:t>
            </a:r>
            <a:r>
              <a:rPr lang="uk-UA" dirty="0"/>
              <a:t> запитів до авторитетних серверів, або передає рекурсивний запит DNS-серверу, що стоїть вище в ієрархії);</a:t>
            </a:r>
            <a:endParaRPr lang="en-US" sz="3600" dirty="0"/>
          </a:p>
          <a:p>
            <a:pPr marL="0" lvl="0" indent="0">
              <a:buNone/>
            </a:pPr>
            <a:r>
              <a:rPr lang="uk-UA" b="1" dirty="0"/>
              <a:t>Локальний DNS-сервер</a:t>
            </a:r>
            <a:r>
              <a:rPr lang="uk-UA" dirty="0"/>
              <a:t>; використовується для обслуговування </a:t>
            </a:r>
            <a:r>
              <a:rPr lang="uk-UA" u="sng" dirty="0">
                <a:hlinkClick r:id="rId3" tooltip="DNS-клієнтів (ще не написана)"/>
              </a:rPr>
              <a:t>DNS-клієнтів</a:t>
            </a:r>
            <a:r>
              <a:rPr lang="uk-UA" dirty="0"/>
              <a:t>, які працюють на локальній машині. Фактично, це різновид </a:t>
            </a:r>
            <a:r>
              <a:rPr lang="uk-UA" dirty="0" err="1"/>
              <a:t>кешувального</a:t>
            </a:r>
            <a:r>
              <a:rPr lang="uk-UA" dirty="0"/>
              <a:t> DNS-сервера, </a:t>
            </a:r>
            <a:r>
              <a:rPr lang="uk-UA" dirty="0" err="1"/>
              <a:t>сконфігурованого</a:t>
            </a:r>
            <a:r>
              <a:rPr lang="uk-UA" dirty="0"/>
              <a:t> для обслуговування локальних додатків;</a:t>
            </a:r>
            <a:endParaRPr lang="en-US" sz="3600" dirty="0"/>
          </a:p>
          <a:p>
            <a:pPr marL="0" lvl="0" indent="0">
              <a:buNone/>
            </a:pPr>
            <a:r>
              <a:rPr lang="uk-UA" b="1" dirty="0" err="1"/>
              <a:t>Перенапрямний</a:t>
            </a:r>
            <a:r>
              <a:rPr lang="uk-UA" b="1" dirty="0"/>
              <a:t> DNS-сервер </a:t>
            </a:r>
            <a:r>
              <a:rPr lang="uk-UA" dirty="0"/>
              <a:t>(</a:t>
            </a:r>
            <a:r>
              <a:rPr lang="uk-UA" u="sng" dirty="0">
                <a:hlinkClick r:id="rId4" tooltip="Англійська мова"/>
              </a:rPr>
              <a:t>англ.</a:t>
            </a:r>
            <a:r>
              <a:rPr lang="uk-UA" dirty="0"/>
              <a:t> </a:t>
            </a:r>
            <a:r>
              <a:rPr lang="en-US" i="1" dirty="0"/>
              <a:t>forwarder</a:t>
            </a:r>
            <a:r>
              <a:rPr lang="uk-UA" dirty="0"/>
              <a:t> внутрішній DNS-сервер); </a:t>
            </a:r>
            <a:r>
              <a:rPr lang="uk-UA" dirty="0" err="1"/>
              <a:t>сервер</a:t>
            </a:r>
            <a:r>
              <a:rPr lang="uk-UA" dirty="0"/>
              <a:t>, що перенаправляє отримані рекурсивні запити кеш-серверу, що стоїть вище в ієрархії, у вигляді рекурсивних запитів. Використовується переважно для зниження навантаження на сервер кешу DNS;</a:t>
            </a:r>
            <a:endParaRPr lang="en-US" sz="3600" dirty="0"/>
          </a:p>
          <a:p>
            <a:pPr marL="0" lvl="0" indent="0">
              <a:buNone/>
            </a:pPr>
            <a:r>
              <a:rPr lang="uk-UA" b="1" u="sng" dirty="0">
                <a:hlinkClick r:id="rId5" tooltip="Кореневі сервери DNS"/>
              </a:rPr>
              <a:t>Кореневий DNS-сервер</a:t>
            </a:r>
            <a:r>
              <a:rPr lang="uk-UA" dirty="0"/>
              <a:t> — сервер, який є авторитетним у кореневій зоні. Загальновживаних кореневих серверів у світі всього 13, їх доменні імена знаходяться в зоні </a:t>
            </a:r>
            <a:r>
              <a:rPr lang="uk-UA" u="sng" dirty="0" err="1">
                <a:hlinkClick r:id="rId6" tooltip="Root-servers.net (ще не написана)"/>
              </a:rPr>
              <a:t>root-servers.</a:t>
            </a:r>
            <a:r>
              <a:rPr lang="uk-UA" u="sng" dirty="0">
                <a:hlinkClick r:id="rId6" tooltip="Root-servers.net (ще не написана)"/>
              </a:rPr>
              <a:t>net</a:t>
            </a:r>
            <a:r>
              <a:rPr lang="uk-UA" dirty="0"/>
              <a:t> і називаються </a:t>
            </a:r>
            <a:r>
              <a:rPr lang="uk-UA" i="1" dirty="0"/>
              <a:t>a.root-servers.net, b.root-servers.net, …, m.root-servers.net</a:t>
            </a:r>
            <a:r>
              <a:rPr lang="uk-UA" dirty="0"/>
              <a:t>. У певних конфігураціях локальної мережі можлива ситуація налаштування локальних кореневих серверів;</a:t>
            </a:r>
            <a:endParaRPr lang="en-US" sz="3600" dirty="0"/>
          </a:p>
          <a:p>
            <a:pPr marL="0" lvl="0" indent="0">
              <a:buNone/>
            </a:pPr>
            <a:r>
              <a:rPr lang="uk-UA" b="1" dirty="0"/>
              <a:t>Реєстраційний DNS-сервер</a:t>
            </a:r>
            <a:r>
              <a:rPr lang="uk-UA" dirty="0"/>
              <a:t>. Сервер, що приймає динамічні оновлення від користувачів. Часто поєднується з </a:t>
            </a:r>
            <a:r>
              <a:rPr lang="uk-UA" u="sng" dirty="0">
                <a:hlinkClick r:id="rId7" tooltip="DHCP"/>
              </a:rPr>
              <a:t>DHCP</a:t>
            </a:r>
            <a:r>
              <a:rPr lang="uk-UA" dirty="0"/>
              <a:t>-сервером. У Microsoft DNS-сервер при роботі на контролері домену сервер працює в режимі реєстраційного DNS-сервера, приймаючи від комп'ютерів домену інформацію про відповідність імені та IP комп'ютера і оновлюючи відповідно дані зони домену;</a:t>
            </a:r>
            <a:endParaRPr lang="en-US" sz="3600" dirty="0"/>
          </a:p>
          <a:p>
            <a:pPr marL="0" lvl="0" indent="0">
              <a:buNone/>
            </a:pPr>
            <a:r>
              <a:rPr lang="uk-UA" b="1" u="sng" dirty="0">
                <a:hlinkClick r:id="rId8" tooltip="DNSBL-сервер (ще не написана)"/>
              </a:rPr>
              <a:t>DNSBL-сервер</a:t>
            </a:r>
            <a:r>
              <a:rPr lang="uk-UA" b="1" dirty="0"/>
              <a:t> (</a:t>
            </a:r>
            <a:r>
              <a:rPr lang="uk-UA" b="1" dirty="0" err="1"/>
              <a:t>сервер</a:t>
            </a:r>
            <a:r>
              <a:rPr lang="uk-UA" b="1" dirty="0"/>
              <a:t> з чорними списками адрес та імен</a:t>
            </a:r>
            <a:r>
              <a:rPr lang="uk-UA" dirty="0"/>
              <a:t>). Формально, такий сервер не входить в ієрархію DNS, однак використовує той же механізм і протокол для роботи, що і DNS-сервери.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87357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Потім</a:t>
            </a:r>
            <a:r>
              <a:rPr lang="ru-RU" dirty="0"/>
              <a:t>, додайте в </a:t>
            </a:r>
            <a:r>
              <a:rPr lang="ru-RU" dirty="0" err="1"/>
              <a:t>цю</a:t>
            </a:r>
            <a:r>
              <a:rPr lang="ru-RU" dirty="0"/>
              <a:t> </a:t>
            </a:r>
            <a:r>
              <a:rPr lang="ru-RU" dirty="0" err="1"/>
              <a:t>секцію</a:t>
            </a:r>
            <a:r>
              <a:rPr lang="ru-RU" dirty="0"/>
              <a:t> рядок:</a:t>
            </a:r>
          </a:p>
        </p:txBody>
      </p:sp>
      <p:pic>
        <p:nvPicPr>
          <p:cNvPr id="5" name="Picture 4" descr="https://corp2.info/wp-content/uploads/2018/08/dns9-768x451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82065"/>
            <a:ext cx="7315200" cy="4293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7445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260648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Тут адреса 8.8.8.8 - </a:t>
            </a:r>
            <a:r>
              <a:rPr lang="ru-RU" dirty="0" err="1"/>
              <a:t>це</a:t>
            </a:r>
            <a:r>
              <a:rPr lang="ru-RU" dirty="0"/>
              <a:t> адреса </a:t>
            </a:r>
            <a:r>
              <a:rPr lang="ru-RU" dirty="0" err="1"/>
              <a:t>вашого</a:t>
            </a:r>
            <a:r>
              <a:rPr lang="ru-RU" dirty="0"/>
              <a:t> </a:t>
            </a:r>
            <a:r>
              <a:rPr lang="en-US" dirty="0"/>
              <a:t>DNS </a:t>
            </a:r>
            <a:r>
              <a:rPr lang="ru-RU" dirty="0"/>
              <a:t>сервера. Але </a:t>
            </a:r>
            <a:r>
              <a:rPr lang="ru-RU" dirty="0" err="1"/>
              <a:t>ця</a:t>
            </a:r>
            <a:r>
              <a:rPr lang="ru-RU" dirty="0"/>
              <a:t> настройка </a:t>
            </a:r>
            <a:r>
              <a:rPr lang="ru-RU" dirty="0" err="1"/>
              <a:t>спрацює</a:t>
            </a:r>
            <a:r>
              <a:rPr lang="ru-RU" dirty="0"/>
              <a:t>,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якщо</a:t>
            </a:r>
            <a:r>
              <a:rPr lang="ru-RU" dirty="0"/>
              <a:t> ваш </a:t>
            </a:r>
            <a:r>
              <a:rPr lang="en-US" dirty="0"/>
              <a:t>DHCP </a:t>
            </a:r>
            <a:r>
              <a:rPr lang="ru-RU" dirty="0" err="1"/>
              <a:t>клієнт</a:t>
            </a:r>
            <a:r>
              <a:rPr lang="ru-RU" dirty="0"/>
              <a:t> не </a:t>
            </a:r>
            <a:r>
              <a:rPr lang="ru-RU" dirty="0" err="1"/>
              <a:t>намагається</a:t>
            </a:r>
            <a:r>
              <a:rPr lang="ru-RU" dirty="0"/>
              <a:t> </a:t>
            </a:r>
            <a:r>
              <a:rPr lang="ru-RU" dirty="0" err="1"/>
              <a:t>призначити</a:t>
            </a:r>
            <a:r>
              <a:rPr lang="ru-RU" dirty="0"/>
              <a:t> адресу </a:t>
            </a:r>
            <a:r>
              <a:rPr lang="ru-RU" dirty="0" err="1"/>
              <a:t>самостійно</a:t>
            </a:r>
            <a:r>
              <a:rPr lang="ru-RU" dirty="0"/>
              <a:t>.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вказати</a:t>
            </a:r>
            <a:r>
              <a:rPr lang="ru-RU" dirty="0"/>
              <a:t> </a:t>
            </a:r>
            <a:r>
              <a:rPr lang="en-US" dirty="0"/>
              <a:t>DNS </a:t>
            </a:r>
            <a:r>
              <a:rPr lang="ru-RU" dirty="0"/>
              <a:t>адресу на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en-US" dirty="0"/>
              <a:t>DHCP </a:t>
            </a:r>
            <a:r>
              <a:rPr lang="ru-RU" dirty="0"/>
              <a:t>сервера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додати</a:t>
            </a:r>
            <a:r>
              <a:rPr lang="ru-RU" dirty="0"/>
              <a:t> </a:t>
            </a:r>
            <a:r>
              <a:rPr lang="ru-RU" dirty="0" err="1"/>
              <a:t>такий</a:t>
            </a:r>
            <a:r>
              <a:rPr lang="ru-RU" dirty="0"/>
              <a:t> рядок в </a:t>
            </a:r>
            <a:r>
              <a:rPr lang="ru-RU" dirty="0" err="1"/>
              <a:t>конфігураційний</a:t>
            </a:r>
            <a:r>
              <a:rPr lang="ru-RU" dirty="0"/>
              <a:t> файл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dhcp</a:t>
            </a:r>
            <a:r>
              <a:rPr lang="en-US" dirty="0"/>
              <a:t>/</a:t>
            </a:r>
            <a:r>
              <a:rPr lang="en-US" dirty="0" err="1"/>
              <a:t>dhclient.conf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4" name="Picture 3" descr="https://corp2.info/wp-content/uploads/2018/08/dns10-768x450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50" y="1844824"/>
            <a:ext cx="7315200" cy="4284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8133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260648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Тут </a:t>
            </a:r>
            <a:r>
              <a:rPr lang="ru-RU" dirty="0" err="1"/>
              <a:t>теж</a:t>
            </a:r>
            <a:r>
              <a:rPr lang="ru-RU" dirty="0"/>
              <a:t> адресу 8.8.8.8 </a:t>
            </a:r>
            <a:r>
              <a:rPr lang="ru-RU" dirty="0" err="1"/>
              <a:t>означає</a:t>
            </a:r>
            <a:r>
              <a:rPr lang="ru-RU" dirty="0"/>
              <a:t> адресу </a:t>
            </a:r>
            <a:r>
              <a:rPr lang="en-US" dirty="0"/>
              <a:t>DNS </a:t>
            </a:r>
            <a:r>
              <a:rPr lang="ru-RU" dirty="0"/>
              <a:t>сервера. Для </a:t>
            </a:r>
            <a:r>
              <a:rPr lang="ru-RU" dirty="0" err="1"/>
              <a:t>вірності</a:t>
            </a:r>
            <a:r>
              <a:rPr lang="ru-RU" dirty="0"/>
              <a:t>, </a:t>
            </a:r>
            <a:r>
              <a:rPr lang="ru-RU" dirty="0" err="1"/>
              <a:t>ви</a:t>
            </a:r>
            <a:r>
              <a:rPr lang="ru-RU" dirty="0"/>
              <a:t> можете </a:t>
            </a:r>
            <a:r>
              <a:rPr lang="ru-RU" dirty="0" err="1"/>
              <a:t>додати</a:t>
            </a:r>
            <a:r>
              <a:rPr lang="ru-RU" dirty="0"/>
              <a:t> </a:t>
            </a:r>
            <a:r>
              <a:rPr lang="ru-RU" dirty="0" err="1"/>
              <a:t>свої</a:t>
            </a:r>
            <a:r>
              <a:rPr lang="ru-RU" dirty="0"/>
              <a:t> </a:t>
            </a:r>
            <a:r>
              <a:rPr lang="ru-RU" dirty="0" err="1"/>
              <a:t>адреси</a:t>
            </a:r>
            <a:r>
              <a:rPr lang="ru-RU" dirty="0"/>
              <a:t> </a:t>
            </a:r>
            <a:r>
              <a:rPr lang="en-US" dirty="0"/>
              <a:t>DNS </a:t>
            </a:r>
            <a:r>
              <a:rPr lang="ru-RU" dirty="0" err="1"/>
              <a:t>серверів</a:t>
            </a:r>
            <a:r>
              <a:rPr lang="ru-RU" dirty="0"/>
              <a:t> в файл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resolvconf</a:t>
            </a:r>
            <a:r>
              <a:rPr lang="en-US" dirty="0"/>
              <a:t>/</a:t>
            </a:r>
            <a:r>
              <a:rPr lang="en-US" dirty="0" err="1"/>
              <a:t>resolv.conf.d</a:t>
            </a:r>
            <a:r>
              <a:rPr lang="en-US" dirty="0"/>
              <a:t>/base:</a:t>
            </a:r>
            <a:endParaRPr lang="ru-RU" dirty="0"/>
          </a:p>
        </p:txBody>
      </p:sp>
      <p:pic>
        <p:nvPicPr>
          <p:cNvPr id="5" name="Picture 4" descr="https://corp2.info/wp-content/uploads/2018/08/dns12-768x447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9845"/>
            <a:ext cx="7315200" cy="4258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1859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260648"/>
            <a:ext cx="87129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Щоб</a:t>
            </a:r>
            <a:r>
              <a:rPr lang="ru-RU" dirty="0"/>
              <a:t> настройки вступили в силу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перезапустити</a:t>
            </a:r>
            <a:r>
              <a:rPr lang="ru-RU" dirty="0"/>
              <a:t> мережу:</a:t>
            </a:r>
          </a:p>
          <a:p>
            <a:r>
              <a:rPr lang="ru-RU" dirty="0"/>
              <a:t> 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restart networking</a:t>
            </a:r>
          </a:p>
          <a:p>
            <a:r>
              <a:rPr lang="ru-RU" dirty="0" err="1"/>
              <a:t>Можливо</a:t>
            </a:r>
            <a:r>
              <a:rPr lang="ru-RU" dirty="0"/>
              <a:t>, </a:t>
            </a:r>
            <a:r>
              <a:rPr lang="ru-RU" dirty="0" err="1"/>
              <a:t>навіть</a:t>
            </a:r>
            <a:r>
              <a:rPr lang="ru-RU" dirty="0"/>
              <a:t> </a:t>
            </a:r>
            <a:r>
              <a:rPr lang="ru-RU" dirty="0" err="1"/>
              <a:t>краще</a:t>
            </a:r>
            <a:r>
              <a:rPr lang="ru-RU" dirty="0"/>
              <a:t> буде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повністю</a:t>
            </a:r>
            <a:r>
              <a:rPr lang="ru-RU" dirty="0"/>
              <a:t> </a:t>
            </a:r>
            <a:r>
              <a:rPr lang="ru-RU" dirty="0" err="1"/>
              <a:t>перезавантажити</a:t>
            </a:r>
            <a:r>
              <a:rPr lang="ru-RU" dirty="0"/>
              <a:t> </a:t>
            </a:r>
            <a:r>
              <a:rPr lang="ru-RU" dirty="0" err="1"/>
              <a:t>комп'ютер</a:t>
            </a:r>
            <a:r>
              <a:rPr lang="ru-RU" dirty="0"/>
              <a:t>. </a:t>
            </a:r>
            <a:r>
              <a:rPr lang="ru-RU" dirty="0" err="1"/>
              <a:t>Тепер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можете </a:t>
            </a:r>
            <a:r>
              <a:rPr lang="ru-RU" dirty="0" err="1"/>
              <a:t>відкрити</a:t>
            </a:r>
            <a:r>
              <a:rPr lang="ru-RU" dirty="0"/>
              <a:t>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resolv.conf</a:t>
            </a:r>
            <a:r>
              <a:rPr lang="en-US" dirty="0"/>
              <a:t> </a:t>
            </a:r>
            <a:r>
              <a:rPr lang="ru-RU" dirty="0"/>
              <a:t>і </a:t>
            </a:r>
            <a:r>
              <a:rPr lang="ru-RU" dirty="0" err="1"/>
              <a:t>подивитися</a:t>
            </a:r>
            <a:r>
              <a:rPr lang="ru-RU" dirty="0"/>
              <a:t> </a:t>
            </a:r>
            <a:r>
              <a:rPr lang="ru-RU" dirty="0" err="1"/>
              <a:t>застосовувався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нову</a:t>
            </a:r>
            <a:r>
              <a:rPr lang="ru-RU" dirty="0"/>
              <a:t> адресу </a:t>
            </a:r>
            <a:r>
              <a:rPr lang="en-US" dirty="0"/>
              <a:t>DNS:</a:t>
            </a:r>
            <a:endParaRPr lang="ru-RU" dirty="0"/>
          </a:p>
        </p:txBody>
      </p:sp>
      <p:pic>
        <p:nvPicPr>
          <p:cNvPr id="4" name="Picture 3" descr="https://corp2.info/wp-content/uploads/2018/08/dns11-768x450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2856"/>
            <a:ext cx="7315200" cy="4284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1873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60" y="0"/>
            <a:ext cx="9142239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Установка </a:t>
            </a:r>
            <a:r>
              <a:rPr lang="en-US" sz="1400" dirty="0"/>
              <a:t>DNS </a:t>
            </a:r>
            <a:r>
              <a:rPr lang="ru-RU" sz="1400" dirty="0"/>
              <a:t>сервера</a:t>
            </a:r>
          </a:p>
          <a:p>
            <a:r>
              <a:rPr lang="ru-RU" sz="1400" dirty="0"/>
              <a:t>Як </a:t>
            </a:r>
            <a:r>
              <a:rPr lang="en-US" sz="1400" dirty="0"/>
              <a:t>DNS </a:t>
            </a:r>
            <a:r>
              <a:rPr lang="ru-RU" sz="1400" dirty="0"/>
              <a:t>сервера </a:t>
            </a:r>
            <a:r>
              <a:rPr lang="ru-RU" sz="1400" dirty="0" err="1"/>
              <a:t>будемо</a:t>
            </a:r>
            <a:r>
              <a:rPr lang="ru-RU" sz="1400" dirty="0"/>
              <a:t> </a:t>
            </a:r>
            <a:r>
              <a:rPr lang="ru-RU" sz="1400" dirty="0" err="1"/>
              <a:t>використовувати</a:t>
            </a:r>
            <a:r>
              <a:rPr lang="ru-RU" sz="1400" dirty="0"/>
              <a:t> пакет </a:t>
            </a:r>
            <a:r>
              <a:rPr lang="en-US" sz="1400" dirty="0"/>
              <a:t>bind9. </a:t>
            </a:r>
            <a:r>
              <a:rPr lang="ru-RU" sz="1400" dirty="0"/>
              <a:t>Для </a:t>
            </a:r>
            <a:r>
              <a:rPr lang="ru-RU" sz="1400" dirty="0" err="1"/>
              <a:t>його</a:t>
            </a:r>
            <a:r>
              <a:rPr lang="ru-RU" sz="1400" dirty="0"/>
              <a:t> установки </a:t>
            </a:r>
            <a:r>
              <a:rPr lang="ru-RU" sz="1400" dirty="0" err="1"/>
              <a:t>підключаємося</a:t>
            </a:r>
            <a:r>
              <a:rPr lang="ru-RU" sz="1400" dirty="0"/>
              <a:t> до сервера по </a:t>
            </a:r>
            <a:r>
              <a:rPr lang="en-US" sz="1400" dirty="0" err="1"/>
              <a:t>ssh</a:t>
            </a:r>
            <a:r>
              <a:rPr lang="en-US" sz="1400" dirty="0"/>
              <a:t> </a:t>
            </a:r>
            <a:r>
              <a:rPr lang="ru-RU" sz="1400" dirty="0" err="1"/>
              <a:t>або</a:t>
            </a:r>
            <a:r>
              <a:rPr lang="ru-RU" sz="1400" dirty="0"/>
              <a:t> </a:t>
            </a:r>
            <a:r>
              <a:rPr lang="ru-RU" sz="1400" dirty="0" err="1"/>
              <a:t>відкриваємо</a:t>
            </a:r>
            <a:r>
              <a:rPr lang="ru-RU" sz="1400" dirty="0"/>
              <a:t> консоль на самому </a:t>
            </a:r>
            <a:r>
              <a:rPr lang="ru-RU" sz="1400" dirty="0" err="1"/>
              <a:t>сервері</a:t>
            </a:r>
            <a:r>
              <a:rPr lang="ru-RU" sz="1400" dirty="0"/>
              <a:t> і </a:t>
            </a:r>
            <a:r>
              <a:rPr lang="ru-RU" sz="1400" dirty="0" err="1"/>
              <a:t>набираємо</a:t>
            </a:r>
            <a:r>
              <a:rPr lang="ru-RU" sz="1400" dirty="0"/>
              <a:t> </a:t>
            </a:r>
            <a:r>
              <a:rPr lang="ru-RU" sz="1400" dirty="0" err="1"/>
              <a:t>наступну</a:t>
            </a:r>
            <a:r>
              <a:rPr lang="ru-RU" sz="1400" dirty="0"/>
              <a:t> команду:</a:t>
            </a:r>
          </a:p>
          <a:p>
            <a:r>
              <a:rPr lang="en-US" sz="1400" dirty="0" err="1"/>
              <a:t>sudo</a:t>
            </a:r>
            <a:r>
              <a:rPr lang="en-US" sz="1400" dirty="0"/>
              <a:t> apt update &amp;&amp; </a:t>
            </a:r>
            <a:r>
              <a:rPr lang="en-US" sz="1400" dirty="0" err="1"/>
              <a:t>sudo</a:t>
            </a:r>
            <a:r>
              <a:rPr lang="en-US" sz="1400" dirty="0"/>
              <a:t> apt </a:t>
            </a:r>
            <a:r>
              <a:rPr lang="en-US" sz="1400" dirty="0" err="1"/>
              <a:t>dist</a:t>
            </a:r>
            <a:r>
              <a:rPr lang="en-US" sz="1400" dirty="0"/>
              <a:t>-upgrade -y</a:t>
            </a:r>
          </a:p>
          <a:p>
            <a:r>
              <a:rPr lang="en-US" sz="1400" dirty="0" err="1"/>
              <a:t>sudo</a:t>
            </a:r>
            <a:r>
              <a:rPr lang="en-US" sz="1400" dirty="0"/>
              <a:t> apt install bind9 -y</a:t>
            </a:r>
          </a:p>
          <a:p>
            <a:r>
              <a:rPr lang="ru-RU" sz="1400" dirty="0" err="1"/>
              <a:t>Після</a:t>
            </a:r>
            <a:r>
              <a:rPr lang="ru-RU" sz="1400" dirty="0"/>
              <a:t> установки пакета </a:t>
            </a:r>
            <a:r>
              <a:rPr lang="en-US" sz="1400" dirty="0"/>
              <a:t>bind9, </a:t>
            </a:r>
            <a:r>
              <a:rPr lang="ru-RU" sz="1400" dirty="0" err="1"/>
              <a:t>необхідно</a:t>
            </a:r>
            <a:r>
              <a:rPr lang="ru-RU" sz="1400" dirty="0"/>
              <a:t> провести </a:t>
            </a:r>
            <a:r>
              <a:rPr lang="ru-RU" sz="1400" dirty="0" err="1"/>
              <a:t>його</a:t>
            </a:r>
            <a:r>
              <a:rPr lang="ru-RU" sz="1400" dirty="0"/>
              <a:t> </a:t>
            </a:r>
            <a:r>
              <a:rPr lang="ru-RU" sz="1400" dirty="0" err="1"/>
              <a:t>налаштування</a:t>
            </a:r>
            <a:r>
              <a:rPr lang="ru-RU" sz="1400" dirty="0"/>
              <a:t>.</a:t>
            </a:r>
          </a:p>
          <a:p>
            <a:r>
              <a:rPr lang="ru-RU" sz="1400" dirty="0" err="1"/>
              <a:t>Налаштування</a:t>
            </a:r>
            <a:r>
              <a:rPr lang="ru-RU" sz="1400" dirty="0"/>
              <a:t> </a:t>
            </a:r>
            <a:r>
              <a:rPr lang="en-US" sz="1400" dirty="0"/>
              <a:t>DNS </a:t>
            </a:r>
            <a:r>
              <a:rPr lang="ru-RU" sz="1400" dirty="0"/>
              <a:t>сервера </a:t>
            </a:r>
            <a:r>
              <a:rPr lang="en-US" sz="1400" dirty="0"/>
              <a:t>bind9</a:t>
            </a:r>
          </a:p>
          <a:p>
            <a:r>
              <a:rPr lang="ru-RU" sz="1400" dirty="0"/>
              <a:t>Для початку </a:t>
            </a:r>
            <a:r>
              <a:rPr lang="ru-RU" sz="1400" dirty="0" err="1"/>
              <a:t>відредагуємо</a:t>
            </a:r>
            <a:r>
              <a:rPr lang="ru-RU" sz="1400" dirty="0"/>
              <a:t> файл </a:t>
            </a:r>
            <a:r>
              <a:rPr lang="en-US" sz="1400" dirty="0" err="1"/>
              <a:t>named.conf.options</a:t>
            </a:r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nano</a:t>
            </a:r>
            <a:r>
              <a:rPr lang="en-US" sz="1400" dirty="0"/>
              <a:t> /</a:t>
            </a:r>
            <a:r>
              <a:rPr lang="en-US" sz="1400" dirty="0" err="1"/>
              <a:t>etc</a:t>
            </a:r>
            <a:r>
              <a:rPr lang="en-US" sz="1400" dirty="0"/>
              <a:t>/bind/</a:t>
            </a:r>
            <a:r>
              <a:rPr lang="en-US" sz="1400" dirty="0" err="1"/>
              <a:t>named.conf.options</a:t>
            </a:r>
            <a:endParaRPr lang="en-US" sz="1400" dirty="0"/>
          </a:p>
          <a:p>
            <a:r>
              <a:rPr lang="ru-RU" sz="1400" dirty="0" err="1"/>
              <a:t>Додамо</a:t>
            </a:r>
            <a:r>
              <a:rPr lang="ru-RU" sz="1400" dirty="0"/>
              <a:t> в </a:t>
            </a:r>
            <a:r>
              <a:rPr lang="ru-RU" sz="1400" dirty="0" err="1"/>
              <a:t>нього</a:t>
            </a:r>
            <a:r>
              <a:rPr lang="ru-RU" sz="1400" dirty="0"/>
              <a:t> </a:t>
            </a:r>
            <a:r>
              <a:rPr lang="ru-RU" sz="1400" dirty="0" err="1"/>
              <a:t>наступний</a:t>
            </a:r>
            <a:r>
              <a:rPr lang="ru-RU" sz="1400" dirty="0"/>
              <a:t> код:</a:t>
            </a:r>
          </a:p>
          <a:p>
            <a:r>
              <a:rPr lang="en-US" sz="1400" dirty="0"/>
              <a:t>options {</a:t>
            </a:r>
          </a:p>
          <a:p>
            <a:r>
              <a:rPr lang="en-US" sz="1400" dirty="0"/>
              <a:t>  directory "/ </a:t>
            </a:r>
            <a:r>
              <a:rPr lang="en-US" sz="1400" dirty="0" err="1"/>
              <a:t>var</a:t>
            </a:r>
            <a:r>
              <a:rPr lang="en-US" sz="1400" dirty="0"/>
              <a:t> / cache / bind";</a:t>
            </a:r>
          </a:p>
          <a:p>
            <a:r>
              <a:rPr lang="en-US" sz="1400" dirty="0"/>
              <a:t># </a:t>
            </a:r>
            <a:r>
              <a:rPr lang="ru-RU" sz="1400" dirty="0"/>
              <a:t>З </a:t>
            </a:r>
            <a:r>
              <a:rPr lang="ru-RU" sz="1400" dirty="0" err="1"/>
              <a:t>яких</a:t>
            </a:r>
            <a:r>
              <a:rPr lang="ru-RU" sz="1400" dirty="0"/>
              <a:t> мереж </a:t>
            </a:r>
            <a:r>
              <a:rPr lang="ru-RU" sz="1400" dirty="0" err="1"/>
              <a:t>або</a:t>
            </a:r>
            <a:r>
              <a:rPr lang="ru-RU" sz="1400" dirty="0"/>
              <a:t> </a:t>
            </a:r>
            <a:r>
              <a:rPr lang="en-US" sz="1400" dirty="0"/>
              <a:t>IP </a:t>
            </a:r>
            <a:r>
              <a:rPr lang="ru-RU" sz="1400" dirty="0"/>
              <a:t>адрес </a:t>
            </a:r>
            <a:r>
              <a:rPr lang="ru-RU" sz="1400" dirty="0" err="1"/>
              <a:t>будуть</a:t>
            </a:r>
            <a:r>
              <a:rPr lang="ru-RU" sz="1400" dirty="0"/>
              <a:t> </a:t>
            </a:r>
            <a:r>
              <a:rPr lang="ru-RU" sz="1400" dirty="0" err="1"/>
              <a:t>обслуговуватися</a:t>
            </a:r>
            <a:r>
              <a:rPr lang="ru-RU" sz="1400" dirty="0"/>
              <a:t> </a:t>
            </a:r>
            <a:r>
              <a:rPr lang="ru-RU" sz="1400" dirty="0" err="1"/>
              <a:t>запити</a:t>
            </a:r>
            <a:r>
              <a:rPr lang="ru-RU" sz="1400" dirty="0"/>
              <a:t> нашим </a:t>
            </a:r>
            <a:r>
              <a:rPr lang="en-US" sz="1400" dirty="0"/>
              <a:t>DNS </a:t>
            </a:r>
            <a:r>
              <a:rPr lang="ru-RU" sz="1400" dirty="0"/>
              <a:t>сервером.</a:t>
            </a:r>
          </a:p>
          <a:p>
            <a:r>
              <a:rPr lang="ru-RU" sz="1400" dirty="0"/>
              <a:t>  </a:t>
            </a:r>
            <a:r>
              <a:rPr lang="en-US" sz="1400" dirty="0"/>
              <a:t>listen-on {</a:t>
            </a:r>
          </a:p>
          <a:p>
            <a:r>
              <a:rPr lang="en-US" sz="1400" dirty="0"/>
              <a:t>      80.81.82.83/32; # </a:t>
            </a:r>
            <a:r>
              <a:rPr lang="ru-RU" sz="1400" dirty="0"/>
              <a:t>Наш </a:t>
            </a:r>
            <a:r>
              <a:rPr lang="ru-RU" sz="1400" dirty="0" err="1"/>
              <a:t>зовнішній</a:t>
            </a:r>
            <a:r>
              <a:rPr lang="ru-RU" sz="1400" dirty="0"/>
              <a:t> 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ru-RU" sz="1400" dirty="0"/>
              <a:t>адреса</a:t>
            </a:r>
          </a:p>
          <a:p>
            <a:r>
              <a:rPr lang="ru-RU" sz="1400" dirty="0"/>
              <a:t>      10.5.5.0/24; # Наша локальна мережа.</a:t>
            </a:r>
          </a:p>
          <a:p>
            <a:r>
              <a:rPr lang="ru-RU" sz="1400" dirty="0"/>
              <a:t>      127.0.0.0/8; # 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ru-RU" sz="1400" dirty="0"/>
              <a:t>адресу </a:t>
            </a:r>
            <a:r>
              <a:rPr lang="ru-RU" sz="1400" dirty="0" err="1"/>
              <a:t>локальної</a:t>
            </a:r>
            <a:r>
              <a:rPr lang="ru-RU" sz="1400" dirty="0"/>
              <a:t> </a:t>
            </a:r>
            <a:r>
              <a:rPr lang="ru-RU" sz="1400" dirty="0" err="1"/>
              <a:t>петлі</a:t>
            </a:r>
            <a:r>
              <a:rPr lang="ru-RU" sz="1400" dirty="0"/>
              <a:t> (</a:t>
            </a:r>
            <a:r>
              <a:rPr lang="en-US" sz="1400" dirty="0"/>
              <a:t>lo </a:t>
            </a:r>
            <a:r>
              <a:rPr lang="ru-RU" sz="1400" dirty="0" err="1"/>
              <a:t>інтерфейс</a:t>
            </a:r>
            <a:r>
              <a:rPr lang="ru-RU" sz="1400" dirty="0"/>
              <a:t>)</a:t>
            </a:r>
          </a:p>
          <a:p>
            <a:r>
              <a:rPr lang="ru-RU" sz="1400" dirty="0"/>
              <a:t>  };</a:t>
            </a:r>
          </a:p>
          <a:p>
            <a:r>
              <a:rPr lang="ru-RU" sz="1400" dirty="0"/>
              <a:t># </a:t>
            </a:r>
            <a:r>
              <a:rPr lang="ru-RU" sz="1400" dirty="0" err="1"/>
              <a:t>Вищестоящий</a:t>
            </a:r>
            <a:r>
              <a:rPr lang="ru-RU" sz="1400" dirty="0"/>
              <a:t> </a:t>
            </a:r>
            <a:r>
              <a:rPr lang="en-US" sz="1400" dirty="0" err="1"/>
              <a:t>dns</a:t>
            </a:r>
            <a:r>
              <a:rPr lang="en-US" sz="1400" dirty="0"/>
              <a:t> </a:t>
            </a:r>
            <a:r>
              <a:rPr lang="ru-RU" sz="1400" dirty="0"/>
              <a:t>сервер, </a:t>
            </a:r>
            <a:r>
              <a:rPr lang="ru-RU" sz="1400" dirty="0" err="1"/>
              <a:t>використовується</a:t>
            </a:r>
            <a:r>
              <a:rPr lang="ru-RU" sz="1400" dirty="0"/>
              <a:t> </a:t>
            </a:r>
            <a:r>
              <a:rPr lang="ru-RU" sz="1400" dirty="0" err="1"/>
              <a:t>якщо</a:t>
            </a:r>
            <a:r>
              <a:rPr lang="ru-RU" sz="1400" dirty="0"/>
              <a:t> </a:t>
            </a:r>
            <a:r>
              <a:rPr lang="en-US" sz="1400" dirty="0"/>
              <a:t>URL </a:t>
            </a:r>
            <a:r>
              <a:rPr lang="ru-RU" sz="1400" dirty="0" err="1"/>
              <a:t>запиту</a:t>
            </a:r>
            <a:r>
              <a:rPr lang="ru-RU" sz="1400" dirty="0"/>
              <a:t> не </a:t>
            </a:r>
            <a:r>
              <a:rPr lang="ru-RU" sz="1400" dirty="0" err="1"/>
              <a:t>знайдено</a:t>
            </a:r>
            <a:r>
              <a:rPr lang="ru-RU" sz="1400" dirty="0"/>
              <a:t> в </a:t>
            </a:r>
            <a:r>
              <a:rPr lang="ru-RU" sz="1400" dirty="0" err="1"/>
              <a:t>нашій</a:t>
            </a:r>
            <a:r>
              <a:rPr lang="ru-RU" sz="1400" dirty="0"/>
              <a:t> </a:t>
            </a:r>
            <a:r>
              <a:rPr lang="ru-RU" sz="1400" dirty="0" err="1"/>
              <a:t>базі</a:t>
            </a:r>
            <a:r>
              <a:rPr lang="ru-RU" sz="1400" dirty="0"/>
              <a:t>.</a:t>
            </a:r>
          </a:p>
          <a:p>
            <a:r>
              <a:rPr lang="ru-RU" sz="1400" dirty="0"/>
              <a:t>  </a:t>
            </a:r>
            <a:r>
              <a:rPr lang="en-US" sz="1400" dirty="0"/>
              <a:t>forwarders {</a:t>
            </a:r>
          </a:p>
          <a:p>
            <a:r>
              <a:rPr lang="en-US" sz="1400" dirty="0"/>
              <a:t>      77.88.8.1;</a:t>
            </a:r>
          </a:p>
          <a:p>
            <a:r>
              <a:rPr lang="en-US" sz="1400" dirty="0"/>
              <a:t>      8.8.8.8;</a:t>
            </a:r>
          </a:p>
          <a:p>
            <a:r>
              <a:rPr lang="en-US" sz="1400" dirty="0"/>
              <a:t>  };</a:t>
            </a:r>
          </a:p>
          <a:p>
            <a:r>
              <a:rPr lang="en-US" sz="1400" dirty="0"/>
              <a:t># </a:t>
            </a:r>
            <a:r>
              <a:rPr lang="ru-RU" sz="1400" dirty="0" err="1"/>
              <a:t>Запити</a:t>
            </a:r>
            <a:r>
              <a:rPr lang="ru-RU" sz="1400" dirty="0"/>
              <a:t> </a:t>
            </a:r>
            <a:r>
              <a:rPr lang="en-US" sz="1400" dirty="0"/>
              <a:t>DNSSEC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dnssec</a:t>
            </a:r>
            <a:r>
              <a:rPr lang="en-US" sz="1400" dirty="0"/>
              <a:t>-validation auto;</a:t>
            </a:r>
          </a:p>
          <a:p>
            <a:r>
              <a:rPr lang="en-US" sz="1400" dirty="0"/>
              <a:t># </a:t>
            </a:r>
            <a:r>
              <a:rPr lang="ru-RU" sz="1400" dirty="0" err="1"/>
              <a:t>Запити</a:t>
            </a:r>
            <a:r>
              <a:rPr lang="ru-RU" sz="1400" dirty="0"/>
              <a:t> </a:t>
            </a:r>
            <a:r>
              <a:rPr lang="en-US" sz="1400" dirty="0"/>
              <a:t>NXDOMAIN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auth-nxdomain</a:t>
            </a:r>
            <a:r>
              <a:rPr lang="en-US" sz="1400" dirty="0"/>
              <a:t> no;</a:t>
            </a:r>
          </a:p>
          <a:p>
            <a:r>
              <a:rPr lang="en-US" sz="1400" dirty="0"/>
              <a:t># </a:t>
            </a:r>
            <a:r>
              <a:rPr lang="ru-RU" sz="1400" dirty="0"/>
              <a:t>З </a:t>
            </a:r>
            <a:r>
              <a:rPr lang="ru-RU" sz="1400" dirty="0" err="1"/>
              <a:t>яких</a:t>
            </a:r>
            <a:r>
              <a:rPr lang="ru-RU" sz="1400" dirty="0"/>
              <a:t> мереж </a:t>
            </a:r>
            <a:r>
              <a:rPr lang="ru-RU" sz="1400" dirty="0" err="1"/>
              <a:t>або</a:t>
            </a:r>
            <a:r>
              <a:rPr lang="ru-RU" sz="1400" dirty="0"/>
              <a:t> </a:t>
            </a:r>
            <a:r>
              <a:rPr lang="en-US" sz="1400" dirty="0"/>
              <a:t>IPv6 </a:t>
            </a:r>
            <a:r>
              <a:rPr lang="ru-RU" sz="1400" dirty="0"/>
              <a:t>адрес </a:t>
            </a:r>
            <a:r>
              <a:rPr lang="ru-RU" sz="1400" dirty="0" err="1"/>
              <a:t>будуть</a:t>
            </a:r>
            <a:r>
              <a:rPr lang="ru-RU" sz="1400" dirty="0"/>
              <a:t> </a:t>
            </a:r>
            <a:r>
              <a:rPr lang="ru-RU" sz="1400" dirty="0" err="1"/>
              <a:t>обслуговуватися</a:t>
            </a:r>
            <a:r>
              <a:rPr lang="ru-RU" sz="1400" dirty="0"/>
              <a:t> </a:t>
            </a:r>
            <a:r>
              <a:rPr lang="ru-RU" sz="1400" dirty="0" err="1"/>
              <a:t>запити</a:t>
            </a:r>
            <a:r>
              <a:rPr lang="ru-RU" sz="1400" dirty="0"/>
              <a:t> нашим </a:t>
            </a:r>
            <a:r>
              <a:rPr lang="en-US" sz="1400" dirty="0"/>
              <a:t>DNS </a:t>
            </a:r>
            <a:r>
              <a:rPr lang="ru-RU" sz="1400" dirty="0"/>
              <a:t>сервером</a:t>
            </a:r>
          </a:p>
          <a:p>
            <a:r>
              <a:rPr lang="ru-RU" sz="1400" dirty="0"/>
              <a:t>  </a:t>
            </a:r>
            <a:r>
              <a:rPr lang="en-US" sz="1400" dirty="0"/>
              <a:t>listen-on-v6 {all; };</a:t>
            </a:r>
          </a:p>
          <a:p>
            <a:r>
              <a:rPr lang="en-US" sz="1400" dirty="0"/>
              <a:t># </a:t>
            </a:r>
            <a:r>
              <a:rPr lang="ru-RU" sz="1400" dirty="0" err="1"/>
              <a:t>Прописуємо</a:t>
            </a:r>
            <a:r>
              <a:rPr lang="ru-RU" sz="1400" dirty="0"/>
              <a:t> </a:t>
            </a:r>
            <a:r>
              <a:rPr lang="ru-RU" sz="1400" dirty="0" err="1"/>
              <a:t>версію</a:t>
            </a:r>
            <a:r>
              <a:rPr lang="ru-RU" sz="1400" dirty="0"/>
              <a:t> </a:t>
            </a:r>
            <a:r>
              <a:rPr lang="en-US" sz="1400" dirty="0"/>
              <a:t>DNS - </a:t>
            </a:r>
            <a:r>
              <a:rPr lang="ru-RU" sz="1400" dirty="0"/>
              <a:t>для </a:t>
            </a:r>
            <a:r>
              <a:rPr lang="ru-RU" sz="1400" dirty="0" err="1"/>
              <a:t>захисту</a:t>
            </a:r>
            <a:r>
              <a:rPr lang="ru-RU" sz="1400" dirty="0"/>
              <a:t> </a:t>
            </a:r>
            <a:r>
              <a:rPr lang="ru-RU" sz="1400" dirty="0" err="1"/>
              <a:t>від</a:t>
            </a:r>
            <a:r>
              <a:rPr lang="ru-RU" sz="1400" dirty="0"/>
              <a:t> </a:t>
            </a:r>
            <a:r>
              <a:rPr lang="ru-RU" sz="1400" dirty="0" err="1"/>
              <a:t>цікавих</a:t>
            </a:r>
            <a:endParaRPr lang="ru-RU" sz="1400" dirty="0"/>
          </a:p>
          <a:p>
            <a:r>
              <a:rPr lang="ru-RU" sz="1400" dirty="0"/>
              <a:t>  </a:t>
            </a:r>
            <a:r>
              <a:rPr lang="en-US" sz="1400" dirty="0"/>
              <a:t>version "DNS server v1.0";</a:t>
            </a:r>
          </a:p>
          <a:p>
            <a:r>
              <a:rPr lang="en-US" sz="1400" dirty="0" smtClean="0"/>
              <a:t>};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0694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273" y="1399996"/>
            <a:ext cx="914223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 smtClean="0"/>
              <a:t>Тепер</a:t>
            </a:r>
            <a:r>
              <a:rPr lang="ru-RU" sz="1400" dirty="0" smtClean="0"/>
              <a:t> </a:t>
            </a:r>
            <a:r>
              <a:rPr lang="ru-RU" sz="1400" dirty="0" err="1"/>
              <a:t>відкриваємо</a:t>
            </a:r>
            <a:r>
              <a:rPr lang="ru-RU" sz="1400" dirty="0"/>
              <a:t> файл </a:t>
            </a:r>
            <a:r>
              <a:rPr lang="ru-RU" sz="1400" dirty="0" err="1"/>
              <a:t>конфігурації</a:t>
            </a:r>
            <a:r>
              <a:rPr lang="ru-RU" sz="1400" dirty="0"/>
              <a:t> зон і вносимо </a:t>
            </a:r>
            <a:r>
              <a:rPr lang="ru-RU" sz="1400" dirty="0" err="1"/>
              <a:t>інформацію</a:t>
            </a:r>
            <a:r>
              <a:rPr lang="ru-RU" sz="1400" dirty="0"/>
              <a:t> про наших зонах.</a:t>
            </a:r>
          </a:p>
          <a:p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nano</a:t>
            </a:r>
            <a:r>
              <a:rPr lang="en-US" sz="1400" dirty="0"/>
              <a:t> /</a:t>
            </a:r>
            <a:r>
              <a:rPr lang="en-US" sz="1400" dirty="0" err="1"/>
              <a:t>etc</a:t>
            </a:r>
            <a:r>
              <a:rPr lang="en-US" sz="1400" dirty="0"/>
              <a:t>/bind/</a:t>
            </a:r>
            <a:r>
              <a:rPr lang="en-US" sz="1400" dirty="0" err="1"/>
              <a:t>named.conf.local</a:t>
            </a:r>
            <a:endParaRPr lang="en-US" sz="1400" dirty="0"/>
          </a:p>
          <a:p>
            <a:r>
              <a:rPr lang="en-US" sz="1400" dirty="0"/>
              <a:t> // </a:t>
            </a:r>
            <a:r>
              <a:rPr lang="ru-RU" sz="1400" dirty="0"/>
              <a:t>зона прямого перегляду</a:t>
            </a:r>
          </a:p>
          <a:p>
            <a:r>
              <a:rPr lang="en-US" sz="1400" dirty="0"/>
              <a:t>zone "</a:t>
            </a:r>
            <a:r>
              <a:rPr lang="en-US" sz="1400" dirty="0" err="1"/>
              <a:t>lan</a:t>
            </a:r>
            <a:r>
              <a:rPr lang="en-US" sz="1400" dirty="0"/>
              <a:t>" {</a:t>
            </a:r>
          </a:p>
          <a:p>
            <a:r>
              <a:rPr lang="en-US" sz="1400" dirty="0"/>
              <a:t>  type master;</a:t>
            </a:r>
          </a:p>
          <a:p>
            <a:r>
              <a:rPr lang="en-US" sz="1400" dirty="0"/>
              <a:t>  file "/</a:t>
            </a:r>
            <a:r>
              <a:rPr lang="en-US" sz="1400" dirty="0" err="1"/>
              <a:t>var</a:t>
            </a:r>
            <a:r>
              <a:rPr lang="en-US" sz="1400" dirty="0"/>
              <a:t>/lib/bind/</a:t>
            </a:r>
            <a:r>
              <a:rPr lang="en-US" sz="1400" dirty="0" err="1"/>
              <a:t>db.lan</a:t>
            </a:r>
            <a:r>
              <a:rPr lang="en-US" sz="1400" dirty="0"/>
              <a:t>";</a:t>
            </a:r>
          </a:p>
          <a:p>
            <a:r>
              <a:rPr lang="en-US" sz="1400" dirty="0"/>
              <a:t>  };</a:t>
            </a:r>
          </a:p>
          <a:p>
            <a:r>
              <a:rPr lang="en-US" sz="1400" dirty="0"/>
              <a:t>// </a:t>
            </a:r>
            <a:r>
              <a:rPr lang="ru-RU" sz="1400" dirty="0"/>
              <a:t>зона </a:t>
            </a:r>
            <a:r>
              <a:rPr lang="ru-RU" sz="1400" dirty="0" err="1"/>
              <a:t>зворотного</a:t>
            </a:r>
            <a:r>
              <a:rPr lang="ru-RU" sz="1400" dirty="0"/>
              <a:t> </a:t>
            </a:r>
            <a:r>
              <a:rPr lang="ru-RU" sz="1400" dirty="0" err="1"/>
              <a:t>пошуку</a:t>
            </a:r>
            <a:endParaRPr lang="ru-RU" sz="1400" dirty="0"/>
          </a:p>
          <a:p>
            <a:r>
              <a:rPr lang="en-US" sz="1400" dirty="0"/>
              <a:t>zone "5.5.10.in-addr.arpa" {</a:t>
            </a:r>
          </a:p>
          <a:p>
            <a:r>
              <a:rPr lang="en-US" sz="1400" dirty="0"/>
              <a:t>  type master;</a:t>
            </a:r>
          </a:p>
          <a:p>
            <a:r>
              <a:rPr lang="en-US" sz="1400" dirty="0"/>
              <a:t>  file "/</a:t>
            </a:r>
            <a:r>
              <a:rPr lang="en-US" sz="1400" dirty="0" err="1"/>
              <a:t>var</a:t>
            </a:r>
            <a:r>
              <a:rPr lang="en-US" sz="1400" dirty="0"/>
              <a:t>/lib/bind/</a:t>
            </a:r>
            <a:r>
              <a:rPr lang="en-US" sz="1400" dirty="0" err="1"/>
              <a:t>db.revers.lan</a:t>
            </a:r>
            <a:r>
              <a:rPr lang="en-US" sz="1400" dirty="0"/>
              <a:t>";</a:t>
            </a:r>
          </a:p>
          <a:p>
            <a:r>
              <a:rPr lang="en-US" sz="1400" dirty="0"/>
              <a:t>  };</a:t>
            </a:r>
          </a:p>
          <a:p>
            <a:r>
              <a:rPr lang="ru-RU" sz="1400" dirty="0" err="1"/>
              <a:t>Зберігаємо</a:t>
            </a:r>
            <a:r>
              <a:rPr lang="ru-RU" sz="1400" dirty="0"/>
              <a:t> </a:t>
            </a:r>
            <a:r>
              <a:rPr lang="en-US" sz="1400" dirty="0"/>
              <a:t>ctrl + o, </a:t>
            </a:r>
            <a:r>
              <a:rPr lang="ru-RU" sz="1400" dirty="0" err="1"/>
              <a:t>закриваємо</a:t>
            </a:r>
            <a:r>
              <a:rPr lang="ru-RU" sz="1400" dirty="0"/>
              <a:t> </a:t>
            </a:r>
            <a:r>
              <a:rPr lang="en-US" sz="1400" dirty="0"/>
              <a:t>ctrl + x.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9608899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908720"/>
            <a:ext cx="914223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Зона прямого перегляду</a:t>
            </a:r>
          </a:p>
          <a:p>
            <a:r>
              <a:rPr lang="ru-RU" sz="1400" dirty="0" err="1"/>
              <a:t>Тепер</a:t>
            </a:r>
            <a:r>
              <a:rPr lang="ru-RU" sz="1400" dirty="0"/>
              <a:t> </a:t>
            </a:r>
            <a:r>
              <a:rPr lang="ru-RU" sz="1400" dirty="0" err="1"/>
              <a:t>саме</a:t>
            </a:r>
            <a:r>
              <a:rPr lang="ru-RU" sz="1400" dirty="0"/>
              <a:t> час </a:t>
            </a:r>
            <a:r>
              <a:rPr lang="ru-RU" sz="1400" dirty="0" err="1"/>
              <a:t>створити</a:t>
            </a:r>
            <a:r>
              <a:rPr lang="ru-RU" sz="1400" dirty="0"/>
              <a:t> зону прямого перегляду, для </a:t>
            </a:r>
            <a:r>
              <a:rPr lang="ru-RU" sz="1400" dirty="0" err="1"/>
              <a:t>цього</a:t>
            </a:r>
            <a:r>
              <a:rPr lang="ru-RU" sz="1400" dirty="0"/>
              <a:t> </a:t>
            </a:r>
            <a:r>
              <a:rPr lang="ru-RU" sz="1400" dirty="0" err="1"/>
              <a:t>створимо</a:t>
            </a:r>
            <a:r>
              <a:rPr lang="ru-RU" sz="1400" dirty="0"/>
              <a:t> </a:t>
            </a:r>
            <a:r>
              <a:rPr lang="ru-RU" sz="1400" dirty="0" err="1"/>
              <a:t>копію</a:t>
            </a:r>
            <a:r>
              <a:rPr lang="ru-RU" sz="1400" dirty="0"/>
              <a:t> файл </a:t>
            </a:r>
            <a:r>
              <a:rPr lang="en-US" sz="1400" dirty="0" err="1"/>
              <a:t>db.local</a:t>
            </a:r>
            <a:r>
              <a:rPr lang="en-US" sz="1400" dirty="0"/>
              <a:t>:</a:t>
            </a:r>
          </a:p>
          <a:p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cp</a:t>
            </a:r>
            <a:r>
              <a:rPr lang="en-US" sz="1400" dirty="0"/>
              <a:t> /</a:t>
            </a:r>
            <a:r>
              <a:rPr lang="en-US" sz="1400" dirty="0" err="1"/>
              <a:t>etc</a:t>
            </a:r>
            <a:r>
              <a:rPr lang="en-US" sz="1400" dirty="0"/>
              <a:t>/bind/</a:t>
            </a:r>
            <a:r>
              <a:rPr lang="en-US" sz="1400" dirty="0" err="1"/>
              <a:t>db.local</a:t>
            </a:r>
            <a:r>
              <a:rPr lang="en-US" sz="1400" dirty="0"/>
              <a:t> /</a:t>
            </a:r>
            <a:r>
              <a:rPr lang="en-US" sz="1400" dirty="0" err="1"/>
              <a:t>var</a:t>
            </a:r>
            <a:r>
              <a:rPr lang="en-US" sz="1400" dirty="0"/>
              <a:t>/lib/bind/</a:t>
            </a:r>
            <a:r>
              <a:rPr lang="en-US" sz="1400" dirty="0" err="1"/>
              <a:t>db.lan</a:t>
            </a:r>
            <a:endParaRPr lang="en-US" sz="1400" dirty="0"/>
          </a:p>
          <a:p>
            <a:r>
              <a:rPr lang="ru-RU" sz="1400" dirty="0" err="1"/>
              <a:t>Відкриємо</a:t>
            </a:r>
            <a:r>
              <a:rPr lang="ru-RU" sz="1400" dirty="0"/>
              <a:t> файл </a:t>
            </a:r>
            <a:r>
              <a:rPr lang="en-US" sz="1400" dirty="0" err="1"/>
              <a:t>db.lan</a:t>
            </a:r>
            <a:r>
              <a:rPr lang="en-US" sz="1400" dirty="0"/>
              <a:t>:</a:t>
            </a:r>
          </a:p>
          <a:p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nano</a:t>
            </a:r>
            <a:r>
              <a:rPr lang="en-US" sz="1400" dirty="0"/>
              <a:t> /</a:t>
            </a:r>
            <a:r>
              <a:rPr lang="en-US" sz="1400" dirty="0" err="1"/>
              <a:t>var</a:t>
            </a:r>
            <a:r>
              <a:rPr lang="en-US" sz="1400" dirty="0"/>
              <a:t>/lib/bind/</a:t>
            </a:r>
            <a:r>
              <a:rPr lang="en-US" sz="1400" dirty="0" err="1"/>
              <a:t>db.lan</a:t>
            </a:r>
            <a:endParaRPr lang="en-US" sz="1400" dirty="0"/>
          </a:p>
          <a:p>
            <a:r>
              <a:rPr lang="ru-RU" sz="1400" dirty="0"/>
              <a:t>і </a:t>
            </a:r>
            <a:r>
              <a:rPr lang="ru-RU" sz="1400" dirty="0" err="1"/>
              <a:t>наведемо</a:t>
            </a:r>
            <a:r>
              <a:rPr lang="ru-RU" sz="1400" dirty="0"/>
              <a:t> </a:t>
            </a:r>
            <a:r>
              <a:rPr lang="ru-RU" sz="1400" dirty="0" err="1"/>
              <a:t>його</a:t>
            </a:r>
            <a:r>
              <a:rPr lang="ru-RU" sz="1400" dirty="0"/>
              <a:t> до </a:t>
            </a:r>
            <a:r>
              <a:rPr lang="ru-RU" sz="1400" dirty="0" err="1"/>
              <a:t>наступного</a:t>
            </a:r>
            <a:r>
              <a:rPr lang="ru-RU" sz="1400" dirty="0"/>
              <a:t> </a:t>
            </a:r>
            <a:r>
              <a:rPr lang="ru-RU" sz="1400" dirty="0" err="1"/>
              <a:t>вигляду</a:t>
            </a:r>
            <a:r>
              <a:rPr lang="ru-RU" sz="1400" dirty="0"/>
              <a:t>:</a:t>
            </a:r>
          </a:p>
          <a:p>
            <a:r>
              <a:rPr lang="ru-RU" sz="1400" dirty="0"/>
              <a:t>$ </a:t>
            </a:r>
            <a:r>
              <a:rPr lang="en-US" sz="1400" dirty="0"/>
              <a:t>ORIGIN.</a:t>
            </a:r>
          </a:p>
          <a:p>
            <a:r>
              <a:rPr lang="en-US" sz="1400" dirty="0"/>
              <a:t>$ TTL 14400</a:t>
            </a:r>
          </a:p>
          <a:p>
            <a:r>
              <a:rPr lang="en-US" sz="1400" dirty="0" err="1"/>
              <a:t>lan</a:t>
            </a:r>
            <a:r>
              <a:rPr lang="en-US" sz="1400" dirty="0"/>
              <a:t> IN SOA ns1.lan. root.ns1.lan. (</a:t>
            </a:r>
          </a:p>
          <a:p>
            <a:r>
              <a:rPr lang="en-US" sz="1400" dirty="0"/>
              <a:t>             2020040501; serial</a:t>
            </a:r>
          </a:p>
          <a:p>
            <a:r>
              <a:rPr lang="en-US" sz="1400" dirty="0"/>
              <a:t>             604800; refresh</a:t>
            </a:r>
          </a:p>
          <a:p>
            <a:r>
              <a:rPr lang="en-US" sz="1400" dirty="0"/>
              <a:t>             86400; retry</a:t>
            </a:r>
          </a:p>
          <a:p>
            <a:r>
              <a:rPr lang="en-US" sz="1400" dirty="0"/>
              <a:t>             2419200; expire</a:t>
            </a:r>
          </a:p>
          <a:p>
            <a:r>
              <a:rPr lang="en-US" sz="1400" dirty="0"/>
              <a:t>             604800; minimum</a:t>
            </a:r>
          </a:p>
          <a:p>
            <a:r>
              <a:rPr lang="en-US" sz="1400" dirty="0"/>
              <a:t>             )</a:t>
            </a:r>
          </a:p>
          <a:p>
            <a:r>
              <a:rPr lang="en-US" sz="1400" dirty="0"/>
              <a:t>          NS ns1.lan.</a:t>
            </a:r>
          </a:p>
          <a:p>
            <a:r>
              <a:rPr lang="en-US" sz="1400" dirty="0"/>
              <a:t>          A 10.5.5.1</a:t>
            </a:r>
          </a:p>
          <a:p>
            <a:r>
              <a:rPr lang="en-US" sz="1400" dirty="0"/>
              <a:t>$ ORIGIN </a:t>
            </a:r>
            <a:r>
              <a:rPr lang="en-US" sz="1400" dirty="0" err="1"/>
              <a:t>lan</a:t>
            </a:r>
            <a:r>
              <a:rPr lang="en-US" sz="1400" dirty="0"/>
              <a:t>.</a:t>
            </a:r>
          </a:p>
          <a:p>
            <a:r>
              <a:rPr lang="en-US" sz="1400" dirty="0"/>
              <a:t>$ TTL 14400</a:t>
            </a:r>
          </a:p>
          <a:p>
            <a:r>
              <a:rPr lang="en-US" sz="1400" dirty="0"/>
              <a:t>ns1 A 10.5.5.1</a:t>
            </a:r>
          </a:p>
          <a:p>
            <a:r>
              <a:rPr lang="en-US" sz="1400" dirty="0"/>
              <a:t>test A 10.5.5.100</a:t>
            </a:r>
          </a:p>
          <a:p>
            <a:r>
              <a:rPr lang="en-US" sz="1400" dirty="0"/>
              <a:t>• </a:t>
            </a:r>
            <a:r>
              <a:rPr lang="ru-RU" sz="1400" dirty="0"/>
              <a:t>Записи виду А - </a:t>
            </a:r>
            <a:r>
              <a:rPr lang="ru-RU" sz="1400" dirty="0" err="1"/>
              <a:t>призначена</a:t>
            </a:r>
            <a:r>
              <a:rPr lang="ru-RU" sz="1400" dirty="0"/>
              <a:t> для 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ru-RU" sz="1400" dirty="0"/>
              <a:t>адрес </a:t>
            </a:r>
            <a:r>
              <a:rPr lang="ru-RU" sz="1400" dirty="0" err="1"/>
              <a:t>версії</a:t>
            </a:r>
            <a:r>
              <a:rPr lang="ru-RU" sz="1400" dirty="0"/>
              <a:t> 4</a:t>
            </a:r>
          </a:p>
          <a:p>
            <a:r>
              <a:rPr lang="ru-RU" sz="1400" dirty="0"/>
              <a:t>• </a:t>
            </a:r>
            <a:r>
              <a:rPr lang="ru-RU" sz="1400" dirty="0" err="1"/>
              <a:t>Запис</a:t>
            </a:r>
            <a:r>
              <a:rPr lang="ru-RU" sz="1400" dirty="0"/>
              <a:t> виду АААА - </a:t>
            </a:r>
            <a:r>
              <a:rPr lang="ru-RU" sz="1400" dirty="0" err="1"/>
              <a:t>призначена</a:t>
            </a:r>
            <a:r>
              <a:rPr lang="ru-RU" sz="1400" dirty="0"/>
              <a:t> для 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ru-RU" sz="1400" dirty="0"/>
              <a:t>адрес </a:t>
            </a:r>
            <a:r>
              <a:rPr lang="ru-RU" sz="1400" dirty="0" err="1"/>
              <a:t>версії</a:t>
            </a:r>
            <a:r>
              <a:rPr lang="ru-RU" sz="1400" dirty="0"/>
              <a:t> 6</a:t>
            </a:r>
          </a:p>
          <a:p>
            <a:r>
              <a:rPr lang="ru-RU" sz="1400" dirty="0"/>
              <a:t>• </a:t>
            </a:r>
            <a:r>
              <a:rPr lang="ru-RU" sz="1400" dirty="0" err="1"/>
              <a:t>Запис</a:t>
            </a:r>
            <a:r>
              <a:rPr lang="ru-RU" sz="1400" dirty="0"/>
              <a:t> виду </a:t>
            </a:r>
            <a:r>
              <a:rPr lang="en-US" sz="1400" dirty="0"/>
              <a:t>NS - </a:t>
            </a:r>
            <a:r>
              <a:rPr lang="ru-RU" sz="1400" dirty="0"/>
              <a:t>для </a:t>
            </a:r>
            <a:r>
              <a:rPr lang="en-US" sz="1400" dirty="0"/>
              <a:t>DNS </a:t>
            </a:r>
            <a:r>
              <a:rPr lang="ru-RU" sz="1400" dirty="0" err="1"/>
              <a:t>серверів</a:t>
            </a:r>
            <a:r>
              <a:rPr lang="ru-RU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6171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908720"/>
            <a:ext cx="91422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/>
              <a:t>Налаштування</a:t>
            </a:r>
            <a:r>
              <a:rPr lang="ru-RU" sz="1400" dirty="0"/>
              <a:t> </a:t>
            </a:r>
            <a:r>
              <a:rPr lang="ru-RU" sz="1400" dirty="0" err="1"/>
              <a:t>зони</a:t>
            </a:r>
            <a:r>
              <a:rPr lang="ru-RU" sz="1400" dirty="0"/>
              <a:t> </a:t>
            </a:r>
            <a:r>
              <a:rPr lang="ru-RU" sz="1400" dirty="0" err="1"/>
              <a:t>зворотного</a:t>
            </a:r>
            <a:r>
              <a:rPr lang="ru-RU" sz="1400" dirty="0"/>
              <a:t> перегляду </a:t>
            </a:r>
            <a:r>
              <a:rPr lang="en-US" sz="1400" dirty="0"/>
              <a:t>DNS</a:t>
            </a:r>
          </a:p>
          <a:p>
            <a:r>
              <a:rPr lang="ru-RU" sz="1400" dirty="0" err="1"/>
              <a:t>Зворотній</a:t>
            </a:r>
            <a:r>
              <a:rPr lang="ru-RU" sz="1400" dirty="0"/>
              <a:t> зона </a:t>
            </a:r>
            <a:r>
              <a:rPr lang="ru-RU" sz="1400" dirty="0" err="1"/>
              <a:t>перетворює</a:t>
            </a:r>
            <a:r>
              <a:rPr lang="ru-RU" sz="1400" dirty="0"/>
              <a:t> </a:t>
            </a:r>
            <a:r>
              <a:rPr lang="en-US" sz="1400" dirty="0"/>
              <a:t>IP </a:t>
            </a:r>
            <a:r>
              <a:rPr lang="ru-RU" sz="1400" dirty="0" err="1"/>
              <a:t>адреси</a:t>
            </a:r>
            <a:r>
              <a:rPr lang="ru-RU" sz="1400" dirty="0"/>
              <a:t> </a:t>
            </a:r>
            <a:r>
              <a:rPr lang="ru-RU" sz="1400" dirty="0" err="1"/>
              <a:t>машини</a:t>
            </a:r>
            <a:r>
              <a:rPr lang="ru-RU" sz="1400" dirty="0"/>
              <a:t> в </a:t>
            </a:r>
            <a:r>
              <a:rPr lang="ru-RU" sz="1400" dirty="0" err="1"/>
              <a:t>доменне</a:t>
            </a:r>
            <a:r>
              <a:rPr lang="ru-RU" sz="1400" dirty="0"/>
              <a:t> </a:t>
            </a:r>
            <a:r>
              <a:rPr lang="ru-RU" sz="1400" dirty="0" err="1"/>
              <a:t>ім'я</a:t>
            </a:r>
            <a:r>
              <a:rPr lang="ru-RU" sz="1400" dirty="0"/>
              <a:t> </a:t>
            </a:r>
            <a:r>
              <a:rPr lang="en-US" sz="1400" dirty="0"/>
              <a:t>FQDN. </a:t>
            </a:r>
            <a:r>
              <a:rPr lang="ru-RU" sz="1400" dirty="0"/>
              <a:t>Давайте </a:t>
            </a:r>
            <a:r>
              <a:rPr lang="ru-RU" sz="1400" dirty="0" err="1"/>
              <a:t>зробимо</a:t>
            </a:r>
            <a:r>
              <a:rPr lang="ru-RU" sz="1400" dirty="0"/>
              <a:t> </a:t>
            </a:r>
            <a:r>
              <a:rPr lang="ru-RU" sz="1400" dirty="0" err="1"/>
              <a:t>копію</a:t>
            </a:r>
            <a:r>
              <a:rPr lang="ru-RU" sz="1400" dirty="0"/>
              <a:t> файлу прямого перегляду:</a:t>
            </a:r>
          </a:p>
          <a:p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cp</a:t>
            </a:r>
            <a:r>
              <a:rPr lang="en-US" sz="1400" dirty="0"/>
              <a:t> /</a:t>
            </a:r>
            <a:r>
              <a:rPr lang="en-US" sz="1400" dirty="0" err="1"/>
              <a:t>var</a:t>
            </a:r>
            <a:r>
              <a:rPr lang="en-US" sz="1400" dirty="0"/>
              <a:t>/lib/bind/</a:t>
            </a:r>
            <a:r>
              <a:rPr lang="en-US" sz="1400" dirty="0" err="1"/>
              <a:t>db.lan</a:t>
            </a:r>
            <a:r>
              <a:rPr lang="en-US" sz="1400" dirty="0"/>
              <a:t> /</a:t>
            </a:r>
            <a:r>
              <a:rPr lang="en-US" sz="1400" dirty="0" err="1"/>
              <a:t>var</a:t>
            </a:r>
            <a:r>
              <a:rPr lang="en-US" sz="1400" dirty="0"/>
              <a:t>/lib/bind/</a:t>
            </a:r>
            <a:r>
              <a:rPr lang="en-US" sz="1400" dirty="0" err="1"/>
              <a:t>db.revers.lan</a:t>
            </a:r>
            <a:endParaRPr lang="en-US" sz="1400" dirty="0"/>
          </a:p>
          <a:p>
            <a:r>
              <a:rPr lang="ru-RU" sz="1400" dirty="0" err="1"/>
              <a:t>Відкриваємо</a:t>
            </a:r>
            <a:r>
              <a:rPr lang="ru-RU" sz="1400" dirty="0"/>
              <a:t> </a:t>
            </a:r>
            <a:r>
              <a:rPr lang="ru-RU" sz="1400" dirty="0" err="1"/>
              <a:t>його</a:t>
            </a:r>
            <a:r>
              <a:rPr lang="ru-RU" sz="1400" dirty="0"/>
              <a:t> на </a:t>
            </a:r>
            <a:r>
              <a:rPr lang="ru-RU" sz="1400" dirty="0" err="1"/>
              <a:t>редагування</a:t>
            </a:r>
            <a:r>
              <a:rPr lang="ru-RU" sz="1400" dirty="0"/>
              <a:t>:</a:t>
            </a:r>
          </a:p>
          <a:p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nano</a:t>
            </a:r>
            <a:r>
              <a:rPr lang="en-US" sz="1400" dirty="0"/>
              <a:t> /</a:t>
            </a:r>
            <a:r>
              <a:rPr lang="en-US" sz="1400" dirty="0" err="1"/>
              <a:t>var</a:t>
            </a:r>
            <a:r>
              <a:rPr lang="en-US" sz="1400" dirty="0"/>
              <a:t>/lib/bind/</a:t>
            </a:r>
            <a:r>
              <a:rPr lang="en-US" sz="1400" dirty="0" err="1"/>
              <a:t>db.revers.lan</a:t>
            </a:r>
            <a:endParaRPr lang="en-US" sz="1400" dirty="0"/>
          </a:p>
          <a:p>
            <a:r>
              <a:rPr lang="ru-RU" sz="1400" dirty="0"/>
              <a:t>Вносимо </a:t>
            </a:r>
            <a:r>
              <a:rPr lang="ru-RU" sz="1400" dirty="0" err="1"/>
              <a:t>наступні</a:t>
            </a:r>
            <a:r>
              <a:rPr lang="ru-RU" sz="1400" dirty="0"/>
              <a:t> </a:t>
            </a:r>
            <a:r>
              <a:rPr lang="ru-RU" sz="1400" dirty="0" err="1"/>
              <a:t>зміни</a:t>
            </a:r>
            <a:r>
              <a:rPr lang="ru-RU" sz="1400" dirty="0"/>
              <a:t>:</a:t>
            </a:r>
          </a:p>
          <a:p>
            <a:r>
              <a:rPr lang="ru-RU" sz="1400" dirty="0"/>
              <a:t>$ </a:t>
            </a:r>
            <a:r>
              <a:rPr lang="en-US" sz="1400" dirty="0"/>
              <a:t>TTL 14400</a:t>
            </a:r>
          </a:p>
          <a:p>
            <a:r>
              <a:rPr lang="en-US" sz="1400" dirty="0"/>
              <a:t>@ IN SOA ns1.lan. root.ns1.lan. (</a:t>
            </a:r>
          </a:p>
          <a:p>
            <a:r>
              <a:rPr lang="en-US" sz="1400" dirty="0"/>
              <a:t>             2020040501; serial</a:t>
            </a:r>
          </a:p>
          <a:p>
            <a:r>
              <a:rPr lang="en-US" sz="1400" dirty="0"/>
              <a:t>             604800; refresh</a:t>
            </a:r>
          </a:p>
          <a:p>
            <a:r>
              <a:rPr lang="en-US" sz="1400" dirty="0"/>
              <a:t>             86400; retry</a:t>
            </a:r>
          </a:p>
          <a:p>
            <a:r>
              <a:rPr lang="en-US" sz="1400" dirty="0"/>
              <a:t>             2419200; expire</a:t>
            </a:r>
          </a:p>
          <a:p>
            <a:r>
              <a:rPr lang="en-US" sz="1400" dirty="0"/>
              <a:t>             604800; minimum</a:t>
            </a:r>
          </a:p>
          <a:p>
            <a:r>
              <a:rPr lang="en-US" sz="1400" dirty="0"/>
              <a:t>             )</a:t>
            </a:r>
          </a:p>
          <a:p>
            <a:r>
              <a:rPr lang="en-US" sz="1400" dirty="0"/>
              <a:t>          NS ns1.lan.</a:t>
            </a:r>
          </a:p>
          <a:p>
            <a:r>
              <a:rPr lang="en-US" sz="1400" dirty="0"/>
              <a:t>1 PTR ns1.lan.</a:t>
            </a:r>
          </a:p>
          <a:p>
            <a:r>
              <a:rPr lang="en-US" sz="1400" dirty="0"/>
              <a:t>100 PTR </a:t>
            </a:r>
            <a:r>
              <a:rPr lang="en-US" sz="1400" dirty="0" err="1"/>
              <a:t>test.lan</a:t>
            </a:r>
            <a:r>
              <a:rPr lang="en-US" sz="1400" dirty="0"/>
              <a:t>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3745259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8331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Налаштування мережевого інтерфейсу</a:t>
            </a:r>
          </a:p>
          <a:p>
            <a:r>
              <a:rPr lang="uk-UA" dirty="0"/>
              <a:t>Давайте дамо нашого другого інтерфейсу </a:t>
            </a:r>
            <a:r>
              <a:rPr lang="en-US" dirty="0"/>
              <a:t>IP-</a:t>
            </a:r>
            <a:r>
              <a:rPr lang="uk-UA" dirty="0"/>
              <a:t>адреса 10.5.5.1, для цього пропишемо наступне: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 add 10.5.5.1/24 </a:t>
            </a:r>
            <a:r>
              <a:rPr lang="en-US" dirty="0" err="1"/>
              <a:t>dev</a:t>
            </a:r>
            <a:r>
              <a:rPr lang="en-US" dirty="0"/>
              <a:t> enp3s0</a:t>
            </a:r>
          </a:p>
          <a:p>
            <a:r>
              <a:rPr lang="en-US" dirty="0"/>
              <a:t>• enp3s0 - </a:t>
            </a:r>
            <a:r>
              <a:rPr lang="uk-UA" dirty="0"/>
              <a:t>ім'я другого мережевого інтерфейсу (для перегляду набираємо команду </a:t>
            </a:r>
            <a:r>
              <a:rPr lang="en-US" dirty="0" err="1"/>
              <a:t>ifconfig</a:t>
            </a:r>
            <a:r>
              <a:rPr lang="en-US" dirty="0"/>
              <a:t>)</a:t>
            </a:r>
          </a:p>
          <a:p>
            <a:r>
              <a:rPr lang="uk-UA" dirty="0"/>
              <a:t>Перевірка </a:t>
            </a:r>
            <a:r>
              <a:rPr lang="en-US" dirty="0"/>
              <a:t>DNS </a:t>
            </a:r>
            <a:r>
              <a:rPr lang="uk-UA" dirty="0"/>
              <a:t>сервера </a:t>
            </a:r>
            <a:r>
              <a:rPr lang="en-US" dirty="0"/>
              <a:t>bind9</a:t>
            </a:r>
          </a:p>
          <a:p>
            <a:r>
              <a:rPr lang="uk-UA" dirty="0"/>
              <a:t>Тепер перевіримо правильність синтаксису конфігураційних файлів </a:t>
            </a:r>
            <a:r>
              <a:rPr lang="en-US" dirty="0"/>
              <a:t>BIND.</a:t>
            </a:r>
          </a:p>
          <a:p>
            <a:r>
              <a:rPr lang="en-US" dirty="0" err="1"/>
              <a:t>sudo</a:t>
            </a:r>
            <a:r>
              <a:rPr lang="en-US" dirty="0"/>
              <a:t> named-</a:t>
            </a:r>
            <a:r>
              <a:rPr lang="en-US" dirty="0" err="1"/>
              <a:t>checkconf</a:t>
            </a:r>
            <a:endParaRPr lang="en-US" dirty="0"/>
          </a:p>
          <a:p>
            <a:r>
              <a:rPr lang="uk-UA" dirty="0"/>
              <a:t>Якщо конфігураційні файли не містять помилок, висновок цієї програми буде порожній.</a:t>
            </a:r>
          </a:p>
          <a:p>
            <a:r>
              <a:rPr lang="uk-UA" dirty="0"/>
              <a:t>Перезавантажуємо </a:t>
            </a:r>
            <a:r>
              <a:rPr lang="en-US" dirty="0"/>
              <a:t>bind9:</a:t>
            </a:r>
          </a:p>
          <a:p>
            <a:r>
              <a:rPr lang="en-US" dirty="0" err="1"/>
              <a:t>sudo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init.d</a:t>
            </a:r>
            <a:r>
              <a:rPr lang="en-US" dirty="0"/>
              <a:t>/bind9 restart</a:t>
            </a:r>
          </a:p>
          <a:p>
            <a:r>
              <a:rPr lang="uk-UA" dirty="0"/>
              <a:t>Налаштування </a:t>
            </a:r>
            <a:r>
              <a:rPr lang="en-US" dirty="0" err="1"/>
              <a:t>resolv.conf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03306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8331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 smtClean="0"/>
              <a:t>Тепер </a:t>
            </a:r>
            <a:r>
              <a:rPr lang="uk-UA" sz="1600" dirty="0"/>
              <a:t>відкриємо і відредагуємо файл </a:t>
            </a:r>
            <a:r>
              <a:rPr lang="en-US" sz="1600" dirty="0" err="1"/>
              <a:t>resolv.conf</a:t>
            </a:r>
            <a:endParaRPr lang="en-US" sz="1600" dirty="0"/>
          </a:p>
          <a:p>
            <a:r>
              <a:rPr lang="en-US" sz="1600" dirty="0" err="1"/>
              <a:t>sudo</a:t>
            </a:r>
            <a:r>
              <a:rPr lang="en-US" sz="1600" dirty="0"/>
              <a:t> </a:t>
            </a:r>
            <a:r>
              <a:rPr lang="en-US" sz="1600" dirty="0" err="1"/>
              <a:t>nano</a:t>
            </a:r>
            <a:r>
              <a:rPr lang="en-US" sz="1600" dirty="0"/>
              <a:t> /</a:t>
            </a:r>
            <a:r>
              <a:rPr lang="en-US" sz="1600" dirty="0" err="1"/>
              <a:t>etc</a:t>
            </a:r>
            <a:r>
              <a:rPr lang="en-US" sz="1600" dirty="0"/>
              <a:t>/</a:t>
            </a:r>
            <a:r>
              <a:rPr lang="en-US" sz="1600" dirty="0" err="1"/>
              <a:t>resolv.conf</a:t>
            </a:r>
            <a:endParaRPr lang="en-US" sz="1600" dirty="0"/>
          </a:p>
          <a:p>
            <a:r>
              <a:rPr lang="uk-UA" sz="1600" dirty="0"/>
              <a:t>У цьому файлі необхідно видалити всі і прописати наступні рядки</a:t>
            </a:r>
          </a:p>
          <a:p>
            <a:r>
              <a:rPr lang="en-US" sz="1600" dirty="0" err="1"/>
              <a:t>nameserver</a:t>
            </a:r>
            <a:r>
              <a:rPr lang="en-US" sz="1600" dirty="0"/>
              <a:t> 10.5.5.1</a:t>
            </a:r>
          </a:p>
          <a:p>
            <a:r>
              <a:rPr lang="en-US" sz="1600" dirty="0" err="1"/>
              <a:t>nameserver</a:t>
            </a:r>
            <a:r>
              <a:rPr lang="en-US" sz="1600" dirty="0"/>
              <a:t> 8.8.8.8</a:t>
            </a:r>
          </a:p>
          <a:p>
            <a:r>
              <a:rPr lang="en-US" sz="1600" dirty="0"/>
              <a:t>search </a:t>
            </a:r>
            <a:r>
              <a:rPr lang="en-US" sz="1600" dirty="0" err="1"/>
              <a:t>lan</a:t>
            </a:r>
            <a:endParaRPr lang="en-US" sz="1600" dirty="0"/>
          </a:p>
          <a:p>
            <a:r>
              <a:rPr lang="uk-UA" sz="1600" dirty="0"/>
              <a:t>Тепер можна перевірити роботу </a:t>
            </a:r>
            <a:r>
              <a:rPr lang="en-US" sz="1600" dirty="0"/>
              <a:t>DNS </a:t>
            </a:r>
            <a:r>
              <a:rPr lang="uk-UA" sz="1600" dirty="0"/>
              <a:t>сервера:</a:t>
            </a:r>
          </a:p>
          <a:p>
            <a:r>
              <a:rPr lang="en-US" sz="1600" dirty="0" err="1"/>
              <a:t>nslookup</a:t>
            </a:r>
            <a:r>
              <a:rPr lang="en-US" sz="1600" dirty="0"/>
              <a:t> ns1.lan</a:t>
            </a:r>
          </a:p>
          <a:p>
            <a:r>
              <a:rPr lang="uk-UA" sz="1600" dirty="0"/>
              <a:t>у відповідь ви повинні побачити:</a:t>
            </a:r>
          </a:p>
          <a:p>
            <a:r>
              <a:rPr lang="en-US" sz="1600" dirty="0"/>
              <a:t>Server: 10.5.5.1</a:t>
            </a:r>
          </a:p>
          <a:p>
            <a:r>
              <a:rPr lang="en-US" sz="1600" dirty="0"/>
              <a:t>Address: 10.5.5.1 # 53</a:t>
            </a:r>
          </a:p>
          <a:p>
            <a:r>
              <a:rPr lang="en-US" sz="1600" dirty="0"/>
              <a:t>Non-authoritative answer:</a:t>
            </a:r>
          </a:p>
          <a:p>
            <a:r>
              <a:rPr lang="en-US" sz="1600" dirty="0"/>
              <a:t>Name: ns1.lan</a:t>
            </a:r>
          </a:p>
          <a:p>
            <a:r>
              <a:rPr lang="en-US" sz="1600" dirty="0"/>
              <a:t>Address: 10.5.5.1</a:t>
            </a:r>
          </a:p>
          <a:p>
            <a:r>
              <a:rPr lang="uk-UA" sz="1600" dirty="0"/>
              <a:t>Як бачите зона прямого перегляду працює, сервер видав </a:t>
            </a:r>
            <a:r>
              <a:rPr lang="en-US" sz="1600" dirty="0" err="1"/>
              <a:t>ip</a:t>
            </a:r>
            <a:r>
              <a:rPr lang="en-US" sz="1600" dirty="0"/>
              <a:t> </a:t>
            </a:r>
            <a:r>
              <a:rPr lang="uk-UA" sz="1600" dirty="0"/>
              <a:t>адреса перевіряється імені.</a:t>
            </a:r>
          </a:p>
          <a:p>
            <a:r>
              <a:rPr lang="uk-UA" sz="1600" dirty="0"/>
              <a:t>Тепер перевіримо роботу зони зворотного перегляду</a:t>
            </a:r>
          </a:p>
          <a:p>
            <a:r>
              <a:rPr lang="en-US" sz="1600" dirty="0" err="1"/>
              <a:t>nslookup</a:t>
            </a:r>
            <a:r>
              <a:rPr lang="en-US" sz="1600" dirty="0"/>
              <a:t> 10.5.5.1</a:t>
            </a:r>
          </a:p>
          <a:p>
            <a:r>
              <a:rPr lang="uk-UA" sz="1600" dirty="0"/>
              <a:t>У відповідь повинні отримати:</a:t>
            </a:r>
          </a:p>
          <a:p>
            <a:r>
              <a:rPr lang="en-US" sz="1600" dirty="0"/>
              <a:t>Server: 10.5.5.1</a:t>
            </a:r>
          </a:p>
          <a:p>
            <a:r>
              <a:rPr lang="en-US" sz="1600" dirty="0"/>
              <a:t>Address: 10.5.5.1 # 53</a:t>
            </a:r>
          </a:p>
          <a:p>
            <a:r>
              <a:rPr lang="en-US" sz="1600" dirty="0"/>
              <a:t>Non-authoritative answer:</a:t>
            </a:r>
          </a:p>
          <a:p>
            <a:r>
              <a:rPr lang="en-US" sz="1600" dirty="0"/>
              <a:t>1.5.5.10.in-addr.arpa name = ns1.lan.</a:t>
            </a:r>
          </a:p>
          <a:p>
            <a:r>
              <a:rPr lang="en-US" sz="1600" dirty="0"/>
              <a:t>Authoritative answers can be found from:</a:t>
            </a:r>
          </a:p>
          <a:p>
            <a:r>
              <a:rPr lang="uk-UA" sz="1600" dirty="0"/>
              <a:t>Як бачимо у відповідь ми отримали ім'я сервера за його </a:t>
            </a:r>
            <a:r>
              <a:rPr lang="en-US" sz="1600" dirty="0"/>
              <a:t>IP </a:t>
            </a:r>
            <a:r>
              <a:rPr lang="uk-UA" sz="1600" dirty="0"/>
              <a:t>адресою. Якщо у вас у відповідь на </a:t>
            </a:r>
            <a:r>
              <a:rPr lang="en-US" sz="1600" dirty="0" err="1"/>
              <a:t>nslookup</a:t>
            </a:r>
            <a:r>
              <a:rPr lang="en-US" sz="1600" dirty="0"/>
              <a:t> </a:t>
            </a:r>
            <a:r>
              <a:rPr lang="uk-UA" sz="1600" dirty="0"/>
              <a:t>так само все коректно відображається, значить ви все зробили правильно! Якщо немає, то перевіряйте що зробили не так.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10882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BIND</a:t>
            </a:r>
            <a:r>
              <a:rPr lang="en-US" dirty="0"/>
              <a:t> (</a:t>
            </a:r>
            <a:r>
              <a:rPr lang="en-US" i="1" dirty="0"/>
              <a:t>Berkeley Internet Name Domain</a:t>
            </a:r>
            <a:r>
              <a:rPr lang="en-US" dirty="0"/>
              <a:t>, </a:t>
            </a:r>
            <a:r>
              <a:rPr lang="uk-UA" dirty="0"/>
              <a:t>до цього </a:t>
            </a:r>
            <a:r>
              <a:rPr lang="en-US" i="1" dirty="0"/>
              <a:t>Berkeley Internet Name Daemon</a:t>
            </a:r>
            <a:r>
              <a:rPr lang="en-US" dirty="0"/>
              <a:t>) — </a:t>
            </a:r>
            <a:r>
              <a:rPr lang="uk-UA" dirty="0" err="1"/>
              <a:t>універсаль</a:t>
            </a:r>
            <a:r>
              <a:rPr lang="uk-UA" dirty="0"/>
              <a:t>ний </a:t>
            </a:r>
            <a:r>
              <a:rPr lang="uk-UA" dirty="0">
                <a:hlinkClick r:id="rId2" tooltip="Програмний каркас"/>
              </a:rPr>
              <a:t>каркас</a:t>
            </a:r>
            <a:r>
              <a:rPr lang="uk-UA" dirty="0"/>
              <a:t> для побудови елементів </a:t>
            </a:r>
            <a:r>
              <a:rPr lang="uk-UA" dirty="0">
                <a:hlinkClick r:id="rId3" tooltip="Інтернет"/>
              </a:rPr>
              <a:t>інтернет</a:t>
            </a:r>
            <a:r>
              <a:rPr lang="uk-UA" dirty="0"/>
              <a:t>-інфраструктури, таких як </a:t>
            </a:r>
            <a:r>
              <a:rPr lang="uk-UA" dirty="0">
                <a:hlinkClick r:id="rId4" tooltip="Сервер"/>
              </a:rPr>
              <a:t>сервери</a:t>
            </a:r>
            <a:r>
              <a:rPr lang="uk-UA" dirty="0"/>
              <a:t> </a:t>
            </a:r>
            <a:r>
              <a:rPr lang="en-US" dirty="0">
                <a:hlinkClick r:id="rId5" tooltip="DNS"/>
              </a:rPr>
              <a:t>DNS</a:t>
            </a:r>
            <a:r>
              <a:rPr lang="en-US" dirty="0"/>
              <a:t> </a:t>
            </a:r>
            <a:r>
              <a:rPr lang="uk-UA" dirty="0"/>
              <a:t>і </a:t>
            </a:r>
            <a:r>
              <a:rPr lang="en-US" dirty="0">
                <a:hlinkClick r:id="rId6" tooltip="DHCP"/>
              </a:rPr>
              <a:t>DHCP</a:t>
            </a:r>
            <a:r>
              <a:rPr lang="en-US" dirty="0"/>
              <a:t>; </a:t>
            </a:r>
            <a:r>
              <a:rPr lang="uk-UA" dirty="0"/>
              <a:t>відкрита і найпоширеніша реалізація </a:t>
            </a:r>
            <a:r>
              <a:rPr lang="en-US" dirty="0">
                <a:hlinkClick r:id="rId7" tooltip="DNS-сервер"/>
              </a:rPr>
              <a:t>DNS-</a:t>
            </a:r>
            <a:r>
              <a:rPr lang="uk-UA" dirty="0">
                <a:hlinkClick r:id="rId7" tooltip="DNS-сервер"/>
              </a:rPr>
              <a:t>сервера</a:t>
            </a:r>
            <a:r>
              <a:rPr lang="uk-UA" dirty="0"/>
              <a:t>, що забезпечує виконання перетворення </a:t>
            </a:r>
            <a:r>
              <a:rPr lang="en-US" dirty="0">
                <a:hlinkClick r:id="rId5" tooltip="DNS"/>
              </a:rPr>
              <a:t>DNS</a:t>
            </a:r>
            <a:r>
              <a:rPr lang="en-US" dirty="0"/>
              <a:t>-</a:t>
            </a:r>
            <a:r>
              <a:rPr lang="uk-UA" dirty="0"/>
              <a:t>імені в </a:t>
            </a:r>
            <a:r>
              <a:rPr lang="en-US" dirty="0">
                <a:hlinkClick r:id="rId8" tooltip="IP-адреса"/>
              </a:rPr>
              <a:t>IP-</a:t>
            </a:r>
            <a:r>
              <a:rPr lang="uk-UA" dirty="0">
                <a:hlinkClick r:id="rId8" tooltip="IP-адреса"/>
              </a:rPr>
              <a:t>адресу</a:t>
            </a:r>
            <a:r>
              <a:rPr lang="uk-UA" dirty="0"/>
              <a:t> і навпаки. </a:t>
            </a:r>
            <a:r>
              <a:rPr lang="en-US" dirty="0"/>
              <a:t>BIND </a:t>
            </a:r>
            <a:r>
              <a:rPr lang="uk-UA" dirty="0"/>
              <a:t>підтримується організацією </a:t>
            </a:r>
            <a:r>
              <a:rPr lang="en-US" dirty="0">
                <a:hlinkClick r:id="rId9" tooltip="Internet Systems Consortium"/>
              </a:rPr>
              <a:t>Internet Systems Consortium</a:t>
            </a:r>
            <a:r>
              <a:rPr lang="en-US" dirty="0"/>
              <a:t>. 10 </a:t>
            </a:r>
            <a:r>
              <a:rPr lang="uk-UA" dirty="0"/>
              <a:t>з 13 </a:t>
            </a:r>
            <a:r>
              <a:rPr lang="uk-UA" dirty="0">
                <a:hlinkClick r:id="rId10" tooltip="Кореневі сервери DNS"/>
              </a:rPr>
              <a:t>кореневих серверів </a:t>
            </a:r>
            <a:r>
              <a:rPr lang="en-US" dirty="0">
                <a:hlinkClick r:id="rId10" tooltip="Кореневі сервери DNS"/>
              </a:rPr>
              <a:t>DNS</a:t>
            </a:r>
            <a:r>
              <a:rPr lang="en-US" dirty="0"/>
              <a:t> </a:t>
            </a:r>
            <a:r>
              <a:rPr lang="uk-UA" dirty="0"/>
              <a:t>працюють на </a:t>
            </a:r>
            <a:r>
              <a:rPr lang="en-US" dirty="0"/>
              <a:t>BIND, </a:t>
            </a:r>
            <a:r>
              <a:rPr lang="uk-UA" dirty="0"/>
              <a:t>решта 3 працюють на </a:t>
            </a:r>
            <a:r>
              <a:rPr lang="en-US" dirty="0">
                <a:hlinkClick r:id="rId11" tooltip="NSD"/>
              </a:rPr>
              <a:t>NSD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507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421" y="692696"/>
            <a:ext cx="9144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/>
              <a:t>Перевіряємо версію </a:t>
            </a:r>
            <a:r>
              <a:rPr lang="en-US" sz="1600" dirty="0"/>
              <a:t>DNS </a:t>
            </a:r>
            <a:r>
              <a:rPr lang="uk-UA" sz="1600" dirty="0"/>
              <a:t>сервера</a:t>
            </a:r>
          </a:p>
          <a:p>
            <a:r>
              <a:rPr lang="en-US" sz="1600" dirty="0"/>
              <a:t>dig @ ns1.lan </a:t>
            </a:r>
            <a:r>
              <a:rPr lang="en-US" sz="1600" dirty="0" err="1"/>
              <a:t>version.bind</a:t>
            </a:r>
            <a:r>
              <a:rPr lang="en-US" sz="1600" dirty="0"/>
              <a:t> chaos txt</a:t>
            </a:r>
          </a:p>
          <a:p>
            <a:r>
              <a:rPr lang="uk-UA" sz="1600" dirty="0"/>
              <a:t>Приблизний висновок команди:</a:t>
            </a:r>
          </a:p>
          <a:p>
            <a:r>
              <a:rPr lang="uk-UA" sz="1600" dirty="0"/>
              <a:t>...</a:t>
            </a:r>
          </a:p>
          <a:p>
            <a:r>
              <a:rPr lang="uk-UA" sz="1600" dirty="0"/>
              <a:t> ;; </a:t>
            </a:r>
            <a:r>
              <a:rPr lang="en-US" sz="1600" dirty="0"/>
              <a:t>ANSWER SECTION: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version.bind</a:t>
            </a:r>
            <a:r>
              <a:rPr lang="en-US" sz="1600" dirty="0"/>
              <a:t>. 0 CH TXT "DNS server v1.0"</a:t>
            </a:r>
          </a:p>
          <a:p>
            <a:r>
              <a:rPr lang="en-US" sz="1600" dirty="0"/>
              <a:t>...</a:t>
            </a:r>
          </a:p>
          <a:p>
            <a:r>
              <a:rPr lang="en-US" sz="1600" dirty="0"/>
              <a:t> ;; Query time: 0 </a:t>
            </a:r>
            <a:r>
              <a:rPr lang="en-US" sz="1600" dirty="0" err="1"/>
              <a:t>msec</a:t>
            </a:r>
            <a:endParaRPr lang="en-US" sz="1600" dirty="0"/>
          </a:p>
          <a:p>
            <a:r>
              <a:rPr lang="en-US" sz="1600" dirty="0"/>
              <a:t> ;; SERVER: 10.5.5.1 # 53 (10.5.5.1)</a:t>
            </a:r>
          </a:p>
          <a:p>
            <a:r>
              <a:rPr lang="uk-UA" sz="1600" dirty="0"/>
              <a:t>Ось і все, установка і настройка сервера </a:t>
            </a:r>
            <a:r>
              <a:rPr lang="en-US" sz="1600" dirty="0"/>
              <a:t>DNS </a:t>
            </a:r>
            <a:r>
              <a:rPr lang="uk-UA" sz="1600" dirty="0"/>
              <a:t>на цьому закінчена.</a:t>
            </a:r>
          </a:p>
          <a:p>
            <a:r>
              <a:rPr lang="uk-UA" sz="1600" dirty="0"/>
              <a:t>Ви можете вирішити цю проблему, встановивши додаток </a:t>
            </a:r>
            <a:r>
              <a:rPr lang="en-US" sz="1600" dirty="0" err="1"/>
              <a:t>resolvconf</a:t>
            </a:r>
            <a:r>
              <a:rPr lang="en-US" sz="1600" dirty="0"/>
              <a:t> </a:t>
            </a:r>
            <a:r>
              <a:rPr lang="uk-UA" sz="1600" dirty="0"/>
              <a:t>зі сховищ. До появи </a:t>
            </a:r>
            <a:r>
              <a:rPr lang="en-US" sz="1600" dirty="0"/>
              <a:t>Ubuntu 18.04 LTS </a:t>
            </a:r>
            <a:r>
              <a:rPr lang="uk-UA" sz="1600" dirty="0"/>
              <a:t>додаток було встановлено за замовчуванням.</a:t>
            </a:r>
          </a:p>
          <a:p>
            <a:r>
              <a:rPr lang="uk-UA" sz="1600" dirty="0"/>
              <a:t>$ </a:t>
            </a:r>
            <a:r>
              <a:rPr lang="en-US" sz="1600" dirty="0" err="1"/>
              <a:t>Sudo</a:t>
            </a:r>
            <a:r>
              <a:rPr lang="en-US" sz="1600" dirty="0"/>
              <a:t> install </a:t>
            </a:r>
            <a:r>
              <a:rPr lang="en-US" sz="1600" dirty="0" err="1"/>
              <a:t>resolvconf</a:t>
            </a:r>
            <a:endParaRPr lang="en-US" sz="1600" dirty="0"/>
          </a:p>
          <a:p>
            <a:r>
              <a:rPr lang="uk-UA" sz="1600" dirty="0"/>
              <a:t>Після установки </a:t>
            </a:r>
            <a:r>
              <a:rPr lang="en-US" sz="1600" dirty="0" err="1"/>
              <a:t>resolvconf</a:t>
            </a:r>
            <a:r>
              <a:rPr lang="en-US" sz="1600" dirty="0"/>
              <a:t> </a:t>
            </a:r>
            <a:r>
              <a:rPr lang="uk-UA" sz="1600" dirty="0"/>
              <a:t>на вашому </a:t>
            </a:r>
            <a:r>
              <a:rPr lang="en-US" sz="1600" dirty="0"/>
              <a:t>VM-</a:t>
            </a:r>
            <a:r>
              <a:rPr lang="uk-UA" sz="1600" dirty="0"/>
              <a:t>клієнті додайте потрібний </a:t>
            </a:r>
            <a:r>
              <a:rPr lang="en-US" sz="1600" dirty="0"/>
              <a:t>DNS-</a:t>
            </a:r>
            <a:r>
              <a:rPr lang="uk-UA" sz="1600" dirty="0"/>
              <a:t>сервер в файл /</a:t>
            </a:r>
            <a:r>
              <a:rPr lang="en-US" sz="1600" dirty="0" err="1"/>
              <a:t>etc</a:t>
            </a:r>
            <a:r>
              <a:rPr lang="en-US" sz="1600" dirty="0"/>
              <a:t>/</a:t>
            </a:r>
            <a:r>
              <a:rPr lang="en-US" sz="1600" dirty="0" err="1"/>
              <a:t>resolvconf</a:t>
            </a:r>
            <a:r>
              <a:rPr lang="en-US" sz="1600" dirty="0"/>
              <a:t>/</a:t>
            </a:r>
            <a:r>
              <a:rPr lang="en-US" sz="1600" dirty="0" err="1"/>
              <a:t>resolv.conf.d</a:t>
            </a:r>
            <a:r>
              <a:rPr lang="en-US" sz="1600" dirty="0"/>
              <a:t>/head. [! d2]</a:t>
            </a:r>
          </a:p>
          <a:p>
            <a:r>
              <a:rPr lang="uk-UA" sz="1600" dirty="0"/>
              <a:t>Помістіть </a:t>
            </a:r>
            <a:r>
              <a:rPr lang="en-US" sz="1600" dirty="0" err="1"/>
              <a:t>nameserver</a:t>
            </a:r>
            <a:r>
              <a:rPr lang="en-US" sz="1600" dirty="0"/>
              <a:t> [your preferred </a:t>
            </a:r>
            <a:r>
              <a:rPr lang="en-US" sz="1600" dirty="0" err="1"/>
              <a:t>dns</a:t>
            </a:r>
            <a:r>
              <a:rPr lang="en-US" sz="1600" dirty="0"/>
              <a:t> server] </a:t>
            </a:r>
            <a:r>
              <a:rPr lang="uk-UA" sz="1600" dirty="0"/>
              <a:t>в нижній частині файлу. Після перезавантаження вашого віртуального клієнта ви побачите вміст файлу /</a:t>
            </a:r>
            <a:r>
              <a:rPr lang="en-US" sz="1600" dirty="0" err="1"/>
              <a:t>etc</a:t>
            </a:r>
            <a:r>
              <a:rPr lang="en-US" sz="1600" dirty="0"/>
              <a:t>/</a:t>
            </a:r>
            <a:r>
              <a:rPr lang="en-US" sz="1600" dirty="0" err="1"/>
              <a:t>resolvconf</a:t>
            </a:r>
            <a:r>
              <a:rPr lang="en-US" sz="1600" dirty="0"/>
              <a:t>/</a:t>
            </a:r>
            <a:r>
              <a:rPr lang="en-US" sz="1600" dirty="0" err="1"/>
              <a:t>resolv.conf.d</a:t>
            </a:r>
            <a:r>
              <a:rPr lang="en-US" sz="1600" dirty="0"/>
              <a:t>/head </a:t>
            </a:r>
            <a:r>
              <a:rPr lang="uk-UA" sz="1600" dirty="0"/>
              <a:t>в файлі /</a:t>
            </a:r>
            <a:r>
              <a:rPr lang="en-US" sz="1600" dirty="0" err="1"/>
              <a:t>etc</a:t>
            </a:r>
            <a:r>
              <a:rPr lang="en-US" sz="1600" dirty="0"/>
              <a:t>/</a:t>
            </a:r>
            <a:r>
              <a:rPr lang="en-US" sz="1600" dirty="0" err="1"/>
              <a:t>resolv.conf</a:t>
            </a:r>
            <a:r>
              <a:rPr lang="en-US" sz="1600" dirty="0"/>
              <a:t>, </a:t>
            </a:r>
            <a:r>
              <a:rPr lang="uk-UA" sz="1600" dirty="0"/>
              <a:t>яке буде мати пріоритет для інших налаштувань.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155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b="1" dirty="0"/>
              <a:t>Систе́ма доме́нних іме́н</a:t>
            </a:r>
            <a:r>
              <a:rPr lang="vi-VN" dirty="0"/>
              <a:t> (</a:t>
            </a:r>
            <a:r>
              <a:rPr lang="vi-VN" dirty="0">
                <a:hlinkClick r:id="rId2" tooltip="Англійська мова"/>
              </a:rPr>
              <a:t>англ.</a:t>
            </a:r>
            <a:r>
              <a:rPr lang="vi-VN" dirty="0"/>
              <a:t> </a:t>
            </a:r>
            <a:r>
              <a:rPr lang="en-US" i="1" dirty="0"/>
              <a:t>Domain Name System</a:t>
            </a:r>
            <a:r>
              <a:rPr lang="en-US" dirty="0"/>
              <a:t>, DNS) — </a:t>
            </a:r>
            <a:r>
              <a:rPr lang="vi-VN" dirty="0"/>
              <a:t>ієрархічна розподілена система перетворення імені </a:t>
            </a:r>
            <a:r>
              <a:rPr lang="vi-VN" dirty="0">
                <a:hlinkClick r:id="rId3" tooltip="Хост"/>
              </a:rPr>
              <a:t>хоста</a:t>
            </a:r>
            <a:r>
              <a:rPr lang="vi-VN" dirty="0"/>
              <a:t> (</a:t>
            </a:r>
            <a:r>
              <a:rPr lang="vi-VN" dirty="0">
                <a:hlinkClick r:id="rId4" tooltip="Комп'ютер"/>
              </a:rPr>
              <a:t>комп'ютера</a:t>
            </a:r>
            <a:r>
              <a:rPr lang="vi-VN" dirty="0"/>
              <a:t> або іншого мережевого пристрою) в </a:t>
            </a:r>
            <a:r>
              <a:rPr lang="en-US" dirty="0">
                <a:hlinkClick r:id="rId5" tooltip="IP-адреса"/>
              </a:rPr>
              <a:t>IP-</a:t>
            </a:r>
            <a:r>
              <a:rPr lang="vi-VN" dirty="0">
                <a:hlinkClick r:id="rId5" tooltip="IP-адреса"/>
              </a:rPr>
              <a:t>адресу</a:t>
            </a:r>
            <a:r>
              <a:rPr lang="vi-VN" dirty="0"/>
              <a:t>.</a:t>
            </a:r>
          </a:p>
          <a:p>
            <a:pPr marL="0" indent="0">
              <a:buNone/>
            </a:pPr>
            <a:r>
              <a:rPr lang="vi-VN" dirty="0"/>
              <a:t>Кожен комп'ютер в </a:t>
            </a:r>
            <a:r>
              <a:rPr lang="vi-VN" dirty="0">
                <a:hlinkClick r:id="rId6" tooltip="Інтернет"/>
              </a:rPr>
              <a:t>Інтернеті</a:t>
            </a:r>
            <a:r>
              <a:rPr lang="vi-VN" dirty="0"/>
              <a:t> має свою власну унікальну адресу — число, яке складається з чотирьох (у протоколі </a:t>
            </a:r>
            <a:r>
              <a:rPr lang="en-US" dirty="0">
                <a:hlinkClick r:id="rId7" tooltip="IPv4"/>
              </a:rPr>
              <a:t>IPv4</a:t>
            </a:r>
            <a:r>
              <a:rPr lang="en-US" dirty="0"/>
              <a:t>) </a:t>
            </a:r>
            <a:r>
              <a:rPr lang="vi-VN" dirty="0"/>
              <a:t>або шістнадцяти (у протоколі </a:t>
            </a:r>
            <a:r>
              <a:rPr lang="en-US" dirty="0">
                <a:hlinkClick r:id="rId8" tooltip="IPv6"/>
              </a:rPr>
              <a:t>IPv6</a:t>
            </a:r>
            <a:r>
              <a:rPr lang="en-US" dirty="0"/>
              <a:t>) </a:t>
            </a:r>
            <a:r>
              <a:rPr lang="vi-VN" dirty="0">
                <a:hlinkClick r:id="rId9" tooltip="Байт"/>
              </a:rPr>
              <a:t>байтів</a:t>
            </a:r>
            <a:r>
              <a:rPr lang="vi-VN" dirty="0"/>
              <a:t>. Оскільки запам'ятати десятки чи навіть сотні номерів — важка процедура, то всі (чи майже всі) машини мають імена, запам'ятати які (особливо якщо знати правила утворення імен) значно легше.</a:t>
            </a:r>
          </a:p>
          <a:p>
            <a:pPr marL="0" indent="0">
              <a:buNone/>
            </a:pPr>
            <a:r>
              <a:rPr lang="vi-VN" dirty="0"/>
              <a:t>Уся система імен в Інтернеті — </a:t>
            </a:r>
            <a:r>
              <a:rPr lang="vi-VN" dirty="0">
                <a:hlinkClick r:id="rId10" tooltip="Ієрархічна структура"/>
              </a:rPr>
              <a:t>ієрархічна</a:t>
            </a:r>
            <a:r>
              <a:rPr lang="vi-VN" dirty="0"/>
              <a:t>. Це зроблено для того, щоб не підтримувати одне централізоване джерело, а </a:t>
            </a:r>
            <a:r>
              <a:rPr lang="vi-VN" i="1" dirty="0"/>
              <a:t>роздати владу на місця</a:t>
            </a:r>
            <a:r>
              <a:rPr lang="vi-V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010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b="1" dirty="0"/>
              <a:t>Повноцінне доменне ім'я </a:t>
            </a:r>
            <a:r>
              <a:rPr lang="uk-UA" dirty="0"/>
              <a:t>(</a:t>
            </a:r>
            <a:r>
              <a:rPr lang="uk-UA" dirty="0">
                <a:hlinkClick r:id="rId2" tooltip="Англійська мова"/>
              </a:rPr>
              <a:t>англ.</a:t>
            </a:r>
            <a:r>
              <a:rPr lang="uk-UA" dirty="0"/>
              <a:t> </a:t>
            </a:r>
            <a:r>
              <a:rPr lang="en-US" i="1" dirty="0">
                <a:hlinkClick r:id="rId3" tooltip="Fully Qualified Domain Name (ще не написана)"/>
              </a:rPr>
              <a:t>FQDN - Fully Qualified Domain Name</a:t>
            </a:r>
            <a:r>
              <a:rPr lang="en-US" baseline="30000" dirty="0">
                <a:hlinkClick r:id="rId4" tooltip="en:Fully Qualified Domain Name"/>
              </a:rPr>
              <a:t>[en]</a:t>
            </a:r>
            <a:r>
              <a:rPr lang="en-US" dirty="0"/>
              <a:t>) </a:t>
            </a:r>
            <a:r>
              <a:rPr lang="uk-UA" dirty="0"/>
              <a:t>машини можна розбити на дві частини — ім'я області-домену та власне ім'я машини. Наприклад, </a:t>
            </a:r>
            <a:r>
              <a:rPr lang="en-US" i="1" dirty="0"/>
              <a:t>m30.ziet.zhitomir.ua</a:t>
            </a:r>
            <a:r>
              <a:rPr lang="en-US" dirty="0"/>
              <a:t> — </a:t>
            </a:r>
            <a:r>
              <a:rPr lang="uk-UA" dirty="0"/>
              <a:t>повне доменне ім'я машини </a:t>
            </a:r>
            <a:r>
              <a:rPr lang="en-US" i="1" dirty="0"/>
              <a:t>m30</a:t>
            </a:r>
            <a:r>
              <a:rPr lang="en-US" dirty="0"/>
              <a:t>, </a:t>
            </a:r>
            <a:r>
              <a:rPr lang="uk-UA" dirty="0"/>
              <a:t>яка перебуває у </a:t>
            </a:r>
            <a:r>
              <a:rPr lang="uk-UA" dirty="0">
                <a:hlinkClick r:id="rId5" tooltip="Доменне ім'я"/>
              </a:rPr>
              <a:t>домені</a:t>
            </a:r>
            <a:r>
              <a:rPr lang="uk-UA" dirty="0"/>
              <a:t> </a:t>
            </a:r>
            <a:r>
              <a:rPr lang="en-US" i="1" dirty="0"/>
              <a:t>ziet.zhitomir.ua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uk-UA" dirty="0"/>
              <a:t>За порядок у доменах, як правило, відповідає певний комп'ютер, користувачі-адміністратори якого слідкують за тим, щоб не було, наприклад, різних машин з однаковими </a:t>
            </a:r>
            <a:r>
              <a:rPr lang="uk-UA" dirty="0" err="1"/>
              <a:t>ІР-адресами</a:t>
            </a:r>
            <a:r>
              <a:rPr lang="uk-UA" dirty="0"/>
              <a:t>. Наприклад, відповідальність за область-домен </a:t>
            </a:r>
            <a:r>
              <a:rPr lang="en-US" i="1" dirty="0"/>
              <a:t>ziet.zhitomir.ua</a:t>
            </a:r>
            <a:r>
              <a:rPr lang="en-US" dirty="0"/>
              <a:t> </a:t>
            </a:r>
            <a:r>
              <a:rPr lang="uk-UA" dirty="0"/>
              <a:t>покладається на машину </a:t>
            </a:r>
            <a:r>
              <a:rPr lang="en-US" i="1" dirty="0"/>
              <a:t>alpha.ziet.zhitomir.ua</a:t>
            </a:r>
            <a:r>
              <a:rPr lang="en-US" dirty="0"/>
              <a:t> </a:t>
            </a:r>
            <a:r>
              <a:rPr lang="uk-UA" dirty="0"/>
              <a:t>Ця влада делегується зверху вниз від машини </a:t>
            </a:r>
            <a:r>
              <a:rPr lang="en-US" i="1" dirty="0"/>
              <a:t>ns.lucky.net</a:t>
            </a:r>
            <a:r>
              <a:rPr lang="en-US" dirty="0"/>
              <a:t>, </a:t>
            </a:r>
            <a:r>
              <a:rPr lang="uk-UA" dirty="0"/>
              <a:t>яка відповідає за домен </a:t>
            </a:r>
            <a:r>
              <a:rPr lang="en-US" i="1" dirty="0"/>
              <a:t>zhitomir.ua</a:t>
            </a:r>
            <a:r>
              <a:rPr lang="en-US" dirty="0"/>
              <a:t>. </a:t>
            </a:r>
            <a:r>
              <a:rPr lang="uk-UA" dirty="0"/>
              <a:t>В свою чергу, відповідальність за область </a:t>
            </a:r>
            <a:r>
              <a:rPr lang="en-US" dirty="0" err="1"/>
              <a:t>ua</a:t>
            </a:r>
            <a:r>
              <a:rPr lang="en-US" dirty="0"/>
              <a:t> </a:t>
            </a:r>
            <a:r>
              <a:rPr lang="uk-UA" dirty="0"/>
              <a:t>делегована машині зверху від так званих кореневих серверів (</a:t>
            </a:r>
            <a:r>
              <a:rPr lang="en-US" i="1" dirty="0"/>
              <a:t>root server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uk-UA" dirty="0"/>
              <a:t>Всю цю систему можна уявити у вигляді перевернутого дерева. </a:t>
            </a:r>
            <a:r>
              <a:rPr lang="uk-UA" dirty="0">
                <a:hlinkClick r:id="rId6"/>
              </a:rPr>
              <a:t>Список</a:t>
            </a:r>
            <a:r>
              <a:rPr lang="uk-UA" dirty="0"/>
              <a:t> імен доменів верхнього рівня на сайті </a:t>
            </a:r>
            <a:r>
              <a:rPr lang="en-US" dirty="0">
                <a:hlinkClick r:id="rId7" tooltip="IANA"/>
              </a:rPr>
              <a:t>IANA</a:t>
            </a:r>
            <a:r>
              <a:rPr lang="en-US" dirty="0"/>
              <a:t>. </a:t>
            </a:r>
            <a:r>
              <a:rPr lang="uk-UA" dirty="0"/>
              <a:t>Повний список географічних областей, в основному, відповідає </a:t>
            </a:r>
            <a:r>
              <a:rPr lang="uk-UA" dirty="0">
                <a:hlinkClick r:id="rId8" tooltip="ISO 3166"/>
              </a:rPr>
              <a:t>двобуквеним </a:t>
            </a:r>
            <a:r>
              <a:rPr lang="en-US" dirty="0">
                <a:hlinkClick r:id="rId8" tooltip="ISO 3166"/>
              </a:rPr>
              <a:t>ISO-</a:t>
            </a:r>
            <a:r>
              <a:rPr lang="uk-UA" dirty="0">
                <a:hlinkClick r:id="rId8" tooltip="ISO 3166"/>
              </a:rPr>
              <a:t>кодам країн</a:t>
            </a:r>
            <a:r>
              <a:rPr lang="uk-UA" dirty="0"/>
              <a:t> і його можна знайти, наприклад, на </a:t>
            </a:r>
            <a:r>
              <a:rPr lang="en-US" dirty="0"/>
              <a:t>WWW-</a:t>
            </a:r>
            <a:r>
              <a:rPr lang="uk-UA" dirty="0"/>
              <a:t>сервері </a:t>
            </a:r>
            <a:r>
              <a:rPr lang="en-US" dirty="0">
                <a:hlinkClick r:id="rId9" tooltip="ISOC"/>
              </a:rPr>
              <a:t>ISOC</a:t>
            </a:r>
            <a:r>
              <a:rPr lang="en-US" dirty="0"/>
              <a:t> (</a:t>
            </a:r>
            <a:r>
              <a:rPr lang="en-US" dirty="0">
                <a:hlinkClick r:id="rId10"/>
              </a:rPr>
              <a:t>http://www.isoc.org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uk-UA" dirty="0"/>
              <a:t>Необхідно розрізняти доменне ім'я, та поштову адресу. В поштовій адресі повинен бути знак </a:t>
            </a:r>
            <a:r>
              <a:rPr lang="uk-UA" dirty="0">
                <a:hlinkClick r:id="rId11" tooltip="@"/>
              </a:rPr>
              <a:t>«@</a:t>
            </a:r>
            <a:r>
              <a:rPr lang="uk-UA" dirty="0" err="1">
                <a:hlinkClick r:id="rId11" tooltip="@"/>
              </a:rPr>
              <a:t>»</a:t>
            </a:r>
            <a:r>
              <a:rPr lang="uk-UA" dirty="0"/>
              <a:t>, який в економіці має назву «комерційне </a:t>
            </a:r>
            <a:r>
              <a:rPr lang="en-US" i="1" dirty="0"/>
              <a:t>at</a:t>
            </a:r>
            <a:r>
              <a:rPr lang="en-US" dirty="0"/>
              <a:t>», </a:t>
            </a:r>
            <a:r>
              <a:rPr lang="uk-UA" dirty="0"/>
              <a:t>а в електронній пошті — «равлик». Цей знак у поштовій адресі відокремлює ім'я поштової скриньки від </a:t>
            </a:r>
            <a:r>
              <a:rPr lang="uk-UA" dirty="0">
                <a:hlinkClick r:id="rId5" tooltip="Доменне ім'я"/>
              </a:rPr>
              <a:t>доменного імені</a:t>
            </a:r>
            <a:r>
              <a:rPr lang="uk-UA" dirty="0"/>
              <a:t>. Знак «@» вперше у 1971 році використав </a:t>
            </a:r>
            <a:r>
              <a:rPr lang="uk-UA" dirty="0">
                <a:hlinkClick r:id="rId12" tooltip="Рей Томлінсон"/>
              </a:rPr>
              <a:t>Рей </a:t>
            </a:r>
            <a:r>
              <a:rPr lang="uk-UA" dirty="0" err="1">
                <a:hlinkClick r:id="rId12" tooltip="Рей Томлінсон"/>
              </a:rPr>
              <a:t>Томлінсон</a:t>
            </a:r>
            <a:r>
              <a:rPr lang="uk-UA" dirty="0"/>
              <a:t>, щоб відокремити імена користувача і комп'ютера, коли він відправив повідомлення з одного ДЕК-10 (</a:t>
            </a:r>
            <a:r>
              <a:rPr lang="en-US" i="1" dirty="0"/>
              <a:t>Digital Equipment Corporation</a:t>
            </a:r>
            <a:r>
              <a:rPr lang="en-US" dirty="0"/>
              <a:t>) </a:t>
            </a:r>
            <a:r>
              <a:rPr lang="uk-UA" dirty="0"/>
              <a:t>комп'ютера на інший ДЕК-10. Обидва комп'ютери були розміщені поруч один з одним.</a:t>
            </a:r>
          </a:p>
          <a:p>
            <a:pPr marL="0" indent="0">
              <a:buNone/>
            </a:pPr>
            <a:r>
              <a:rPr lang="uk-UA" dirty="0"/>
              <a:t>Коли мережа Інтернет була молода та невелика, таблиці відповідності імен та адрес зберігалися у звичайному </a:t>
            </a:r>
            <a:r>
              <a:rPr lang="uk-UA" dirty="0">
                <a:hlinkClick r:id="rId13" tooltip="Текстовий файл"/>
              </a:rPr>
              <a:t>текстовому файлі</a:t>
            </a:r>
            <a:r>
              <a:rPr lang="uk-UA" dirty="0"/>
              <a:t>, який періодично просто розсилався всім учасникам електронною поштою. Після того, які кількість машин значно збільшилася, така схема перестала ефективно працювати і програмісти </a:t>
            </a:r>
            <a:r>
              <a:rPr lang="uk-UA" dirty="0">
                <a:hlinkClick r:id="rId14" tooltip="Університет Каліфорнії (Берклі)"/>
              </a:rPr>
              <a:t>університету штату Каліфорнія в Берклі</a:t>
            </a:r>
            <a:r>
              <a:rPr lang="uk-UA" dirty="0"/>
              <a:t> спроектували і написали програму </a:t>
            </a:r>
            <a:r>
              <a:rPr lang="en-US" dirty="0"/>
              <a:t>BIND (Berkeley Internet Name Domain), </a:t>
            </a:r>
            <a:r>
              <a:rPr lang="uk-UA" dirty="0"/>
              <a:t>яка відповідає на запити машин користувачів, які стосувалися імен та </a:t>
            </a:r>
            <a:r>
              <a:rPr lang="uk-UA" dirty="0" err="1"/>
              <a:t>ІР-адресу</a:t>
            </a:r>
            <a:r>
              <a:rPr lang="uk-UA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17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96638" y="0"/>
            <a:ext cx="9047361" cy="6858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b="1" dirty="0"/>
              <a:t>Служба імен </a:t>
            </a:r>
            <a:r>
              <a:rPr lang="en-US" b="1" dirty="0"/>
              <a:t>DNS (Domain Name System</a:t>
            </a:r>
            <a:r>
              <a:rPr lang="en-US" dirty="0"/>
              <a:t>) — </a:t>
            </a:r>
            <a:r>
              <a:rPr lang="uk-UA" dirty="0"/>
              <a:t>це </a:t>
            </a:r>
            <a:r>
              <a:rPr lang="uk-UA" dirty="0">
                <a:hlinkClick r:id="rId2" tooltip="Розподілена база даних"/>
              </a:rPr>
              <a:t>розподілена база даних</a:t>
            </a:r>
            <a:r>
              <a:rPr lang="uk-UA" dirty="0"/>
              <a:t> доволі простої структури. Для початкового знайомства можна вважати, що це кілька таблиць, у яких записано:</a:t>
            </a:r>
          </a:p>
          <a:p>
            <a:pPr marL="0" indent="0">
              <a:buNone/>
            </a:pPr>
            <a:r>
              <a:rPr lang="uk-UA" dirty="0"/>
              <a:t>яку </a:t>
            </a:r>
            <a:r>
              <a:rPr lang="uk-UA" dirty="0" err="1"/>
              <a:t>ІР-адресу</a:t>
            </a:r>
            <a:r>
              <a:rPr lang="uk-UA" dirty="0"/>
              <a:t> має машина з певним іменем;</a:t>
            </a:r>
          </a:p>
          <a:p>
            <a:pPr marL="0" indent="0">
              <a:buNone/>
            </a:pPr>
            <a:r>
              <a:rPr lang="uk-UA" dirty="0"/>
              <a:t>яке ім'я має машина з визначеною адресою;</a:t>
            </a:r>
          </a:p>
          <a:p>
            <a:pPr marL="0" indent="0">
              <a:buNone/>
            </a:pPr>
            <a:r>
              <a:rPr lang="uk-UA" dirty="0"/>
              <a:t>що це за комп'ютер і яка операційна система встановлена на ньому;</a:t>
            </a:r>
          </a:p>
          <a:p>
            <a:pPr marL="0" indent="0">
              <a:buNone/>
            </a:pPr>
            <a:r>
              <a:rPr lang="uk-UA" dirty="0"/>
              <a:t>куди потрібно направляти електронну пошту для користувачів цієї машини;</a:t>
            </a:r>
          </a:p>
          <a:p>
            <a:pPr marL="0" indent="0">
              <a:buNone/>
            </a:pPr>
            <a:r>
              <a:rPr lang="uk-UA" dirty="0"/>
              <a:t>які псевдоніми є у даної машини.</a:t>
            </a:r>
          </a:p>
          <a:p>
            <a:pPr marL="0" indent="0">
              <a:buNone/>
            </a:pPr>
            <a:r>
              <a:rPr lang="uk-UA" dirty="0"/>
              <a:t>Для прикладу розглянемо випадок, коли користувач посилає пошту з машини </a:t>
            </a:r>
            <a:r>
              <a:rPr lang="en-US" i="1" dirty="0"/>
              <a:t>polesye.zhitomir.ua</a:t>
            </a:r>
            <a:r>
              <a:rPr lang="en-US" dirty="0"/>
              <a:t> </a:t>
            </a:r>
            <a:r>
              <a:rPr lang="uk-UA" dirty="0"/>
              <a:t>користувачу за адресою </a:t>
            </a:r>
            <a:r>
              <a:rPr lang="en-US" i="1" dirty="0"/>
              <a:t>rozhik@ziet.zhitomir.ua</a:t>
            </a:r>
            <a:r>
              <a:rPr lang="en-US" dirty="0"/>
              <a:t>. </a:t>
            </a:r>
            <a:r>
              <a:rPr lang="uk-UA" dirty="0"/>
              <a:t>При встановленні на машину протоколів </a:t>
            </a:r>
            <a:r>
              <a:rPr lang="en-US" dirty="0">
                <a:hlinkClick r:id="rId3" tooltip="TCP/IP"/>
              </a:rPr>
              <a:t>TCP/IP</a:t>
            </a:r>
            <a:r>
              <a:rPr lang="en-US" dirty="0"/>
              <a:t> </a:t>
            </a:r>
            <a:r>
              <a:rPr lang="uk-UA" dirty="0"/>
              <a:t>системний адміністратор вказує </a:t>
            </a:r>
            <a:r>
              <a:rPr lang="uk-UA" dirty="0" err="1"/>
              <a:t>ІР-адресу</a:t>
            </a:r>
            <a:r>
              <a:rPr lang="uk-UA" dirty="0"/>
              <a:t> комп'ютера — найближчого серверу імен. Поштова програма подає цьому найближчому серверу запит: «Куди посилати пошту для </a:t>
            </a:r>
            <a:r>
              <a:rPr lang="en-US" dirty="0"/>
              <a:t>ziet.zhitomir.ua» </a:t>
            </a:r>
            <a:r>
              <a:rPr lang="uk-UA" dirty="0"/>
              <a:t>Якщо найближчий сервер не може відповісти, то він, в свою чергу, посилає запит до більш «старшого» серверу. Нарешті, стає зрозумілим, що всю пошту для області </a:t>
            </a:r>
            <a:r>
              <a:rPr lang="en-US" i="1" dirty="0"/>
              <a:t>ziet.zhitomir.ua</a:t>
            </a:r>
            <a:r>
              <a:rPr lang="en-US" dirty="0"/>
              <a:t> </a:t>
            </a:r>
            <a:r>
              <a:rPr lang="uk-UA" dirty="0"/>
              <a:t>необхідно відправляти на машину </a:t>
            </a:r>
            <a:r>
              <a:rPr lang="en-US" i="1" dirty="0"/>
              <a:t>alpha.ziet.zhitomir.ua</a:t>
            </a:r>
            <a:r>
              <a:rPr lang="en-US" dirty="0"/>
              <a:t> </a:t>
            </a:r>
            <a:r>
              <a:rPr lang="uk-UA" dirty="0"/>
              <a:t>або </a:t>
            </a:r>
            <a:r>
              <a:rPr lang="en-US" i="1" dirty="0"/>
              <a:t>relay2.lucky.net</a:t>
            </a:r>
            <a:r>
              <a:rPr lang="en-US" dirty="0"/>
              <a:t>. </a:t>
            </a:r>
            <a:r>
              <a:rPr lang="uk-UA" dirty="0"/>
              <a:t>Разом з цим відповіді містять ще адресу цієї машини. Поштова програма зв'язується з цим комп'ютером (використовуючи не ім'я, а адресу) та передає йому пошту. Всі ці переговори та відправка пошти, як правило, відбувається протягом кількох секунд і користувач не помічає цього. Якщо машина </a:t>
            </a:r>
            <a:r>
              <a:rPr lang="en-US" i="1" dirty="0"/>
              <a:t>ziet.zhitomir.ua</a:t>
            </a:r>
            <a:r>
              <a:rPr lang="en-US" dirty="0"/>
              <a:t> </a:t>
            </a:r>
            <a:r>
              <a:rPr lang="uk-UA" dirty="0"/>
              <a:t>недоступна то тоді пошта на час, в якій неможливо зв'язатися з машиною </a:t>
            </a:r>
            <a:r>
              <a:rPr lang="en-US" i="1" dirty="0"/>
              <a:t>ziet.zhitomir.ua</a:t>
            </a:r>
            <a:r>
              <a:rPr lang="en-US" dirty="0"/>
              <a:t> (</a:t>
            </a:r>
            <a:r>
              <a:rPr lang="uk-UA" dirty="0"/>
              <a:t>наприклад під час профілактики каналу зв'язку) чекає своєї черги на пересилку на машині </a:t>
            </a:r>
            <a:r>
              <a:rPr lang="en-US" i="1" dirty="0"/>
              <a:t>relay2.lucky.net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uk-UA" dirty="0"/>
              <a:t>Це характерна для </a:t>
            </a:r>
            <a:r>
              <a:rPr lang="en-US" dirty="0"/>
              <a:t>Internet-</a:t>
            </a:r>
            <a:r>
              <a:rPr lang="uk-UA" dirty="0"/>
              <a:t>програм поведінка. Як правило, поштові програми подають доволі багато запитів службі </a:t>
            </a:r>
            <a:r>
              <a:rPr lang="en-US" dirty="0"/>
              <a:t>DNS, </a:t>
            </a:r>
            <a:r>
              <a:rPr lang="uk-UA" dirty="0"/>
              <a:t>і ці питання доволі складні. У більшості випадків у програмах користувачів намагаються дізнатися лише одне — </a:t>
            </a:r>
            <a:r>
              <a:rPr lang="uk-UA" dirty="0" err="1"/>
              <a:t>яка </a:t>
            </a:r>
            <a:r>
              <a:rPr lang="uk-UA" dirty="0" err="1">
                <a:hlinkClick r:id="rId4" tooltip="ІР-адреса"/>
              </a:rPr>
              <a:t>ІР-адре</a:t>
            </a:r>
            <a:r>
              <a:rPr lang="uk-UA" dirty="0">
                <a:hlinkClick r:id="rId4" tooltip="ІР-адреса"/>
              </a:rPr>
              <a:t>са</a:t>
            </a:r>
            <a:r>
              <a:rPr lang="uk-UA" dirty="0"/>
              <a:t> у машини з відповідним іменем. Зрозуміло, що всередині цієї системи імен існує маса нюансів, правил та хитрощів. Докладніше з ними можна ознайомитися в описах стандартів </a:t>
            </a:r>
            <a:r>
              <a:rPr lang="en-US" dirty="0"/>
              <a:t>Internet </a:t>
            </a:r>
            <a:r>
              <a:rPr lang="uk-UA" dirty="0"/>
              <a:t>або в спеціальних книгах.</a:t>
            </a:r>
          </a:p>
          <a:p>
            <a:pPr marL="0" indent="0">
              <a:buNone/>
            </a:pPr>
            <a:r>
              <a:rPr lang="uk-UA" dirty="0"/>
              <a:t>К</a:t>
            </a:r>
            <a:r>
              <a:rPr lang="uk-UA" dirty="0" err="1"/>
              <a:t>омпанія </a:t>
            </a:r>
            <a:r>
              <a:rPr lang="uk-UA" dirty="0" err="1">
                <a:hlinkClick r:id="rId5" tooltip="Хостмайстер"/>
              </a:rPr>
              <a:t>«Хостмайстер</a:t>
            </a:r>
            <a:r>
              <a:rPr lang="uk-UA" dirty="0">
                <a:hlinkClick r:id="rId5" tooltip="Хостмайстер"/>
              </a:rPr>
              <a:t>»</a:t>
            </a:r>
            <a:r>
              <a:rPr lang="uk-UA" dirty="0"/>
              <a:t> спільно з </a:t>
            </a:r>
            <a:r>
              <a:rPr lang="en-US" dirty="0">
                <a:hlinkClick r:id="rId6" tooltip="ICANN"/>
              </a:rPr>
              <a:t>ICANN</a:t>
            </a:r>
            <a:r>
              <a:rPr lang="en-US" dirty="0"/>
              <a:t> </a:t>
            </a:r>
            <a:r>
              <a:rPr lang="uk-UA" dirty="0"/>
              <a:t>в Україні ввела у дію локальний кореневий сервер </a:t>
            </a:r>
            <a:r>
              <a:rPr lang="en-US" dirty="0"/>
              <a:t>DNS, </a:t>
            </a:r>
            <a:r>
              <a:rPr lang="uk-UA" dirty="0"/>
              <a:t>що містить інформацію про домени верхнього рівня. Сервер є «дзеркалом» одного з 13-кореневих серверів </a:t>
            </a:r>
            <a:r>
              <a:rPr lang="en-US" dirty="0"/>
              <a:t>ICANN, </a:t>
            </a:r>
            <a:r>
              <a:rPr lang="uk-UA" dirty="0"/>
              <a:t>відомого під назвою «</a:t>
            </a:r>
            <a:r>
              <a:rPr lang="en-US" dirty="0"/>
              <a:t>L-root».</a:t>
            </a:r>
          </a:p>
        </p:txBody>
      </p:sp>
    </p:spTree>
    <p:extLst>
      <p:ext uri="{BB962C8B-B14F-4D97-AF65-F5344CB8AC3E}">
        <p14:creationId xmlns:p14="http://schemas.microsoft.com/office/powerpoint/2010/main" val="392695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96638" y="0"/>
            <a:ext cx="9047361" cy="6858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DNS </a:t>
            </a:r>
            <a:r>
              <a:rPr lang="uk-UA" b="1" dirty="0"/>
              <a:t>володіє такими характеристиками:</a:t>
            </a:r>
          </a:p>
          <a:p>
            <a:pPr marL="0" indent="0">
              <a:buNone/>
            </a:pPr>
            <a:r>
              <a:rPr lang="uk-UA" dirty="0" err="1"/>
              <a:t>Розподільність</a:t>
            </a:r>
            <a:r>
              <a:rPr lang="uk-UA" dirty="0"/>
              <a:t> адміністрування. Відповідальність за різні частини ієрархічної структури несуть різні люди або організації.</a:t>
            </a:r>
          </a:p>
          <a:p>
            <a:pPr marL="0" indent="0">
              <a:buNone/>
            </a:pPr>
            <a:r>
              <a:rPr lang="uk-UA" dirty="0" err="1"/>
              <a:t>Розподільність</a:t>
            </a:r>
            <a:r>
              <a:rPr lang="uk-UA" dirty="0"/>
              <a:t> зберігання інформації. Кожен вузол мережі в обов'язковому порядку повинен зберігати тільки ті дані, які входять в його зону відповідальності та (можливо) адреси кореневих </a:t>
            </a:r>
            <a:r>
              <a:rPr lang="en-US" dirty="0"/>
              <a:t>DNS-</a:t>
            </a:r>
            <a:r>
              <a:rPr lang="uk-UA" dirty="0"/>
              <a:t>серверів.</a:t>
            </a:r>
          </a:p>
          <a:p>
            <a:pPr marL="0" indent="0">
              <a:buNone/>
            </a:pPr>
            <a:r>
              <a:rPr lang="uk-UA" dirty="0" err="1"/>
              <a:t>Кешування</a:t>
            </a:r>
            <a:r>
              <a:rPr lang="uk-UA" dirty="0"/>
              <a:t> інформації. Вузол може зберігати деяку кількість даних не зі своєї зони відповідальності, для зменшення навантаження на мережу.</a:t>
            </a:r>
          </a:p>
          <a:p>
            <a:pPr marL="0" indent="0">
              <a:buNone/>
            </a:pPr>
            <a:r>
              <a:rPr lang="uk-UA" dirty="0"/>
              <a:t>Ієрархічна структура, в якій всі вузли об'єднані в дерево, і кожен вузол може або самостійно визначає роботу нижчестоящих вузлів, або делегувати (передавати) їх іншим вузлам.</a:t>
            </a:r>
          </a:p>
          <a:p>
            <a:pPr marL="0" indent="0">
              <a:buNone/>
            </a:pPr>
            <a:r>
              <a:rPr lang="uk-UA" dirty="0"/>
              <a:t>Резервування. За зберігання та обслуговування своїх вузлів (зон) відповідають (зазвичай) кілька серверів, розділені як фізично, так і логічно, що забезпечує збереження даних і продовження роботи навіть у разі збою одного з вузлів.</a:t>
            </a:r>
          </a:p>
          <a:p>
            <a:pPr marL="0" indent="0">
              <a:buNone/>
            </a:pPr>
            <a:r>
              <a:rPr lang="en-US" dirty="0"/>
              <a:t>DNS </a:t>
            </a:r>
            <a:r>
              <a:rPr lang="uk-UA" dirty="0"/>
              <a:t>важлива для роботи Інтернету, так як для з'єднання з вузлом необхідна інформація про його </a:t>
            </a:r>
            <a:r>
              <a:rPr lang="en-US" dirty="0"/>
              <a:t>IP-</a:t>
            </a:r>
            <a:r>
              <a:rPr lang="uk-UA" dirty="0"/>
              <a:t>адресу, а для людей простіше запам'ятовувати буквені (зазвичай осмислені) адреси, ніж послідовність цифр </a:t>
            </a:r>
            <a:r>
              <a:rPr lang="en-US" dirty="0"/>
              <a:t>IP-</a:t>
            </a:r>
            <a:r>
              <a:rPr lang="uk-UA" dirty="0"/>
              <a:t>адреси. У деяких випадках це дозволяє використовувати віртуальні сервери, наприклад, </a:t>
            </a:r>
            <a:r>
              <a:rPr lang="en-US" dirty="0"/>
              <a:t>HTTP-</a:t>
            </a:r>
            <a:r>
              <a:rPr lang="uk-UA" dirty="0"/>
              <a:t>сервери, розрізняючи їх по імені запиту. Спочатку перетворення між доменними та </a:t>
            </a:r>
            <a:r>
              <a:rPr lang="en-US" dirty="0"/>
              <a:t>IP-</a:t>
            </a:r>
            <a:r>
              <a:rPr lang="uk-UA" dirty="0"/>
              <a:t>адресами вироблялося з використанням спеціального текстового файлу </a:t>
            </a:r>
            <a:r>
              <a:rPr lang="en-US" dirty="0"/>
              <a:t>hosts, </a:t>
            </a:r>
            <a:r>
              <a:rPr lang="uk-UA" dirty="0"/>
              <a:t>який складався централізовано й автоматично розсилався на кожну з машин у своїй локальній мережі. З ростом Мережі виникла необхідність в ефективному, автоматизованому механізмі, яким і стала </a:t>
            </a:r>
            <a:r>
              <a:rPr lang="en-US" dirty="0"/>
              <a:t>DNS.</a:t>
            </a:r>
          </a:p>
        </p:txBody>
      </p:sp>
    </p:spTree>
    <p:extLst>
      <p:ext uri="{BB962C8B-B14F-4D97-AF65-F5344CB8AC3E}">
        <p14:creationId xmlns:p14="http://schemas.microsoft.com/office/powerpoint/2010/main" val="404731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ructure D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26" y="1316434"/>
            <a:ext cx="8980014" cy="476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01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2060</TotalTime>
  <Words>2452</Words>
  <Application>Microsoft Office PowerPoint</Application>
  <PresentationFormat>Екран (4:3)</PresentationFormat>
  <Paragraphs>251</Paragraphs>
  <Slides>40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40</vt:i4>
      </vt:variant>
    </vt:vector>
  </HeadingPairs>
  <TitlesOfParts>
    <vt:vector size="45" baseType="lpstr">
      <vt:lpstr>Arial</vt:lpstr>
      <vt:lpstr>Calibri</vt:lpstr>
      <vt:lpstr>Constantia</vt:lpstr>
      <vt:lpstr>Times New Roman</vt:lpstr>
      <vt:lpstr>Office Theme</vt:lpstr>
      <vt:lpstr>Лабораторна робота № 8: «Організація DNS-сервера в OC Linux»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>St.Petersburg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Java</dc:title>
  <dc:creator>Vladimir O. Safonov</dc:creator>
  <cp:lastModifiedBy>Oles Beley</cp:lastModifiedBy>
  <cp:revision>169</cp:revision>
  <dcterms:created xsi:type="dcterms:W3CDTF">2001-09-03T03:38:43Z</dcterms:created>
  <dcterms:modified xsi:type="dcterms:W3CDTF">2022-09-08T06:32:50Z</dcterms:modified>
</cp:coreProperties>
</file>