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E39CD"/>
    <a:srgbClr val="8C41C5"/>
    <a:srgbClr val="C7A1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snapToGrid="0">
      <p:cViewPr varScale="1">
        <p:scale>
          <a:sx n="67" d="100"/>
          <a:sy n="67" d="100"/>
        </p:scale>
        <p:origin x="102"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AB069-0DAF-4DED-A83D-C5B75270A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FF86E8-63EE-494B-8CCB-85A05144FF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48CF5F-96AD-4DBA-AF66-700E2A68BD35}"/>
              </a:ext>
            </a:extLst>
          </p:cNvPr>
          <p:cNvSpPr>
            <a:spLocks noGrp="1"/>
          </p:cNvSpPr>
          <p:nvPr>
            <p:ph type="dt" sz="half" idx="10"/>
          </p:nvPr>
        </p:nvSpPr>
        <p:spPr/>
        <p:txBody>
          <a:bodyPr/>
          <a:lstStyle/>
          <a:p>
            <a:fld id="{471C9CE9-E984-4257-9FB5-30AF4CC120CF}" type="datetimeFigureOut">
              <a:rPr lang="en-US" smtClean="0"/>
              <a:t>2/21/2021</a:t>
            </a:fld>
            <a:endParaRPr lang="en-US"/>
          </a:p>
        </p:txBody>
      </p:sp>
      <p:sp>
        <p:nvSpPr>
          <p:cNvPr id="5" name="Footer Placeholder 4">
            <a:extLst>
              <a:ext uri="{FF2B5EF4-FFF2-40B4-BE49-F238E27FC236}">
                <a16:creationId xmlns:a16="http://schemas.microsoft.com/office/drawing/2014/main" id="{ABD6319C-6DC8-4642-96A3-119FBC58E8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358582-5D8D-4B29-960E-460D2B5E41BE}"/>
              </a:ext>
            </a:extLst>
          </p:cNvPr>
          <p:cNvSpPr>
            <a:spLocks noGrp="1"/>
          </p:cNvSpPr>
          <p:nvPr>
            <p:ph type="sldNum" sz="quarter" idx="12"/>
          </p:nvPr>
        </p:nvSpPr>
        <p:spPr/>
        <p:txBody>
          <a:bodyPr/>
          <a:lstStyle/>
          <a:p>
            <a:fld id="{39FD6256-390A-4E17-BC08-F39AEDD4189B}" type="slidenum">
              <a:rPr lang="en-US" smtClean="0"/>
              <a:t>‹#›</a:t>
            </a:fld>
            <a:endParaRPr lang="en-US"/>
          </a:p>
        </p:txBody>
      </p:sp>
    </p:spTree>
    <p:extLst>
      <p:ext uri="{BB962C8B-B14F-4D97-AF65-F5344CB8AC3E}">
        <p14:creationId xmlns:p14="http://schemas.microsoft.com/office/powerpoint/2010/main" val="3705490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56198-614C-4870-B351-5810C498F1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F7FCBB-4394-4E04-B12A-30CDA429E8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C0CC54-9AB3-4B85-91CC-45755A52AD40}"/>
              </a:ext>
            </a:extLst>
          </p:cNvPr>
          <p:cNvSpPr>
            <a:spLocks noGrp="1"/>
          </p:cNvSpPr>
          <p:nvPr>
            <p:ph type="dt" sz="half" idx="10"/>
          </p:nvPr>
        </p:nvSpPr>
        <p:spPr/>
        <p:txBody>
          <a:bodyPr/>
          <a:lstStyle/>
          <a:p>
            <a:fld id="{471C9CE9-E984-4257-9FB5-30AF4CC120CF}" type="datetimeFigureOut">
              <a:rPr lang="en-US" smtClean="0"/>
              <a:t>2/21/2021</a:t>
            </a:fld>
            <a:endParaRPr lang="en-US"/>
          </a:p>
        </p:txBody>
      </p:sp>
      <p:sp>
        <p:nvSpPr>
          <p:cNvPr id="5" name="Footer Placeholder 4">
            <a:extLst>
              <a:ext uri="{FF2B5EF4-FFF2-40B4-BE49-F238E27FC236}">
                <a16:creationId xmlns:a16="http://schemas.microsoft.com/office/drawing/2014/main" id="{EFC5E80E-B28E-4AC0-A76D-E66A5F886D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07D655-1217-4260-AA49-A0D0670D13F3}"/>
              </a:ext>
            </a:extLst>
          </p:cNvPr>
          <p:cNvSpPr>
            <a:spLocks noGrp="1"/>
          </p:cNvSpPr>
          <p:nvPr>
            <p:ph type="sldNum" sz="quarter" idx="12"/>
          </p:nvPr>
        </p:nvSpPr>
        <p:spPr/>
        <p:txBody>
          <a:bodyPr/>
          <a:lstStyle/>
          <a:p>
            <a:fld id="{39FD6256-390A-4E17-BC08-F39AEDD4189B}" type="slidenum">
              <a:rPr lang="en-US" smtClean="0"/>
              <a:t>‹#›</a:t>
            </a:fld>
            <a:endParaRPr lang="en-US"/>
          </a:p>
        </p:txBody>
      </p:sp>
    </p:spTree>
    <p:extLst>
      <p:ext uri="{BB962C8B-B14F-4D97-AF65-F5344CB8AC3E}">
        <p14:creationId xmlns:p14="http://schemas.microsoft.com/office/powerpoint/2010/main" val="2678518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A25892-29C9-4210-9003-ECDDD11CBA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5602B2-E3DB-43D5-A592-3BC1A63593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9A503F-932D-4AB7-8369-1A99F3398351}"/>
              </a:ext>
            </a:extLst>
          </p:cNvPr>
          <p:cNvSpPr>
            <a:spLocks noGrp="1"/>
          </p:cNvSpPr>
          <p:nvPr>
            <p:ph type="dt" sz="half" idx="10"/>
          </p:nvPr>
        </p:nvSpPr>
        <p:spPr/>
        <p:txBody>
          <a:bodyPr/>
          <a:lstStyle/>
          <a:p>
            <a:fld id="{471C9CE9-E984-4257-9FB5-30AF4CC120CF}" type="datetimeFigureOut">
              <a:rPr lang="en-US" smtClean="0"/>
              <a:t>2/21/2021</a:t>
            </a:fld>
            <a:endParaRPr lang="en-US"/>
          </a:p>
        </p:txBody>
      </p:sp>
      <p:sp>
        <p:nvSpPr>
          <p:cNvPr id="5" name="Footer Placeholder 4">
            <a:extLst>
              <a:ext uri="{FF2B5EF4-FFF2-40B4-BE49-F238E27FC236}">
                <a16:creationId xmlns:a16="http://schemas.microsoft.com/office/drawing/2014/main" id="{287D2F7C-AA5C-48B4-916D-B1617F3EE3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4B146-B8CA-429C-A87F-8B1C1800B9B3}"/>
              </a:ext>
            </a:extLst>
          </p:cNvPr>
          <p:cNvSpPr>
            <a:spLocks noGrp="1"/>
          </p:cNvSpPr>
          <p:nvPr>
            <p:ph type="sldNum" sz="quarter" idx="12"/>
          </p:nvPr>
        </p:nvSpPr>
        <p:spPr/>
        <p:txBody>
          <a:bodyPr/>
          <a:lstStyle/>
          <a:p>
            <a:fld id="{39FD6256-390A-4E17-BC08-F39AEDD4189B}" type="slidenum">
              <a:rPr lang="en-US" smtClean="0"/>
              <a:t>‹#›</a:t>
            </a:fld>
            <a:endParaRPr lang="en-US"/>
          </a:p>
        </p:txBody>
      </p:sp>
    </p:spTree>
    <p:extLst>
      <p:ext uri="{BB962C8B-B14F-4D97-AF65-F5344CB8AC3E}">
        <p14:creationId xmlns:p14="http://schemas.microsoft.com/office/powerpoint/2010/main" val="4273320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26A4F-70DE-4656-8FCD-151D420327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64092-F1D6-4F08-881A-E493A442B1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E1A6B9-B5DF-4098-B2D9-3649063AAFD9}"/>
              </a:ext>
            </a:extLst>
          </p:cNvPr>
          <p:cNvSpPr>
            <a:spLocks noGrp="1"/>
          </p:cNvSpPr>
          <p:nvPr>
            <p:ph type="dt" sz="half" idx="10"/>
          </p:nvPr>
        </p:nvSpPr>
        <p:spPr/>
        <p:txBody>
          <a:bodyPr/>
          <a:lstStyle/>
          <a:p>
            <a:fld id="{471C9CE9-E984-4257-9FB5-30AF4CC120CF}" type="datetimeFigureOut">
              <a:rPr lang="en-US" smtClean="0"/>
              <a:t>2/21/2021</a:t>
            </a:fld>
            <a:endParaRPr lang="en-US"/>
          </a:p>
        </p:txBody>
      </p:sp>
      <p:sp>
        <p:nvSpPr>
          <p:cNvPr id="5" name="Footer Placeholder 4">
            <a:extLst>
              <a:ext uri="{FF2B5EF4-FFF2-40B4-BE49-F238E27FC236}">
                <a16:creationId xmlns:a16="http://schemas.microsoft.com/office/drawing/2014/main" id="{C1F84D45-8C48-4BE7-8747-2813F7007E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426105-EE0F-4B94-94A6-F1E17A224A20}"/>
              </a:ext>
            </a:extLst>
          </p:cNvPr>
          <p:cNvSpPr>
            <a:spLocks noGrp="1"/>
          </p:cNvSpPr>
          <p:nvPr>
            <p:ph type="sldNum" sz="quarter" idx="12"/>
          </p:nvPr>
        </p:nvSpPr>
        <p:spPr/>
        <p:txBody>
          <a:bodyPr/>
          <a:lstStyle/>
          <a:p>
            <a:fld id="{39FD6256-390A-4E17-BC08-F39AEDD4189B}" type="slidenum">
              <a:rPr lang="en-US" smtClean="0"/>
              <a:t>‹#›</a:t>
            </a:fld>
            <a:endParaRPr lang="en-US"/>
          </a:p>
        </p:txBody>
      </p:sp>
    </p:spTree>
    <p:extLst>
      <p:ext uri="{BB962C8B-B14F-4D97-AF65-F5344CB8AC3E}">
        <p14:creationId xmlns:p14="http://schemas.microsoft.com/office/powerpoint/2010/main" val="3813663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1EC58-005F-4D65-91F0-E7FC38CD41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3747CC-D849-4F80-B8BF-A80C49BBD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E5E242-F2BB-4A30-95DB-6EA10B56A1A7}"/>
              </a:ext>
            </a:extLst>
          </p:cNvPr>
          <p:cNvSpPr>
            <a:spLocks noGrp="1"/>
          </p:cNvSpPr>
          <p:nvPr>
            <p:ph type="dt" sz="half" idx="10"/>
          </p:nvPr>
        </p:nvSpPr>
        <p:spPr/>
        <p:txBody>
          <a:bodyPr/>
          <a:lstStyle/>
          <a:p>
            <a:fld id="{471C9CE9-E984-4257-9FB5-30AF4CC120CF}" type="datetimeFigureOut">
              <a:rPr lang="en-US" smtClean="0"/>
              <a:t>2/21/2021</a:t>
            </a:fld>
            <a:endParaRPr lang="en-US"/>
          </a:p>
        </p:txBody>
      </p:sp>
      <p:sp>
        <p:nvSpPr>
          <p:cNvPr id="5" name="Footer Placeholder 4">
            <a:extLst>
              <a:ext uri="{FF2B5EF4-FFF2-40B4-BE49-F238E27FC236}">
                <a16:creationId xmlns:a16="http://schemas.microsoft.com/office/drawing/2014/main" id="{1BB523AE-646F-4879-9DE1-93F9FFD0C8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3E91F1-A331-457A-ABB3-E9BC2F258AA6}"/>
              </a:ext>
            </a:extLst>
          </p:cNvPr>
          <p:cNvSpPr>
            <a:spLocks noGrp="1"/>
          </p:cNvSpPr>
          <p:nvPr>
            <p:ph type="sldNum" sz="quarter" idx="12"/>
          </p:nvPr>
        </p:nvSpPr>
        <p:spPr/>
        <p:txBody>
          <a:bodyPr/>
          <a:lstStyle/>
          <a:p>
            <a:fld id="{39FD6256-390A-4E17-BC08-F39AEDD4189B}" type="slidenum">
              <a:rPr lang="en-US" smtClean="0"/>
              <a:t>‹#›</a:t>
            </a:fld>
            <a:endParaRPr lang="en-US"/>
          </a:p>
        </p:txBody>
      </p:sp>
    </p:spTree>
    <p:extLst>
      <p:ext uri="{BB962C8B-B14F-4D97-AF65-F5344CB8AC3E}">
        <p14:creationId xmlns:p14="http://schemas.microsoft.com/office/powerpoint/2010/main" val="272590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E149-4EC4-45C4-A744-27FBAF2EB7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B301B9-BEAB-4724-846B-DF11A56D39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9162B0-DEF3-46CD-9997-D08821BD0E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813BC0-0736-4F5A-88C3-180A49478640}"/>
              </a:ext>
            </a:extLst>
          </p:cNvPr>
          <p:cNvSpPr>
            <a:spLocks noGrp="1"/>
          </p:cNvSpPr>
          <p:nvPr>
            <p:ph type="dt" sz="half" idx="10"/>
          </p:nvPr>
        </p:nvSpPr>
        <p:spPr/>
        <p:txBody>
          <a:bodyPr/>
          <a:lstStyle/>
          <a:p>
            <a:fld id="{471C9CE9-E984-4257-9FB5-30AF4CC120CF}" type="datetimeFigureOut">
              <a:rPr lang="en-US" smtClean="0"/>
              <a:t>2/21/2021</a:t>
            </a:fld>
            <a:endParaRPr lang="en-US"/>
          </a:p>
        </p:txBody>
      </p:sp>
      <p:sp>
        <p:nvSpPr>
          <p:cNvPr id="6" name="Footer Placeholder 5">
            <a:extLst>
              <a:ext uri="{FF2B5EF4-FFF2-40B4-BE49-F238E27FC236}">
                <a16:creationId xmlns:a16="http://schemas.microsoft.com/office/drawing/2014/main" id="{B842780C-21A8-42C3-AEF3-DAAA9CAEEA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D35E28-09CF-481B-B5D7-F781EDE32769}"/>
              </a:ext>
            </a:extLst>
          </p:cNvPr>
          <p:cNvSpPr>
            <a:spLocks noGrp="1"/>
          </p:cNvSpPr>
          <p:nvPr>
            <p:ph type="sldNum" sz="quarter" idx="12"/>
          </p:nvPr>
        </p:nvSpPr>
        <p:spPr/>
        <p:txBody>
          <a:bodyPr/>
          <a:lstStyle/>
          <a:p>
            <a:fld id="{39FD6256-390A-4E17-BC08-F39AEDD4189B}" type="slidenum">
              <a:rPr lang="en-US" smtClean="0"/>
              <a:t>‹#›</a:t>
            </a:fld>
            <a:endParaRPr lang="en-US"/>
          </a:p>
        </p:txBody>
      </p:sp>
    </p:spTree>
    <p:extLst>
      <p:ext uri="{BB962C8B-B14F-4D97-AF65-F5344CB8AC3E}">
        <p14:creationId xmlns:p14="http://schemas.microsoft.com/office/powerpoint/2010/main" val="68690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82C3-324F-4485-97C8-950F4C5876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8AE864-1A62-4FAE-8E01-0F4B8F1738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F0A5C2-AB5A-44C0-AA99-4EAE0BAC45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DA3C5B-1B64-4233-8B69-330D10F2E2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3C8D62-F6D7-4D12-A566-399B354E3C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E2A95E-288A-471A-B628-FE97F280F238}"/>
              </a:ext>
            </a:extLst>
          </p:cNvPr>
          <p:cNvSpPr>
            <a:spLocks noGrp="1"/>
          </p:cNvSpPr>
          <p:nvPr>
            <p:ph type="dt" sz="half" idx="10"/>
          </p:nvPr>
        </p:nvSpPr>
        <p:spPr/>
        <p:txBody>
          <a:bodyPr/>
          <a:lstStyle/>
          <a:p>
            <a:fld id="{471C9CE9-E984-4257-9FB5-30AF4CC120CF}" type="datetimeFigureOut">
              <a:rPr lang="en-US" smtClean="0"/>
              <a:t>2/21/2021</a:t>
            </a:fld>
            <a:endParaRPr lang="en-US"/>
          </a:p>
        </p:txBody>
      </p:sp>
      <p:sp>
        <p:nvSpPr>
          <p:cNvPr id="8" name="Footer Placeholder 7">
            <a:extLst>
              <a:ext uri="{FF2B5EF4-FFF2-40B4-BE49-F238E27FC236}">
                <a16:creationId xmlns:a16="http://schemas.microsoft.com/office/drawing/2014/main" id="{C99303BC-F003-4DCC-B8BE-5B1309A868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303CDE-BE0B-45BE-A76B-11EF219F7535}"/>
              </a:ext>
            </a:extLst>
          </p:cNvPr>
          <p:cNvSpPr>
            <a:spLocks noGrp="1"/>
          </p:cNvSpPr>
          <p:nvPr>
            <p:ph type="sldNum" sz="quarter" idx="12"/>
          </p:nvPr>
        </p:nvSpPr>
        <p:spPr/>
        <p:txBody>
          <a:bodyPr/>
          <a:lstStyle/>
          <a:p>
            <a:fld id="{39FD6256-390A-4E17-BC08-F39AEDD4189B}" type="slidenum">
              <a:rPr lang="en-US" smtClean="0"/>
              <a:t>‹#›</a:t>
            </a:fld>
            <a:endParaRPr lang="en-US"/>
          </a:p>
        </p:txBody>
      </p:sp>
    </p:spTree>
    <p:extLst>
      <p:ext uri="{BB962C8B-B14F-4D97-AF65-F5344CB8AC3E}">
        <p14:creationId xmlns:p14="http://schemas.microsoft.com/office/powerpoint/2010/main" val="3521711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A5A64-C837-4FBF-8700-7E559986E6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A4C28D-5BFE-4827-8DD8-5B5DCB809431}"/>
              </a:ext>
            </a:extLst>
          </p:cNvPr>
          <p:cNvSpPr>
            <a:spLocks noGrp="1"/>
          </p:cNvSpPr>
          <p:nvPr>
            <p:ph type="dt" sz="half" idx="10"/>
          </p:nvPr>
        </p:nvSpPr>
        <p:spPr/>
        <p:txBody>
          <a:bodyPr/>
          <a:lstStyle/>
          <a:p>
            <a:fld id="{471C9CE9-E984-4257-9FB5-30AF4CC120CF}" type="datetimeFigureOut">
              <a:rPr lang="en-US" smtClean="0"/>
              <a:t>2/21/2021</a:t>
            </a:fld>
            <a:endParaRPr lang="en-US"/>
          </a:p>
        </p:txBody>
      </p:sp>
      <p:sp>
        <p:nvSpPr>
          <p:cNvPr id="4" name="Footer Placeholder 3">
            <a:extLst>
              <a:ext uri="{FF2B5EF4-FFF2-40B4-BE49-F238E27FC236}">
                <a16:creationId xmlns:a16="http://schemas.microsoft.com/office/drawing/2014/main" id="{5292B0ED-653D-499D-B3A7-921A3077E5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5322BC-CC36-4F2B-97F2-20E66E3F9352}"/>
              </a:ext>
            </a:extLst>
          </p:cNvPr>
          <p:cNvSpPr>
            <a:spLocks noGrp="1"/>
          </p:cNvSpPr>
          <p:nvPr>
            <p:ph type="sldNum" sz="quarter" idx="12"/>
          </p:nvPr>
        </p:nvSpPr>
        <p:spPr/>
        <p:txBody>
          <a:bodyPr/>
          <a:lstStyle/>
          <a:p>
            <a:fld id="{39FD6256-390A-4E17-BC08-F39AEDD4189B}" type="slidenum">
              <a:rPr lang="en-US" smtClean="0"/>
              <a:t>‹#›</a:t>
            </a:fld>
            <a:endParaRPr lang="en-US"/>
          </a:p>
        </p:txBody>
      </p:sp>
    </p:spTree>
    <p:extLst>
      <p:ext uri="{BB962C8B-B14F-4D97-AF65-F5344CB8AC3E}">
        <p14:creationId xmlns:p14="http://schemas.microsoft.com/office/powerpoint/2010/main" val="2162804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4D1460-DE7B-4AA6-9C1D-A0F6DD6FB0BF}"/>
              </a:ext>
            </a:extLst>
          </p:cNvPr>
          <p:cNvSpPr>
            <a:spLocks noGrp="1"/>
          </p:cNvSpPr>
          <p:nvPr>
            <p:ph type="dt" sz="half" idx="10"/>
          </p:nvPr>
        </p:nvSpPr>
        <p:spPr/>
        <p:txBody>
          <a:bodyPr/>
          <a:lstStyle/>
          <a:p>
            <a:fld id="{471C9CE9-E984-4257-9FB5-30AF4CC120CF}" type="datetimeFigureOut">
              <a:rPr lang="en-US" smtClean="0"/>
              <a:t>2/21/2021</a:t>
            </a:fld>
            <a:endParaRPr lang="en-US"/>
          </a:p>
        </p:txBody>
      </p:sp>
      <p:sp>
        <p:nvSpPr>
          <p:cNvPr id="3" name="Footer Placeholder 2">
            <a:extLst>
              <a:ext uri="{FF2B5EF4-FFF2-40B4-BE49-F238E27FC236}">
                <a16:creationId xmlns:a16="http://schemas.microsoft.com/office/drawing/2014/main" id="{39C62EC4-45EE-4897-8BD9-4A8E9C79C3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0A3531-E136-49EF-BECA-1ACC470CC2D5}"/>
              </a:ext>
            </a:extLst>
          </p:cNvPr>
          <p:cNvSpPr>
            <a:spLocks noGrp="1"/>
          </p:cNvSpPr>
          <p:nvPr>
            <p:ph type="sldNum" sz="quarter" idx="12"/>
          </p:nvPr>
        </p:nvSpPr>
        <p:spPr/>
        <p:txBody>
          <a:bodyPr/>
          <a:lstStyle/>
          <a:p>
            <a:fld id="{39FD6256-390A-4E17-BC08-F39AEDD4189B}" type="slidenum">
              <a:rPr lang="en-US" smtClean="0"/>
              <a:t>‹#›</a:t>
            </a:fld>
            <a:endParaRPr lang="en-US"/>
          </a:p>
        </p:txBody>
      </p:sp>
    </p:spTree>
    <p:extLst>
      <p:ext uri="{BB962C8B-B14F-4D97-AF65-F5344CB8AC3E}">
        <p14:creationId xmlns:p14="http://schemas.microsoft.com/office/powerpoint/2010/main" val="1746317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68CD-21BF-43D6-B63D-D54490CBC1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0C07F7-DFCE-4987-930C-E1B6F97EF5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9CCEE5-524C-48C1-8830-BE337C65AC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93AA34-2800-4257-BD2A-58FB85625479}"/>
              </a:ext>
            </a:extLst>
          </p:cNvPr>
          <p:cNvSpPr>
            <a:spLocks noGrp="1"/>
          </p:cNvSpPr>
          <p:nvPr>
            <p:ph type="dt" sz="half" idx="10"/>
          </p:nvPr>
        </p:nvSpPr>
        <p:spPr/>
        <p:txBody>
          <a:bodyPr/>
          <a:lstStyle/>
          <a:p>
            <a:fld id="{471C9CE9-E984-4257-9FB5-30AF4CC120CF}" type="datetimeFigureOut">
              <a:rPr lang="en-US" smtClean="0"/>
              <a:t>2/21/2021</a:t>
            </a:fld>
            <a:endParaRPr lang="en-US"/>
          </a:p>
        </p:txBody>
      </p:sp>
      <p:sp>
        <p:nvSpPr>
          <p:cNvPr id="6" name="Footer Placeholder 5">
            <a:extLst>
              <a:ext uri="{FF2B5EF4-FFF2-40B4-BE49-F238E27FC236}">
                <a16:creationId xmlns:a16="http://schemas.microsoft.com/office/drawing/2014/main" id="{C57608D4-1065-408F-AE08-FB0B2323A6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95DF1-03D1-439D-98F6-715240723CE0}"/>
              </a:ext>
            </a:extLst>
          </p:cNvPr>
          <p:cNvSpPr>
            <a:spLocks noGrp="1"/>
          </p:cNvSpPr>
          <p:nvPr>
            <p:ph type="sldNum" sz="quarter" idx="12"/>
          </p:nvPr>
        </p:nvSpPr>
        <p:spPr/>
        <p:txBody>
          <a:bodyPr/>
          <a:lstStyle/>
          <a:p>
            <a:fld id="{39FD6256-390A-4E17-BC08-F39AEDD4189B}" type="slidenum">
              <a:rPr lang="en-US" smtClean="0"/>
              <a:t>‹#›</a:t>
            </a:fld>
            <a:endParaRPr lang="en-US"/>
          </a:p>
        </p:txBody>
      </p:sp>
    </p:spTree>
    <p:extLst>
      <p:ext uri="{BB962C8B-B14F-4D97-AF65-F5344CB8AC3E}">
        <p14:creationId xmlns:p14="http://schemas.microsoft.com/office/powerpoint/2010/main" val="1770050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15028-492C-46CB-B775-EB2765F77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2BA4A2-865E-4E5B-B30D-52D6CE19B4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BF24BE-DDA1-45BE-9BC1-F498EC4F66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05DFD5-D6BA-442A-8612-471BCB82E9C5}"/>
              </a:ext>
            </a:extLst>
          </p:cNvPr>
          <p:cNvSpPr>
            <a:spLocks noGrp="1"/>
          </p:cNvSpPr>
          <p:nvPr>
            <p:ph type="dt" sz="half" idx="10"/>
          </p:nvPr>
        </p:nvSpPr>
        <p:spPr/>
        <p:txBody>
          <a:bodyPr/>
          <a:lstStyle/>
          <a:p>
            <a:fld id="{471C9CE9-E984-4257-9FB5-30AF4CC120CF}" type="datetimeFigureOut">
              <a:rPr lang="en-US" smtClean="0"/>
              <a:t>2/21/2021</a:t>
            </a:fld>
            <a:endParaRPr lang="en-US"/>
          </a:p>
        </p:txBody>
      </p:sp>
      <p:sp>
        <p:nvSpPr>
          <p:cNvPr id="6" name="Footer Placeholder 5">
            <a:extLst>
              <a:ext uri="{FF2B5EF4-FFF2-40B4-BE49-F238E27FC236}">
                <a16:creationId xmlns:a16="http://schemas.microsoft.com/office/drawing/2014/main" id="{F2866A90-B3F9-4828-BAD0-0C7246430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000BA8-A25D-4DE6-A005-FFC73A8F43D3}"/>
              </a:ext>
            </a:extLst>
          </p:cNvPr>
          <p:cNvSpPr>
            <a:spLocks noGrp="1"/>
          </p:cNvSpPr>
          <p:nvPr>
            <p:ph type="sldNum" sz="quarter" idx="12"/>
          </p:nvPr>
        </p:nvSpPr>
        <p:spPr/>
        <p:txBody>
          <a:bodyPr/>
          <a:lstStyle/>
          <a:p>
            <a:fld id="{39FD6256-390A-4E17-BC08-F39AEDD4189B}" type="slidenum">
              <a:rPr lang="en-US" smtClean="0"/>
              <a:t>‹#›</a:t>
            </a:fld>
            <a:endParaRPr lang="en-US"/>
          </a:p>
        </p:txBody>
      </p:sp>
    </p:spTree>
    <p:extLst>
      <p:ext uri="{BB962C8B-B14F-4D97-AF65-F5344CB8AC3E}">
        <p14:creationId xmlns:p14="http://schemas.microsoft.com/office/powerpoint/2010/main" val="1488889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B7B71A-5F09-4787-8D1B-0C96335869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013B62-BA79-4602-83DA-5AF95F63AA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2FA419-DC53-452D-A9D8-DFDA6C81C9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1C9CE9-E984-4257-9FB5-30AF4CC120CF}" type="datetimeFigureOut">
              <a:rPr lang="en-US" smtClean="0"/>
              <a:t>2/21/2021</a:t>
            </a:fld>
            <a:endParaRPr lang="en-US"/>
          </a:p>
        </p:txBody>
      </p:sp>
      <p:sp>
        <p:nvSpPr>
          <p:cNvPr id="5" name="Footer Placeholder 4">
            <a:extLst>
              <a:ext uri="{FF2B5EF4-FFF2-40B4-BE49-F238E27FC236}">
                <a16:creationId xmlns:a16="http://schemas.microsoft.com/office/drawing/2014/main" id="{FF00F74F-E899-4E87-8318-9E36EF61EE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435C74-6CAC-46F2-AB90-753AF70C7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D6256-390A-4E17-BC08-F39AEDD4189B}" type="slidenum">
              <a:rPr lang="en-US" smtClean="0"/>
              <a:t>‹#›</a:t>
            </a:fld>
            <a:endParaRPr lang="en-US"/>
          </a:p>
        </p:txBody>
      </p:sp>
    </p:spTree>
    <p:extLst>
      <p:ext uri="{BB962C8B-B14F-4D97-AF65-F5344CB8AC3E}">
        <p14:creationId xmlns:p14="http://schemas.microsoft.com/office/powerpoint/2010/main" val="3427533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4FB5CEB0-704D-460C-9C5B-67F9E260CC7B}"/>
              </a:ext>
            </a:extLst>
          </p:cNvPr>
          <p:cNvGrpSpPr/>
          <p:nvPr/>
        </p:nvGrpSpPr>
        <p:grpSpPr>
          <a:xfrm>
            <a:off x="0" y="1484241"/>
            <a:ext cx="12192000" cy="4909019"/>
            <a:chOff x="0" y="1484241"/>
            <a:chExt cx="12192000" cy="4909019"/>
          </a:xfrm>
        </p:grpSpPr>
        <p:grpSp>
          <p:nvGrpSpPr>
            <p:cNvPr id="11" name="Group 10">
              <a:extLst>
                <a:ext uri="{FF2B5EF4-FFF2-40B4-BE49-F238E27FC236}">
                  <a16:creationId xmlns:a16="http://schemas.microsoft.com/office/drawing/2014/main" id="{5FCE3BD6-67EB-4220-A2D4-67B814B84C07}"/>
                </a:ext>
              </a:extLst>
            </p:cNvPr>
            <p:cNvGrpSpPr/>
            <p:nvPr/>
          </p:nvGrpSpPr>
          <p:grpSpPr>
            <a:xfrm>
              <a:off x="0" y="1484241"/>
              <a:ext cx="12192000" cy="3578090"/>
              <a:chOff x="0" y="1484241"/>
              <a:chExt cx="12192000" cy="3578090"/>
            </a:xfrm>
          </p:grpSpPr>
          <p:pic>
            <p:nvPicPr>
              <p:cNvPr id="4" name="Picture 3">
                <a:extLst>
                  <a:ext uri="{FF2B5EF4-FFF2-40B4-BE49-F238E27FC236}">
                    <a16:creationId xmlns:a16="http://schemas.microsoft.com/office/drawing/2014/main" id="{27DFEE5E-6F43-42AE-A0C2-D5D9E66E6148}"/>
                  </a:ext>
                </a:extLst>
              </p:cNvPr>
              <p:cNvPicPr>
                <a:picLocks noChangeAspect="1"/>
              </p:cNvPicPr>
              <p:nvPr/>
            </p:nvPicPr>
            <p:blipFill rotWithShape="1">
              <a:blip r:embed="rId2"/>
              <a:srcRect l="4702" t="8657" r="5343" b="10746"/>
              <a:stretch/>
            </p:blipFill>
            <p:spPr>
              <a:xfrm>
                <a:off x="0" y="1484244"/>
                <a:ext cx="7606749" cy="3578087"/>
              </a:xfrm>
              <a:prstGeom prst="rect">
                <a:avLst/>
              </a:prstGeom>
            </p:spPr>
          </p:pic>
          <p:sp>
            <p:nvSpPr>
              <p:cNvPr id="5" name="Rectangle 4">
                <a:extLst>
                  <a:ext uri="{FF2B5EF4-FFF2-40B4-BE49-F238E27FC236}">
                    <a16:creationId xmlns:a16="http://schemas.microsoft.com/office/drawing/2014/main" id="{C10809C6-22D8-4071-B067-900174E37D8B}"/>
                  </a:ext>
                </a:extLst>
              </p:cNvPr>
              <p:cNvSpPr/>
              <p:nvPr/>
            </p:nvSpPr>
            <p:spPr>
              <a:xfrm>
                <a:off x="7606749" y="1484243"/>
                <a:ext cx="4585251" cy="3578087"/>
              </a:xfrm>
              <a:prstGeom prst="rect">
                <a:avLst/>
              </a:prstGeom>
              <a:solidFill>
                <a:srgbClr val="6E3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1ECA19D-3BD3-446A-9C05-F3DDD2273985}"/>
                  </a:ext>
                </a:extLst>
              </p:cNvPr>
              <p:cNvPicPr>
                <a:picLocks noChangeAspect="1"/>
              </p:cNvPicPr>
              <p:nvPr/>
            </p:nvPicPr>
            <p:blipFill>
              <a:blip r:embed="rId3"/>
              <a:stretch>
                <a:fillRect/>
              </a:stretch>
            </p:blipFill>
            <p:spPr>
              <a:xfrm>
                <a:off x="7606749" y="1484241"/>
                <a:ext cx="4585251" cy="2224529"/>
              </a:xfrm>
              <a:prstGeom prst="rect">
                <a:avLst/>
              </a:prstGeom>
            </p:spPr>
          </p:pic>
          <p:sp>
            <p:nvSpPr>
              <p:cNvPr id="10" name="TextBox 9">
                <a:extLst>
                  <a:ext uri="{FF2B5EF4-FFF2-40B4-BE49-F238E27FC236}">
                    <a16:creationId xmlns:a16="http://schemas.microsoft.com/office/drawing/2014/main" id="{C588DBF6-5998-49E7-96BC-F9259CB07904}"/>
                  </a:ext>
                </a:extLst>
              </p:cNvPr>
              <p:cNvSpPr txBox="1"/>
              <p:nvPr/>
            </p:nvSpPr>
            <p:spPr>
              <a:xfrm>
                <a:off x="7655985" y="4093162"/>
                <a:ext cx="4486777" cy="584775"/>
              </a:xfrm>
              <a:prstGeom prst="rect">
                <a:avLst/>
              </a:prstGeom>
              <a:noFill/>
            </p:spPr>
            <p:txBody>
              <a:bodyPr wrap="square" rtlCol="0">
                <a:spAutoFit/>
              </a:bodyPr>
              <a:lstStyle/>
              <a:p>
                <a:r>
                  <a:rPr lang="en-US" sz="3200" dirty="0">
                    <a:solidFill>
                      <a:schemeClr val="bg1"/>
                    </a:solidFill>
                    <a:latin typeface="Arial Black" panose="020B0A04020102020204" pitchFamily="34" charset="0"/>
                  </a:rPr>
                  <a:t>Modelling Exercise</a:t>
                </a:r>
              </a:p>
            </p:txBody>
          </p:sp>
        </p:grpSp>
        <p:sp>
          <p:nvSpPr>
            <p:cNvPr id="13" name="TextBox 12">
              <a:extLst>
                <a:ext uri="{FF2B5EF4-FFF2-40B4-BE49-F238E27FC236}">
                  <a16:creationId xmlns:a16="http://schemas.microsoft.com/office/drawing/2014/main" id="{67E71D4B-5F09-4DDB-8B9F-E8F63E1B5EB1}"/>
                </a:ext>
              </a:extLst>
            </p:cNvPr>
            <p:cNvSpPr txBox="1"/>
            <p:nvPr/>
          </p:nvSpPr>
          <p:spPr>
            <a:xfrm>
              <a:off x="3617843" y="5254487"/>
              <a:ext cx="4426228" cy="769441"/>
            </a:xfrm>
            <a:prstGeom prst="rect">
              <a:avLst/>
            </a:prstGeom>
            <a:noFill/>
          </p:spPr>
          <p:txBody>
            <a:bodyPr wrap="square" rtlCol="0">
              <a:spAutoFit/>
            </a:bodyPr>
            <a:lstStyle/>
            <a:p>
              <a:r>
                <a:rPr lang="en-US" sz="4400" b="1" dirty="0">
                  <a:solidFill>
                    <a:srgbClr val="00B050"/>
                  </a:solidFill>
                  <a:latin typeface="Arial" panose="020B0604020202020204" pitchFamily="34" charset="0"/>
                  <a:cs typeface="Arial" panose="020B0604020202020204" pitchFamily="34" charset="0"/>
                </a:rPr>
                <a:t>Seghe Momodu</a:t>
              </a:r>
            </a:p>
          </p:txBody>
        </p:sp>
        <p:sp>
          <p:nvSpPr>
            <p:cNvPr id="14" name="TextBox 13">
              <a:extLst>
                <a:ext uri="{FF2B5EF4-FFF2-40B4-BE49-F238E27FC236}">
                  <a16:creationId xmlns:a16="http://schemas.microsoft.com/office/drawing/2014/main" id="{608775FE-0A07-4D5C-9BF9-1B3AE5AA1AE1}"/>
                </a:ext>
              </a:extLst>
            </p:cNvPr>
            <p:cNvSpPr txBox="1"/>
            <p:nvPr/>
          </p:nvSpPr>
          <p:spPr>
            <a:xfrm>
              <a:off x="4883426" y="6023928"/>
              <a:ext cx="1895061" cy="369332"/>
            </a:xfrm>
            <a:prstGeom prst="rect">
              <a:avLst/>
            </a:prstGeom>
            <a:noFill/>
          </p:spPr>
          <p:txBody>
            <a:bodyPr wrap="square" rtlCol="0">
              <a:spAutoFit/>
            </a:bodyPr>
            <a:lstStyle/>
            <a:p>
              <a:r>
                <a:rPr lang="en-US" i="1" dirty="0">
                  <a:solidFill>
                    <a:srgbClr val="6E39CD"/>
                  </a:solidFill>
                </a:rPr>
                <a:t>February 18, 2021</a:t>
              </a:r>
            </a:p>
          </p:txBody>
        </p:sp>
      </p:grpSp>
    </p:spTree>
    <p:extLst>
      <p:ext uri="{BB962C8B-B14F-4D97-AF65-F5344CB8AC3E}">
        <p14:creationId xmlns:p14="http://schemas.microsoft.com/office/powerpoint/2010/main" val="439378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D567DAB-E152-4CEF-9927-470EB653744F}"/>
              </a:ext>
            </a:extLst>
          </p:cNvPr>
          <p:cNvGrpSpPr/>
          <p:nvPr/>
        </p:nvGrpSpPr>
        <p:grpSpPr>
          <a:xfrm>
            <a:off x="0" y="667708"/>
            <a:ext cx="11729415" cy="771810"/>
            <a:chOff x="0" y="627951"/>
            <a:chExt cx="11729415" cy="771810"/>
          </a:xfrm>
        </p:grpSpPr>
        <p:pic>
          <p:nvPicPr>
            <p:cNvPr id="2" name="Picture 1">
              <a:extLst>
                <a:ext uri="{FF2B5EF4-FFF2-40B4-BE49-F238E27FC236}">
                  <a16:creationId xmlns:a16="http://schemas.microsoft.com/office/drawing/2014/main" id="{F68445FA-861E-4BA6-8861-1B1AA36951CE}"/>
                </a:ext>
              </a:extLst>
            </p:cNvPr>
            <p:cNvPicPr>
              <a:picLocks noChangeAspect="1"/>
            </p:cNvPicPr>
            <p:nvPr/>
          </p:nvPicPr>
          <p:blipFill>
            <a:blip r:embed="rId2"/>
            <a:stretch>
              <a:fillRect/>
            </a:stretch>
          </p:blipFill>
          <p:spPr>
            <a:xfrm>
              <a:off x="10893287" y="627951"/>
              <a:ext cx="836128" cy="771810"/>
            </a:xfrm>
            <a:prstGeom prst="rect">
              <a:avLst/>
            </a:prstGeom>
          </p:spPr>
        </p:pic>
        <p:sp>
          <p:nvSpPr>
            <p:cNvPr id="4" name="Rectangle 3">
              <a:extLst>
                <a:ext uri="{FF2B5EF4-FFF2-40B4-BE49-F238E27FC236}">
                  <a16:creationId xmlns:a16="http://schemas.microsoft.com/office/drawing/2014/main" id="{F0760554-B9B3-4954-AB12-BB8A7CEE1502}"/>
                </a:ext>
              </a:extLst>
            </p:cNvPr>
            <p:cNvSpPr/>
            <p:nvPr/>
          </p:nvSpPr>
          <p:spPr>
            <a:xfrm>
              <a:off x="0" y="662609"/>
              <a:ext cx="10654748" cy="737152"/>
            </a:xfrm>
            <a:prstGeom prst="rect">
              <a:avLst/>
            </a:prstGeom>
            <a:solidFill>
              <a:srgbClr val="6E3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B4B178A9-68EC-47CB-AFA0-84A0C9FB61E3}"/>
              </a:ext>
            </a:extLst>
          </p:cNvPr>
          <p:cNvSpPr txBox="1"/>
          <p:nvPr/>
        </p:nvSpPr>
        <p:spPr>
          <a:xfrm>
            <a:off x="132522" y="792003"/>
            <a:ext cx="7805530"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Feature Extraction &amp; Transformation</a:t>
            </a:r>
          </a:p>
        </p:txBody>
      </p:sp>
      <p:sp>
        <p:nvSpPr>
          <p:cNvPr id="7" name="TextBox 6">
            <a:extLst>
              <a:ext uri="{FF2B5EF4-FFF2-40B4-BE49-F238E27FC236}">
                <a16:creationId xmlns:a16="http://schemas.microsoft.com/office/drawing/2014/main" id="{B625724D-937E-494E-B778-8E059D8393D3}"/>
              </a:ext>
            </a:extLst>
          </p:cNvPr>
          <p:cNvSpPr txBox="1"/>
          <p:nvPr/>
        </p:nvSpPr>
        <p:spPr>
          <a:xfrm>
            <a:off x="132519" y="1547410"/>
            <a:ext cx="11795675" cy="1754326"/>
          </a:xfrm>
          <a:prstGeom prst="rect">
            <a:avLst/>
          </a:prstGeom>
          <a:solidFill>
            <a:srgbClr val="6E39CD"/>
          </a:solidFill>
        </p:spPr>
        <p:txBody>
          <a:bodyPr wrap="square" rtlCol="0">
            <a:spAutoFit/>
          </a:bodyPr>
          <a:lstStyle/>
          <a:p>
            <a:r>
              <a:rPr lang="en-US" dirty="0">
                <a:solidFill>
                  <a:schemeClr val="bg1"/>
                </a:solidFill>
              </a:rPr>
              <a:t>The dataset had very high dimensionality with 13015 rows and 163 columns. The features were uniquely grouped into four (4) categories:</a:t>
            </a:r>
          </a:p>
          <a:p>
            <a:pPr marL="285750" indent="-285750">
              <a:buFont typeface="Wingdings" panose="05000000000000000000" pitchFamily="2" charset="2"/>
              <a:buChar char="§"/>
            </a:pPr>
            <a:r>
              <a:rPr lang="en-US" dirty="0">
                <a:solidFill>
                  <a:schemeClr val="bg1"/>
                </a:solidFill>
              </a:rPr>
              <a:t>Categorical Nominal Variables (9 Features)</a:t>
            </a:r>
          </a:p>
          <a:p>
            <a:pPr marL="285750" indent="-285750">
              <a:buFont typeface="Wingdings" panose="05000000000000000000" pitchFamily="2" charset="2"/>
              <a:buChar char="§"/>
            </a:pPr>
            <a:r>
              <a:rPr lang="en-US" dirty="0">
                <a:solidFill>
                  <a:schemeClr val="bg1"/>
                </a:solidFill>
              </a:rPr>
              <a:t>Categorical Ordinal Variables (49 Features)</a:t>
            </a:r>
          </a:p>
          <a:p>
            <a:pPr marL="285750" indent="-285750">
              <a:buFont typeface="Wingdings" panose="05000000000000000000" pitchFamily="2" charset="2"/>
              <a:buChar char="§"/>
            </a:pPr>
            <a:r>
              <a:rPr lang="en-US" dirty="0">
                <a:solidFill>
                  <a:schemeClr val="bg1"/>
                </a:solidFill>
              </a:rPr>
              <a:t>Dummy Variables (33 Features)</a:t>
            </a:r>
          </a:p>
          <a:p>
            <a:pPr marL="285750" indent="-285750">
              <a:buFont typeface="Wingdings" panose="05000000000000000000" pitchFamily="2" charset="2"/>
              <a:buChar char="§"/>
            </a:pPr>
            <a:r>
              <a:rPr lang="en-US" dirty="0">
                <a:solidFill>
                  <a:schemeClr val="bg1"/>
                </a:solidFill>
              </a:rPr>
              <a:t>Continuous Variables  (69 Features)</a:t>
            </a:r>
          </a:p>
        </p:txBody>
      </p:sp>
      <p:sp>
        <p:nvSpPr>
          <p:cNvPr id="8" name="TextBox 7">
            <a:extLst>
              <a:ext uri="{FF2B5EF4-FFF2-40B4-BE49-F238E27FC236}">
                <a16:creationId xmlns:a16="http://schemas.microsoft.com/office/drawing/2014/main" id="{2BFACD2B-DB92-4B24-9148-5DDC4A3ED4F9}"/>
              </a:ext>
            </a:extLst>
          </p:cNvPr>
          <p:cNvSpPr txBox="1"/>
          <p:nvPr/>
        </p:nvSpPr>
        <p:spPr>
          <a:xfrm>
            <a:off x="132519" y="3429000"/>
            <a:ext cx="11795675" cy="1754326"/>
          </a:xfrm>
          <a:prstGeom prst="rect">
            <a:avLst/>
          </a:prstGeom>
          <a:solidFill>
            <a:srgbClr val="6E39CD"/>
          </a:solidFill>
        </p:spPr>
        <p:txBody>
          <a:bodyPr wrap="square" rtlCol="0">
            <a:spAutoFit/>
          </a:bodyPr>
          <a:lstStyle/>
          <a:p>
            <a:pPr marL="285750" indent="-285750">
              <a:buFont typeface="Wingdings" panose="05000000000000000000" pitchFamily="2" charset="2"/>
              <a:buChar char="§"/>
            </a:pPr>
            <a:r>
              <a:rPr lang="en-US" dirty="0">
                <a:solidFill>
                  <a:schemeClr val="bg1"/>
                </a:solidFill>
              </a:rPr>
              <a:t>My strategy was to use Principal Component Analysis (PCA) to reduce the high dimensionality of the dataset.</a:t>
            </a:r>
          </a:p>
          <a:p>
            <a:pPr marL="285750" indent="-285750">
              <a:buFont typeface="Wingdings" panose="05000000000000000000" pitchFamily="2" charset="2"/>
              <a:buChar char="§"/>
            </a:pPr>
            <a:r>
              <a:rPr lang="en-US" dirty="0">
                <a:solidFill>
                  <a:schemeClr val="bg1"/>
                </a:solidFill>
              </a:rPr>
              <a:t>The categorical variables were reduced 3 columns as the explained  variance of these 3 columns here the highest. In both cases, the explained variance ratio was between 10% and 60% in both cases combined. </a:t>
            </a:r>
          </a:p>
          <a:p>
            <a:pPr marL="285750" indent="-285750">
              <a:buFont typeface="Wingdings" panose="05000000000000000000" pitchFamily="2" charset="2"/>
              <a:buChar char="§"/>
            </a:pPr>
            <a:r>
              <a:rPr lang="en-US" dirty="0">
                <a:solidFill>
                  <a:schemeClr val="bg1"/>
                </a:solidFill>
              </a:rPr>
              <a:t>The dummy variable was reduced to 2 columns because the explained variance between these columns was about 11% and 7% respectively.</a:t>
            </a:r>
          </a:p>
          <a:p>
            <a:pPr marL="285750" indent="-285750">
              <a:buFont typeface="Wingdings" panose="05000000000000000000" pitchFamily="2" charset="2"/>
              <a:buChar char="§"/>
            </a:pPr>
            <a:r>
              <a:rPr lang="en-US" dirty="0">
                <a:solidFill>
                  <a:schemeClr val="bg1"/>
                </a:solidFill>
              </a:rPr>
              <a:t>The continuous variables were first split into int and float datatypes. </a:t>
            </a:r>
          </a:p>
        </p:txBody>
      </p:sp>
      <p:sp>
        <p:nvSpPr>
          <p:cNvPr id="11" name="TextBox 10">
            <a:extLst>
              <a:ext uri="{FF2B5EF4-FFF2-40B4-BE49-F238E27FC236}">
                <a16:creationId xmlns:a16="http://schemas.microsoft.com/office/drawing/2014/main" id="{3A161C8B-D471-4993-8BEF-ABCFEDAFBB60}"/>
              </a:ext>
            </a:extLst>
          </p:cNvPr>
          <p:cNvSpPr txBox="1"/>
          <p:nvPr/>
        </p:nvSpPr>
        <p:spPr>
          <a:xfrm>
            <a:off x="132519" y="5310590"/>
            <a:ext cx="11795676" cy="1200329"/>
          </a:xfrm>
          <a:prstGeom prst="rect">
            <a:avLst/>
          </a:prstGeom>
          <a:solidFill>
            <a:srgbClr val="00B050"/>
          </a:solidFill>
        </p:spPr>
        <p:txBody>
          <a:bodyPr wrap="square" rtlCol="0">
            <a:spAutoFit/>
          </a:bodyPr>
          <a:lstStyle/>
          <a:p>
            <a:r>
              <a:rPr lang="en-US" dirty="0">
                <a:solidFill>
                  <a:schemeClr val="bg1"/>
                </a:solidFill>
              </a:rPr>
              <a:t>The distributions of the categorical and dummy variables were not taken into consideration. I envisioned that the variables were most likely held data about characteristics such as country, length of time lived in current residence, gender, marital status, employment status etc. or other ordered data such as labeled data such as Yes /No or True/False or Likert data. This data typically does not follow any pattern as they are based on inherent characteristics or bio-data.</a:t>
            </a:r>
          </a:p>
        </p:txBody>
      </p:sp>
    </p:spTree>
    <p:extLst>
      <p:ext uri="{BB962C8B-B14F-4D97-AF65-F5344CB8AC3E}">
        <p14:creationId xmlns:p14="http://schemas.microsoft.com/office/powerpoint/2010/main" val="3016541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D567DAB-E152-4CEF-9927-470EB653744F}"/>
              </a:ext>
            </a:extLst>
          </p:cNvPr>
          <p:cNvGrpSpPr/>
          <p:nvPr/>
        </p:nvGrpSpPr>
        <p:grpSpPr>
          <a:xfrm>
            <a:off x="0" y="667708"/>
            <a:ext cx="11729415" cy="771810"/>
            <a:chOff x="0" y="627951"/>
            <a:chExt cx="11729415" cy="771810"/>
          </a:xfrm>
        </p:grpSpPr>
        <p:pic>
          <p:nvPicPr>
            <p:cNvPr id="2" name="Picture 1">
              <a:extLst>
                <a:ext uri="{FF2B5EF4-FFF2-40B4-BE49-F238E27FC236}">
                  <a16:creationId xmlns:a16="http://schemas.microsoft.com/office/drawing/2014/main" id="{F68445FA-861E-4BA6-8861-1B1AA36951CE}"/>
                </a:ext>
              </a:extLst>
            </p:cNvPr>
            <p:cNvPicPr>
              <a:picLocks noChangeAspect="1"/>
            </p:cNvPicPr>
            <p:nvPr/>
          </p:nvPicPr>
          <p:blipFill>
            <a:blip r:embed="rId2"/>
            <a:stretch>
              <a:fillRect/>
            </a:stretch>
          </p:blipFill>
          <p:spPr>
            <a:xfrm>
              <a:off x="10893287" y="627951"/>
              <a:ext cx="836128" cy="771810"/>
            </a:xfrm>
            <a:prstGeom prst="rect">
              <a:avLst/>
            </a:prstGeom>
          </p:spPr>
        </p:pic>
        <p:sp>
          <p:nvSpPr>
            <p:cNvPr id="4" name="Rectangle 3">
              <a:extLst>
                <a:ext uri="{FF2B5EF4-FFF2-40B4-BE49-F238E27FC236}">
                  <a16:creationId xmlns:a16="http://schemas.microsoft.com/office/drawing/2014/main" id="{F0760554-B9B3-4954-AB12-BB8A7CEE1502}"/>
                </a:ext>
              </a:extLst>
            </p:cNvPr>
            <p:cNvSpPr/>
            <p:nvPr/>
          </p:nvSpPr>
          <p:spPr>
            <a:xfrm>
              <a:off x="0" y="662609"/>
              <a:ext cx="10654748" cy="737152"/>
            </a:xfrm>
            <a:prstGeom prst="rect">
              <a:avLst/>
            </a:prstGeom>
            <a:solidFill>
              <a:srgbClr val="6E3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1BD62566-DD17-4CE7-8930-327682364759}"/>
              </a:ext>
            </a:extLst>
          </p:cNvPr>
          <p:cNvSpPr txBox="1"/>
          <p:nvPr/>
        </p:nvSpPr>
        <p:spPr>
          <a:xfrm>
            <a:off x="132522" y="792003"/>
            <a:ext cx="7805530"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Feature Extraction &amp; Transformation</a:t>
            </a:r>
          </a:p>
        </p:txBody>
      </p:sp>
      <p:sp>
        <p:nvSpPr>
          <p:cNvPr id="8" name="TextBox 7">
            <a:extLst>
              <a:ext uri="{FF2B5EF4-FFF2-40B4-BE49-F238E27FC236}">
                <a16:creationId xmlns:a16="http://schemas.microsoft.com/office/drawing/2014/main" id="{0428BF86-57FA-4E69-AAC1-AD8C908782D6}"/>
              </a:ext>
            </a:extLst>
          </p:cNvPr>
          <p:cNvSpPr txBox="1"/>
          <p:nvPr/>
        </p:nvSpPr>
        <p:spPr>
          <a:xfrm>
            <a:off x="132522" y="1529155"/>
            <a:ext cx="11795675" cy="1477328"/>
          </a:xfrm>
          <a:prstGeom prst="rect">
            <a:avLst/>
          </a:prstGeom>
          <a:solidFill>
            <a:srgbClr val="00B050"/>
          </a:solidFill>
        </p:spPr>
        <p:txBody>
          <a:bodyPr wrap="square" rtlCol="0">
            <a:spAutoFit/>
          </a:bodyPr>
          <a:lstStyle/>
          <a:p>
            <a:r>
              <a:rPr lang="en-US" dirty="0">
                <a:solidFill>
                  <a:schemeClr val="bg1"/>
                </a:solidFill>
              </a:rPr>
              <a:t>My assumptions for the continuous variables are as follows: </a:t>
            </a:r>
          </a:p>
          <a:p>
            <a:pPr marL="285750" indent="-285750">
              <a:buFont typeface="Wingdings" panose="05000000000000000000" pitchFamily="2" charset="2"/>
              <a:buChar char="§"/>
            </a:pPr>
            <a:r>
              <a:rPr lang="en-US" dirty="0">
                <a:solidFill>
                  <a:schemeClr val="bg1"/>
                </a:solidFill>
              </a:rPr>
              <a:t>The continuous variables could be data regarding income of applicant, age of applicant,  total length of years worked, age of spouse, debt ratio, etc.</a:t>
            </a:r>
          </a:p>
          <a:p>
            <a:pPr marL="285750" indent="-285750">
              <a:buFont typeface="Wingdings" panose="05000000000000000000" pitchFamily="2" charset="2"/>
              <a:buChar char="§"/>
            </a:pPr>
            <a:r>
              <a:rPr lang="en-US" dirty="0">
                <a:solidFill>
                  <a:schemeClr val="bg1"/>
                </a:solidFill>
              </a:rPr>
              <a:t>Some of  these variables follow a normal distribution such as age of applicant, total length of   years worked etc.</a:t>
            </a:r>
          </a:p>
          <a:p>
            <a:pPr marL="285750" indent="-285750">
              <a:buFont typeface="Wingdings" panose="05000000000000000000" pitchFamily="2" charset="2"/>
              <a:buChar char="§"/>
            </a:pPr>
            <a:r>
              <a:rPr lang="en-US" dirty="0">
                <a:solidFill>
                  <a:schemeClr val="bg1"/>
                </a:solidFill>
              </a:rPr>
              <a:t>Variables such as income do not follow a normal </a:t>
            </a:r>
            <a:r>
              <a:rPr lang="en-US" dirty="0" err="1">
                <a:solidFill>
                  <a:schemeClr val="bg1"/>
                </a:solidFill>
              </a:rPr>
              <a:t>distribution.C</a:t>
            </a:r>
            <a:endParaRPr lang="en-US" dirty="0">
              <a:solidFill>
                <a:schemeClr val="bg1"/>
              </a:solidFill>
            </a:endParaRPr>
          </a:p>
        </p:txBody>
      </p:sp>
      <p:sp>
        <p:nvSpPr>
          <p:cNvPr id="9" name="TextBox 8">
            <a:extLst>
              <a:ext uri="{FF2B5EF4-FFF2-40B4-BE49-F238E27FC236}">
                <a16:creationId xmlns:a16="http://schemas.microsoft.com/office/drawing/2014/main" id="{3BE28EF4-33C8-4FBB-B68B-7F1C25C4FD7A}"/>
              </a:ext>
            </a:extLst>
          </p:cNvPr>
          <p:cNvSpPr txBox="1"/>
          <p:nvPr/>
        </p:nvSpPr>
        <p:spPr>
          <a:xfrm>
            <a:off x="132521" y="3112854"/>
            <a:ext cx="11795675" cy="3416320"/>
          </a:xfrm>
          <a:prstGeom prst="rect">
            <a:avLst/>
          </a:prstGeom>
          <a:solidFill>
            <a:srgbClr val="6E39CD"/>
          </a:solidFill>
        </p:spPr>
        <p:txBody>
          <a:bodyPr wrap="square" rtlCol="0">
            <a:spAutoFit/>
          </a:bodyPr>
          <a:lstStyle/>
          <a:p>
            <a:r>
              <a:rPr lang="en-US" dirty="0">
                <a:solidFill>
                  <a:schemeClr val="bg1"/>
                </a:solidFill>
              </a:rPr>
              <a:t>My strategy for transforming the categorical variables are as follows:</a:t>
            </a:r>
          </a:p>
          <a:p>
            <a:pPr marL="285750" indent="-285750">
              <a:buFont typeface="Wingdings" panose="05000000000000000000" pitchFamily="2" charset="2"/>
              <a:buChar char="§"/>
            </a:pPr>
            <a:r>
              <a:rPr lang="en-US" dirty="0">
                <a:solidFill>
                  <a:schemeClr val="bg1"/>
                </a:solidFill>
              </a:rPr>
              <a:t>A normal distribution has a Mean = Median = Mode. I identified the variable that followed this pattern to have a mean equal to the median or with a significant difference less than 1 between the mean and median. Some variables passed this test.</a:t>
            </a:r>
          </a:p>
          <a:p>
            <a:pPr marL="285750" indent="-285750">
              <a:buFont typeface="Wingdings" panose="05000000000000000000" pitchFamily="2" charset="2"/>
              <a:buChar char="§"/>
            </a:pPr>
            <a:r>
              <a:rPr lang="en-US" dirty="0">
                <a:solidFill>
                  <a:schemeClr val="bg1"/>
                </a:solidFill>
              </a:rPr>
              <a:t>I tried to use a 95</a:t>
            </a:r>
            <a:r>
              <a:rPr lang="en-US" baseline="30000" dirty="0">
                <a:solidFill>
                  <a:schemeClr val="bg1"/>
                </a:solidFill>
              </a:rPr>
              <a:t>th</a:t>
            </a:r>
            <a:r>
              <a:rPr lang="en-US" dirty="0">
                <a:solidFill>
                  <a:schemeClr val="bg1"/>
                </a:solidFill>
              </a:rPr>
              <a:t> percentile across all variables (normal and non-normal ) to replace the mode but this strategy proved to be redundant so I focused on the mean and the median.</a:t>
            </a:r>
          </a:p>
          <a:p>
            <a:pPr marL="285750" indent="-285750">
              <a:buFont typeface="Wingdings" panose="05000000000000000000" pitchFamily="2" charset="2"/>
              <a:buChar char="§"/>
            </a:pPr>
            <a:r>
              <a:rPr lang="en-US" dirty="0">
                <a:solidFill>
                  <a:schemeClr val="bg1"/>
                </a:solidFill>
              </a:rPr>
              <a:t>I applied a log transform on the variables that non-normal distribution to make them normally distributed. </a:t>
            </a:r>
          </a:p>
          <a:p>
            <a:pPr marL="285750" indent="-285750">
              <a:buFont typeface="Wingdings" panose="05000000000000000000" pitchFamily="2" charset="2"/>
              <a:buChar char="§"/>
            </a:pPr>
            <a:r>
              <a:rPr lang="en-US" dirty="0">
                <a:solidFill>
                  <a:schemeClr val="bg1"/>
                </a:solidFill>
              </a:rPr>
              <a:t>I employed a similar strategy used as with the categorical and dummy variables to reduce the dimensionality of the feature space. </a:t>
            </a:r>
          </a:p>
          <a:p>
            <a:pPr marL="285750" indent="-285750">
              <a:buFont typeface="Wingdings" panose="05000000000000000000" pitchFamily="2" charset="2"/>
              <a:buChar char="§"/>
            </a:pPr>
            <a:r>
              <a:rPr lang="en-US" dirty="0">
                <a:solidFill>
                  <a:schemeClr val="bg1"/>
                </a:solidFill>
              </a:rPr>
              <a:t>The continuous variables of int datatype were reduced to 3 columns, the same method was applied to the variable of float datatype.</a:t>
            </a:r>
          </a:p>
          <a:p>
            <a:pPr marL="285750" indent="-285750">
              <a:buFont typeface="Wingdings" panose="05000000000000000000" pitchFamily="2" charset="2"/>
              <a:buChar char="§"/>
            </a:pPr>
            <a:r>
              <a:rPr lang="en-US" dirty="0">
                <a:solidFill>
                  <a:schemeClr val="bg1"/>
                </a:solidFill>
              </a:rPr>
              <a:t>The transformed datatypes (categorical, dummy and continuous) were concatenated together.</a:t>
            </a:r>
          </a:p>
        </p:txBody>
      </p:sp>
    </p:spTree>
    <p:extLst>
      <p:ext uri="{BB962C8B-B14F-4D97-AF65-F5344CB8AC3E}">
        <p14:creationId xmlns:p14="http://schemas.microsoft.com/office/powerpoint/2010/main" val="2609637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D567DAB-E152-4CEF-9927-470EB653744F}"/>
              </a:ext>
            </a:extLst>
          </p:cNvPr>
          <p:cNvGrpSpPr/>
          <p:nvPr/>
        </p:nvGrpSpPr>
        <p:grpSpPr>
          <a:xfrm>
            <a:off x="0" y="667708"/>
            <a:ext cx="11729415" cy="771810"/>
            <a:chOff x="0" y="627951"/>
            <a:chExt cx="11729415" cy="771810"/>
          </a:xfrm>
        </p:grpSpPr>
        <p:pic>
          <p:nvPicPr>
            <p:cNvPr id="2" name="Picture 1">
              <a:extLst>
                <a:ext uri="{FF2B5EF4-FFF2-40B4-BE49-F238E27FC236}">
                  <a16:creationId xmlns:a16="http://schemas.microsoft.com/office/drawing/2014/main" id="{F68445FA-861E-4BA6-8861-1B1AA36951CE}"/>
                </a:ext>
              </a:extLst>
            </p:cNvPr>
            <p:cNvPicPr>
              <a:picLocks noChangeAspect="1"/>
            </p:cNvPicPr>
            <p:nvPr/>
          </p:nvPicPr>
          <p:blipFill>
            <a:blip r:embed="rId2"/>
            <a:stretch>
              <a:fillRect/>
            </a:stretch>
          </p:blipFill>
          <p:spPr>
            <a:xfrm>
              <a:off x="10893287" y="627951"/>
              <a:ext cx="836128" cy="771810"/>
            </a:xfrm>
            <a:prstGeom prst="rect">
              <a:avLst/>
            </a:prstGeom>
          </p:spPr>
        </p:pic>
        <p:sp>
          <p:nvSpPr>
            <p:cNvPr id="4" name="Rectangle 3">
              <a:extLst>
                <a:ext uri="{FF2B5EF4-FFF2-40B4-BE49-F238E27FC236}">
                  <a16:creationId xmlns:a16="http://schemas.microsoft.com/office/drawing/2014/main" id="{F0760554-B9B3-4954-AB12-BB8A7CEE1502}"/>
                </a:ext>
              </a:extLst>
            </p:cNvPr>
            <p:cNvSpPr/>
            <p:nvPr/>
          </p:nvSpPr>
          <p:spPr>
            <a:xfrm>
              <a:off x="0" y="662609"/>
              <a:ext cx="10654748" cy="737152"/>
            </a:xfrm>
            <a:prstGeom prst="rect">
              <a:avLst/>
            </a:prstGeom>
            <a:solidFill>
              <a:srgbClr val="6E3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A30F4F49-A18B-412A-AABC-0070B4E41CC7}"/>
              </a:ext>
            </a:extLst>
          </p:cNvPr>
          <p:cNvSpPr txBox="1"/>
          <p:nvPr/>
        </p:nvSpPr>
        <p:spPr>
          <a:xfrm>
            <a:off x="132522" y="792003"/>
            <a:ext cx="7805530"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Date Preprocessing - Resampling</a:t>
            </a:r>
          </a:p>
        </p:txBody>
      </p:sp>
      <p:sp>
        <p:nvSpPr>
          <p:cNvPr id="7" name="TextBox 6">
            <a:extLst>
              <a:ext uri="{FF2B5EF4-FFF2-40B4-BE49-F238E27FC236}">
                <a16:creationId xmlns:a16="http://schemas.microsoft.com/office/drawing/2014/main" id="{89A558F7-2A3C-441B-A0EC-5B345BD9BCC1}"/>
              </a:ext>
            </a:extLst>
          </p:cNvPr>
          <p:cNvSpPr txBox="1"/>
          <p:nvPr/>
        </p:nvSpPr>
        <p:spPr>
          <a:xfrm>
            <a:off x="132522" y="1674929"/>
            <a:ext cx="11795675" cy="4524315"/>
          </a:xfrm>
          <a:prstGeom prst="rect">
            <a:avLst/>
          </a:prstGeom>
          <a:solidFill>
            <a:srgbClr val="6E39CD"/>
          </a:solidFill>
        </p:spPr>
        <p:txBody>
          <a:bodyPr wrap="square" rtlCol="0">
            <a:spAutoFit/>
          </a:bodyPr>
          <a:lstStyle/>
          <a:p>
            <a:r>
              <a:rPr lang="en-US" dirty="0">
                <a:solidFill>
                  <a:schemeClr val="bg1"/>
                </a:solidFill>
              </a:rPr>
              <a:t>I observed that the dataset was very much imbalanced, in the ratio 3 : 97. After splitting the dataset into training and testing sets using the Fold column. I did a Train – Test – Split to divide the training dataset into </a:t>
            </a:r>
            <a:r>
              <a:rPr lang="en-US" dirty="0" err="1">
                <a:solidFill>
                  <a:srgbClr val="FFFF00"/>
                </a:solidFill>
              </a:rPr>
              <a:t>X_train</a:t>
            </a:r>
            <a:r>
              <a:rPr lang="en-US" dirty="0">
                <a:solidFill>
                  <a:srgbClr val="FFFF00"/>
                </a:solidFill>
              </a:rPr>
              <a:t>, </a:t>
            </a:r>
            <a:r>
              <a:rPr lang="en-US" dirty="0" err="1">
                <a:solidFill>
                  <a:srgbClr val="FFFF00"/>
                </a:solidFill>
              </a:rPr>
              <a:t>Y_train</a:t>
            </a:r>
            <a:r>
              <a:rPr lang="en-US" dirty="0">
                <a:solidFill>
                  <a:srgbClr val="FFFF00"/>
                </a:solidFill>
              </a:rPr>
              <a:t>, </a:t>
            </a:r>
            <a:r>
              <a:rPr lang="en-US" dirty="0" err="1">
                <a:solidFill>
                  <a:srgbClr val="FFFF00"/>
                </a:solidFill>
              </a:rPr>
              <a:t>X_test</a:t>
            </a:r>
            <a:r>
              <a:rPr lang="en-US" dirty="0">
                <a:solidFill>
                  <a:srgbClr val="FFFF00"/>
                </a:solidFill>
              </a:rPr>
              <a:t> and </a:t>
            </a:r>
            <a:r>
              <a:rPr lang="en-US" dirty="0" err="1">
                <a:solidFill>
                  <a:srgbClr val="FFFF00"/>
                </a:solidFill>
              </a:rPr>
              <a:t>Y_test</a:t>
            </a:r>
            <a:r>
              <a:rPr lang="en-US" dirty="0">
                <a:solidFill>
                  <a:schemeClr val="bg1"/>
                </a:solidFill>
              </a:rPr>
              <a:t> appropriately with a train size being two-thirds of the test size; after which I resampled the </a:t>
            </a:r>
            <a:r>
              <a:rPr lang="en-US" dirty="0" err="1">
                <a:solidFill>
                  <a:srgbClr val="FFFF00"/>
                </a:solidFill>
              </a:rPr>
              <a:t>X_train</a:t>
            </a:r>
            <a:r>
              <a:rPr lang="en-US" dirty="0">
                <a:solidFill>
                  <a:srgbClr val="FFFF00"/>
                </a:solidFill>
              </a:rPr>
              <a:t> </a:t>
            </a:r>
            <a:r>
              <a:rPr lang="en-US" dirty="0">
                <a:solidFill>
                  <a:schemeClr val="bg1"/>
                </a:solidFill>
              </a:rPr>
              <a:t>and </a:t>
            </a:r>
            <a:r>
              <a:rPr lang="en-US" dirty="0" err="1">
                <a:solidFill>
                  <a:srgbClr val="FFFF00"/>
                </a:solidFill>
              </a:rPr>
              <a:t>Y_train</a:t>
            </a:r>
            <a:r>
              <a:rPr lang="en-US" dirty="0">
                <a:solidFill>
                  <a:srgbClr val="FFFF00"/>
                </a:solidFill>
              </a:rPr>
              <a:t> </a:t>
            </a:r>
            <a:r>
              <a:rPr lang="en-US" dirty="0">
                <a:solidFill>
                  <a:schemeClr val="bg1"/>
                </a:solidFill>
              </a:rPr>
              <a:t>sets. The </a:t>
            </a:r>
            <a:r>
              <a:rPr lang="en-US" dirty="0" err="1">
                <a:solidFill>
                  <a:srgbClr val="FFFF00"/>
                </a:solidFill>
              </a:rPr>
              <a:t>X_test</a:t>
            </a:r>
            <a:r>
              <a:rPr lang="en-US" dirty="0">
                <a:solidFill>
                  <a:srgbClr val="FFFF00"/>
                </a:solidFill>
              </a:rPr>
              <a:t> </a:t>
            </a:r>
            <a:r>
              <a:rPr lang="en-US" dirty="0">
                <a:solidFill>
                  <a:schemeClr val="bg1"/>
                </a:solidFill>
              </a:rPr>
              <a:t>and </a:t>
            </a:r>
            <a:r>
              <a:rPr lang="en-US" dirty="0" err="1">
                <a:solidFill>
                  <a:srgbClr val="FFFF00"/>
                </a:solidFill>
              </a:rPr>
              <a:t>Y_test</a:t>
            </a:r>
            <a:r>
              <a:rPr lang="en-US" dirty="0">
                <a:solidFill>
                  <a:srgbClr val="FFFF00"/>
                </a:solidFill>
              </a:rPr>
              <a:t> </a:t>
            </a:r>
            <a:r>
              <a:rPr lang="en-US" dirty="0">
                <a:solidFill>
                  <a:schemeClr val="bg1"/>
                </a:solidFill>
              </a:rPr>
              <a:t>were reserved for validation. The following resampling strategies were employed:</a:t>
            </a:r>
          </a:p>
          <a:p>
            <a:endParaRPr lang="en-US" dirty="0">
              <a:solidFill>
                <a:schemeClr val="bg1"/>
              </a:solidFill>
            </a:endParaRPr>
          </a:p>
          <a:p>
            <a:pPr marL="342900" indent="-342900">
              <a:buFont typeface="+mj-lt"/>
              <a:buAutoNum type="arabicPeriod"/>
            </a:pPr>
            <a:r>
              <a:rPr lang="en-US" dirty="0">
                <a:solidFill>
                  <a:schemeClr val="bg1"/>
                </a:solidFill>
              </a:rPr>
              <a:t>Majority </a:t>
            </a:r>
            <a:r>
              <a:rPr lang="en-US" dirty="0" err="1">
                <a:solidFill>
                  <a:schemeClr val="bg1"/>
                </a:solidFill>
              </a:rPr>
              <a:t>Undersampling</a:t>
            </a:r>
            <a:r>
              <a:rPr lang="en-US" dirty="0">
                <a:solidFill>
                  <a:schemeClr val="bg1"/>
                </a:solidFill>
              </a:rPr>
              <a:t>:  Using a custom technique, I used the count of the minority class (1: Default) to </a:t>
            </a:r>
            <a:r>
              <a:rPr lang="en-US" dirty="0" err="1">
                <a:solidFill>
                  <a:schemeClr val="bg1"/>
                </a:solidFill>
              </a:rPr>
              <a:t>undersample</a:t>
            </a:r>
            <a:r>
              <a:rPr lang="en-US" dirty="0">
                <a:solidFill>
                  <a:schemeClr val="bg1"/>
                </a:solidFill>
              </a:rPr>
              <a:t> the majority class (0: Non-Default.) This resulted in 119 samples each in both classes.</a:t>
            </a:r>
          </a:p>
          <a:p>
            <a:pPr marL="342900" indent="-342900">
              <a:buFont typeface="+mj-lt"/>
              <a:buAutoNum type="arabicPeriod"/>
            </a:pPr>
            <a:endParaRPr lang="en-US" dirty="0">
              <a:solidFill>
                <a:schemeClr val="bg1"/>
              </a:solidFill>
            </a:endParaRPr>
          </a:p>
          <a:p>
            <a:pPr marL="342900" indent="-342900">
              <a:buFont typeface="+mj-lt"/>
              <a:buAutoNum type="arabicPeriod"/>
            </a:pPr>
            <a:r>
              <a:rPr lang="en-US" dirty="0">
                <a:solidFill>
                  <a:schemeClr val="bg1"/>
                </a:solidFill>
              </a:rPr>
              <a:t>Synthetic Minority Oversampling Technique (SMOTE): I employed the SMOTE algorithm  to oversample the minority class by synthesizing copies of the minority class. This resulted in 4826 samples each in both classes.</a:t>
            </a:r>
          </a:p>
          <a:p>
            <a:pPr marL="342900" indent="-342900">
              <a:buFont typeface="+mj-lt"/>
              <a:buAutoNum type="arabicPeriod"/>
            </a:pPr>
            <a:endParaRPr lang="en-US" dirty="0">
              <a:solidFill>
                <a:schemeClr val="bg1"/>
              </a:solidFill>
            </a:endParaRPr>
          </a:p>
          <a:p>
            <a:pPr marL="342900" indent="-342900">
              <a:buFont typeface="+mj-lt"/>
              <a:buAutoNum type="arabicPeriod"/>
            </a:pPr>
            <a:r>
              <a:rPr lang="en-US" dirty="0">
                <a:solidFill>
                  <a:schemeClr val="bg1"/>
                </a:solidFill>
              </a:rPr>
              <a:t>The Log Transform produced a lot of negative and infinitive values in the dataset. I replaced the infinitive values with 0.00000. I eliminated the negative values by using the absolute values.</a:t>
            </a:r>
          </a:p>
          <a:p>
            <a:pPr marL="342900" indent="-342900">
              <a:buFont typeface="+mj-lt"/>
              <a:buAutoNum type="arabicPeriod"/>
            </a:pPr>
            <a:endParaRPr lang="en-US" dirty="0">
              <a:solidFill>
                <a:schemeClr val="bg1"/>
              </a:solidFill>
            </a:endParaRPr>
          </a:p>
          <a:p>
            <a:pPr marL="342900" indent="-342900">
              <a:buFont typeface="+mj-lt"/>
              <a:buAutoNum type="arabicPeriod"/>
            </a:pPr>
            <a:r>
              <a:rPr lang="en-US" dirty="0">
                <a:solidFill>
                  <a:schemeClr val="bg1"/>
                </a:solidFill>
              </a:rPr>
              <a:t>The </a:t>
            </a:r>
            <a:r>
              <a:rPr lang="en-US" dirty="0" err="1">
                <a:solidFill>
                  <a:srgbClr val="FFFF00"/>
                </a:solidFill>
              </a:rPr>
              <a:t>Y_train</a:t>
            </a:r>
            <a:r>
              <a:rPr lang="en-US" dirty="0">
                <a:solidFill>
                  <a:srgbClr val="FFFF00"/>
                </a:solidFill>
              </a:rPr>
              <a:t> </a:t>
            </a:r>
            <a:r>
              <a:rPr lang="en-US" dirty="0">
                <a:solidFill>
                  <a:schemeClr val="bg1"/>
                </a:solidFill>
              </a:rPr>
              <a:t>and </a:t>
            </a:r>
            <a:r>
              <a:rPr lang="en-US" dirty="0" err="1">
                <a:solidFill>
                  <a:srgbClr val="FFFF00"/>
                </a:solidFill>
              </a:rPr>
              <a:t>Y_test</a:t>
            </a:r>
            <a:r>
              <a:rPr lang="en-US" dirty="0">
                <a:solidFill>
                  <a:srgbClr val="FFFF00"/>
                </a:solidFill>
              </a:rPr>
              <a:t> </a:t>
            </a:r>
            <a:r>
              <a:rPr lang="en-US" dirty="0">
                <a:solidFill>
                  <a:schemeClr val="bg1"/>
                </a:solidFill>
              </a:rPr>
              <a:t>datasets were custom sampled with the total number of observations in each set to ensure that the both classes were evenly distributed. The datasets in each resampling strategy were appropriately named.</a:t>
            </a:r>
          </a:p>
        </p:txBody>
      </p:sp>
    </p:spTree>
    <p:extLst>
      <p:ext uri="{BB962C8B-B14F-4D97-AF65-F5344CB8AC3E}">
        <p14:creationId xmlns:p14="http://schemas.microsoft.com/office/powerpoint/2010/main" val="3373292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D567DAB-E152-4CEF-9927-470EB653744F}"/>
              </a:ext>
            </a:extLst>
          </p:cNvPr>
          <p:cNvGrpSpPr/>
          <p:nvPr/>
        </p:nvGrpSpPr>
        <p:grpSpPr>
          <a:xfrm>
            <a:off x="0" y="667708"/>
            <a:ext cx="11729415" cy="771810"/>
            <a:chOff x="0" y="627951"/>
            <a:chExt cx="11729415" cy="771810"/>
          </a:xfrm>
        </p:grpSpPr>
        <p:pic>
          <p:nvPicPr>
            <p:cNvPr id="2" name="Picture 1">
              <a:extLst>
                <a:ext uri="{FF2B5EF4-FFF2-40B4-BE49-F238E27FC236}">
                  <a16:creationId xmlns:a16="http://schemas.microsoft.com/office/drawing/2014/main" id="{F68445FA-861E-4BA6-8861-1B1AA36951CE}"/>
                </a:ext>
              </a:extLst>
            </p:cNvPr>
            <p:cNvPicPr>
              <a:picLocks noChangeAspect="1"/>
            </p:cNvPicPr>
            <p:nvPr/>
          </p:nvPicPr>
          <p:blipFill>
            <a:blip r:embed="rId2"/>
            <a:stretch>
              <a:fillRect/>
            </a:stretch>
          </p:blipFill>
          <p:spPr>
            <a:xfrm>
              <a:off x="10893287" y="627951"/>
              <a:ext cx="836128" cy="771810"/>
            </a:xfrm>
            <a:prstGeom prst="rect">
              <a:avLst/>
            </a:prstGeom>
          </p:spPr>
        </p:pic>
        <p:sp>
          <p:nvSpPr>
            <p:cNvPr id="4" name="Rectangle 3">
              <a:extLst>
                <a:ext uri="{FF2B5EF4-FFF2-40B4-BE49-F238E27FC236}">
                  <a16:creationId xmlns:a16="http://schemas.microsoft.com/office/drawing/2014/main" id="{F0760554-B9B3-4954-AB12-BB8A7CEE1502}"/>
                </a:ext>
              </a:extLst>
            </p:cNvPr>
            <p:cNvSpPr/>
            <p:nvPr/>
          </p:nvSpPr>
          <p:spPr>
            <a:xfrm>
              <a:off x="0" y="662609"/>
              <a:ext cx="10654748" cy="737152"/>
            </a:xfrm>
            <a:prstGeom prst="rect">
              <a:avLst/>
            </a:prstGeom>
            <a:solidFill>
              <a:srgbClr val="6E3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516439A9-9913-4D91-9947-FCB07778C09B}"/>
              </a:ext>
            </a:extLst>
          </p:cNvPr>
          <p:cNvSpPr txBox="1"/>
          <p:nvPr/>
        </p:nvSpPr>
        <p:spPr>
          <a:xfrm>
            <a:off x="132522" y="792003"/>
            <a:ext cx="7805530"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Classification Pipeline</a:t>
            </a:r>
          </a:p>
        </p:txBody>
      </p:sp>
      <p:sp>
        <p:nvSpPr>
          <p:cNvPr id="7" name="TextBox 6">
            <a:extLst>
              <a:ext uri="{FF2B5EF4-FFF2-40B4-BE49-F238E27FC236}">
                <a16:creationId xmlns:a16="http://schemas.microsoft.com/office/drawing/2014/main" id="{9C25467E-E2A9-4AE1-B445-1118BAF1FBCE}"/>
              </a:ext>
            </a:extLst>
          </p:cNvPr>
          <p:cNvSpPr txBox="1"/>
          <p:nvPr/>
        </p:nvSpPr>
        <p:spPr>
          <a:xfrm>
            <a:off x="132522" y="1720840"/>
            <a:ext cx="11795675" cy="4801314"/>
          </a:xfrm>
          <a:prstGeom prst="rect">
            <a:avLst/>
          </a:prstGeom>
          <a:solidFill>
            <a:srgbClr val="6E39CD"/>
          </a:solidFill>
        </p:spPr>
        <p:txBody>
          <a:bodyPr wrap="square" rtlCol="0">
            <a:spAutoFit/>
          </a:bodyPr>
          <a:lstStyle/>
          <a:p>
            <a:pPr marL="285750" indent="-285750">
              <a:buFont typeface="Wingdings" panose="05000000000000000000" pitchFamily="2" charset="2"/>
              <a:buChar char="§"/>
            </a:pPr>
            <a:r>
              <a:rPr lang="en-US" dirty="0">
                <a:solidFill>
                  <a:schemeClr val="bg1"/>
                </a:solidFill>
              </a:rPr>
              <a:t>Looking at the data and its somewhat normal distribution. I decided that I would use a gradient descent algorithm such as Logistic regression because with all the transformation applied on the data, the difference in ranges across the feature space was now minimized to a large extent. This would enable the gradient descent to converge faster towards the minima so that the steps for the gradient descent would be updated at the same rate across all features.</a:t>
            </a:r>
          </a:p>
          <a:p>
            <a:pPr marL="285750" indent="-285750">
              <a:buFont typeface="Wingdings" panose="05000000000000000000" pitchFamily="2" charset="2"/>
              <a:buChar char="§"/>
            </a:pPr>
            <a:endParaRPr lang="en-US" dirty="0">
              <a:solidFill>
                <a:schemeClr val="bg1"/>
              </a:solidFill>
            </a:endParaRPr>
          </a:p>
          <a:p>
            <a:pPr marL="285750" indent="-285750">
              <a:buFont typeface="Wingdings" panose="05000000000000000000" pitchFamily="2" charset="2"/>
              <a:buChar char="§"/>
            </a:pPr>
            <a:r>
              <a:rPr lang="en-US" dirty="0">
                <a:solidFill>
                  <a:schemeClr val="bg1"/>
                </a:solidFill>
              </a:rPr>
              <a:t>I decided on a tree-based algorithm such as Random Forest Classifier because there was literally no explanation available about the predictor variables, so I could glean little or nothing from features. Random Forests are great for when the dataset is large, and interpretability is not particularly a concern.</a:t>
            </a:r>
          </a:p>
          <a:p>
            <a:pPr marL="285750" indent="-285750">
              <a:buFont typeface="Wingdings" panose="05000000000000000000" pitchFamily="2" charset="2"/>
              <a:buChar char="§"/>
            </a:pPr>
            <a:endParaRPr lang="en-US" dirty="0">
              <a:solidFill>
                <a:schemeClr val="bg1"/>
              </a:solidFill>
            </a:endParaRPr>
          </a:p>
          <a:p>
            <a:pPr marL="285750" indent="-285750">
              <a:buFont typeface="Wingdings" panose="05000000000000000000" pitchFamily="2" charset="2"/>
              <a:buChar char="§"/>
            </a:pPr>
            <a:r>
              <a:rPr lang="en-US" dirty="0">
                <a:solidFill>
                  <a:schemeClr val="bg1"/>
                </a:solidFill>
              </a:rPr>
              <a:t>I also decided on a distance-based algorithm such as N-Nearest Neighbors Classifier. With little or no knowledge about the features, I reckoned that an algorithm such as K-Neighbors Classifier would leverage the distance between the data points to determine their similarity and make accurate predictions.</a:t>
            </a:r>
          </a:p>
          <a:p>
            <a:endParaRPr lang="en-US" dirty="0">
              <a:solidFill>
                <a:schemeClr val="bg1"/>
              </a:solidFill>
            </a:endParaRPr>
          </a:p>
          <a:p>
            <a:r>
              <a:rPr lang="en-US" dirty="0">
                <a:solidFill>
                  <a:schemeClr val="bg1"/>
                </a:solidFill>
              </a:rPr>
              <a:t>Based on this reasoning, the classification algorithms used for this exercise are:</a:t>
            </a:r>
          </a:p>
          <a:p>
            <a:pPr marL="342900" indent="-342900">
              <a:buAutoNum type="arabicPeriod"/>
            </a:pPr>
            <a:r>
              <a:rPr lang="en-US" dirty="0">
                <a:solidFill>
                  <a:schemeClr val="bg1"/>
                </a:solidFill>
              </a:rPr>
              <a:t>Logistic Regression</a:t>
            </a:r>
          </a:p>
          <a:p>
            <a:pPr marL="342900" indent="-342900">
              <a:buAutoNum type="arabicPeriod"/>
            </a:pPr>
            <a:r>
              <a:rPr lang="en-US" dirty="0">
                <a:solidFill>
                  <a:schemeClr val="bg1"/>
                </a:solidFill>
              </a:rPr>
              <a:t>K-Nearest Neighbors Classifier</a:t>
            </a:r>
          </a:p>
          <a:p>
            <a:pPr marL="342900" indent="-342900">
              <a:buAutoNum type="arabicPeriod"/>
            </a:pPr>
            <a:r>
              <a:rPr lang="en-US" dirty="0">
                <a:solidFill>
                  <a:schemeClr val="bg1"/>
                </a:solidFill>
              </a:rPr>
              <a:t>Random Forest Classifier </a:t>
            </a:r>
          </a:p>
        </p:txBody>
      </p:sp>
    </p:spTree>
    <p:extLst>
      <p:ext uri="{BB962C8B-B14F-4D97-AF65-F5344CB8AC3E}">
        <p14:creationId xmlns:p14="http://schemas.microsoft.com/office/powerpoint/2010/main" val="3000885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D567DAB-E152-4CEF-9927-470EB653744F}"/>
              </a:ext>
            </a:extLst>
          </p:cNvPr>
          <p:cNvGrpSpPr/>
          <p:nvPr/>
        </p:nvGrpSpPr>
        <p:grpSpPr>
          <a:xfrm>
            <a:off x="0" y="667708"/>
            <a:ext cx="11729415" cy="771810"/>
            <a:chOff x="0" y="627951"/>
            <a:chExt cx="11729415" cy="771810"/>
          </a:xfrm>
        </p:grpSpPr>
        <p:pic>
          <p:nvPicPr>
            <p:cNvPr id="2" name="Picture 1">
              <a:extLst>
                <a:ext uri="{FF2B5EF4-FFF2-40B4-BE49-F238E27FC236}">
                  <a16:creationId xmlns:a16="http://schemas.microsoft.com/office/drawing/2014/main" id="{F68445FA-861E-4BA6-8861-1B1AA36951CE}"/>
                </a:ext>
              </a:extLst>
            </p:cNvPr>
            <p:cNvPicPr>
              <a:picLocks noChangeAspect="1"/>
            </p:cNvPicPr>
            <p:nvPr/>
          </p:nvPicPr>
          <p:blipFill>
            <a:blip r:embed="rId2"/>
            <a:stretch>
              <a:fillRect/>
            </a:stretch>
          </p:blipFill>
          <p:spPr>
            <a:xfrm>
              <a:off x="10893287" y="627951"/>
              <a:ext cx="836128" cy="771810"/>
            </a:xfrm>
            <a:prstGeom prst="rect">
              <a:avLst/>
            </a:prstGeom>
          </p:spPr>
        </p:pic>
        <p:sp>
          <p:nvSpPr>
            <p:cNvPr id="4" name="Rectangle 3">
              <a:extLst>
                <a:ext uri="{FF2B5EF4-FFF2-40B4-BE49-F238E27FC236}">
                  <a16:creationId xmlns:a16="http://schemas.microsoft.com/office/drawing/2014/main" id="{F0760554-B9B3-4954-AB12-BB8A7CEE1502}"/>
                </a:ext>
              </a:extLst>
            </p:cNvPr>
            <p:cNvSpPr/>
            <p:nvPr/>
          </p:nvSpPr>
          <p:spPr>
            <a:xfrm>
              <a:off x="0" y="662609"/>
              <a:ext cx="10654748" cy="737152"/>
            </a:xfrm>
            <a:prstGeom prst="rect">
              <a:avLst/>
            </a:prstGeom>
            <a:solidFill>
              <a:srgbClr val="6E3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C76B499A-0E31-4953-8AEB-59F446612423}"/>
              </a:ext>
            </a:extLst>
          </p:cNvPr>
          <p:cNvSpPr txBox="1"/>
          <p:nvPr/>
        </p:nvSpPr>
        <p:spPr>
          <a:xfrm>
            <a:off x="132522" y="792003"/>
            <a:ext cx="9170504"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Classification Pipeline &amp; Model Development</a:t>
            </a:r>
          </a:p>
        </p:txBody>
      </p:sp>
      <p:sp>
        <p:nvSpPr>
          <p:cNvPr id="7" name="TextBox 6">
            <a:extLst>
              <a:ext uri="{FF2B5EF4-FFF2-40B4-BE49-F238E27FC236}">
                <a16:creationId xmlns:a16="http://schemas.microsoft.com/office/drawing/2014/main" id="{DBFBBBA9-F06D-439F-BF1D-A8C85FD8A287}"/>
              </a:ext>
            </a:extLst>
          </p:cNvPr>
          <p:cNvSpPr txBox="1"/>
          <p:nvPr/>
        </p:nvSpPr>
        <p:spPr>
          <a:xfrm>
            <a:off x="132522" y="1674674"/>
            <a:ext cx="11795675" cy="4524315"/>
          </a:xfrm>
          <a:prstGeom prst="rect">
            <a:avLst/>
          </a:prstGeom>
          <a:solidFill>
            <a:srgbClr val="6E39CD"/>
          </a:solidFill>
        </p:spPr>
        <p:txBody>
          <a:bodyPr wrap="square" rtlCol="0">
            <a:spAutoFit/>
          </a:bodyPr>
          <a:lstStyle/>
          <a:p>
            <a:pPr marL="285750" indent="-285750">
              <a:buFont typeface="Wingdings" panose="05000000000000000000" pitchFamily="2" charset="2"/>
              <a:buChar char="§"/>
            </a:pPr>
            <a:r>
              <a:rPr lang="en-US" dirty="0">
                <a:solidFill>
                  <a:schemeClr val="bg1"/>
                </a:solidFill>
              </a:rPr>
              <a:t>I built a pipeline that included the following steps</a:t>
            </a:r>
          </a:p>
          <a:p>
            <a:pPr marL="285750" indent="-285750">
              <a:buFont typeface="Wingdings" panose="05000000000000000000" pitchFamily="2" charset="2"/>
              <a:buChar char="§"/>
            </a:pPr>
            <a:endParaRPr lang="en-US" dirty="0">
              <a:solidFill>
                <a:schemeClr val="bg1"/>
              </a:solidFill>
            </a:endParaRPr>
          </a:p>
          <a:p>
            <a:pPr marL="285750" indent="-285750">
              <a:buFontTx/>
              <a:buChar char="-"/>
            </a:pPr>
            <a:r>
              <a:rPr lang="en-US" dirty="0">
                <a:solidFill>
                  <a:schemeClr val="bg1"/>
                </a:solidFill>
              </a:rPr>
              <a:t>Standardization</a:t>
            </a:r>
          </a:p>
          <a:p>
            <a:pPr marL="285750" indent="-285750">
              <a:buFontTx/>
              <a:buChar char="-"/>
            </a:pPr>
            <a:r>
              <a:rPr lang="en-US" dirty="0">
                <a:solidFill>
                  <a:schemeClr val="bg1"/>
                </a:solidFill>
              </a:rPr>
              <a:t>K-Fold for cross validation</a:t>
            </a:r>
          </a:p>
          <a:p>
            <a:pPr marL="285750" indent="-285750">
              <a:buFontTx/>
              <a:buChar char="-"/>
            </a:pPr>
            <a:endParaRPr lang="en-US" dirty="0">
              <a:solidFill>
                <a:schemeClr val="bg1"/>
              </a:solidFill>
            </a:endParaRPr>
          </a:p>
          <a:p>
            <a:pPr marL="285750" indent="-285750">
              <a:buFont typeface="Wingdings" panose="05000000000000000000" pitchFamily="2" charset="2"/>
              <a:buChar char="§"/>
            </a:pPr>
            <a:r>
              <a:rPr lang="en-US" dirty="0">
                <a:solidFill>
                  <a:schemeClr val="bg1"/>
                </a:solidFill>
              </a:rPr>
              <a:t>Applying the chosen models to this cross-validation technique, Random Forest Classifier outperformed the other algorithms by producing the highest </a:t>
            </a:r>
            <a:r>
              <a:rPr lang="en-US" dirty="0" err="1">
                <a:solidFill>
                  <a:schemeClr val="bg1"/>
                </a:solidFill>
              </a:rPr>
              <a:t>cross_val_score</a:t>
            </a:r>
            <a:r>
              <a:rPr lang="en-US" dirty="0">
                <a:solidFill>
                  <a:schemeClr val="bg1"/>
                </a:solidFill>
              </a:rPr>
              <a:t> in both cases. I used the data for both the Majority </a:t>
            </a:r>
            <a:r>
              <a:rPr lang="en-US" dirty="0" err="1">
                <a:solidFill>
                  <a:schemeClr val="bg1"/>
                </a:solidFill>
              </a:rPr>
              <a:t>Undersampled</a:t>
            </a:r>
            <a:r>
              <a:rPr lang="en-US" dirty="0">
                <a:solidFill>
                  <a:schemeClr val="bg1"/>
                </a:solidFill>
              </a:rPr>
              <a:t> and the Minority Oversampled sets and applied them to the Random Forest Classifier. I used </a:t>
            </a:r>
            <a:r>
              <a:rPr lang="en-US" dirty="0" err="1">
                <a:solidFill>
                  <a:schemeClr val="bg1"/>
                </a:solidFill>
              </a:rPr>
              <a:t>GridSearch</a:t>
            </a:r>
            <a:r>
              <a:rPr lang="en-US" dirty="0">
                <a:solidFill>
                  <a:schemeClr val="bg1"/>
                </a:solidFill>
              </a:rPr>
              <a:t> to tune the hyperparameters (</a:t>
            </a:r>
            <a:r>
              <a:rPr lang="en-US" dirty="0" err="1">
                <a:solidFill>
                  <a:schemeClr val="bg1"/>
                </a:solidFill>
              </a:rPr>
              <a:t>max_depth</a:t>
            </a:r>
            <a:r>
              <a:rPr lang="en-US" dirty="0">
                <a:solidFill>
                  <a:schemeClr val="bg1"/>
                </a:solidFill>
              </a:rPr>
              <a:t> and </a:t>
            </a:r>
            <a:r>
              <a:rPr lang="en-US" dirty="0" err="1">
                <a:solidFill>
                  <a:schemeClr val="bg1"/>
                </a:solidFill>
              </a:rPr>
              <a:t>n_estimators</a:t>
            </a:r>
            <a:r>
              <a:rPr lang="en-US" dirty="0">
                <a:solidFill>
                  <a:schemeClr val="bg1"/>
                </a:solidFill>
              </a:rPr>
              <a:t>). </a:t>
            </a:r>
          </a:p>
          <a:p>
            <a:pPr marL="285750" indent="-285750">
              <a:buFont typeface="Wingdings" panose="05000000000000000000" pitchFamily="2" charset="2"/>
              <a:buChar char="§"/>
            </a:pPr>
            <a:endParaRPr lang="en-US" dirty="0">
              <a:solidFill>
                <a:schemeClr val="bg1"/>
              </a:solidFill>
            </a:endParaRPr>
          </a:p>
          <a:p>
            <a:pPr marL="285750" indent="-285750">
              <a:buFont typeface="Wingdings" panose="05000000000000000000" pitchFamily="2" charset="2"/>
              <a:buChar char="§"/>
            </a:pPr>
            <a:r>
              <a:rPr lang="en-US" dirty="0">
                <a:solidFill>
                  <a:schemeClr val="bg1"/>
                </a:solidFill>
              </a:rPr>
              <a:t>The Minority Oversampled data outperformed the Majority </a:t>
            </a:r>
            <a:r>
              <a:rPr lang="en-US" dirty="0" err="1">
                <a:solidFill>
                  <a:schemeClr val="bg1"/>
                </a:solidFill>
              </a:rPr>
              <a:t>Undersampled</a:t>
            </a:r>
            <a:r>
              <a:rPr lang="en-US" dirty="0">
                <a:solidFill>
                  <a:schemeClr val="bg1"/>
                </a:solidFill>
              </a:rPr>
              <a:t> data. Consequently, I used the Random Forest with Minority Oversampled data as my choice algorithm.</a:t>
            </a:r>
          </a:p>
          <a:p>
            <a:pPr marL="285750" indent="-285750">
              <a:buFont typeface="Wingdings" panose="05000000000000000000" pitchFamily="2" charset="2"/>
              <a:buChar char="§"/>
            </a:pPr>
            <a:endParaRPr lang="en-US" dirty="0">
              <a:solidFill>
                <a:schemeClr val="bg1"/>
              </a:solidFill>
            </a:endParaRPr>
          </a:p>
          <a:p>
            <a:pPr marL="285750" indent="-285750">
              <a:buFont typeface="Wingdings" panose="05000000000000000000" pitchFamily="2" charset="2"/>
              <a:buChar char="§"/>
            </a:pPr>
            <a:r>
              <a:rPr lang="en-US" dirty="0">
                <a:solidFill>
                  <a:schemeClr val="bg1"/>
                </a:solidFill>
              </a:rPr>
              <a:t>The data was not scaled before applying it to the Random Forest model because Random Forest is fairly insensitive to the scale of features. Decision trees splits a node on a single feature, thus increasing the homogeneity of the node. Tis split on a feature is independent and not influenced by other features.</a:t>
            </a:r>
          </a:p>
        </p:txBody>
      </p:sp>
    </p:spTree>
    <p:extLst>
      <p:ext uri="{BB962C8B-B14F-4D97-AF65-F5344CB8AC3E}">
        <p14:creationId xmlns:p14="http://schemas.microsoft.com/office/powerpoint/2010/main" val="2748125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D567DAB-E152-4CEF-9927-470EB653744F}"/>
              </a:ext>
            </a:extLst>
          </p:cNvPr>
          <p:cNvGrpSpPr/>
          <p:nvPr/>
        </p:nvGrpSpPr>
        <p:grpSpPr>
          <a:xfrm>
            <a:off x="0" y="667708"/>
            <a:ext cx="11729415" cy="771810"/>
            <a:chOff x="0" y="627951"/>
            <a:chExt cx="11729415" cy="771810"/>
          </a:xfrm>
        </p:grpSpPr>
        <p:pic>
          <p:nvPicPr>
            <p:cNvPr id="2" name="Picture 1">
              <a:extLst>
                <a:ext uri="{FF2B5EF4-FFF2-40B4-BE49-F238E27FC236}">
                  <a16:creationId xmlns:a16="http://schemas.microsoft.com/office/drawing/2014/main" id="{F68445FA-861E-4BA6-8861-1B1AA36951CE}"/>
                </a:ext>
              </a:extLst>
            </p:cNvPr>
            <p:cNvPicPr>
              <a:picLocks noChangeAspect="1"/>
            </p:cNvPicPr>
            <p:nvPr/>
          </p:nvPicPr>
          <p:blipFill>
            <a:blip r:embed="rId2"/>
            <a:stretch>
              <a:fillRect/>
            </a:stretch>
          </p:blipFill>
          <p:spPr>
            <a:xfrm>
              <a:off x="10893287" y="627951"/>
              <a:ext cx="836128" cy="771810"/>
            </a:xfrm>
            <a:prstGeom prst="rect">
              <a:avLst/>
            </a:prstGeom>
          </p:spPr>
        </p:pic>
        <p:sp>
          <p:nvSpPr>
            <p:cNvPr id="4" name="Rectangle 3">
              <a:extLst>
                <a:ext uri="{FF2B5EF4-FFF2-40B4-BE49-F238E27FC236}">
                  <a16:creationId xmlns:a16="http://schemas.microsoft.com/office/drawing/2014/main" id="{F0760554-B9B3-4954-AB12-BB8A7CEE1502}"/>
                </a:ext>
              </a:extLst>
            </p:cNvPr>
            <p:cNvSpPr/>
            <p:nvPr/>
          </p:nvSpPr>
          <p:spPr>
            <a:xfrm>
              <a:off x="0" y="662609"/>
              <a:ext cx="10654748" cy="737152"/>
            </a:xfrm>
            <a:prstGeom prst="rect">
              <a:avLst/>
            </a:prstGeom>
            <a:solidFill>
              <a:srgbClr val="6E3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C76B499A-0E31-4953-8AEB-59F446612423}"/>
              </a:ext>
            </a:extLst>
          </p:cNvPr>
          <p:cNvSpPr txBox="1"/>
          <p:nvPr/>
        </p:nvSpPr>
        <p:spPr>
          <a:xfrm>
            <a:off x="132522" y="792003"/>
            <a:ext cx="7805530"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Model Evaluation</a:t>
            </a:r>
          </a:p>
        </p:txBody>
      </p:sp>
      <p:sp>
        <p:nvSpPr>
          <p:cNvPr id="7" name="TextBox 6">
            <a:extLst>
              <a:ext uri="{FF2B5EF4-FFF2-40B4-BE49-F238E27FC236}">
                <a16:creationId xmlns:a16="http://schemas.microsoft.com/office/drawing/2014/main" id="{FD311581-8EA9-4CF6-AD0F-4781B785743C}"/>
              </a:ext>
            </a:extLst>
          </p:cNvPr>
          <p:cNvSpPr txBox="1"/>
          <p:nvPr/>
        </p:nvSpPr>
        <p:spPr>
          <a:xfrm>
            <a:off x="132522" y="1529155"/>
            <a:ext cx="11795675" cy="3416320"/>
          </a:xfrm>
          <a:prstGeom prst="rect">
            <a:avLst/>
          </a:prstGeom>
          <a:solidFill>
            <a:srgbClr val="6E39CD"/>
          </a:solidFill>
        </p:spPr>
        <p:txBody>
          <a:bodyPr wrap="square" rtlCol="0">
            <a:spAutoFit/>
          </a:bodyPr>
          <a:lstStyle/>
          <a:p>
            <a:pPr marL="285750" indent="-285750">
              <a:buFont typeface="Wingdings" panose="05000000000000000000" pitchFamily="2" charset="2"/>
              <a:buChar char="§"/>
            </a:pPr>
            <a:r>
              <a:rPr lang="en-US" dirty="0">
                <a:solidFill>
                  <a:schemeClr val="bg1"/>
                </a:solidFill>
              </a:rPr>
              <a:t>The model was evaluated with the usual evaluation metrics such as Accuracy, Precision, Recall, ROC-AUC score and Confusion matrix. </a:t>
            </a:r>
          </a:p>
          <a:p>
            <a:pPr marL="285750" indent="-285750">
              <a:buFont typeface="Wingdings" panose="05000000000000000000" pitchFamily="2" charset="2"/>
              <a:buChar char="§"/>
            </a:pPr>
            <a:endParaRPr lang="en-US" dirty="0">
              <a:solidFill>
                <a:schemeClr val="bg1"/>
              </a:solidFill>
            </a:endParaRPr>
          </a:p>
          <a:p>
            <a:pPr marL="285750" indent="-285750">
              <a:buFont typeface="Wingdings" panose="05000000000000000000" pitchFamily="2" charset="2"/>
              <a:buChar char="§"/>
            </a:pPr>
            <a:r>
              <a:rPr lang="en-US" dirty="0">
                <a:solidFill>
                  <a:schemeClr val="bg1"/>
                </a:solidFill>
              </a:rPr>
              <a:t>While the model returned a high accuracy of 85% approx. and a precision of 98% for the Non-Default class, its recall and precision for the Default class were very poor. There was a very high number of False Positives. The implication of this is that this applications would be declined because the model falsely predicted them as defaults, thus leading to a loss of opportunities. There was also a high number of False Negatives ( Higher than the number of True Negatives!), These are dangerous because of the potential losses from the wrong predictions. </a:t>
            </a:r>
          </a:p>
          <a:p>
            <a:pPr marL="285750" indent="-285750">
              <a:buFont typeface="Wingdings" panose="05000000000000000000" pitchFamily="2" charset="2"/>
              <a:buChar char="§"/>
            </a:pPr>
            <a:endParaRPr lang="en-US" dirty="0">
              <a:solidFill>
                <a:schemeClr val="bg1"/>
              </a:solidFill>
            </a:endParaRPr>
          </a:p>
          <a:p>
            <a:pPr marL="285750" indent="-285750">
              <a:buFont typeface="Wingdings" panose="05000000000000000000" pitchFamily="2" charset="2"/>
              <a:buChar char="§"/>
            </a:pPr>
            <a:r>
              <a:rPr lang="en-US" dirty="0">
                <a:solidFill>
                  <a:schemeClr val="bg1"/>
                </a:solidFill>
              </a:rPr>
              <a:t>The Random Forest (Minority Oversampled) algorithm was applied to the test set. It produced an AUC Score and a weighted average Recall score of 54.5% and 54% respectively. This indicates a very poor generalization to examples in the test data. </a:t>
            </a:r>
          </a:p>
        </p:txBody>
      </p:sp>
    </p:spTree>
    <p:extLst>
      <p:ext uri="{BB962C8B-B14F-4D97-AF65-F5344CB8AC3E}">
        <p14:creationId xmlns:p14="http://schemas.microsoft.com/office/powerpoint/2010/main" val="3231925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D567DAB-E152-4CEF-9927-470EB653744F}"/>
              </a:ext>
            </a:extLst>
          </p:cNvPr>
          <p:cNvGrpSpPr/>
          <p:nvPr/>
        </p:nvGrpSpPr>
        <p:grpSpPr>
          <a:xfrm>
            <a:off x="0" y="667708"/>
            <a:ext cx="11729415" cy="771810"/>
            <a:chOff x="0" y="627951"/>
            <a:chExt cx="11729415" cy="771810"/>
          </a:xfrm>
        </p:grpSpPr>
        <p:pic>
          <p:nvPicPr>
            <p:cNvPr id="2" name="Picture 1">
              <a:extLst>
                <a:ext uri="{FF2B5EF4-FFF2-40B4-BE49-F238E27FC236}">
                  <a16:creationId xmlns:a16="http://schemas.microsoft.com/office/drawing/2014/main" id="{F68445FA-861E-4BA6-8861-1B1AA36951CE}"/>
                </a:ext>
              </a:extLst>
            </p:cNvPr>
            <p:cNvPicPr>
              <a:picLocks noChangeAspect="1"/>
            </p:cNvPicPr>
            <p:nvPr/>
          </p:nvPicPr>
          <p:blipFill>
            <a:blip r:embed="rId2"/>
            <a:stretch>
              <a:fillRect/>
            </a:stretch>
          </p:blipFill>
          <p:spPr>
            <a:xfrm>
              <a:off x="10893287" y="627951"/>
              <a:ext cx="836128" cy="771810"/>
            </a:xfrm>
            <a:prstGeom prst="rect">
              <a:avLst/>
            </a:prstGeom>
          </p:spPr>
        </p:pic>
        <p:sp>
          <p:nvSpPr>
            <p:cNvPr id="4" name="Rectangle 3">
              <a:extLst>
                <a:ext uri="{FF2B5EF4-FFF2-40B4-BE49-F238E27FC236}">
                  <a16:creationId xmlns:a16="http://schemas.microsoft.com/office/drawing/2014/main" id="{F0760554-B9B3-4954-AB12-BB8A7CEE1502}"/>
                </a:ext>
              </a:extLst>
            </p:cNvPr>
            <p:cNvSpPr/>
            <p:nvPr/>
          </p:nvSpPr>
          <p:spPr>
            <a:xfrm>
              <a:off x="0" y="662609"/>
              <a:ext cx="10654748" cy="737152"/>
            </a:xfrm>
            <a:prstGeom prst="rect">
              <a:avLst/>
            </a:prstGeom>
            <a:solidFill>
              <a:srgbClr val="6E3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C76B499A-0E31-4953-8AEB-59F446612423}"/>
              </a:ext>
            </a:extLst>
          </p:cNvPr>
          <p:cNvSpPr txBox="1"/>
          <p:nvPr/>
        </p:nvSpPr>
        <p:spPr>
          <a:xfrm>
            <a:off x="132522" y="792003"/>
            <a:ext cx="7805530" cy="523220"/>
          </a:xfrm>
          <a:prstGeom prst="rect">
            <a:avLst/>
          </a:prstGeom>
          <a:noFill/>
        </p:spPr>
        <p:txBody>
          <a:bodyPr wrap="square" rtlCol="0">
            <a:spAutoFit/>
          </a:bodyPr>
          <a:lstStyle/>
          <a:p>
            <a:r>
              <a:rPr lang="en-US" sz="2800" dirty="0">
                <a:solidFill>
                  <a:schemeClr val="bg1"/>
                </a:solidFill>
                <a:latin typeface="Arial Black" panose="020B0A04020102020204" pitchFamily="34" charset="0"/>
              </a:rPr>
              <a:t>Recommendation</a:t>
            </a:r>
          </a:p>
        </p:txBody>
      </p:sp>
      <p:sp>
        <p:nvSpPr>
          <p:cNvPr id="7" name="TextBox 6">
            <a:extLst>
              <a:ext uri="{FF2B5EF4-FFF2-40B4-BE49-F238E27FC236}">
                <a16:creationId xmlns:a16="http://schemas.microsoft.com/office/drawing/2014/main" id="{0BC697A6-6350-4AF6-9727-2CF50D99A3C7}"/>
              </a:ext>
            </a:extLst>
          </p:cNvPr>
          <p:cNvSpPr txBox="1"/>
          <p:nvPr/>
        </p:nvSpPr>
        <p:spPr>
          <a:xfrm>
            <a:off x="132522" y="1683274"/>
            <a:ext cx="11795675" cy="1477328"/>
          </a:xfrm>
          <a:prstGeom prst="rect">
            <a:avLst/>
          </a:prstGeom>
          <a:solidFill>
            <a:srgbClr val="6E39CD"/>
          </a:solidFill>
        </p:spPr>
        <p:txBody>
          <a:bodyPr wrap="square" rtlCol="0">
            <a:spAutoFit/>
          </a:bodyPr>
          <a:lstStyle/>
          <a:p>
            <a:pPr marL="342900" indent="-342900">
              <a:buAutoNum type="arabicPeriod"/>
            </a:pPr>
            <a:r>
              <a:rPr lang="en-US" dirty="0">
                <a:solidFill>
                  <a:schemeClr val="bg1"/>
                </a:solidFill>
              </a:rPr>
              <a:t>A knowledge or explanation of the predictors in an economic sense would go a long way because it would better equip me to do accurate and adequate feature engineering for more efficient feature selection.</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More examples of the Default class would give a model that can better generalize the test data and better differentiate and distinguish the Default class from the Non-default class.</a:t>
            </a:r>
          </a:p>
        </p:txBody>
      </p:sp>
    </p:spTree>
    <p:extLst>
      <p:ext uri="{BB962C8B-B14F-4D97-AF65-F5344CB8AC3E}">
        <p14:creationId xmlns:p14="http://schemas.microsoft.com/office/powerpoint/2010/main" val="2344338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3274</TotalTime>
  <Words>1370</Words>
  <Application>Microsoft Office PowerPoint</Application>
  <PresentationFormat>Widescreen</PresentationFormat>
  <Paragraphs>68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MOMODU Seghe Itsegheosimhe</dc:creator>
  <cp:lastModifiedBy>MOMODU Seghe Itsegheosimhe</cp:lastModifiedBy>
  <cp:revision>26</cp:revision>
  <dcterms:created xsi:type="dcterms:W3CDTF">2021-02-18T11:17:35Z</dcterms:created>
  <dcterms:modified xsi:type="dcterms:W3CDTF">2021-02-23T10:14:21Z</dcterms:modified>
</cp:coreProperties>
</file>