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mimPbk3YNrB3+CzVdkAzK4cG9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penSans-italic.fntdata"/><Relationship Id="rId10" Type="http://schemas.openxmlformats.org/officeDocument/2006/relationships/font" Target="fonts/OpenSans-bold.fntdata"/><Relationship Id="rId13" Type="http://customschemas.google.com/relationships/presentationmetadata" Target="metadata"/><Relationship Id="rId12"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 y="589935"/>
            <a:ext cx="10186220" cy="688258"/>
          </a:xfrm>
          <a:prstGeom prst="rect">
            <a:avLst/>
          </a:prstGeom>
          <a:solidFill>
            <a:srgbClr val="F35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7354528" y="1927123"/>
            <a:ext cx="4837471" cy="280219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b="20633" l="10322" r="12257" t="11791"/>
          <a:stretch/>
        </p:blipFill>
        <p:spPr>
          <a:xfrm>
            <a:off x="0" y="1927123"/>
            <a:ext cx="7354529" cy="2838468"/>
          </a:xfrm>
          <a:prstGeom prst="rect">
            <a:avLst/>
          </a:prstGeom>
          <a:noFill/>
          <a:ln>
            <a:noFill/>
          </a:ln>
        </p:spPr>
      </p:pic>
      <p:sp>
        <p:nvSpPr>
          <p:cNvPr id="87" name="Google Shape;87;p1"/>
          <p:cNvSpPr txBox="1"/>
          <p:nvPr/>
        </p:nvSpPr>
        <p:spPr>
          <a:xfrm>
            <a:off x="7354528" y="2576053"/>
            <a:ext cx="4837472"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lt1"/>
                </a:solidFill>
                <a:latin typeface="Open Sans"/>
                <a:ea typeface="Open Sans"/>
                <a:cs typeface="Open Sans"/>
                <a:sym typeface="Open Sans"/>
              </a:rPr>
              <a:t>Growth</a:t>
            </a:r>
            <a:r>
              <a:rPr b="1" i="0" lang="en-US" sz="3200" u="none" cap="none" strike="noStrike">
                <a:solidFill>
                  <a:schemeClr val="lt1"/>
                </a:solidFill>
                <a:latin typeface="Open Sans"/>
                <a:ea typeface="Open Sans"/>
                <a:cs typeface="Open Sans"/>
                <a:sym typeface="Open Sans"/>
              </a:rPr>
              <a:t> Hacking Case 2</a:t>
            </a:r>
            <a:endParaRPr/>
          </a:p>
          <a:p>
            <a:pPr indent="0" lvl="0" marL="0" marR="0" rtl="0" algn="ctr">
              <a:spcBef>
                <a:spcPts val="0"/>
              </a:spcBef>
              <a:spcAft>
                <a:spcPts val="0"/>
              </a:spcAft>
              <a:buNone/>
            </a:pPr>
            <a:r>
              <a:rPr b="1" i="0" lang="en-US" sz="3200" u="none" cap="none" strike="noStrike">
                <a:solidFill>
                  <a:schemeClr val="lt1"/>
                </a:solidFill>
                <a:latin typeface="Open Sans"/>
                <a:ea typeface="Open Sans"/>
                <a:cs typeface="Open Sans"/>
                <a:sym typeface="Open Sans"/>
              </a:rPr>
              <a:t>A/B Testing </a:t>
            </a:r>
            <a:endParaRPr b="1" i="0" sz="3200" u="none" cap="none" strike="noStrike">
              <a:solidFill>
                <a:schemeClr val="lt1"/>
              </a:solidFill>
              <a:latin typeface="Open Sans"/>
              <a:ea typeface="Open Sans"/>
              <a:cs typeface="Open Sans"/>
              <a:sym typeface="Open Sans"/>
            </a:endParaRPr>
          </a:p>
        </p:txBody>
      </p:sp>
      <p:pic>
        <p:nvPicPr>
          <p:cNvPr id="88" name="Google Shape;88;p1"/>
          <p:cNvPicPr preferRelativeResize="0"/>
          <p:nvPr/>
        </p:nvPicPr>
        <p:blipFill rotWithShape="1">
          <a:blip r:embed="rId4">
            <a:alphaModFix/>
          </a:blip>
          <a:srcRect b="0" l="0" r="0" t="0"/>
          <a:stretch/>
        </p:blipFill>
        <p:spPr>
          <a:xfrm>
            <a:off x="10286999" y="22123"/>
            <a:ext cx="1905000" cy="1905000"/>
          </a:xfrm>
          <a:prstGeom prst="rect">
            <a:avLst/>
          </a:prstGeom>
          <a:noFill/>
          <a:ln>
            <a:noFill/>
          </a:ln>
        </p:spPr>
      </p:pic>
      <p:sp>
        <p:nvSpPr>
          <p:cNvPr id="89" name="Google Shape;89;p1"/>
          <p:cNvSpPr txBox="1"/>
          <p:nvPr/>
        </p:nvSpPr>
        <p:spPr>
          <a:xfrm>
            <a:off x="3834580" y="5378248"/>
            <a:ext cx="486696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Open Sans"/>
                <a:ea typeface="Open Sans"/>
                <a:cs typeface="Open Sans"/>
                <a:sym typeface="Open Sans"/>
              </a:rPr>
              <a:t>Seghe Momodu</a:t>
            </a:r>
            <a:endParaRPr b="1" i="0" sz="1800" u="none" cap="none" strike="noStrike">
              <a:solidFill>
                <a:schemeClr val="dk1"/>
              </a:solidFill>
              <a:latin typeface="Open Sans"/>
              <a:ea typeface="Open Sans"/>
              <a:cs typeface="Open Sans"/>
              <a:sym typeface="Open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November 2</a:t>
            </a:r>
            <a:r>
              <a:rPr b="0" baseline="30000" i="0" lang="en-US" sz="2000" u="none" cap="none" strike="noStrike">
                <a:solidFill>
                  <a:schemeClr val="dk1"/>
                </a:solidFill>
                <a:latin typeface="Calibri"/>
                <a:ea typeface="Calibri"/>
                <a:cs typeface="Calibri"/>
                <a:sym typeface="Calibri"/>
              </a:rPr>
              <a:t>nd</a:t>
            </a:r>
            <a:r>
              <a:rPr b="0" i="0" lang="en-US" sz="2000" u="none" cap="none" strike="noStrike">
                <a:solidFill>
                  <a:schemeClr val="dk1"/>
                </a:solidFill>
                <a:latin typeface="Calibri"/>
                <a:ea typeface="Calibri"/>
                <a:cs typeface="Calibri"/>
                <a:sym typeface="Calibri"/>
              </a:rPr>
              <a:t>, 2020</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0" y="924233"/>
            <a:ext cx="12192000" cy="108154"/>
          </a:xfrm>
          <a:prstGeom prst="rect">
            <a:avLst/>
          </a:prstGeom>
          <a:solidFill>
            <a:srgbClr val="F35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nvSpPr>
        <p:spPr>
          <a:xfrm>
            <a:off x="334295" y="265471"/>
            <a:ext cx="79346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Open Sans"/>
                <a:ea typeface="Open Sans"/>
                <a:cs typeface="Open Sans"/>
                <a:sym typeface="Open Sans"/>
              </a:rPr>
              <a:t>The Sorting Algorithm Experiment: Overview</a:t>
            </a:r>
            <a:endParaRPr b="1" sz="2400">
              <a:solidFill>
                <a:schemeClr val="dk1"/>
              </a:solidFill>
              <a:latin typeface="Open Sans"/>
              <a:ea typeface="Open Sans"/>
              <a:cs typeface="Open Sans"/>
              <a:sym typeface="Open Sans"/>
            </a:endParaRPr>
          </a:p>
        </p:txBody>
      </p:sp>
      <p:sp>
        <p:nvSpPr>
          <p:cNvPr id="96" name="Google Shape;96;p2"/>
          <p:cNvSpPr txBox="1"/>
          <p:nvPr/>
        </p:nvSpPr>
        <p:spPr>
          <a:xfrm>
            <a:off x="147484" y="1140542"/>
            <a:ext cx="118479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The Data Science team has built a sorting algorithm and A/B tested it by randomly splitting the traffic. The new algorithm aims at maximizing the Click Through Rate (CTR) of the products shown on the catalog and category pages of the Mobile App and Website. The experiment ran from 2020-06-02 and 2020-07-24.</a:t>
            </a:r>
            <a:endParaRPr sz="1400">
              <a:solidFill>
                <a:srgbClr val="F35F0D"/>
              </a:solidFill>
              <a:latin typeface="Open Sans"/>
              <a:ea typeface="Open Sans"/>
              <a:cs typeface="Open Sans"/>
              <a:sym typeface="Open Sans"/>
            </a:endParaRPr>
          </a:p>
        </p:txBody>
      </p:sp>
      <p:sp>
        <p:nvSpPr>
          <p:cNvPr id="97" name="Google Shape;97;p2"/>
          <p:cNvSpPr txBox="1"/>
          <p:nvPr/>
        </p:nvSpPr>
        <p:spPr>
          <a:xfrm>
            <a:off x="147484" y="1987361"/>
            <a:ext cx="11828207" cy="523220"/>
          </a:xfrm>
          <a:prstGeom prst="rect">
            <a:avLst/>
          </a:prstGeom>
          <a:solidFill>
            <a:srgbClr val="F35F0D"/>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400"/>
              <a:buFont typeface="Open Sans"/>
              <a:buAutoNum type="arabicPeriod"/>
            </a:pPr>
            <a:r>
              <a:rPr b="0" i="0" lang="en-US" sz="1400">
                <a:solidFill>
                  <a:schemeClr val="lt1"/>
                </a:solidFill>
                <a:latin typeface="Open Sans"/>
                <a:ea typeface="Open Sans"/>
                <a:cs typeface="Open Sans"/>
                <a:sym typeface="Open Sans"/>
              </a:rPr>
              <a:t>Business Objective: The business objective of this experiment is to maximize click through rates (CTR) on the catalog and category pages on the Mobile App and Web pages. </a:t>
            </a:r>
            <a:endParaRPr/>
          </a:p>
        </p:txBody>
      </p:sp>
      <p:sp>
        <p:nvSpPr>
          <p:cNvPr id="98" name="Google Shape;98;p2"/>
          <p:cNvSpPr txBox="1"/>
          <p:nvPr/>
        </p:nvSpPr>
        <p:spPr>
          <a:xfrm>
            <a:off x="147483" y="2618736"/>
            <a:ext cx="11828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2</a:t>
            </a:r>
            <a:r>
              <a:rPr lang="en-US" sz="1800">
                <a:solidFill>
                  <a:srgbClr val="F35F0D"/>
                </a:solidFill>
                <a:latin typeface="Open Sans"/>
                <a:ea typeface="Open Sans"/>
                <a:cs typeface="Open Sans"/>
                <a:sym typeface="Open Sans"/>
              </a:rPr>
              <a:t>. </a:t>
            </a:r>
            <a:r>
              <a:rPr lang="en-US" sz="1400">
                <a:solidFill>
                  <a:srgbClr val="F35F0D"/>
                </a:solidFill>
                <a:latin typeface="Open Sans"/>
                <a:ea typeface="Open Sans"/>
                <a:cs typeface="Open Sans"/>
                <a:sym typeface="Open Sans"/>
              </a:rPr>
              <a:t>Experiment Objective: The objective of this experiment is to determine whether or not the sorting algorithm should be deployed.</a:t>
            </a:r>
            <a:endParaRPr/>
          </a:p>
        </p:txBody>
      </p:sp>
      <p:sp>
        <p:nvSpPr>
          <p:cNvPr id="99" name="Google Shape;99;p2"/>
          <p:cNvSpPr txBox="1"/>
          <p:nvPr/>
        </p:nvSpPr>
        <p:spPr>
          <a:xfrm>
            <a:off x="147483" y="3106994"/>
            <a:ext cx="11828207" cy="738664"/>
          </a:xfrm>
          <a:prstGeom prst="rect">
            <a:avLst/>
          </a:prstGeom>
          <a:solidFill>
            <a:srgbClr val="F35F0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3. Unit of Diversion: The unit of diversion used for this experiment is the platform. This has been chosen as a proxy for a cookie, which is an anonymous identifier. This is based on the assumption that, for a user visible change, it makes sense to assign people as opposed to events. A cookie is known to be assigned to a particular browser or user device.</a:t>
            </a:r>
            <a:endParaRPr sz="1400">
              <a:solidFill>
                <a:schemeClr val="lt1"/>
              </a:solidFill>
              <a:latin typeface="Open Sans"/>
              <a:ea typeface="Open Sans"/>
              <a:cs typeface="Open Sans"/>
              <a:sym typeface="Open Sans"/>
            </a:endParaRPr>
          </a:p>
        </p:txBody>
      </p:sp>
      <p:sp>
        <p:nvSpPr>
          <p:cNvPr id="100" name="Google Shape;100;p2"/>
          <p:cNvSpPr txBox="1"/>
          <p:nvPr/>
        </p:nvSpPr>
        <p:spPr>
          <a:xfrm>
            <a:off x="147483" y="3982065"/>
            <a:ext cx="1182820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4. The experiment was modelled in a 50 – 50 split, such that control version A is 50% the total number of interactions. This is to ensure that the distribution of interactions is completely random and not significant in both versions. The significance level (alpha) = 5%</a:t>
            </a:r>
            <a:endParaRPr sz="1400">
              <a:solidFill>
                <a:srgbClr val="F35F0D"/>
              </a:solidFill>
              <a:latin typeface="Open Sans"/>
              <a:ea typeface="Open Sans"/>
              <a:cs typeface="Open Sans"/>
              <a:sym typeface="Open Sans"/>
            </a:endParaRPr>
          </a:p>
        </p:txBody>
      </p:sp>
      <p:sp>
        <p:nvSpPr>
          <p:cNvPr id="101" name="Google Shape;101;p2"/>
          <p:cNvSpPr txBox="1"/>
          <p:nvPr/>
        </p:nvSpPr>
        <p:spPr>
          <a:xfrm>
            <a:off x="147483" y="4591665"/>
            <a:ext cx="11828207" cy="954107"/>
          </a:xfrm>
          <a:prstGeom prst="rect">
            <a:avLst/>
          </a:prstGeom>
          <a:solidFill>
            <a:srgbClr val="F35F0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5. The invariant metrics used to ‘sanity check’ the experiment is the Distribution of Interactions by Version for each Platform.</a:t>
            </a:r>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Open Sans"/>
                <a:ea typeface="Open Sans"/>
                <a:cs typeface="Open Sans"/>
                <a:sym typeface="Open Sans"/>
              </a:rPr>
              <a:t>The first sanity check was done for the first 2 weeks beginning 2020-06-02 to 2020-06-16. It was discovered that there was a flaw in the distribution between versions A and B. The split was in a 70 – 30 proportion.</a:t>
            </a:r>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Open Sans"/>
                <a:ea typeface="Open Sans"/>
                <a:cs typeface="Open Sans"/>
                <a:sym typeface="Open Sans"/>
              </a:rPr>
              <a:t>Another sanity check was done between 2020-06-30 to 2020-07-14. This sanity check was in line with the experiment.</a:t>
            </a:r>
            <a:endParaRPr/>
          </a:p>
        </p:txBody>
      </p:sp>
      <p:sp>
        <p:nvSpPr>
          <p:cNvPr id="102" name="Google Shape;102;p2"/>
          <p:cNvSpPr txBox="1"/>
          <p:nvPr/>
        </p:nvSpPr>
        <p:spPr>
          <a:xfrm>
            <a:off x="147483" y="5673213"/>
            <a:ext cx="1182820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6. Hypothesis:</a:t>
            </a:r>
            <a:endParaRPr/>
          </a:p>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H0: Page visitors that receive version B will not have a higher CTR compared to visitors that receive version A.</a:t>
            </a:r>
            <a:endParaRPr/>
          </a:p>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H1: Page visitors that receive version B will have a higher CTR compared to visitors that receive version A.</a:t>
            </a:r>
            <a:endParaRPr/>
          </a:p>
        </p:txBody>
      </p:sp>
      <p:sp>
        <p:nvSpPr>
          <p:cNvPr id="103" name="Google Shape;103;p2"/>
          <p:cNvSpPr txBox="1"/>
          <p:nvPr/>
        </p:nvSpPr>
        <p:spPr>
          <a:xfrm>
            <a:off x="11513574" y="6411877"/>
            <a:ext cx="462116" cy="372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1</a:t>
            </a:r>
            <a:endParaRPr b="1" sz="18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0" y="924233"/>
            <a:ext cx="12192000" cy="108154"/>
          </a:xfrm>
          <a:prstGeom prst="rect">
            <a:avLst/>
          </a:prstGeom>
          <a:solidFill>
            <a:srgbClr val="F35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txBox="1"/>
          <p:nvPr/>
        </p:nvSpPr>
        <p:spPr>
          <a:xfrm>
            <a:off x="334295" y="265471"/>
            <a:ext cx="83180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Open Sans"/>
                <a:ea typeface="Open Sans"/>
                <a:cs typeface="Open Sans"/>
                <a:sym typeface="Open Sans"/>
              </a:rPr>
              <a:t>The Sorting Algorithm Experiment: Key Findings</a:t>
            </a:r>
            <a:endParaRPr b="1" sz="2400">
              <a:solidFill>
                <a:schemeClr val="dk1"/>
              </a:solidFill>
              <a:latin typeface="Open Sans"/>
              <a:ea typeface="Open Sans"/>
              <a:cs typeface="Open Sans"/>
              <a:sym typeface="Open Sans"/>
            </a:endParaRPr>
          </a:p>
        </p:txBody>
      </p:sp>
      <p:sp>
        <p:nvSpPr>
          <p:cNvPr id="110" name="Google Shape;110;p3"/>
          <p:cNvSpPr txBox="1"/>
          <p:nvPr/>
        </p:nvSpPr>
        <p:spPr>
          <a:xfrm>
            <a:off x="176981" y="1140542"/>
            <a:ext cx="117397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7. The evaluation metric is ‘Click Through Rate (CTR)’. A comparison between the click through rate (CTR) of version A and version B was made and the confidence interval was calculated for the difference whether or not the confidence interval was statistically significant.  </a:t>
            </a:r>
            <a:endParaRPr sz="1400">
              <a:solidFill>
                <a:srgbClr val="F35F0D"/>
              </a:solidFill>
              <a:latin typeface="Open Sans"/>
              <a:ea typeface="Open Sans"/>
              <a:cs typeface="Open Sans"/>
              <a:sym typeface="Open Sans"/>
            </a:endParaRPr>
          </a:p>
        </p:txBody>
      </p:sp>
      <p:sp>
        <p:nvSpPr>
          <p:cNvPr id="111" name="Google Shape;111;p3"/>
          <p:cNvSpPr txBox="1"/>
          <p:nvPr/>
        </p:nvSpPr>
        <p:spPr>
          <a:xfrm>
            <a:off x="176981" y="1771917"/>
            <a:ext cx="11739716" cy="738664"/>
          </a:xfrm>
          <a:prstGeom prst="rect">
            <a:avLst/>
          </a:prstGeom>
          <a:solidFill>
            <a:srgbClr val="F35F0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8. The overall CTR of version B is slightly higher than version A (0.77% relative increase). The p_value of the difference in the CTR for the two versions and test whether or not the difference was statistically significant. The test statistic used was the comparison between the click through rates of version A and version B. A z-test was conducted to calculate the p-value.</a:t>
            </a:r>
            <a:endParaRPr sz="1400">
              <a:solidFill>
                <a:schemeClr val="lt1"/>
              </a:solidFill>
              <a:latin typeface="Open Sans"/>
              <a:ea typeface="Open Sans"/>
              <a:cs typeface="Open Sans"/>
              <a:sym typeface="Open Sans"/>
            </a:endParaRPr>
          </a:p>
        </p:txBody>
      </p:sp>
      <p:sp>
        <p:nvSpPr>
          <p:cNvPr id="112" name="Google Shape;112;p3"/>
          <p:cNvSpPr txBox="1"/>
          <p:nvPr/>
        </p:nvSpPr>
        <p:spPr>
          <a:xfrm>
            <a:off x="176981" y="2618736"/>
            <a:ext cx="1173971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9. The calculated p_value was 0.00355357. This low p_value was indicative of a strong evidence that visitors that receive version B will have a higher click through rate compared to those that received version A. Therefore, the Null Hypothesis was rejected as the results were entirely random and thus, statistically significant.</a:t>
            </a:r>
            <a:endParaRPr sz="1400">
              <a:solidFill>
                <a:srgbClr val="F35F0D"/>
              </a:solidFill>
              <a:latin typeface="Open Sans"/>
              <a:ea typeface="Open Sans"/>
              <a:cs typeface="Open Sans"/>
              <a:sym typeface="Open Sans"/>
            </a:endParaRPr>
          </a:p>
        </p:txBody>
      </p:sp>
      <p:pic>
        <p:nvPicPr>
          <p:cNvPr id="113" name="Google Shape;113;p3"/>
          <p:cNvPicPr preferRelativeResize="0"/>
          <p:nvPr/>
        </p:nvPicPr>
        <p:blipFill rotWithShape="1">
          <a:blip r:embed="rId3">
            <a:alphaModFix/>
          </a:blip>
          <a:srcRect b="16363" l="26021" r="14731" t="40434"/>
          <a:stretch/>
        </p:blipFill>
        <p:spPr>
          <a:xfrm>
            <a:off x="76741" y="4080385"/>
            <a:ext cx="6019259" cy="2468880"/>
          </a:xfrm>
          <a:prstGeom prst="rect">
            <a:avLst/>
          </a:prstGeom>
          <a:noFill/>
          <a:ln>
            <a:noFill/>
          </a:ln>
        </p:spPr>
      </p:pic>
      <p:pic>
        <p:nvPicPr>
          <p:cNvPr id="114" name="Google Shape;114;p3"/>
          <p:cNvPicPr preferRelativeResize="0"/>
          <p:nvPr/>
        </p:nvPicPr>
        <p:blipFill rotWithShape="1">
          <a:blip r:embed="rId4">
            <a:alphaModFix/>
          </a:blip>
          <a:srcRect b="6186" l="26397" r="14571" t="50517"/>
          <a:stretch/>
        </p:blipFill>
        <p:spPr>
          <a:xfrm>
            <a:off x="6096000" y="4080385"/>
            <a:ext cx="5984172" cy="2468880"/>
          </a:xfrm>
          <a:prstGeom prst="rect">
            <a:avLst/>
          </a:prstGeom>
          <a:noFill/>
          <a:ln>
            <a:noFill/>
          </a:ln>
        </p:spPr>
      </p:pic>
      <p:sp>
        <p:nvSpPr>
          <p:cNvPr id="115" name="Google Shape;115;p3"/>
          <p:cNvSpPr txBox="1"/>
          <p:nvPr/>
        </p:nvSpPr>
        <p:spPr>
          <a:xfrm>
            <a:off x="176981" y="3430826"/>
            <a:ext cx="11739716" cy="523220"/>
          </a:xfrm>
          <a:prstGeom prst="rect">
            <a:avLst/>
          </a:prstGeom>
          <a:solidFill>
            <a:srgbClr val="F35F0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10. To validate the results, the CTR for two separate two-week date ranges were observed. The charts below summarize the findings. In the two date ranges, it was observed that there were random spikes of the CTR for version B. Thus the results of the experiment was validated.</a:t>
            </a:r>
            <a:endParaRPr sz="1400">
              <a:solidFill>
                <a:schemeClr val="lt1"/>
              </a:solidFill>
              <a:latin typeface="Open Sans"/>
              <a:ea typeface="Open Sans"/>
              <a:cs typeface="Open Sans"/>
              <a:sym typeface="Open Sans"/>
            </a:endParaRPr>
          </a:p>
        </p:txBody>
      </p:sp>
      <p:sp>
        <p:nvSpPr>
          <p:cNvPr id="116" name="Google Shape;116;p3"/>
          <p:cNvSpPr txBox="1"/>
          <p:nvPr/>
        </p:nvSpPr>
        <p:spPr>
          <a:xfrm>
            <a:off x="11513574" y="6411877"/>
            <a:ext cx="462116" cy="372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2</a:t>
            </a:r>
            <a:endParaRPr b="1" sz="18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a:off x="0" y="924233"/>
            <a:ext cx="12192000" cy="108154"/>
          </a:xfrm>
          <a:prstGeom prst="rect">
            <a:avLst/>
          </a:prstGeom>
          <a:solidFill>
            <a:srgbClr val="F35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4"/>
          <p:cNvSpPr txBox="1"/>
          <p:nvPr/>
        </p:nvSpPr>
        <p:spPr>
          <a:xfrm>
            <a:off x="334296" y="265471"/>
            <a:ext cx="113365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Open Sans"/>
                <a:ea typeface="Open Sans"/>
                <a:cs typeface="Open Sans"/>
                <a:sym typeface="Open Sans"/>
              </a:rPr>
              <a:t>The Sorting Algorithm Experiment: Conclusion and Recommendations</a:t>
            </a:r>
            <a:endParaRPr b="1" sz="2400">
              <a:solidFill>
                <a:schemeClr val="dk1"/>
              </a:solidFill>
              <a:latin typeface="Open Sans"/>
              <a:ea typeface="Open Sans"/>
              <a:cs typeface="Open Sans"/>
              <a:sym typeface="Open Sans"/>
            </a:endParaRPr>
          </a:p>
        </p:txBody>
      </p:sp>
      <p:sp>
        <p:nvSpPr>
          <p:cNvPr id="123" name="Google Shape;123;p4"/>
          <p:cNvSpPr txBox="1"/>
          <p:nvPr/>
        </p:nvSpPr>
        <p:spPr>
          <a:xfrm>
            <a:off x="235974" y="1435963"/>
            <a:ext cx="11720051" cy="2308324"/>
          </a:xfrm>
          <a:prstGeom prst="rect">
            <a:avLst/>
          </a:prstGeom>
          <a:solidFill>
            <a:srgbClr val="F35F0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Open Sans"/>
                <a:ea typeface="Open Sans"/>
                <a:cs typeface="Open Sans"/>
                <a:sym typeface="Open Sans"/>
              </a:rPr>
              <a:t>The A/B test for the new sorting algorithm was run successfully according to design specifications.</a:t>
            </a:r>
            <a:endParaRPr/>
          </a:p>
          <a:p>
            <a:pPr indent="0" lvl="0" marL="0" marR="0" rtl="0" algn="l">
              <a:spcBef>
                <a:spcPts val="0"/>
              </a:spcBef>
              <a:spcAft>
                <a:spcPts val="0"/>
              </a:spcAft>
              <a:buNone/>
            </a:pPr>
            <a:r>
              <a:t/>
            </a:r>
            <a:endParaRPr sz="1400">
              <a:solidFill>
                <a:schemeClr val="lt1"/>
              </a:solidFill>
              <a:latin typeface="Open Sans"/>
              <a:ea typeface="Open Sans"/>
              <a:cs typeface="Open Sans"/>
              <a:sym typeface="Open Sans"/>
            </a:endParaRPr>
          </a:p>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Conclusions</a:t>
            </a:r>
            <a:endParaRPr/>
          </a:p>
          <a:p>
            <a:pPr indent="0" lvl="0" marL="0" marR="0" rtl="0" algn="l">
              <a:spcBef>
                <a:spcPts val="0"/>
              </a:spcBef>
              <a:spcAft>
                <a:spcPts val="0"/>
              </a:spcAft>
              <a:buNone/>
            </a:pPr>
            <a:r>
              <a:t/>
            </a:r>
            <a:endParaRPr b="1" sz="1600">
              <a:solidFill>
                <a:schemeClr val="lt1"/>
              </a:solidFill>
              <a:latin typeface="Open Sans"/>
              <a:ea typeface="Open Sans"/>
              <a:cs typeface="Open Sans"/>
              <a:sym typeface="Open Sans"/>
            </a:endParaRPr>
          </a:p>
          <a:p>
            <a:pPr indent="0" lvl="0" marL="0" marR="0" rtl="0" algn="l">
              <a:spcBef>
                <a:spcPts val="0"/>
              </a:spcBef>
              <a:spcAft>
                <a:spcPts val="0"/>
              </a:spcAft>
              <a:buNone/>
            </a:pPr>
            <a:r>
              <a:rPr lang="en-US" sz="1400">
                <a:solidFill>
                  <a:schemeClr val="lt1"/>
                </a:solidFill>
                <a:latin typeface="Open Sans"/>
                <a:ea typeface="Open Sans"/>
                <a:cs typeface="Open Sans"/>
                <a:sym typeface="Open Sans"/>
              </a:rPr>
              <a:t>From the analysis of the metrics, the following conclusions can be made:</a:t>
            </a:r>
            <a:endParaRPr/>
          </a:p>
          <a:p>
            <a:pPr indent="0" lvl="0" marL="0" marR="0" rtl="0" algn="l">
              <a:spcBef>
                <a:spcPts val="0"/>
              </a:spcBef>
              <a:spcAft>
                <a:spcPts val="0"/>
              </a:spcAft>
              <a:buNone/>
            </a:pPr>
            <a:r>
              <a:t/>
            </a:r>
            <a:endParaRPr sz="1400">
              <a:solidFill>
                <a:schemeClr val="lt1"/>
              </a:solidFill>
              <a:latin typeface="Open Sans"/>
              <a:ea typeface="Open Sans"/>
              <a:cs typeface="Open Sans"/>
              <a:sym typeface="Open Sans"/>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Open Sans"/>
                <a:ea typeface="Open Sans"/>
                <a:cs typeface="Open Sans"/>
                <a:sym typeface="Open Sans"/>
              </a:rPr>
              <a:t>Page visits for version B showed a statistically significant change in click through rates than page visits for version A.</a:t>
            </a:r>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Open Sans"/>
                <a:ea typeface="Open Sans"/>
                <a:cs typeface="Open Sans"/>
                <a:sym typeface="Open Sans"/>
              </a:rPr>
              <a:t>Page visits for version B showed randomly higher click through rates than page visits for version A.</a:t>
            </a:r>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Open Sans"/>
                <a:ea typeface="Open Sans"/>
                <a:cs typeface="Open Sans"/>
                <a:sym typeface="Open Sans"/>
              </a:rPr>
              <a:t>The new sorting algorithm observedly led to higher click through rates in page visits of version B.</a:t>
            </a:r>
            <a:endParaRPr/>
          </a:p>
          <a:p>
            <a:pPr indent="0" lvl="0" marL="0" marR="0" rtl="0" algn="l">
              <a:spcBef>
                <a:spcPts val="0"/>
              </a:spcBef>
              <a:spcAft>
                <a:spcPts val="0"/>
              </a:spcAft>
              <a:buNone/>
            </a:pPr>
            <a:r>
              <a:t/>
            </a:r>
            <a:endParaRPr sz="1400">
              <a:solidFill>
                <a:schemeClr val="lt1"/>
              </a:solidFill>
              <a:latin typeface="Open Sans"/>
              <a:ea typeface="Open Sans"/>
              <a:cs typeface="Open Sans"/>
              <a:sym typeface="Open Sans"/>
            </a:endParaRPr>
          </a:p>
        </p:txBody>
      </p:sp>
      <p:sp>
        <p:nvSpPr>
          <p:cNvPr id="124" name="Google Shape;124;p4"/>
          <p:cNvSpPr txBox="1"/>
          <p:nvPr/>
        </p:nvSpPr>
        <p:spPr>
          <a:xfrm>
            <a:off x="235974" y="4154752"/>
            <a:ext cx="11720051"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35F0D"/>
                </a:solidFill>
                <a:latin typeface="Open Sans"/>
                <a:ea typeface="Open Sans"/>
                <a:cs typeface="Open Sans"/>
                <a:sym typeface="Open Sans"/>
              </a:rPr>
              <a:t>Recommendations</a:t>
            </a:r>
            <a:endParaRPr/>
          </a:p>
          <a:p>
            <a:pPr indent="0" lvl="0" marL="0" marR="0" rtl="0" algn="l">
              <a:spcBef>
                <a:spcPts val="0"/>
              </a:spcBef>
              <a:spcAft>
                <a:spcPts val="0"/>
              </a:spcAft>
              <a:buNone/>
            </a:pPr>
            <a:r>
              <a:t/>
            </a:r>
            <a:endParaRPr sz="1400">
              <a:solidFill>
                <a:srgbClr val="F35F0D"/>
              </a:solidFill>
              <a:latin typeface="Open Sans"/>
              <a:ea typeface="Open Sans"/>
              <a:cs typeface="Open Sans"/>
              <a:sym typeface="Open Sans"/>
            </a:endParaRPr>
          </a:p>
          <a:p>
            <a:pPr indent="0" lvl="0" marL="0" marR="0" rtl="0" algn="l">
              <a:spcBef>
                <a:spcPts val="0"/>
              </a:spcBef>
              <a:spcAft>
                <a:spcPts val="0"/>
              </a:spcAft>
              <a:buNone/>
            </a:pPr>
            <a:r>
              <a:rPr lang="en-US" sz="1400">
                <a:solidFill>
                  <a:srgbClr val="F35F0D"/>
                </a:solidFill>
                <a:latin typeface="Open Sans"/>
                <a:ea typeface="Open Sans"/>
                <a:cs typeface="Open Sans"/>
                <a:sym typeface="Open Sans"/>
              </a:rPr>
              <a:t>Based on the results of the analysis of page visits between version A (control) and the version B (experiment), the following recommendation can be made:</a:t>
            </a:r>
            <a:endParaRPr/>
          </a:p>
          <a:p>
            <a:pPr indent="0" lvl="0" marL="0" marR="0" rtl="0" algn="l">
              <a:spcBef>
                <a:spcPts val="0"/>
              </a:spcBef>
              <a:spcAft>
                <a:spcPts val="0"/>
              </a:spcAft>
              <a:buNone/>
            </a:pPr>
            <a:r>
              <a:t/>
            </a:r>
            <a:endParaRPr sz="1400">
              <a:solidFill>
                <a:srgbClr val="F35F0D"/>
              </a:solidFill>
              <a:latin typeface="Open Sans"/>
              <a:ea typeface="Open Sans"/>
              <a:cs typeface="Open Sans"/>
              <a:sym typeface="Open Sans"/>
            </a:endParaRPr>
          </a:p>
          <a:p>
            <a:pPr indent="-285750" lvl="0" marL="285750" marR="0" rtl="0" algn="l">
              <a:spcBef>
                <a:spcPts val="0"/>
              </a:spcBef>
              <a:spcAft>
                <a:spcPts val="0"/>
              </a:spcAft>
              <a:buClr>
                <a:srgbClr val="F35F0D"/>
              </a:buClr>
              <a:buSzPts val="1400"/>
              <a:buFont typeface="Noto Sans Symbols"/>
              <a:buChar char="▪"/>
            </a:pPr>
            <a:r>
              <a:rPr lang="en-US" sz="1400">
                <a:solidFill>
                  <a:srgbClr val="F35F0D"/>
                </a:solidFill>
                <a:latin typeface="Open Sans"/>
                <a:ea typeface="Open Sans"/>
                <a:cs typeface="Open Sans"/>
                <a:sym typeface="Open Sans"/>
              </a:rPr>
              <a:t>The new sorting algorithm should be deployed as it increases the click through rates of product shown on the catalog &amp; category pages of our Mobile App and Web platforms.</a:t>
            </a:r>
            <a:endParaRPr/>
          </a:p>
          <a:p>
            <a:pPr indent="-196850" lvl="0" marL="285750" marR="0" rtl="0" algn="l">
              <a:spcBef>
                <a:spcPts val="0"/>
              </a:spcBef>
              <a:spcAft>
                <a:spcPts val="0"/>
              </a:spcAft>
              <a:buClr>
                <a:schemeClr val="dk1"/>
              </a:buClr>
              <a:buSzPts val="1400"/>
              <a:buFont typeface="Noto Sans Symbols"/>
              <a:buNone/>
            </a:pPr>
            <a:r>
              <a:t/>
            </a:r>
            <a:endParaRPr sz="1400">
              <a:solidFill>
                <a:srgbClr val="F35F0D"/>
              </a:solidFill>
              <a:latin typeface="Open Sans"/>
              <a:ea typeface="Open Sans"/>
              <a:cs typeface="Open Sans"/>
              <a:sym typeface="Open Sans"/>
            </a:endParaRPr>
          </a:p>
        </p:txBody>
      </p:sp>
      <p:sp>
        <p:nvSpPr>
          <p:cNvPr id="125" name="Google Shape;125;p4"/>
          <p:cNvSpPr txBox="1"/>
          <p:nvPr/>
        </p:nvSpPr>
        <p:spPr>
          <a:xfrm>
            <a:off x="11513574" y="6411877"/>
            <a:ext cx="462116" cy="372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3</a:t>
            </a:r>
            <a:endParaRPr b="1" sz="1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2020-11-02T09:26:40Z</dcterms:created>
  <dc:creator>Excite Panacea</dc:creator>
</cp:coreProperties>
</file>