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9" r:id="rId5"/>
    <p:sldId id="286" r:id="rId6"/>
    <p:sldId id="297" r:id="rId7"/>
    <p:sldId id="273" r:id="rId8"/>
    <p:sldId id="302" r:id="rId9"/>
    <p:sldId id="272" r:id="rId10"/>
    <p:sldId id="280" r:id="rId11"/>
    <p:sldId id="264" r:id="rId12"/>
    <p:sldId id="298" r:id="rId13"/>
    <p:sldId id="299" r:id="rId14"/>
    <p:sldId id="300" r:id="rId15"/>
    <p:sldId id="301" r:id="rId16"/>
    <p:sldId id="296" r:id="rId17"/>
    <p:sldId id="278" r:id="rId18"/>
    <p:sldId id="268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854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70"/>
  </p:normalViewPr>
  <p:slideViewPr>
    <p:cSldViewPr snapToGrid="0">
      <p:cViewPr>
        <p:scale>
          <a:sx n="80" d="100"/>
          <a:sy n="80" d="100"/>
        </p:scale>
        <p:origin x="822" y="7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7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03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43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004F4-F240-48F9-8AE1-486585C7F0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54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android-logo-system-background-robot-blue-studio-shot-communication-wallpaper-qnu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openclipart.org/detail/5635/fwd__bubble_hand_drawn-by-rejon-17766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openclipart.org/detail/192458/friends-icon-by-mlampret-192458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allpaperflare.com/android-logo-system-background-robot-blue-studio-shot-communication-wallpaper-qnur" TargetMode="External"/><Relationship Id="rId5" Type="http://schemas.openxmlformats.org/officeDocument/2006/relationships/image" Target="../media/image1.jpg"/><Relationship Id="rId4" Type="http://schemas.openxmlformats.org/officeDocument/2006/relationships/hyperlink" Target="https://www.flickr.com/photos/vaguelyartistic/34472799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allpaperflare.com/man-hood-mask-neon-glow-wallpaper-cwte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allpaperflare.com/man-hood-mask-neon-glow-wallpaper-cwte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wallpaperflare.com/man-hood-mask-neon-glow-wallpaper-cwte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2656"/>
            <a:ext cx="9144000" cy="3563912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SENTIMENT ANALYSIS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TWITTER DATA 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600" dirty="0"/>
              <a:t>Android &amp; </a:t>
            </a:r>
            <a:r>
              <a:rPr lang="en-US" sz="3600" dirty="0" err="1"/>
              <a:t>Iphone</a:t>
            </a:r>
            <a:r>
              <a:rPr lang="en-US" sz="3600" dirty="0"/>
              <a:t> </a:t>
            </a:r>
            <a:br>
              <a:rPr lang="en-US" sz="5400" i="1" spc="65" dirty="0">
                <a:solidFill>
                  <a:schemeClr val="accent1"/>
                </a:solidFill>
                <a:latin typeface="Arial"/>
                <a:cs typeface="Arial"/>
              </a:rPr>
            </a:b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By GROUP ONE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987928" y="1585797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val 7" descr="Beige oval">
            <a:extLst>
              <a:ext uri="{FF2B5EF4-FFF2-40B4-BE49-F238E27FC236}">
                <a16:creationId xmlns:a16="http://schemas.microsoft.com/office/drawing/2014/main" id="{7D21CBB2-D2CD-4C6E-B201-F9B94A4F743D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890649" y="715455"/>
            <a:ext cx="50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Distribution of Brands/Products Mentioned</a:t>
            </a:r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AE6D7-5968-497B-BE2B-7F931BF096B4}"/>
              </a:ext>
            </a:extLst>
          </p:cNvPr>
          <p:cNvSpPr txBox="1"/>
          <p:nvPr/>
        </p:nvSpPr>
        <p:spPr>
          <a:xfrm>
            <a:off x="2169226" y="5496213"/>
            <a:ext cx="868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respondents emotion is directed to unknown brands and </a:t>
            </a:r>
            <a:r>
              <a:rPr lang="en-US" dirty="0" err="1"/>
              <a:t>iphone</a:t>
            </a:r>
            <a:r>
              <a:rPr lang="en-US" dirty="0"/>
              <a:t> products(</a:t>
            </a:r>
            <a:r>
              <a:rPr lang="en-US" dirty="0" err="1"/>
              <a:t>iphone</a:t>
            </a:r>
            <a:r>
              <a:rPr lang="en-US" dirty="0"/>
              <a:t> and </a:t>
            </a:r>
            <a:r>
              <a:rPr lang="en-US" dirty="0" err="1"/>
              <a:t>ipad</a:t>
            </a:r>
            <a:r>
              <a:rPr lang="en-US" dirty="0"/>
              <a:t>) follow as top 3 brands which emotions are directed at.</a:t>
            </a:r>
            <a:endParaRPr lang="en-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EBA53-36B0-4DFC-8726-1ECABC48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8" y="1361786"/>
            <a:ext cx="858586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890649" y="715455"/>
            <a:ext cx="50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Word Cloud from Tweets</a:t>
            </a:r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AE6D7-5968-497B-BE2B-7F931BF096B4}"/>
              </a:ext>
            </a:extLst>
          </p:cNvPr>
          <p:cNvSpPr txBox="1"/>
          <p:nvPr/>
        </p:nvSpPr>
        <p:spPr>
          <a:xfrm>
            <a:off x="2169226" y="5496213"/>
            <a:ext cx="868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words in most frequently used words in the tweets is link, retweet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EBA53-36B0-4DFC-8726-1ECABC48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75" y="1361786"/>
            <a:ext cx="905588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1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890649" y="715455"/>
            <a:ext cx="50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Top 10 Most Frequent Words by Emotion</a:t>
            </a:r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AE6D7-5968-497B-BE2B-7F931BF096B4}"/>
              </a:ext>
            </a:extLst>
          </p:cNvPr>
          <p:cNvSpPr txBox="1"/>
          <p:nvPr/>
        </p:nvSpPr>
        <p:spPr>
          <a:xfrm>
            <a:off x="2169226" y="5496213"/>
            <a:ext cx="868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respondents emotion is associated seems to be distributed evenly across the words.</a:t>
            </a:r>
            <a:endParaRPr lang="en-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EBA53-36B0-4DFC-8726-1ECABC485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"/>
          <a:stretch/>
        </p:blipFill>
        <p:spPr>
          <a:xfrm>
            <a:off x="1549668" y="1414914"/>
            <a:ext cx="8407940" cy="40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8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78715117"/>
              </p:ext>
            </p:extLst>
          </p:nvPr>
        </p:nvGraphicFramePr>
        <p:xfrm>
          <a:off x="1519169" y="2006116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367151"/>
              </p:ext>
            </p:extLst>
          </p:nvPr>
        </p:nvGraphicFramePr>
        <p:xfrm>
          <a:off x="3318628" y="1969509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491146"/>
              </p:ext>
            </p:extLst>
          </p:nvPr>
        </p:nvGraphicFramePr>
        <p:xfrm>
          <a:off x="5747015" y="1923469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228087"/>
              </p:ext>
            </p:extLst>
          </p:nvPr>
        </p:nvGraphicFramePr>
        <p:xfrm>
          <a:off x="7931723" y="1958154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3553371" y="3110673"/>
            <a:ext cx="100727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Logistic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Regression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5965021" y="3064633"/>
            <a:ext cx="100154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Multiclass Neural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Network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8201653" y="3099318"/>
            <a:ext cx="901243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LSTM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Neural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Network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1728024" y="2429711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66%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3545969" y="2423001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77%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6143105" y="2376961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86%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8184832" y="2343858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89%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1728024" y="3147280"/>
            <a:ext cx="9080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Random Forest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 flipV="1">
            <a:off x="976913" y="1196076"/>
            <a:ext cx="3779814" cy="133634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4706558" y="1673903"/>
            <a:ext cx="1351545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A8EA5-18D0-4F50-B4A5-E91BD8FEE0A1}"/>
              </a:ext>
            </a:extLst>
          </p:cNvPr>
          <p:cNvSpPr txBox="1"/>
          <p:nvPr/>
        </p:nvSpPr>
        <p:spPr>
          <a:xfrm>
            <a:off x="976913" y="4203032"/>
            <a:ext cx="1018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Forest: </a:t>
            </a:r>
            <a:r>
              <a:rPr lang="en-US" dirty="0"/>
              <a:t>84% accuracy, 77% macro F1 — better than Logistic Regression, interpretable, captured complex patterns.</a:t>
            </a:r>
          </a:p>
          <a:p>
            <a:r>
              <a:rPr lang="en-US" b="1" dirty="0"/>
              <a:t>Logistic Regression: </a:t>
            </a:r>
            <a:r>
              <a:rPr lang="en-US" dirty="0"/>
              <a:t>66% accuracy — weak across sentiment categories.</a:t>
            </a:r>
          </a:p>
          <a:p>
            <a:r>
              <a:rPr lang="en-US" b="1" dirty="0"/>
              <a:t>Neural Network: </a:t>
            </a:r>
            <a:r>
              <a:rPr lang="en-US" dirty="0"/>
              <a:t>86% accuracy, 82% macro F1 — improved performance but struggled with tone and structure.</a:t>
            </a:r>
          </a:p>
          <a:p>
            <a:r>
              <a:rPr lang="en-US" b="1" dirty="0"/>
              <a:t>LSTM: </a:t>
            </a:r>
            <a:r>
              <a:rPr lang="en-US" dirty="0"/>
              <a:t>89% accuracy, 84% macro F1 — best overall, handled emotion, structure, and complexity well.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265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0" y="1769167"/>
            <a:ext cx="4779359" cy="23055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On Models</a:t>
            </a:r>
          </a:p>
          <a:p>
            <a:pPr>
              <a:spcBef>
                <a:spcPts val="400"/>
              </a:spcBef>
            </a:pPr>
            <a:r>
              <a:rPr lang="en-US" sz="1900" dirty="0"/>
              <a:t>LSTM demonstrated the highest effectiveness in understanding language in a better way, making it the most suitable model for sentiment analysis on social media text.</a:t>
            </a:r>
            <a:endParaRPr lang="en-US" sz="19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8510" y="2847130"/>
            <a:ext cx="2736709" cy="273670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963832" y="4074695"/>
            <a:ext cx="4505012" cy="22219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Advancements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Future enhancements could include more training data, use of pre-trained embeddings like </a:t>
            </a:r>
            <a:r>
              <a:rPr lang="en-US" sz="1800" dirty="0" err="1"/>
              <a:t>GloVe</a:t>
            </a:r>
            <a:r>
              <a:rPr lang="en-US" sz="1800" dirty="0"/>
              <a:t> or BERT, or expanding into bidirectional LSTMs for even deeper context learning.</a:t>
            </a:r>
            <a:endParaRPr lang="en-US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8471" y="4005243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382982"/>
            <a:ext cx="12192000" cy="25039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71067" y="2743124"/>
            <a:ext cx="6282388" cy="18155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Bruce Siti | </a:t>
            </a:r>
            <a:r>
              <a:rPr lang="en-US" sz="2100" i="1" dirty="0">
                <a:solidFill>
                  <a:schemeClr val="bg2"/>
                </a:solidFill>
                <a:latin typeface="+mn-lt"/>
              </a:rPr>
              <a:t>Group Leader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Okech</a:t>
            </a:r>
            <a:r>
              <a:rPr lang="en-US" dirty="0"/>
              <a:t> </a:t>
            </a:r>
            <a:r>
              <a:rPr lang="en-US" dirty="0" err="1"/>
              <a:t>Maxmilian</a:t>
            </a:r>
            <a:r>
              <a:rPr lang="en-US" dirty="0"/>
              <a:t> | </a:t>
            </a:r>
            <a:r>
              <a:rPr lang="en-US" i="1" dirty="0">
                <a:solidFill>
                  <a:schemeClr val="bg2"/>
                </a:solidFill>
              </a:rPr>
              <a:t>Member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Bertha </a:t>
            </a:r>
            <a:r>
              <a:rPr lang="en-US" dirty="0" err="1"/>
              <a:t>Karuku</a:t>
            </a:r>
            <a:r>
              <a:rPr lang="en-US" dirty="0"/>
              <a:t> | </a:t>
            </a:r>
            <a:r>
              <a:rPr lang="en-US" i="1" dirty="0">
                <a:solidFill>
                  <a:schemeClr val="bg2"/>
                </a:solidFill>
              </a:rPr>
              <a:t>Member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Roy </a:t>
            </a:r>
            <a:r>
              <a:rPr lang="en-US" dirty="0" err="1"/>
              <a:t>Gichia</a:t>
            </a:r>
            <a:r>
              <a:rPr lang="en-US" dirty="0"/>
              <a:t> | </a:t>
            </a:r>
            <a:r>
              <a:rPr lang="en-US" i="1" dirty="0">
                <a:solidFill>
                  <a:schemeClr val="bg2"/>
                </a:solidFill>
              </a:rPr>
              <a:t>Member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</a:t>
            </a:r>
            <a:r>
              <a:rPr lang="en-US" dirty="0" err="1"/>
              <a:t>Neema</a:t>
            </a:r>
            <a:r>
              <a:rPr lang="en-US" dirty="0"/>
              <a:t> </a:t>
            </a:r>
            <a:r>
              <a:rPr lang="en-US" dirty="0" err="1"/>
              <a:t>Elaly</a:t>
            </a:r>
            <a:r>
              <a:rPr lang="en-US" dirty="0"/>
              <a:t> | </a:t>
            </a:r>
            <a:r>
              <a:rPr lang="en-US" i="1" dirty="0">
                <a:solidFill>
                  <a:schemeClr val="bg2"/>
                </a:solidFill>
              </a:rPr>
              <a:t>Member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Mich Sego </a:t>
            </a:r>
            <a:r>
              <a:rPr lang="en-US" sz="1600" dirty="0"/>
              <a:t>| </a:t>
            </a:r>
            <a:r>
              <a:rPr lang="en-US" sz="2100" i="1" dirty="0">
                <a:solidFill>
                  <a:schemeClr val="bg2"/>
                </a:solidFill>
              </a:rPr>
              <a:t>Member</a:t>
            </a:r>
            <a:endParaRPr lang="en-US" sz="21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1183825" y="166104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59313" y="2730588"/>
            <a:ext cx="3017520" cy="1828114"/>
          </a:xfr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8329" y="675"/>
            <a:ext cx="9935344" cy="6856650"/>
          </a:xfrm>
          <a:prstGeom prst="rect">
            <a:avLst/>
          </a:prstGeom>
        </p:spPr>
      </p:pic>
      <p:sp>
        <p:nvSpPr>
          <p:cNvPr id="11" name="object 2" descr="Blue rectangle">
            <a:extLst>
              <a:ext uri="{FF2B5EF4-FFF2-40B4-BE49-F238E27FC236}">
                <a16:creationId xmlns:a16="http://schemas.microsoft.com/office/drawing/2014/main" id="{EB0ADEA5-CF72-4FC2-B496-631AFE361C3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object 3" descr="People with documents">
            <a:extLst>
              <a:ext uri="{FF2B5EF4-FFF2-40B4-BE49-F238E27FC236}">
                <a16:creationId xmlns:a16="http://schemas.microsoft.com/office/drawing/2014/main" id="{0BC6EFE1-EE68-4E0B-9344-EFAFC2B56624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513096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AC2D0-A580-4E32-AC6E-8A9B6BA8016C}"/>
              </a:ext>
            </a:extLst>
          </p:cNvPr>
          <p:cNvSpPr txBox="1"/>
          <p:nvPr/>
        </p:nvSpPr>
        <p:spPr>
          <a:xfrm>
            <a:off x="1128329" y="6857325"/>
            <a:ext cx="9935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ww.flickr.com/photos/vaguelyartistic/344727991/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7" tooltip="https://creativecommons.org/licenses/by-nc-nd/3.0/"/>
              </a:rPr>
              <a:t>CC BY-NC-ND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81" y="0"/>
            <a:ext cx="11929885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2438400" y="415636"/>
            <a:ext cx="9753600" cy="551410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397165" y="794327"/>
            <a:ext cx="11794836" cy="474749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4" y="99004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Business Understanding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1289350" y="1644073"/>
            <a:ext cx="4511086" cy="70681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1148374" y="2019621"/>
            <a:ext cx="10221468" cy="28013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Apple and Google are two of the most influential tech companies globally, with millions of users and customers who actively discuss their products on platforms like Twitter.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However, manually analyzing sentiment in these discussions would be both time-consuming and impractical given the sheer volume of tweets.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Therefore, automating sentiment analysis using an NLP model will allow both companies to process and understand consumer opinions quickly and at scale.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This could give them a competitive edge by allowing for a timely response to customer feedback, identifying emerging issues, and improving customer satisfaction and brand loyalty</a:t>
            </a:r>
          </a:p>
        </p:txBody>
      </p:sp>
      <p:sp>
        <p:nvSpPr>
          <p:cNvPr id="10" name="Oval 9" descr="Beige oval">
            <a:extLst>
              <a:ext uri="{FF2B5EF4-FFF2-40B4-BE49-F238E27FC236}">
                <a16:creationId xmlns:a16="http://schemas.microsoft.com/office/drawing/2014/main" id="{6794B762-2BB0-4E76-A457-4096D596F9C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81" y="0"/>
            <a:ext cx="11929885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1773382" y="1359001"/>
            <a:ext cx="10418618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1302327" y="1692008"/>
            <a:ext cx="10889673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09" y="274721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Project Overview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1230528" y="905164"/>
            <a:ext cx="4403654" cy="9839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1607127" y="2068945"/>
            <a:ext cx="9762715" cy="2752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Social media platforms like Twitter provide a great amount of </a:t>
            </a:r>
            <a:r>
              <a:rPr lang="en-US" sz="1800" dirty="0" err="1">
                <a:solidFill>
                  <a:schemeClr val="bg1"/>
                </a:solidFill>
              </a:rPr>
              <a:t>realtime</a:t>
            </a:r>
            <a:r>
              <a:rPr lang="en-US" sz="1800" dirty="0">
                <a:solidFill>
                  <a:schemeClr val="bg1"/>
                </a:solidFill>
              </a:rPr>
              <a:t> insights into customer opinions, especially regarding products and services. For tech </a:t>
            </a:r>
            <a:r>
              <a:rPr lang="en-US" sz="1800" dirty="0" err="1">
                <a:solidFill>
                  <a:schemeClr val="bg1"/>
                </a:solidFill>
              </a:rPr>
              <a:t>gaints</a:t>
            </a:r>
            <a:r>
              <a:rPr lang="en-US" sz="1800" dirty="0">
                <a:solidFill>
                  <a:schemeClr val="bg1"/>
                </a:solidFill>
              </a:rPr>
              <a:t> like Apple and Google, monitoring sentiments around their products can be a crucial business strategy. Understanding how consumers feel about their products or services, whether positively, negatively or neutrally, helps inform marketing strategies, product development and customer support.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This project aims to build a Natural Language Processing (NLP) model to </a:t>
            </a:r>
            <a:r>
              <a:rPr lang="en-US" sz="1800" dirty="0" err="1">
                <a:solidFill>
                  <a:schemeClr val="bg1"/>
                </a:solidFill>
              </a:rPr>
              <a:t>analyse</a:t>
            </a:r>
            <a:r>
              <a:rPr lang="en-US" sz="1800" dirty="0">
                <a:solidFill>
                  <a:schemeClr val="bg1"/>
                </a:solidFill>
              </a:rPr>
              <a:t> the sentiment of tweets related to Apple and Google Products.</a:t>
            </a:r>
          </a:p>
        </p:txBody>
      </p:sp>
      <p:sp>
        <p:nvSpPr>
          <p:cNvPr id="10" name="Oval 9" descr="Beige oval">
            <a:extLst>
              <a:ext uri="{FF2B5EF4-FFF2-40B4-BE49-F238E27FC236}">
                <a16:creationId xmlns:a16="http://schemas.microsoft.com/office/drawing/2014/main" id="{26C90BE2-F33F-4487-AAF2-4ADD620B375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68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CAE0617-C894-48DF-8B9C-5002C66C7690}"/>
              </a:ext>
            </a:extLst>
          </p:cNvPr>
          <p:cNvSpPr/>
          <p:nvPr/>
        </p:nvSpPr>
        <p:spPr>
          <a:xfrm>
            <a:off x="0" y="1995054"/>
            <a:ext cx="12192000" cy="486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pic>
        <p:nvPicPr>
          <p:cNvPr id="26" name="Content Placeholder 7">
            <a:extLst>
              <a:ext uri="{FF2B5EF4-FFF2-40B4-BE49-F238E27FC236}">
                <a16:creationId xmlns:a16="http://schemas.microsoft.com/office/drawing/2014/main" id="{BC5C4881-6D02-4230-94D0-5C14F87C6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81" y="0"/>
            <a:ext cx="11929885" cy="6858000"/>
          </a:xfrm>
          <a:prstGeom prst="rect">
            <a:avLst/>
          </a:prstGeom>
        </p:spPr>
      </p:pic>
      <p:sp>
        <p:nvSpPr>
          <p:cNvPr id="25" name="object 3" descr="Blue rectangle">
            <a:extLst>
              <a:ext uri="{FF2B5EF4-FFF2-40B4-BE49-F238E27FC236}">
                <a16:creationId xmlns:a16="http://schemas.microsoft.com/office/drawing/2014/main" id="{A6FAF623-7FBE-4652-9EBF-F6E4C19BDD65}"/>
              </a:ext>
            </a:extLst>
          </p:cNvPr>
          <p:cNvSpPr/>
          <p:nvPr/>
        </p:nvSpPr>
        <p:spPr>
          <a:xfrm>
            <a:off x="1200" y="0"/>
            <a:ext cx="12188419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27E6F-91EF-4066-8FEC-74D3D07661CB}"/>
              </a:ext>
            </a:extLst>
          </p:cNvPr>
          <p:cNvSpPr txBox="1"/>
          <p:nvPr/>
        </p:nvSpPr>
        <p:spPr>
          <a:xfrm>
            <a:off x="878336" y="1502545"/>
            <a:ext cx="9512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Main Objective</a:t>
            </a:r>
          </a:p>
          <a:p>
            <a:r>
              <a:rPr lang="en-US" dirty="0">
                <a:solidFill>
                  <a:schemeClr val="bg1"/>
                </a:solidFill>
              </a:rPr>
              <a:t>To develop an NLP-based machine learning model that can accurately classify the sentiment of tweets related to Apple and Google products as positive, negative, or neutral</a:t>
            </a:r>
            <a:r>
              <a:rPr lang="en-US" dirty="0"/>
              <a:t>.</a:t>
            </a:r>
            <a:endParaRPr lang="en-KE" b="1" dirty="0">
              <a:solidFill>
                <a:srgbClr val="0090A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0B36C2-BE9D-46BE-BEA6-946D9BBEF0DA}"/>
              </a:ext>
            </a:extLst>
          </p:cNvPr>
          <p:cNvSpPr txBox="1"/>
          <p:nvPr/>
        </p:nvSpPr>
        <p:spPr>
          <a:xfrm>
            <a:off x="915637" y="2887610"/>
            <a:ext cx="9595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Specific Objectives</a:t>
            </a:r>
          </a:p>
          <a:p>
            <a:r>
              <a:rPr lang="en-US" dirty="0">
                <a:solidFill>
                  <a:schemeClr val="bg1"/>
                </a:solidFill>
              </a:rPr>
              <a:t>Build and evaluate multiple machine learning and deep learning models to classify tweet sentiments.</a:t>
            </a:r>
          </a:p>
          <a:p>
            <a:r>
              <a:rPr lang="en-US" dirty="0">
                <a:solidFill>
                  <a:schemeClr val="bg1"/>
                </a:solidFill>
              </a:rPr>
              <a:t>Preprocess tweet data effectively through removing noise, handling </a:t>
            </a:r>
            <a:r>
              <a:rPr lang="en-US" dirty="0" err="1">
                <a:solidFill>
                  <a:schemeClr val="bg1"/>
                </a:solidFill>
              </a:rPr>
              <a:t>stopwords</a:t>
            </a:r>
            <a:r>
              <a:rPr lang="en-US" dirty="0">
                <a:solidFill>
                  <a:schemeClr val="bg1"/>
                </a:solidFill>
              </a:rPr>
              <a:t> and tokenization, to improve model accuracy.</a:t>
            </a:r>
          </a:p>
          <a:p>
            <a:r>
              <a:rPr lang="en-US" dirty="0">
                <a:solidFill>
                  <a:schemeClr val="bg1"/>
                </a:solidFill>
              </a:rPr>
              <a:t>Identify patterns in customer sentiments towards Apple and Google products.</a:t>
            </a:r>
          </a:p>
          <a:p>
            <a:endParaRPr lang="en-KE" b="1" dirty="0">
              <a:solidFill>
                <a:schemeClr val="accent2"/>
              </a:solidFill>
            </a:endParaRPr>
          </a:p>
        </p:txBody>
      </p:sp>
      <p:sp>
        <p:nvSpPr>
          <p:cNvPr id="10" name="Oval 9" descr="Beige oval">
            <a:extLst>
              <a:ext uri="{FF2B5EF4-FFF2-40B4-BE49-F238E27FC236}">
                <a16:creationId xmlns:a16="http://schemas.microsoft.com/office/drawing/2014/main" id="{3D671169-5624-4F6C-B856-700314FD41EA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E24B5-652C-4DB5-B7C3-B5BBEC1280B1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292E">
                    <a:alpha val="7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292E">
                  <a:alpha val="70000"/>
                </a:srgbClr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EC6CF7-AE04-425C-93B9-7CEF9AF69A4C}"/>
              </a:ext>
            </a:extLst>
          </p:cNvPr>
          <p:cNvSpPr/>
          <p:nvPr/>
        </p:nvSpPr>
        <p:spPr>
          <a:xfrm>
            <a:off x="942534" y="1515985"/>
            <a:ext cx="10078391" cy="46588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2959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 flipV="1">
            <a:off x="976913" y="1196076"/>
            <a:ext cx="3779814" cy="133634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6E67E-6318-4565-A06F-4293CBB95AEE}"/>
              </a:ext>
            </a:extLst>
          </p:cNvPr>
          <p:cNvSpPr txBox="1"/>
          <p:nvPr/>
        </p:nvSpPr>
        <p:spPr>
          <a:xfrm>
            <a:off x="523307" y="1841053"/>
            <a:ext cx="939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dataset is from </a:t>
            </a:r>
            <a:r>
              <a:rPr lang="en-US" dirty="0" err="1">
                <a:solidFill>
                  <a:schemeClr val="bg1"/>
                </a:solidFill>
              </a:rPr>
              <a:t>CrowdFolder</a:t>
            </a:r>
            <a:r>
              <a:rPr lang="en-US" dirty="0">
                <a:solidFill>
                  <a:schemeClr val="bg1"/>
                </a:solidFill>
              </a:rPr>
              <a:t> via </a:t>
            </a:r>
            <a:r>
              <a:rPr lang="en-US" dirty="0" err="1">
                <a:solidFill>
                  <a:schemeClr val="bg1"/>
                </a:solidFill>
              </a:rPr>
              <a:t>data.world</a:t>
            </a:r>
            <a:r>
              <a:rPr lang="en-US" dirty="0">
                <a:solidFill>
                  <a:schemeClr val="bg1"/>
                </a:solidFill>
              </a:rPr>
              <a:t>. The dataset consists of over 9,000 tweets that have been rated by human annotators as positive, negative or neutral sentiment.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1175C-D7F1-4411-8475-08456C4A1AD6}"/>
              </a:ext>
            </a:extLst>
          </p:cNvPr>
          <p:cNvSpPr txBox="1"/>
          <p:nvPr/>
        </p:nvSpPr>
        <p:spPr>
          <a:xfrm>
            <a:off x="820410" y="2967335"/>
            <a:ext cx="324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Description</a:t>
            </a:r>
            <a:endParaRPr lang="en-KE" sz="2400" b="1" dirty="0">
              <a:solidFill>
                <a:schemeClr val="bg1"/>
              </a:solidFill>
            </a:endParaRPr>
          </a:p>
        </p:txBody>
      </p:sp>
      <p:sp>
        <p:nvSpPr>
          <p:cNvPr id="40" name="object 27" descr="Beige rectangle">
            <a:extLst>
              <a:ext uri="{FF2B5EF4-FFF2-40B4-BE49-F238E27FC236}">
                <a16:creationId xmlns:a16="http://schemas.microsoft.com/office/drawing/2014/main" id="{BA4A6017-189C-4AFE-8F05-6AD5334992F9}"/>
              </a:ext>
            </a:extLst>
          </p:cNvPr>
          <p:cNvSpPr/>
          <p:nvPr/>
        </p:nvSpPr>
        <p:spPr>
          <a:xfrm flipV="1">
            <a:off x="820410" y="3429000"/>
            <a:ext cx="2560099" cy="10852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41" name="Content Placeholder 5">
            <a:extLst>
              <a:ext uri="{FF2B5EF4-FFF2-40B4-BE49-F238E27FC236}">
                <a16:creationId xmlns:a16="http://schemas.microsoft.com/office/drawing/2014/main" id="{3D87875A-3F7D-430E-B829-5048C06220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1939799"/>
              </p:ext>
            </p:extLst>
          </p:nvPr>
        </p:nvGraphicFramePr>
        <p:xfrm>
          <a:off x="289751" y="3595634"/>
          <a:ext cx="10978882" cy="289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746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5052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4604084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</a:tblGrid>
              <a:tr h="473532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9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Column</a:t>
                      </a:r>
                      <a:endParaRPr sz="19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9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Data Type</a:t>
                      </a:r>
                      <a:endParaRPr sz="19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9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Description</a:t>
                      </a:r>
                      <a:endParaRPr sz="19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tweet_text</a:t>
                      </a:r>
                      <a:endParaRPr lang="en-US" sz="19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object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It contains text data.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785067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emotion_in_tweet_is_directed_at</a:t>
                      </a:r>
                      <a:endParaRPr lang="en-US" sz="19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object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It contains categorical or string values indicating emotion direction.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1258599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is_there_an_emotion_directed_at_a_brand_or_product</a:t>
                      </a:r>
                      <a:endParaRPr lang="en-US" sz="19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object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It  holds categorical values ('Negative emotion', 'Positive emotion’, 'No emotion toward brand or product' and 'I can't tell').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</a:tbl>
          </a:graphicData>
        </a:graphic>
      </p:graphicFrame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77B89816-87E5-4DD8-BB25-B4F94AB64E04}"/>
              </a:ext>
            </a:extLst>
          </p:cNvPr>
          <p:cNvSpPr/>
          <p:nvPr/>
        </p:nvSpPr>
        <p:spPr>
          <a:xfrm>
            <a:off x="11571862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LIBRARIES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45762639"/>
              </p:ext>
            </p:extLst>
          </p:nvPr>
        </p:nvGraphicFramePr>
        <p:xfrm>
          <a:off x="859454" y="2544763"/>
          <a:ext cx="10966507" cy="183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328">
                  <a:extLst>
                    <a:ext uri="{9D8B030D-6E8A-4147-A177-3AD203B41FA5}">
                      <a16:colId xmlns:a16="http://schemas.microsoft.com/office/drawing/2014/main" val="2715064505"/>
                    </a:ext>
                  </a:extLst>
                </a:gridCol>
                <a:gridCol w="2050274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193301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455319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1931285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Data Manipulation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Text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Preprocessing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Modeling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Numpy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Natural  Language Processing Kit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Regex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Matplotlib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Seaborn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Word Cloud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Label Encoder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Tokenizer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Vader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4687CEBF-4135-493D-BBAD-DF139054149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9F8BB-1FFE-4373-B512-C24A2F22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2250054"/>
            <a:ext cx="8241476" cy="3924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1591293" y="1690688"/>
            <a:ext cx="504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Tweet Sentiment Distribution</a:t>
            </a:r>
          </a:p>
          <a:p>
            <a:endParaRPr lang="en-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B9792-FBCC-4E4D-A304-8BCC7F425980}"/>
              </a:ext>
            </a:extLst>
          </p:cNvPr>
          <p:cNvSpPr txBox="1"/>
          <p:nvPr/>
        </p:nvSpPr>
        <p:spPr>
          <a:xfrm>
            <a:off x="8277100" y="2553195"/>
            <a:ext cx="354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people have no emotion towards a most brands and few people can tell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890649" y="715455"/>
            <a:ext cx="50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Distribution of Brands/Products Mentioned</a:t>
            </a:r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AE6D7-5968-497B-BE2B-7F931BF096B4}"/>
              </a:ext>
            </a:extLst>
          </p:cNvPr>
          <p:cNvSpPr txBox="1"/>
          <p:nvPr/>
        </p:nvSpPr>
        <p:spPr>
          <a:xfrm>
            <a:off x="2169226" y="5496213"/>
            <a:ext cx="868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respondents emotion is directed to unknown </a:t>
            </a:r>
            <a:r>
              <a:rPr lang="en-US" dirty="0" err="1"/>
              <a:t>barnds</a:t>
            </a:r>
            <a:r>
              <a:rPr lang="en-US" dirty="0"/>
              <a:t> and </a:t>
            </a:r>
            <a:r>
              <a:rPr lang="en-US" dirty="0" err="1"/>
              <a:t>iphone</a:t>
            </a:r>
            <a:r>
              <a:rPr lang="en-US" dirty="0"/>
              <a:t> products(</a:t>
            </a:r>
            <a:r>
              <a:rPr lang="en-US" dirty="0" err="1"/>
              <a:t>iphone</a:t>
            </a:r>
            <a:r>
              <a:rPr lang="en-US" dirty="0"/>
              <a:t> and </a:t>
            </a:r>
            <a:r>
              <a:rPr lang="en-US" dirty="0" err="1"/>
              <a:t>ipad</a:t>
            </a:r>
            <a:r>
              <a:rPr lang="en-US" dirty="0"/>
              <a:t>) follow as top 3 brands which emotions are directed at.</a:t>
            </a:r>
            <a:endParaRPr lang="en-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EBA53-36B0-4DFC-8726-1ECABC48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8" y="1361786"/>
            <a:ext cx="858586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purl.org/dc/terms/"/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794</Words>
  <Application>Microsoft Office PowerPoint</Application>
  <PresentationFormat>Widescreen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</vt:lpstr>
      <vt:lpstr>Calibri</vt:lpstr>
      <vt:lpstr>Gill Sans MT</vt:lpstr>
      <vt:lpstr>Wingdings</vt:lpstr>
      <vt:lpstr>Office Theme</vt:lpstr>
      <vt:lpstr>SENTIMENT ANALYSIS TWITTER DATA  Android &amp; Iphone  </vt:lpstr>
      <vt:lpstr>Business Understanding</vt:lpstr>
      <vt:lpstr>Project Overview</vt:lpstr>
      <vt:lpstr>OBJECTIVES</vt:lpstr>
      <vt:lpstr>METHODOLOGY</vt:lpstr>
      <vt:lpstr>Data Collection</vt:lpstr>
      <vt:lpstr>LIBRARIES</vt:lpstr>
      <vt:lpstr>ANALYSIS</vt:lpstr>
      <vt:lpstr>PowerPoint Presentation</vt:lpstr>
      <vt:lpstr>PowerPoint Presentation</vt:lpstr>
      <vt:lpstr>PowerPoint Presentation</vt:lpstr>
      <vt:lpstr>PowerPoint Presentation</vt:lpstr>
      <vt:lpstr>EVALUATION</vt:lpstr>
      <vt:lpstr>CONCLUSION</vt:lpstr>
      <vt:lpstr>THE 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2025-04-22T14:44:40Z</dcterms:created>
  <dcterms:modified xsi:type="dcterms:W3CDTF">2025-04-22T20:04:25Z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