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65" r:id="rId2"/>
    <p:sldId id="260" r:id="rId3"/>
    <p:sldId id="286" r:id="rId4"/>
    <p:sldId id="302" r:id="rId5"/>
    <p:sldId id="301" r:id="rId6"/>
    <p:sldId id="307" r:id="rId7"/>
    <p:sldId id="303" r:id="rId8"/>
    <p:sldId id="263" r:id="rId9"/>
    <p:sldId id="308" r:id="rId10"/>
    <p:sldId id="294" r:id="rId11"/>
    <p:sldId id="277" r:id="rId12"/>
    <p:sldId id="309" r:id="rId13"/>
    <p:sldId id="284" r:id="rId14"/>
    <p:sldId id="281" r:id="rId15"/>
    <p:sldId id="280" r:id="rId16"/>
    <p:sldId id="258" r:id="rId17"/>
    <p:sldId id="285" r:id="rId18"/>
    <p:sldId id="275" r:id="rId19"/>
    <p:sldId id="264" r:id="rId20"/>
    <p:sldId id="305" r:id="rId21"/>
    <p:sldId id="306" r:id="rId22"/>
    <p:sldId id="300" r:id="rId23"/>
    <p:sldId id="311" r:id="rId24"/>
    <p:sldId id="312" r:id="rId25"/>
    <p:sldId id="313" r:id="rId26"/>
    <p:sldId id="314" r:id="rId27"/>
    <p:sldId id="295" r:id="rId28"/>
    <p:sldId id="304" r:id="rId29"/>
    <p:sldId id="298" r:id="rId30"/>
    <p:sldId id="29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35" autoAdjust="0"/>
    <p:restoredTop sz="86409" autoAdjust="0"/>
  </p:normalViewPr>
  <p:slideViewPr>
    <p:cSldViewPr snapToGrid="0">
      <p:cViewPr varScale="1">
        <p:scale>
          <a:sx n="59" d="100"/>
          <a:sy n="59" d="100"/>
        </p:scale>
        <p:origin x="378" y="72"/>
      </p:cViewPr>
      <p:guideLst/>
    </p:cSldViewPr>
  </p:slideViewPr>
  <p:outlineViewPr>
    <p:cViewPr>
      <p:scale>
        <a:sx n="33" d="100"/>
        <a:sy n="33" d="100"/>
      </p:scale>
      <p:origin x="0" y="-36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8DC98E-0935-450B-8735-8E0C5EDF216B}" type="datetimeFigureOut">
              <a:rPr lang="en-US" smtClean="0"/>
              <a:t>1/18/2025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C3967-BB65-4606-A24D-E6ADEBE089F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68FF88-4020-46A2-AED2-9D5F0886B732}"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t>21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6634D-EE06-B5D3-051F-D39F9EF166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4EF6AA-8012-763E-AAA7-D341D14057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1A5544-4E41-0C9D-47FB-85CA5C177EB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4B264F-7656-2E6C-FE5E-4E895E61672F}"/>
              </a:ext>
            </a:extLst>
          </p:cNvPr>
          <p:cNvSpPr>
            <a:spLocks noGrp="1"/>
          </p:cNvSpPr>
          <p:nvPr>
            <p:ph type="sldNum" sz="quarter" idx="5"/>
          </p:nvPr>
        </p:nvSpPr>
        <p:spPr/>
        <p:txBody>
          <a:bodyPr/>
          <a:lstStyle/>
          <a:p>
            <a:fld id="{B6AC3967-BB65-4606-A24D-E6ADEBE089F7}" type="slidenum">
              <a:rPr lang="en-US" smtClean="0"/>
              <a:t>23</a:t>
            </a:fld>
            <a:endParaRPr lang="en-US"/>
          </a:p>
        </p:txBody>
      </p:sp>
    </p:spTree>
    <p:extLst>
      <p:ext uri="{BB962C8B-B14F-4D97-AF65-F5344CB8AC3E}">
        <p14:creationId xmlns:p14="http://schemas.microsoft.com/office/powerpoint/2010/main" val="1942347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62A8CA-D482-1407-FE98-2FDBAE66EA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9857A9-CF97-45BE-425E-C594B4C72E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41AD49-291E-5B89-4865-0C2D77B7D1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78A475-40F9-A223-6065-F609B77FF4EC}"/>
              </a:ext>
            </a:extLst>
          </p:cNvPr>
          <p:cNvSpPr>
            <a:spLocks noGrp="1"/>
          </p:cNvSpPr>
          <p:nvPr>
            <p:ph type="sldNum" sz="quarter" idx="5"/>
          </p:nvPr>
        </p:nvSpPr>
        <p:spPr/>
        <p:txBody>
          <a:bodyPr/>
          <a:lstStyle/>
          <a:p>
            <a:fld id="{B6AC3967-BB65-4606-A24D-E6ADEBE089F7}" type="slidenum">
              <a:rPr lang="en-US" smtClean="0"/>
              <a:t>24</a:t>
            </a:fld>
            <a:endParaRPr lang="en-US"/>
          </a:p>
        </p:txBody>
      </p:sp>
    </p:spTree>
    <p:extLst>
      <p:ext uri="{BB962C8B-B14F-4D97-AF65-F5344CB8AC3E}">
        <p14:creationId xmlns:p14="http://schemas.microsoft.com/office/powerpoint/2010/main" val="3766970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8E403-6F23-0C9F-F4CF-67E697473A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38735E-A275-E4D8-C04D-70EC53C4E7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CF7705-8594-DB2F-B9EF-140042C08E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4C29DC1-07E1-3B78-62EA-2EBE6F64D483}"/>
              </a:ext>
            </a:extLst>
          </p:cNvPr>
          <p:cNvSpPr>
            <a:spLocks noGrp="1"/>
          </p:cNvSpPr>
          <p:nvPr>
            <p:ph type="sldNum" sz="quarter" idx="5"/>
          </p:nvPr>
        </p:nvSpPr>
        <p:spPr/>
        <p:txBody>
          <a:bodyPr/>
          <a:lstStyle/>
          <a:p>
            <a:fld id="{B6AC3967-BB65-4606-A24D-E6ADEBE089F7}" type="slidenum">
              <a:rPr lang="en-US" smtClean="0"/>
              <a:t>25</a:t>
            </a:fld>
            <a:endParaRPr lang="en-US"/>
          </a:p>
        </p:txBody>
      </p:sp>
    </p:spTree>
    <p:extLst>
      <p:ext uri="{BB962C8B-B14F-4D97-AF65-F5344CB8AC3E}">
        <p14:creationId xmlns:p14="http://schemas.microsoft.com/office/powerpoint/2010/main" val="3284945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56EA2C-25F8-DCEC-8765-58C3DFF3C7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B043D0-BAF1-73F0-0057-899C8082CA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DC4187-4A82-CB61-FA31-14209C5F01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08FD2C4-99FD-4FDC-B7C3-CC387D830FAA}"/>
              </a:ext>
            </a:extLst>
          </p:cNvPr>
          <p:cNvSpPr>
            <a:spLocks noGrp="1"/>
          </p:cNvSpPr>
          <p:nvPr>
            <p:ph type="sldNum" sz="quarter" idx="5"/>
          </p:nvPr>
        </p:nvSpPr>
        <p:spPr/>
        <p:txBody>
          <a:bodyPr/>
          <a:lstStyle/>
          <a:p>
            <a:fld id="{B6AC3967-BB65-4606-A24D-E6ADEBE089F7}" type="slidenum">
              <a:rPr lang="en-US" smtClean="0"/>
              <a:t>26</a:t>
            </a:fld>
            <a:endParaRPr lang="en-US"/>
          </a:p>
        </p:txBody>
      </p:sp>
    </p:spTree>
    <p:extLst>
      <p:ext uri="{BB962C8B-B14F-4D97-AF65-F5344CB8AC3E}">
        <p14:creationId xmlns:p14="http://schemas.microsoft.com/office/powerpoint/2010/main" val="135221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fig1:The highly rated genre is drama.</a:t>
            </a:r>
          </a:p>
        </p:txBody>
      </p:sp>
      <p:sp>
        <p:nvSpPr>
          <p:cNvPr id="4" name="Slide Number Placeholder 3"/>
          <p:cNvSpPr>
            <a:spLocks noGrp="1"/>
          </p:cNvSpPr>
          <p:nvPr>
            <p:ph type="sldNum" sz="quarter" idx="5"/>
          </p:nvPr>
        </p:nvSpPr>
        <p:spPr/>
        <p:txBody>
          <a:bodyPr/>
          <a:lstStyle/>
          <a:p>
            <a:fld id="{B6AC3967-BB65-4606-A24D-E6ADEBE089F7}" type="slidenum">
              <a:rPr lang="en-US" smtClean="0"/>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2403C-CA6D-0D4F-B4A8-BBFDA65241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5D1AA8-5BEA-B14F-7605-D00303FFD1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6763DC-880F-C079-08B2-D412DEB13CA7}"/>
              </a:ext>
            </a:extLst>
          </p:cNvPr>
          <p:cNvSpPr>
            <a:spLocks noGrp="1"/>
          </p:cNvSpPr>
          <p:nvPr>
            <p:ph type="body" idx="1"/>
          </p:nvPr>
        </p:nvSpPr>
        <p:spPr/>
        <p:txBody>
          <a:bodyPr/>
          <a:lstStyle/>
          <a:p>
            <a:r>
              <a:rPr lang="en-US" dirty="0"/>
              <a:t>fig1:The highly rated genre is drama.</a:t>
            </a:r>
          </a:p>
        </p:txBody>
      </p:sp>
      <p:sp>
        <p:nvSpPr>
          <p:cNvPr id="4" name="Slide Number Placeholder 3">
            <a:extLst>
              <a:ext uri="{FF2B5EF4-FFF2-40B4-BE49-F238E27FC236}">
                <a16:creationId xmlns:a16="http://schemas.microsoft.com/office/drawing/2014/main" id="{FA5E6995-D32B-C2C5-3A20-1EAF6B65F540}"/>
              </a:ext>
            </a:extLst>
          </p:cNvPr>
          <p:cNvSpPr>
            <a:spLocks noGrp="1"/>
          </p:cNvSpPr>
          <p:nvPr>
            <p:ph type="sldNum" sz="quarter" idx="5"/>
          </p:nvPr>
        </p:nvSpPr>
        <p:spPr/>
        <p:txBody>
          <a:bodyPr/>
          <a:lstStyle/>
          <a:p>
            <a:fld id="{B6AC3967-BB65-4606-A24D-E6ADEBE089F7}" type="slidenum">
              <a:rPr lang="en-US" smtClean="0"/>
              <a:t>12</a:t>
            </a:fld>
            <a:endParaRPr lang="en-US"/>
          </a:p>
        </p:txBody>
      </p:sp>
    </p:spTree>
    <p:extLst>
      <p:ext uri="{BB962C8B-B14F-4D97-AF65-F5344CB8AC3E}">
        <p14:creationId xmlns:p14="http://schemas.microsoft.com/office/powerpoint/2010/main" val="1069777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3:movies and films from Jay roach made highest sales followed by Mel Gibson and Sam Mendes.</a:t>
            </a:r>
          </a:p>
        </p:txBody>
      </p:sp>
      <p:sp>
        <p:nvSpPr>
          <p:cNvPr id="4" name="Slide Number Placeholder 3"/>
          <p:cNvSpPr>
            <a:spLocks noGrp="1"/>
          </p:cNvSpPr>
          <p:nvPr>
            <p:ph type="sldNum" sz="quarter" idx="5"/>
          </p:nvPr>
        </p:nvSpPr>
        <p:spPr/>
        <p:txBody>
          <a:bodyPr/>
          <a:lstStyle/>
          <a:p>
            <a:fld id="{B6AC3967-BB65-4606-A24D-E6ADEBE089F7}" type="slidenum">
              <a:rPr lang="en-US" smtClean="0"/>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 4:Dramas from Anna were the most popular as well as </a:t>
            </a:r>
            <a:r>
              <a:rPr lang="en-US" dirty="0" err="1"/>
              <a:t>crim,drama,thriller</a:t>
            </a:r>
            <a:r>
              <a:rPr lang="en-US" dirty="0"/>
              <a:t> from Eden Movies.</a:t>
            </a:r>
          </a:p>
        </p:txBody>
      </p:sp>
      <p:sp>
        <p:nvSpPr>
          <p:cNvPr id="4" name="Slide Number Placeholder 3"/>
          <p:cNvSpPr>
            <a:spLocks noGrp="1"/>
          </p:cNvSpPr>
          <p:nvPr>
            <p:ph type="sldNum" sz="quarter" idx="5"/>
          </p:nvPr>
        </p:nvSpPr>
        <p:spPr/>
        <p:txBody>
          <a:bodyPr/>
          <a:lstStyle/>
          <a:p>
            <a:fld id="{B6AC3967-BB65-4606-A24D-E6ADEBE089F7}" type="slidenum">
              <a:rPr lang="en-US" smtClean="0"/>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5:Drama was the most popular genre doubling the other categories.</a:t>
            </a:r>
          </a:p>
        </p:txBody>
      </p:sp>
      <p:sp>
        <p:nvSpPr>
          <p:cNvPr id="4" name="Slide Number Placeholder 3"/>
          <p:cNvSpPr>
            <a:spLocks noGrp="1"/>
          </p:cNvSpPr>
          <p:nvPr>
            <p:ph type="sldNum" sz="quarter" idx="5"/>
          </p:nvPr>
        </p:nvSpPr>
        <p:spPr/>
        <p:txBody>
          <a:bodyPr/>
          <a:lstStyle/>
          <a:p>
            <a:fld id="{B6AC3967-BB65-4606-A24D-E6ADEBE089F7}" type="slidenum">
              <a:rPr lang="en-US" smtClean="0"/>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7:R,PG-13,PG IN Descending order of popularity.</a:t>
            </a:r>
          </a:p>
        </p:txBody>
      </p:sp>
      <p:sp>
        <p:nvSpPr>
          <p:cNvPr id="4" name="Slide Number Placeholder 3"/>
          <p:cNvSpPr>
            <a:spLocks noGrp="1"/>
          </p:cNvSpPr>
          <p:nvPr>
            <p:ph type="sldNum" sz="quarter" idx="5"/>
          </p:nvPr>
        </p:nvSpPr>
        <p:spPr/>
        <p:txBody>
          <a:bodyPr/>
          <a:lstStyle/>
          <a:p>
            <a:fld id="{B6AC3967-BB65-4606-A24D-E6ADEBE089F7}" type="slidenum">
              <a:rPr lang="en-US" smtClean="0"/>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C044C0-9916-4112-8D28-631360530F20}" type="datetime8">
              <a:rPr lang="en-US" smtClean="0"/>
              <a:t>1/18/2025 1:19 PM</a:t>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102445-0A49-423B-9D83-53E1553DDBB8}" type="datetime8">
              <a:rPr lang="en-US" smtClean="0"/>
              <a:t>1/18/2025 1:19 PM</a:t>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921CA2-459C-431F-9285-946548AA4FB4}" type="datetime8">
              <a:rPr lang="en-US" smtClean="0"/>
              <a:t>1/18/2025 1:19 PM</a:t>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BF1266-03E0-45A9-B1E3-D5422494BD60}" type="datetime8">
              <a:rPr lang="en-US" smtClean="0"/>
              <a:t>1/18/2025 1:19 PM</a:t>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FADDD5-B153-4219-94B0-1FF50A6816A5}" type="datetime8">
              <a:rPr lang="en-US" smtClean="0"/>
              <a:t>1/18/2025 1:19 PM</a:t>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BC6F1A-280C-41CB-A477-07CA795B893F}" type="datetime8">
              <a:rPr lang="en-US" smtClean="0"/>
              <a:t>1/18/2025 1:19 PM</a:t>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D0E147-E127-4D87-84FF-83AF777D57B0}" type="datetime8">
              <a:rPr lang="en-US" smtClean="0"/>
              <a:t>1/18/2025 1:19 PM</a:t>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720A3F-507D-4EC9-B968-56BE774C5C3F}" type="datetime8">
              <a:rPr lang="en-US" smtClean="0"/>
              <a:t>1/18/2025 1:19 PM</a:t>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EC282A-B492-45B7-A20C-B47B480682FB}" type="datetime8">
              <a:rPr lang="en-US" smtClean="0"/>
              <a:t>1/18/2025 1:19 PM</a:t>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ED6867-56C6-420B-BF33-E2323BB11E2C}" type="datetime8">
              <a:rPr lang="en-US" smtClean="0"/>
              <a:t>1/18/2025 1:19 PM</a:t>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07E069-8BF9-4C5D-AE63-557D18EFCB98}" type="datetime8">
              <a:rPr lang="en-US" smtClean="0"/>
              <a:t>1/18/2025 1:19 PM</a:t>
            </a:fld>
            <a:endParaRPr lang="en-US"/>
          </a:p>
        </p:txBody>
      </p:sp>
      <p:sp>
        <p:nvSpPr>
          <p:cNvPr id="6" name="Footer Placeholder 5"/>
          <p:cNvSpPr>
            <a:spLocks noGrp="1"/>
          </p:cNvSpPr>
          <p:nvPr>
            <p:ph type="ftr" sz="quarter" idx="11"/>
          </p:nvPr>
        </p:nvSpPr>
        <p:spPr/>
        <p:txBody>
          <a:bodyPr/>
          <a:lstStyle/>
          <a:p>
            <a:r>
              <a:rPr lang="en-GB"/>
              <a:t>GROUP ONE  PHASE TWO PROJECT</a:t>
            </a:r>
            <a:endParaRPr lang="en-US"/>
          </a:p>
        </p:txBody>
      </p:sp>
      <p:sp>
        <p:nvSpPr>
          <p:cNvPr id="7" name="Slide Number Placeholder 6"/>
          <p:cNvSpPr>
            <a:spLocks noGrp="1"/>
          </p:cNvSpPr>
          <p:nvPr>
            <p:ph type="sldNum" sz="quarter" idx="12"/>
          </p:nvPr>
        </p:nvSpPr>
        <p:spPr/>
        <p:txBody>
          <a:bodyPr/>
          <a:lstStyle/>
          <a:p>
            <a:fld id="{C4C7283F-616F-4503-ABBD-21FFB284830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5FBD63-573C-4E06-9569-363F3C494C3D}" type="datetime8">
              <a:rPr lang="en-US" smtClean="0"/>
              <a:t>1/18/2025 1:19 PM</a:t>
            </a:fld>
            <a:endParaRPr lang="en-US"/>
          </a:p>
        </p:txBody>
      </p:sp>
      <p:sp>
        <p:nvSpPr>
          <p:cNvPr id="8" name="Footer Placeholder 7"/>
          <p:cNvSpPr>
            <a:spLocks noGrp="1"/>
          </p:cNvSpPr>
          <p:nvPr>
            <p:ph type="ftr" sz="quarter" idx="11"/>
          </p:nvPr>
        </p:nvSpPr>
        <p:spPr/>
        <p:txBody>
          <a:bodyPr/>
          <a:lstStyle/>
          <a:p>
            <a:r>
              <a:rPr lang="en-GB"/>
              <a:t>GROUP ONE  PHASE TWO PROJECT</a:t>
            </a:r>
            <a:endParaRPr lang="en-US"/>
          </a:p>
        </p:txBody>
      </p:sp>
      <p:sp>
        <p:nvSpPr>
          <p:cNvPr id="9" name="Slide Number Placeholder 8"/>
          <p:cNvSpPr>
            <a:spLocks noGrp="1"/>
          </p:cNvSpPr>
          <p:nvPr>
            <p:ph type="sldNum" sz="quarter" idx="12"/>
          </p:nvPr>
        </p:nvSpPr>
        <p:spPr/>
        <p:txBody>
          <a:bodyPr/>
          <a:lstStyle/>
          <a:p>
            <a:fld id="{C4C7283F-616F-4503-ABBD-21FFB284830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D13991-E6B6-4F87-BE91-DE86F2D18115}" type="datetime8">
              <a:rPr lang="en-US" smtClean="0"/>
              <a:t>1/18/2025 1:19 PM</a:t>
            </a:fld>
            <a:endParaRPr lang="en-US"/>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E64E3B-1E9C-45AC-B5D2-2EB786A4C096}" type="datetime8">
              <a:rPr lang="en-US" smtClean="0"/>
              <a:t>1/18/2025 1:19 PM</a:t>
            </a:fld>
            <a:endParaRPr lang="en-US"/>
          </a:p>
        </p:txBody>
      </p:sp>
      <p:sp>
        <p:nvSpPr>
          <p:cNvPr id="3" name="Footer Placeholder 2"/>
          <p:cNvSpPr>
            <a:spLocks noGrp="1"/>
          </p:cNvSpPr>
          <p:nvPr>
            <p:ph type="ftr" sz="quarter" idx="11"/>
          </p:nvPr>
        </p:nvSpPr>
        <p:spPr/>
        <p:txBody>
          <a:bodyPr/>
          <a:lstStyle/>
          <a:p>
            <a:r>
              <a:rPr lang="en-GB"/>
              <a:t>GROUP ONE  PHASE TWO PROJECT</a:t>
            </a:r>
            <a:endParaRPr lang="en-US"/>
          </a:p>
        </p:txBody>
      </p:sp>
      <p:sp>
        <p:nvSpPr>
          <p:cNvPr id="4" name="Slide Number Placeholder 3"/>
          <p:cNvSpPr>
            <a:spLocks noGrp="1"/>
          </p:cNvSpPr>
          <p:nvPr>
            <p:ph type="sldNum" sz="quarter" idx="12"/>
          </p:nvPr>
        </p:nvSpPr>
        <p:spPr/>
        <p:txBody>
          <a:bodyPr/>
          <a:lstStyle/>
          <a:p>
            <a:fld id="{C4C7283F-616F-4503-ABBD-21FFB284830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A93773-089F-4535-A246-EBAAB41DAF3A}" type="datetime8">
              <a:rPr lang="en-US" smtClean="0"/>
              <a:t>1/18/2025 1:19 PM</a:t>
            </a:fld>
            <a:endParaRPr lang="en-US"/>
          </a:p>
        </p:txBody>
      </p:sp>
      <p:sp>
        <p:nvSpPr>
          <p:cNvPr id="6" name="Footer Placeholder 5"/>
          <p:cNvSpPr>
            <a:spLocks noGrp="1"/>
          </p:cNvSpPr>
          <p:nvPr>
            <p:ph type="ftr" sz="quarter" idx="11"/>
          </p:nvPr>
        </p:nvSpPr>
        <p:spPr/>
        <p:txBody>
          <a:bodyPr/>
          <a:lstStyle/>
          <a:p>
            <a:r>
              <a:rPr lang="en-GB"/>
              <a:t>GROUP ONE  PHASE TWO PROJECT</a:t>
            </a:r>
            <a:endParaRPr lang="en-US"/>
          </a:p>
        </p:txBody>
      </p:sp>
      <p:sp>
        <p:nvSpPr>
          <p:cNvPr id="7" name="Slide Number Placeholder 6"/>
          <p:cNvSpPr>
            <a:spLocks noGrp="1"/>
          </p:cNvSpPr>
          <p:nvPr>
            <p:ph type="sldNum" sz="quarter" idx="12"/>
          </p:nvPr>
        </p:nvSpPr>
        <p:spPr/>
        <p:txBody>
          <a:bodyPr/>
          <a:lstStyle/>
          <a:p>
            <a:fld id="{C4C7283F-616F-4503-ABBD-21FFB284830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GB"/>
              <a:t>GROUP ONE  PHASE TWO PROJECT</a:t>
            </a:r>
            <a:endParaRPr lang="en-US"/>
          </a:p>
        </p:txBody>
      </p:sp>
      <p:sp>
        <p:nvSpPr>
          <p:cNvPr id="7" name="Slide Number Placeholder 6"/>
          <p:cNvSpPr>
            <a:spLocks noGrp="1"/>
          </p:cNvSpPr>
          <p:nvPr>
            <p:ph type="sldNum" sz="quarter" idx="12"/>
          </p:nvPr>
        </p:nvSpPr>
        <p:spPr/>
        <p:txBody>
          <a:bodyPr/>
          <a:lstStyle/>
          <a:p>
            <a:fld id="{C4C7283F-616F-4503-ABBD-21FFB2848302}" type="slidenum">
              <a:rPr lang="en-US" smtClean="0"/>
              <a:t>‹#›</a:t>
            </a:fld>
            <a:endParaRPr lang="en-US"/>
          </a:p>
        </p:txBody>
      </p:sp>
      <p:sp>
        <p:nvSpPr>
          <p:cNvPr id="5" name="Date Placeholder 4"/>
          <p:cNvSpPr>
            <a:spLocks noGrp="1"/>
          </p:cNvSpPr>
          <p:nvPr>
            <p:ph type="dt" sz="half" idx="10"/>
          </p:nvPr>
        </p:nvSpPr>
        <p:spPr/>
        <p:txBody>
          <a:bodyPr/>
          <a:lstStyle/>
          <a:p>
            <a:fld id="{509537D5-94C9-4CB2-9673-B6F009DE731B}" type="datetime8">
              <a:rPr lang="en-US" smtClean="0"/>
              <a:t>1/18/2025 1:19 PM</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D0E751-3CC6-4AC8-BFD8-B111550C4052}" type="datetime8">
              <a:rPr lang="en-US" smtClean="0"/>
              <a:t>1/18/2025 1:19 PM</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GB"/>
              <a:t>GROUP ONE  PHASE TWO PROJECT</a:t>
            </a: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4C7283F-616F-4503-ABBD-21FFB284830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mailto:michellekavetza@gmaill.com" TargetMode="External"/><Relationship Id="rId2" Type="http://schemas.openxmlformats.org/officeDocument/2006/relationships/hyperlink" Target="mailto:catherine.kiptui@student.moringaschool.com" TargetMode="External"/><Relationship Id="rId1" Type="http://schemas.openxmlformats.org/officeDocument/2006/relationships/slideLayout" Target="../slideLayouts/slideLayout2.xml"/><Relationship Id="rId6" Type="http://schemas.openxmlformats.org/officeDocument/2006/relationships/hyperlink" Target="mailto:kennethnyangweso99@gmail.com" TargetMode="External"/><Relationship Id="rId5" Type="http://schemas.openxmlformats.org/officeDocument/2006/relationships/hyperlink" Target="mailto:4.noordinoordino470@gmail.com" TargetMode="External"/><Relationship Id="rId4" Type="http://schemas.openxmlformats.org/officeDocument/2006/relationships/hyperlink" Target="mailto:gateromichael@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9174" y="1650307"/>
            <a:ext cx="8739265" cy="1360100"/>
          </a:xfrm>
        </p:spPr>
        <p:txBody>
          <a:bodyPr/>
          <a:lstStyle/>
          <a:p>
            <a:pPr algn="ctr"/>
            <a:r>
              <a:rPr lang="en-US" sz="6000" b="1" dirty="0"/>
              <a:t>Movie Industry Analysis</a:t>
            </a:r>
          </a:p>
        </p:txBody>
      </p:sp>
      <p:sp>
        <p:nvSpPr>
          <p:cNvPr id="3" name="Subtitle 2"/>
          <p:cNvSpPr>
            <a:spLocks noGrp="1"/>
          </p:cNvSpPr>
          <p:nvPr>
            <p:ph type="subTitle" idx="1"/>
          </p:nvPr>
        </p:nvSpPr>
        <p:spPr>
          <a:xfrm>
            <a:off x="1956773" y="3010407"/>
            <a:ext cx="7766936" cy="1096899"/>
          </a:xfrm>
        </p:spPr>
        <p:txBody>
          <a:bodyPr>
            <a:normAutofit/>
          </a:bodyPr>
          <a:lstStyle/>
          <a:p>
            <a:r>
              <a:rPr lang="en-US" sz="4800" i="1" dirty="0"/>
              <a:t>GROUP 1 PHASE 2 PROJECT</a:t>
            </a:r>
          </a:p>
        </p:txBody>
      </p:sp>
      <p:sp>
        <p:nvSpPr>
          <p:cNvPr id="4" name="Footer Placeholder 3"/>
          <p:cNvSpPr>
            <a:spLocks noGrp="1"/>
          </p:cNvSpPr>
          <p:nvPr>
            <p:ph type="ftr" sz="quarter" idx="11"/>
          </p:nvPr>
        </p:nvSpPr>
        <p:spPr/>
        <p:txBody>
          <a:bodyPr/>
          <a:lstStyle/>
          <a:p>
            <a:r>
              <a:rPr lang="en-GB" dirty="0"/>
              <a:t>GROUP ONE  PHASE TWO PROJECT</a:t>
            </a:r>
            <a:endParaRPr lang="en-US" dirty="0"/>
          </a:p>
        </p:txBody>
      </p:sp>
      <p:sp>
        <p:nvSpPr>
          <p:cNvPr id="5" name="Slide Number Placeholder 4"/>
          <p:cNvSpPr>
            <a:spLocks noGrp="1"/>
          </p:cNvSpPr>
          <p:nvPr>
            <p:ph type="sldNum" sz="quarter" idx="12"/>
          </p:nvPr>
        </p:nvSpPr>
        <p:spPr/>
        <p:txBody>
          <a:bodyPr/>
          <a:lstStyle/>
          <a:p>
            <a:fld id="{C4C7283F-616F-4503-ABBD-21FFB2848302}"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048" y="131760"/>
            <a:ext cx="8596668" cy="1320800"/>
          </a:xfrm>
        </p:spPr>
        <p:txBody>
          <a:bodyPr/>
          <a:lstStyle/>
          <a:p>
            <a:pPr algn="ctr"/>
            <a:r>
              <a:rPr lang="en-US" dirty="0"/>
              <a:t>METHODOLOGY</a:t>
            </a:r>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t>10</a:t>
            </a:fld>
            <a:endParaRPr lang="en-US"/>
          </a:p>
        </p:txBody>
      </p:sp>
      <p:sp>
        <p:nvSpPr>
          <p:cNvPr id="6" name="Rectangle 5">
            <a:extLst>
              <a:ext uri="{FF2B5EF4-FFF2-40B4-BE49-F238E27FC236}">
                <a16:creationId xmlns:a16="http://schemas.microsoft.com/office/drawing/2014/main" id="{6B4B7EDB-5BE2-0D2E-40F1-42711DBACD06}"/>
              </a:ext>
            </a:extLst>
          </p:cNvPr>
          <p:cNvSpPr/>
          <p:nvPr/>
        </p:nvSpPr>
        <p:spPr>
          <a:xfrm>
            <a:off x="800100" y="914401"/>
            <a:ext cx="8866413" cy="5492086"/>
          </a:xfrm>
          <a:prstGeom prst="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77334" y="58953"/>
            <a:ext cx="9813460" cy="785120"/>
          </a:xfrm>
        </p:spPr>
        <p:txBody>
          <a:bodyPr/>
          <a:lstStyle/>
          <a:p>
            <a:pPr algn="ctr"/>
            <a:r>
              <a:rPr lang="en-US" sz="4400" dirty="0">
                <a:latin typeface="+mn-lt"/>
              </a:rPr>
              <a:t>Comparison between genre and rating</a:t>
            </a:r>
          </a:p>
        </p:txBody>
      </p:sp>
      <p:sp>
        <p:nvSpPr>
          <p:cNvPr id="3" name="Subtitle 2"/>
          <p:cNvSpPr>
            <a:spLocks noGrp="1"/>
          </p:cNvSpPr>
          <p:nvPr>
            <p:ph type="subTitle" idx="1"/>
          </p:nvPr>
        </p:nvSpPr>
        <p:spPr>
          <a:xfrm>
            <a:off x="1061357" y="5437204"/>
            <a:ext cx="9429437" cy="604158"/>
          </a:xfrm>
        </p:spPr>
        <p:txBody>
          <a:bodyPr/>
          <a:lstStyle/>
          <a:p>
            <a:pPr algn="l"/>
            <a:r>
              <a:rPr lang="en-US" sz="2400" dirty="0"/>
              <a:t>The highly rated genre is drama.</a:t>
            </a:r>
          </a:p>
          <a:p>
            <a:pPr algn="l"/>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t>11</a:t>
            </a:fld>
            <a:endParaRPr lang="en-US"/>
          </a:p>
        </p:txBody>
      </p:sp>
      <p:sp>
        <p:nvSpPr>
          <p:cNvPr id="7" name="Rectangle 6">
            <a:extLst>
              <a:ext uri="{FF2B5EF4-FFF2-40B4-BE49-F238E27FC236}">
                <a16:creationId xmlns:a16="http://schemas.microsoft.com/office/drawing/2014/main" id="{7A9840DF-A309-B090-8469-8B85A8CFCCBA}"/>
              </a:ext>
            </a:extLst>
          </p:cNvPr>
          <p:cNvSpPr/>
          <p:nvPr/>
        </p:nvSpPr>
        <p:spPr>
          <a:xfrm>
            <a:off x="2071396" y="816638"/>
            <a:ext cx="6848669" cy="4504243"/>
          </a:xfrm>
          <a:prstGeom prst="rect">
            <a:avLst/>
          </a:prstGeom>
          <a:blipFill>
            <a:blip r:embed="rId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3F3754E-7C0F-585B-A755-120D502FAD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AB1856-9EF6-2FF9-D528-56FB29A1F04E}"/>
              </a:ext>
            </a:extLst>
          </p:cNvPr>
          <p:cNvSpPr>
            <a:spLocks noGrp="1"/>
          </p:cNvSpPr>
          <p:nvPr>
            <p:ph type="ctrTitle"/>
          </p:nvPr>
        </p:nvSpPr>
        <p:spPr>
          <a:xfrm>
            <a:off x="677334" y="58953"/>
            <a:ext cx="9813460" cy="785120"/>
          </a:xfrm>
        </p:spPr>
        <p:txBody>
          <a:bodyPr/>
          <a:lstStyle/>
          <a:p>
            <a:pPr algn="ctr"/>
            <a:r>
              <a:rPr lang="en-US" sz="4400" dirty="0">
                <a:latin typeface="+mn-lt"/>
              </a:rPr>
              <a:t>Comparison between genre and sales</a:t>
            </a:r>
          </a:p>
        </p:txBody>
      </p:sp>
      <p:sp>
        <p:nvSpPr>
          <p:cNvPr id="3" name="Subtitle 2">
            <a:extLst>
              <a:ext uri="{FF2B5EF4-FFF2-40B4-BE49-F238E27FC236}">
                <a16:creationId xmlns:a16="http://schemas.microsoft.com/office/drawing/2014/main" id="{218F712E-AA46-17E1-6F58-EE61E6B52FE1}"/>
              </a:ext>
            </a:extLst>
          </p:cNvPr>
          <p:cNvSpPr>
            <a:spLocks noGrp="1"/>
          </p:cNvSpPr>
          <p:nvPr>
            <p:ph type="subTitle" idx="1"/>
          </p:nvPr>
        </p:nvSpPr>
        <p:spPr>
          <a:xfrm>
            <a:off x="1061357" y="5437204"/>
            <a:ext cx="9429437" cy="604158"/>
          </a:xfrm>
        </p:spPr>
        <p:txBody>
          <a:bodyPr>
            <a:normAutofit/>
          </a:bodyPr>
          <a:lstStyle/>
          <a:p>
            <a:pPr algn="l"/>
            <a:r>
              <a:rPr lang="en-US" sz="2400" dirty="0"/>
              <a:t>Highest sales were from comedy, followed by drama.</a:t>
            </a:r>
          </a:p>
        </p:txBody>
      </p:sp>
      <p:sp>
        <p:nvSpPr>
          <p:cNvPr id="4" name="Footer Placeholder 3">
            <a:extLst>
              <a:ext uri="{FF2B5EF4-FFF2-40B4-BE49-F238E27FC236}">
                <a16:creationId xmlns:a16="http://schemas.microsoft.com/office/drawing/2014/main" id="{DA30E88E-A9DA-DE55-9CA0-A17AD8C81538}"/>
              </a:ext>
            </a:extLst>
          </p:cNvPr>
          <p:cNvSpPr>
            <a:spLocks noGrp="1"/>
          </p:cNvSpPr>
          <p:nvPr>
            <p:ph type="ftr" sz="quarter" idx="11"/>
          </p:nvPr>
        </p:nvSpPr>
        <p:spPr/>
        <p:txBody>
          <a:bodyPr/>
          <a:lstStyle/>
          <a:p>
            <a:r>
              <a:rPr lang="en-GB"/>
              <a:t>GROUP ONE  PHASE TWO PROJECT</a:t>
            </a:r>
            <a:endParaRPr lang="en-US"/>
          </a:p>
        </p:txBody>
      </p:sp>
      <p:sp>
        <p:nvSpPr>
          <p:cNvPr id="6" name="Slide Number Placeholder 5">
            <a:extLst>
              <a:ext uri="{FF2B5EF4-FFF2-40B4-BE49-F238E27FC236}">
                <a16:creationId xmlns:a16="http://schemas.microsoft.com/office/drawing/2014/main" id="{463BB677-2E22-9987-822D-7541D8BE6D3E}"/>
              </a:ext>
            </a:extLst>
          </p:cNvPr>
          <p:cNvSpPr>
            <a:spLocks noGrp="1"/>
          </p:cNvSpPr>
          <p:nvPr>
            <p:ph type="sldNum" sz="quarter" idx="12"/>
          </p:nvPr>
        </p:nvSpPr>
        <p:spPr/>
        <p:txBody>
          <a:bodyPr/>
          <a:lstStyle/>
          <a:p>
            <a:fld id="{C4C7283F-616F-4503-ABBD-21FFB2848302}" type="slidenum">
              <a:rPr lang="en-US" smtClean="0"/>
              <a:t>12</a:t>
            </a:fld>
            <a:endParaRPr lang="en-US"/>
          </a:p>
        </p:txBody>
      </p:sp>
      <p:sp>
        <p:nvSpPr>
          <p:cNvPr id="7" name="Rectangle 6">
            <a:extLst>
              <a:ext uri="{FF2B5EF4-FFF2-40B4-BE49-F238E27FC236}">
                <a16:creationId xmlns:a16="http://schemas.microsoft.com/office/drawing/2014/main" id="{DE71FDC5-3C4F-1DF9-1DE5-0375023E6394}"/>
              </a:ext>
            </a:extLst>
          </p:cNvPr>
          <p:cNvSpPr/>
          <p:nvPr/>
        </p:nvSpPr>
        <p:spPr>
          <a:xfrm>
            <a:off x="1701206" y="816638"/>
            <a:ext cx="7797357" cy="4620566"/>
          </a:xfrm>
          <a:prstGeom prst="rect">
            <a:avLst/>
          </a:prstGeom>
          <a:blipFill>
            <a:blip r:embed="rId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dirty="0"/>
          </a:p>
        </p:txBody>
      </p:sp>
    </p:spTree>
    <p:extLst>
      <p:ext uri="{BB962C8B-B14F-4D97-AF65-F5344CB8AC3E}">
        <p14:creationId xmlns:p14="http://schemas.microsoft.com/office/powerpoint/2010/main" val="4119880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3727" y="5676237"/>
            <a:ext cx="10988828" cy="365125"/>
          </a:xfrm>
        </p:spPr>
        <p:txBody>
          <a:bodyPr>
            <a:noAutofit/>
          </a:bodyPr>
          <a:lstStyle/>
          <a:p>
            <a:pPr algn="l"/>
            <a:r>
              <a:rPr lang="en-US" sz="2000" dirty="0"/>
              <a:t>Movies and films from Jay roach made highest sales followed by Mel Gibson and Sam Mendes.</a:t>
            </a:r>
          </a:p>
        </p:txBody>
      </p:sp>
      <p:sp>
        <p:nvSpPr>
          <p:cNvPr id="4" name="Footer Placeholder 3"/>
          <p:cNvSpPr>
            <a:spLocks noGrp="1"/>
          </p:cNvSpPr>
          <p:nvPr>
            <p:ph type="ftr" sz="quarter" idx="11"/>
          </p:nvPr>
        </p:nvSpPr>
        <p:spPr/>
        <p:txBody>
          <a:bodyPr/>
          <a:lstStyle/>
          <a:p>
            <a:r>
              <a:rPr lang="en-GB" dirty="0"/>
              <a:t>GROUP ONE  PHASE TWO PROJECT</a:t>
            </a:r>
            <a:endParaRPr lang="en-US" dirty="0"/>
          </a:p>
        </p:txBody>
      </p:sp>
      <p:sp>
        <p:nvSpPr>
          <p:cNvPr id="6" name="Slide Number Placeholder 5"/>
          <p:cNvSpPr>
            <a:spLocks noGrp="1"/>
          </p:cNvSpPr>
          <p:nvPr>
            <p:ph type="sldNum" sz="quarter" idx="12"/>
          </p:nvPr>
        </p:nvSpPr>
        <p:spPr/>
        <p:txBody>
          <a:bodyPr/>
          <a:lstStyle/>
          <a:p>
            <a:fld id="{C4C7283F-616F-4503-ABBD-21FFB2848302}" type="slidenum">
              <a:rPr lang="en-US" smtClean="0"/>
              <a:t>13</a:t>
            </a:fld>
            <a:endParaRPr lang="en-US"/>
          </a:p>
        </p:txBody>
      </p:sp>
      <p:sp>
        <p:nvSpPr>
          <p:cNvPr id="7" name="Title 1">
            <a:extLst>
              <a:ext uri="{FF2B5EF4-FFF2-40B4-BE49-F238E27FC236}">
                <a16:creationId xmlns:a16="http://schemas.microsoft.com/office/drawing/2014/main" id="{0212021C-579C-6952-049C-DC3A5A74B0AF}"/>
              </a:ext>
            </a:extLst>
          </p:cNvPr>
          <p:cNvSpPr txBox="1">
            <a:spLocks/>
          </p:cNvSpPr>
          <p:nvPr/>
        </p:nvSpPr>
        <p:spPr>
          <a:xfrm>
            <a:off x="677334" y="58953"/>
            <a:ext cx="10594046" cy="63151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dirty="0">
                <a:latin typeface="+mn-lt"/>
              </a:rPr>
              <a:t>Comparison between directors and sales</a:t>
            </a:r>
          </a:p>
        </p:txBody>
      </p:sp>
      <p:pic>
        <p:nvPicPr>
          <p:cNvPr id="13" name="Picture 12">
            <a:extLst>
              <a:ext uri="{FF2B5EF4-FFF2-40B4-BE49-F238E27FC236}">
                <a16:creationId xmlns:a16="http://schemas.microsoft.com/office/drawing/2014/main" id="{D12ED098-D414-95E1-19CF-D4B4A01A1992}"/>
              </a:ext>
            </a:extLst>
          </p:cNvPr>
          <p:cNvPicPr>
            <a:picLocks noChangeAspect="1"/>
          </p:cNvPicPr>
          <p:nvPr/>
        </p:nvPicPr>
        <p:blipFill>
          <a:blip r:embed="rId3"/>
          <a:stretch>
            <a:fillRect/>
          </a:stretch>
        </p:blipFill>
        <p:spPr>
          <a:xfrm>
            <a:off x="677334" y="690466"/>
            <a:ext cx="9586339" cy="498577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3924" y="5715324"/>
            <a:ext cx="11033276" cy="691163"/>
          </a:xfrm>
        </p:spPr>
        <p:txBody>
          <a:bodyPr>
            <a:normAutofit/>
          </a:bodyPr>
          <a:lstStyle/>
          <a:p>
            <a:pPr algn="l"/>
            <a:r>
              <a:rPr lang="en-US" sz="2000" dirty="0"/>
              <a:t>Dramas from Anna were the most popular as well as crime, drama, thriller from Eden Movies.</a:t>
            </a:r>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t>14</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p:blipFill>
        <p:spPr>
          <a:xfrm>
            <a:off x="1169457" y="895739"/>
            <a:ext cx="7762875" cy="4819585"/>
          </a:xfrm>
          <a:prstGeom prst="rect">
            <a:avLst/>
          </a:prstGeom>
          <a:ln>
            <a:noFill/>
          </a:ln>
        </p:spPr>
      </p:pic>
      <p:sp>
        <p:nvSpPr>
          <p:cNvPr id="9" name="Title 1">
            <a:extLst>
              <a:ext uri="{FF2B5EF4-FFF2-40B4-BE49-F238E27FC236}">
                <a16:creationId xmlns:a16="http://schemas.microsoft.com/office/drawing/2014/main" id="{DAB27D95-4F06-45FD-D5E2-778DE3C72267}"/>
              </a:ext>
            </a:extLst>
          </p:cNvPr>
          <p:cNvSpPr txBox="1">
            <a:spLocks/>
          </p:cNvSpPr>
          <p:nvPr/>
        </p:nvSpPr>
        <p:spPr>
          <a:xfrm>
            <a:off x="179701" y="101208"/>
            <a:ext cx="12012299" cy="63151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dirty="0">
                <a:latin typeface="+mn-lt"/>
              </a:rPr>
              <a:t>Top 3 movies with top 3 genres and popularity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43608" y="5721847"/>
            <a:ext cx="7766936" cy="319515"/>
          </a:xfrm>
        </p:spPr>
        <p:txBody>
          <a:bodyPr>
            <a:noAutofit/>
          </a:bodyPr>
          <a:lstStyle/>
          <a:p>
            <a:r>
              <a:rPr lang="en-US" sz="2000" dirty="0"/>
              <a:t>Drama was the most popular genre doubling the other categories.</a:t>
            </a:r>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t>15</a:t>
            </a:fld>
            <a:endParaRPr lang="en-US"/>
          </a:p>
        </p:txBody>
      </p:sp>
      <p:pic>
        <p:nvPicPr>
          <p:cNvPr id="8" name="Picture 7">
            <a:extLst>
              <a:ext uri="{FF2B5EF4-FFF2-40B4-BE49-F238E27FC236}">
                <a16:creationId xmlns:a16="http://schemas.microsoft.com/office/drawing/2014/main" id="{D3886ADF-0BE8-2723-8374-876951300211}"/>
              </a:ext>
            </a:extLst>
          </p:cNvPr>
          <p:cNvPicPr>
            <a:picLocks noChangeAspect="1"/>
          </p:cNvPicPr>
          <p:nvPr/>
        </p:nvPicPr>
        <p:blipFill>
          <a:blip r:embed="rId3"/>
          <a:stretch>
            <a:fillRect/>
          </a:stretch>
        </p:blipFill>
        <p:spPr>
          <a:xfrm>
            <a:off x="1343608" y="751719"/>
            <a:ext cx="7930394" cy="5035047"/>
          </a:xfrm>
          <a:prstGeom prst="rect">
            <a:avLst/>
          </a:prstGeom>
        </p:spPr>
      </p:pic>
      <p:sp>
        <p:nvSpPr>
          <p:cNvPr id="10" name="Title 9">
            <a:extLst>
              <a:ext uri="{FF2B5EF4-FFF2-40B4-BE49-F238E27FC236}">
                <a16:creationId xmlns:a16="http://schemas.microsoft.com/office/drawing/2014/main" id="{812ED197-C011-5F09-F52C-BC0B31DE5780}"/>
              </a:ext>
            </a:extLst>
          </p:cNvPr>
          <p:cNvSpPr>
            <a:spLocks noGrp="1"/>
          </p:cNvSpPr>
          <p:nvPr>
            <p:ph type="ctrTitle"/>
          </p:nvPr>
        </p:nvSpPr>
        <p:spPr>
          <a:xfrm>
            <a:off x="1507066" y="130629"/>
            <a:ext cx="7766936" cy="686008"/>
          </a:xfrm>
        </p:spPr>
        <p:txBody>
          <a:bodyPr/>
          <a:lstStyle/>
          <a:p>
            <a:r>
              <a:rPr lang="en-GB" dirty="0"/>
              <a:t>Top 5 popular genres</a:t>
            </a:r>
            <a:endParaRPr lang="en-K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35664" y="0"/>
            <a:ext cx="11458230" cy="816638"/>
          </a:xfrm>
        </p:spPr>
        <p:txBody>
          <a:bodyPr>
            <a:normAutofit fontScale="90000"/>
          </a:bodyPr>
          <a:lstStyle/>
          <a:p>
            <a:r>
              <a:rPr lang="en-US" b="1" dirty="0"/>
              <a:t>Comparison between genre and production budget</a:t>
            </a:r>
          </a:p>
        </p:txBody>
      </p:sp>
      <p:sp>
        <p:nvSpPr>
          <p:cNvPr id="3" name="Text Placeholder 2"/>
          <p:cNvSpPr>
            <a:spLocks noGrp="1"/>
          </p:cNvSpPr>
          <p:nvPr>
            <p:ph type="body" idx="1"/>
          </p:nvPr>
        </p:nvSpPr>
        <p:spPr>
          <a:xfrm>
            <a:off x="677334" y="5676236"/>
            <a:ext cx="10519400" cy="365125"/>
          </a:xfrm>
        </p:spPr>
        <p:txBody>
          <a:bodyPr>
            <a:noAutofit/>
          </a:bodyPr>
          <a:lstStyle/>
          <a:p>
            <a:r>
              <a:rPr lang="en-US" dirty="0"/>
              <a:t>Comedy ,drama  were costly in budget but gave the highest returns on investment.</a:t>
            </a:r>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t>16</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p:blipFill>
        <p:spPr>
          <a:xfrm>
            <a:off x="895739" y="816638"/>
            <a:ext cx="10300995" cy="472574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955311" y="55984"/>
            <a:ext cx="10412963" cy="727788"/>
          </a:xfrm>
        </p:spPr>
        <p:txBody>
          <a:bodyPr/>
          <a:lstStyle/>
          <a:p>
            <a:pPr algn="l"/>
            <a:r>
              <a:rPr lang="en-US" dirty="0"/>
              <a:t>Top 5 most popular movie rating</a:t>
            </a:r>
          </a:p>
        </p:txBody>
      </p:sp>
      <p:sp>
        <p:nvSpPr>
          <p:cNvPr id="3" name="Subtitle 2"/>
          <p:cNvSpPr>
            <a:spLocks noGrp="1"/>
          </p:cNvSpPr>
          <p:nvPr>
            <p:ph type="subTitle" idx="1"/>
          </p:nvPr>
        </p:nvSpPr>
        <p:spPr>
          <a:xfrm>
            <a:off x="1165396" y="5678699"/>
            <a:ext cx="7766936" cy="451514"/>
          </a:xfrm>
        </p:spPr>
        <p:txBody>
          <a:bodyPr>
            <a:noAutofit/>
          </a:bodyPr>
          <a:lstStyle/>
          <a:p>
            <a:pPr algn="l"/>
            <a:r>
              <a:rPr lang="en-US" sz="2400" dirty="0"/>
              <a:t>R,PG-13,PG IN Descending order of popularity.</a:t>
            </a:r>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t>17</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p:blipFill>
        <p:spPr>
          <a:xfrm>
            <a:off x="823726" y="727787"/>
            <a:ext cx="8108606" cy="503730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3843" y="204399"/>
            <a:ext cx="9559039" cy="858442"/>
          </a:xfrm>
        </p:spPr>
        <p:txBody>
          <a:bodyPr/>
          <a:lstStyle/>
          <a:p>
            <a:r>
              <a:rPr lang="en-US" dirty="0"/>
              <a:t>Yearly release timing analysis</a:t>
            </a:r>
          </a:p>
        </p:txBody>
      </p:sp>
      <p:sp>
        <p:nvSpPr>
          <p:cNvPr id="3" name="Subtitle 2"/>
          <p:cNvSpPr>
            <a:spLocks noGrp="1"/>
          </p:cNvSpPr>
          <p:nvPr>
            <p:ph type="subTitle" idx="1"/>
          </p:nvPr>
        </p:nvSpPr>
        <p:spPr>
          <a:xfrm>
            <a:off x="1165396" y="5594317"/>
            <a:ext cx="10349270" cy="629607"/>
          </a:xfrm>
        </p:spPr>
        <p:txBody>
          <a:bodyPr>
            <a:noAutofit/>
          </a:bodyPr>
          <a:lstStyle/>
          <a:p>
            <a:pPr algn="l"/>
            <a:r>
              <a:rPr lang="en-US" sz="2400" dirty="0"/>
              <a:t>Time series showed an upward trend in terms of Rating worth investing.</a:t>
            </a:r>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t>18</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p:blipFill>
        <p:spPr>
          <a:xfrm>
            <a:off x="1786985" y="1091632"/>
            <a:ext cx="8905897" cy="432012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08025" cy="968466"/>
          </a:xfrm>
        </p:spPr>
        <p:txBody>
          <a:bodyPr/>
          <a:lstStyle/>
          <a:p>
            <a:pPr algn="l"/>
            <a:r>
              <a:rPr lang="en-US" sz="4800" dirty="0"/>
              <a:t>Comparison between genres and total gross</a:t>
            </a:r>
          </a:p>
        </p:txBody>
      </p:sp>
      <p:sp>
        <p:nvSpPr>
          <p:cNvPr id="3" name="Subtitle 2"/>
          <p:cNvSpPr>
            <a:spLocks noGrp="1"/>
          </p:cNvSpPr>
          <p:nvPr>
            <p:ph type="subTitle" idx="1"/>
          </p:nvPr>
        </p:nvSpPr>
        <p:spPr>
          <a:xfrm>
            <a:off x="922800" y="5682139"/>
            <a:ext cx="10740465" cy="511051"/>
          </a:xfrm>
        </p:spPr>
        <p:txBody>
          <a:bodyPr>
            <a:noAutofit/>
          </a:bodyPr>
          <a:lstStyle/>
          <a:p>
            <a:pPr algn="l"/>
            <a:r>
              <a:rPr lang="en-US" sz="2000" dirty="0"/>
              <a:t>Drama, action and adventure, comedy showed an increasing trend in terms of gross profits.</a:t>
            </a:r>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t>19</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p:blipFill>
        <p:spPr>
          <a:xfrm>
            <a:off x="1418254" y="1327689"/>
            <a:ext cx="8938726" cy="43544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506186" y="63966"/>
            <a:ext cx="11152414" cy="1646302"/>
          </a:xfrm>
        </p:spPr>
        <p:txBody>
          <a:bodyPr>
            <a:normAutofit/>
          </a:bodyPr>
          <a:lstStyle/>
          <a:p>
            <a:pPr algn="ctr"/>
            <a:r>
              <a:rPr lang="en-US" b="1" dirty="0"/>
              <a:t>OVERVIEW OF THE PROJECT</a:t>
            </a:r>
          </a:p>
        </p:txBody>
      </p:sp>
      <p:sp>
        <p:nvSpPr>
          <p:cNvPr id="3" name="Subtitle 2"/>
          <p:cNvSpPr>
            <a:spLocks noGrp="1"/>
          </p:cNvSpPr>
          <p:nvPr>
            <p:ph type="subTitle" idx="1"/>
          </p:nvPr>
        </p:nvSpPr>
        <p:spPr>
          <a:xfrm>
            <a:off x="1028700" y="1993433"/>
            <a:ext cx="10189029" cy="4047929"/>
          </a:xfrm>
        </p:spPr>
        <p:txBody>
          <a:bodyPr>
            <a:noAutofit/>
          </a:bodyPr>
          <a:lstStyle/>
          <a:p>
            <a:pPr algn="l">
              <a:buFont typeface="Wingdings" panose="05000000000000000000" pitchFamily="2" charset="2"/>
              <a:buChar char="v"/>
            </a:pPr>
            <a:r>
              <a:rPr lang="en-GB" sz="2400" dirty="0"/>
              <a:t>The project focuses on analysing movie datasets to provide actionable    insights for the creation of a new movie studio. </a:t>
            </a:r>
          </a:p>
          <a:p>
            <a:pPr algn="l">
              <a:buFont typeface="Wingdings" panose="05000000000000000000" pitchFamily="2" charset="2"/>
              <a:buChar char="v"/>
            </a:pPr>
            <a:r>
              <a:rPr lang="en-GB" sz="2400" dirty="0"/>
              <a:t>Using data visualization and analysis tools, such as Tableau and models</a:t>
            </a:r>
          </a:p>
          <a:p>
            <a:pPr algn="l">
              <a:buFont typeface="Wingdings" panose="05000000000000000000" pitchFamily="2" charset="2"/>
              <a:buChar char="v"/>
            </a:pPr>
            <a:r>
              <a:rPr lang="en-GB" sz="2400" dirty="0"/>
              <a:t>The project aims to identify trends and patterns in the movie industry, including top-performing genres, audience preferences and revenue-driving factors.</a:t>
            </a:r>
            <a:endParaRPr lang="en-US" sz="2400" dirty="0"/>
          </a:p>
          <a:p>
            <a:pPr algn="l"/>
            <a:endParaRPr lang="en-US" sz="2400" dirty="0"/>
          </a:p>
          <a:p>
            <a:endParaRPr lang="en-US" sz="2400" dirty="0"/>
          </a:p>
        </p:txBody>
      </p:sp>
      <p:sp>
        <p:nvSpPr>
          <p:cNvPr id="4" name="Footer Placeholder 3"/>
          <p:cNvSpPr>
            <a:spLocks noGrp="1"/>
          </p:cNvSpPr>
          <p:nvPr>
            <p:ph type="ftr" sz="quarter" idx="11"/>
          </p:nvPr>
        </p:nvSpPr>
        <p:spPr/>
        <p:txBody>
          <a:bodyPr/>
          <a:lstStyle/>
          <a:p>
            <a:r>
              <a:rPr lang="en-GB" dirty="0"/>
              <a:t>GROUP ONE  PHASE TWO PROJECT</a:t>
            </a:r>
            <a:endParaRPr lang="en-US" dirty="0"/>
          </a:p>
        </p:txBody>
      </p:sp>
      <p:sp>
        <p:nvSpPr>
          <p:cNvPr id="5" name="Slide Number Placeholder 4"/>
          <p:cNvSpPr>
            <a:spLocks noGrp="1"/>
          </p:cNvSpPr>
          <p:nvPr>
            <p:ph type="sldNum" sz="quarter" idx="12"/>
          </p:nvPr>
        </p:nvSpPr>
        <p:spPr/>
        <p:txBody>
          <a:bodyPr/>
          <a:lstStyle/>
          <a:p>
            <a:fld id="{C4C7283F-616F-4503-ABBD-21FFB2848302}"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3257"/>
            <a:ext cx="8596668" cy="603380"/>
          </a:xfrm>
        </p:spPr>
        <p:txBody>
          <a:bodyPr>
            <a:normAutofit fontScale="90000"/>
          </a:bodyPr>
          <a:lstStyle/>
          <a:p>
            <a:r>
              <a:rPr lang="en-US" dirty="0"/>
              <a:t>				RESULTS/FINDINGS</a:t>
            </a:r>
          </a:p>
        </p:txBody>
      </p:sp>
      <p:sp>
        <p:nvSpPr>
          <p:cNvPr id="3" name="Content Placeholder 2"/>
          <p:cNvSpPr>
            <a:spLocks noGrp="1"/>
          </p:cNvSpPr>
          <p:nvPr>
            <p:ph idx="1"/>
          </p:nvPr>
        </p:nvSpPr>
        <p:spPr>
          <a:xfrm>
            <a:off x="563034" y="998756"/>
            <a:ext cx="8596668" cy="4846873"/>
          </a:xfrm>
        </p:spPr>
        <p:txBody>
          <a:bodyPr>
            <a:normAutofit fontScale="25000" lnSpcReduction="20000"/>
          </a:bodyPr>
          <a:lstStyle/>
          <a:p>
            <a:pPr lvl="0">
              <a:buFont typeface="Wingdings" panose="05000000000000000000" pitchFamily="2" charset="2"/>
              <a:buChar char="v"/>
            </a:pPr>
            <a:r>
              <a:rPr lang="en-US" sz="8000" dirty="0"/>
              <a:t>ROI Leaders: Action and Adventure genres lead in return on investment (ROI), making them highly profitable.</a:t>
            </a:r>
          </a:p>
          <a:p>
            <a:pPr lvl="0">
              <a:buFont typeface="Wingdings" panose="05000000000000000000" pitchFamily="2" charset="2"/>
              <a:buChar char="v"/>
            </a:pPr>
            <a:r>
              <a:rPr lang="en-US" sz="8000" dirty="0"/>
              <a:t>Budget Allocation: Production budgets are highest for Comedy and Drama, reflecting their revenue potential.</a:t>
            </a:r>
          </a:p>
          <a:p>
            <a:pPr lvl="0">
              <a:buFont typeface="Wingdings" panose="05000000000000000000" pitchFamily="2" charset="2"/>
              <a:buChar char="v"/>
            </a:pPr>
            <a:r>
              <a:rPr lang="en-US" sz="8000" dirty="0"/>
              <a:t>Studio Performance: Universal Pictures has the highest average ratings, showcasing its strong audience appeal.</a:t>
            </a:r>
          </a:p>
          <a:p>
            <a:pPr lvl="0">
              <a:buFont typeface="Wingdings" panose="05000000000000000000" pitchFamily="2" charset="2"/>
              <a:buChar char="v"/>
            </a:pPr>
            <a:r>
              <a:rPr lang="en-US" sz="8000" dirty="0"/>
              <a:t>Release Timing: Average ratings peaked in recent years, suggesting growing audience satisfaction with newer movies. ROI Leaders: Action and Adventure genres lead in return on investment (ROI), making them highly profitable.</a:t>
            </a:r>
          </a:p>
          <a:p>
            <a:pPr lvl="0">
              <a:buFont typeface="Wingdings" panose="05000000000000000000" pitchFamily="2" charset="2"/>
              <a:buChar char="v"/>
            </a:pPr>
            <a:r>
              <a:rPr lang="en-US" sz="8000" dirty="0"/>
              <a:t>Budget Allocation: Production budgets are highest for Comedy and Drama, reflecting their revenue potential.</a:t>
            </a:r>
          </a:p>
          <a:p>
            <a:pPr lvl="0">
              <a:buFont typeface="Wingdings" panose="05000000000000000000" pitchFamily="2" charset="2"/>
              <a:buChar char="v"/>
            </a:pPr>
            <a:r>
              <a:rPr lang="en-US" sz="8000" dirty="0"/>
              <a:t>Studio Performance: Universal Pictures has the highest average ratings, showcasing its strong audience appeal.</a:t>
            </a:r>
          </a:p>
          <a:p>
            <a:pPr lvl="0">
              <a:buFont typeface="Wingdings" panose="05000000000000000000" pitchFamily="2" charset="2"/>
              <a:buChar char="v"/>
            </a:pPr>
            <a:r>
              <a:rPr lang="en-US" sz="8000" dirty="0"/>
              <a:t>Release Timing: Average ratings peaked in recent years, suggesting growing audience satisfaction with newer movies.</a:t>
            </a:r>
          </a:p>
          <a:p>
            <a:pPr>
              <a:buFont typeface="Wingdings" panose="05000000000000000000" pitchFamily="2" charset="2"/>
              <a:buChar char="v"/>
            </a:pPr>
            <a:endParaRPr lang="en-US" sz="4400" dirty="0"/>
          </a:p>
          <a:p>
            <a:pPr lvl="0">
              <a:buFont typeface="Wingdings" panose="05000000000000000000" pitchFamily="2" charset="2"/>
              <a:buChar char="v"/>
            </a:pPr>
            <a:endParaRPr lang="en-US" sz="4400" dirty="0"/>
          </a:p>
          <a:p>
            <a:pPr>
              <a:buFont typeface="Wingdings" panose="05000000000000000000" pitchFamily="2" charset="2"/>
              <a:buChar char="v"/>
            </a:pPr>
            <a:endParaRPr lang="en-US" sz="4400" dirty="0"/>
          </a:p>
          <a:p>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ACKNOWLEDGEMENT</a:t>
            </a:r>
            <a:endParaRPr lang="en-US" dirty="0"/>
          </a:p>
        </p:txBody>
      </p:sp>
      <p:sp>
        <p:nvSpPr>
          <p:cNvPr id="3" name="Content Placeholder 2"/>
          <p:cNvSpPr>
            <a:spLocks noGrp="1"/>
          </p:cNvSpPr>
          <p:nvPr>
            <p:ph idx="1"/>
          </p:nvPr>
        </p:nvSpPr>
        <p:spPr>
          <a:xfrm>
            <a:off x="677334" y="1270000"/>
            <a:ext cx="8596668" cy="3880773"/>
          </a:xfrm>
        </p:spPr>
        <p:txBody>
          <a:bodyPr>
            <a:normAutofit/>
          </a:bodyPr>
          <a:lstStyle/>
          <a:p>
            <a:r>
              <a:rPr lang="en-US" sz="2000" dirty="0"/>
              <a:t>We would like to acknowledge all the group one members for working tirelessly to contribute to this project:</a:t>
            </a:r>
          </a:p>
          <a:p>
            <a:r>
              <a:rPr lang="en-US" sz="2000" dirty="0"/>
              <a:t>We would also like to pass our regard tour technical mentor </a:t>
            </a:r>
            <a:r>
              <a:rPr lang="en-US" sz="2000" dirty="0" err="1"/>
              <a:t>MR.William</a:t>
            </a:r>
            <a:r>
              <a:rPr lang="en-US" sz="2000" dirty="0"/>
              <a:t> </a:t>
            </a:r>
            <a:r>
              <a:rPr lang="en-US" sz="2000" dirty="0" err="1"/>
              <a:t>Okomba</a:t>
            </a:r>
            <a:r>
              <a:rPr lang="en-US" sz="2000" dirty="0"/>
              <a:t> having shaped our journey of learning  data science. </a:t>
            </a:r>
          </a:p>
          <a:p>
            <a:r>
              <a:rPr lang="en-US" sz="2000" dirty="0"/>
              <a:t>All our colleagues who have been helping us to debug whenever in need.</a:t>
            </a:r>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0400"/>
          </a:xfrm>
        </p:spPr>
        <p:txBody>
          <a:bodyPr>
            <a:normAutofit fontScale="90000"/>
          </a:bodyPr>
          <a:lstStyle/>
          <a:p>
            <a:r>
              <a:rPr lang="en-US" sz="4000" b="1" dirty="0"/>
              <a:t>HYPOTHESIS TESTING REPORT</a:t>
            </a:r>
            <a:endParaRPr lang="en-US" sz="4000" dirty="0"/>
          </a:p>
        </p:txBody>
      </p:sp>
      <p:sp>
        <p:nvSpPr>
          <p:cNvPr id="3" name="Content Placeholder 2"/>
          <p:cNvSpPr>
            <a:spLocks noGrp="1"/>
          </p:cNvSpPr>
          <p:nvPr>
            <p:ph idx="1"/>
          </p:nvPr>
        </p:nvSpPr>
        <p:spPr>
          <a:xfrm>
            <a:off x="335663" y="1270000"/>
            <a:ext cx="9281865" cy="3880773"/>
          </a:xfrm>
        </p:spPr>
        <p:txBody>
          <a:bodyPr/>
          <a:lstStyle/>
          <a:p>
            <a:pPr marL="457200" indent="-457200">
              <a:buFont typeface="+mj-lt"/>
              <a:buAutoNum type="arabicPeriod"/>
            </a:pPr>
            <a:r>
              <a:rPr lang="en-US" sz="2400" dirty="0"/>
              <a:t>Testing the nature of the data.</a:t>
            </a:r>
          </a:p>
          <a:p>
            <a:pPr marL="457200" indent="-457200">
              <a:buFont typeface="+mj-lt"/>
              <a:buAutoNum type="arabicPeriod"/>
            </a:pPr>
            <a:r>
              <a:rPr lang="en-US" sz="2400" dirty="0"/>
              <a:t>Setting confidence interval.</a:t>
            </a:r>
          </a:p>
          <a:p>
            <a:pPr marL="457200" indent="-457200">
              <a:buFont typeface="+mj-lt"/>
              <a:buAutoNum type="arabicPeriod"/>
            </a:pPr>
            <a:r>
              <a:rPr lang="en-US" sz="2400" dirty="0"/>
              <a:t>Checking on the statistics of the average rating and total gross.</a:t>
            </a:r>
          </a:p>
          <a:p>
            <a:pPr marL="457200" indent="-457200">
              <a:buFont typeface="+mj-lt"/>
              <a:buAutoNum type="arabicPeriod"/>
            </a:pPr>
            <a:r>
              <a:rPr lang="en-US" sz="2400" dirty="0"/>
              <a:t>Stating the Null and alternative hypothesis.</a:t>
            </a:r>
          </a:p>
          <a:p>
            <a:pPr marL="457200" indent="-457200">
              <a:buFont typeface="+mj-lt"/>
              <a:buAutoNum type="arabicPeriod"/>
            </a:pPr>
            <a:r>
              <a:rPr lang="en-US" sz="2400" dirty="0"/>
              <a:t>Fail to reject the null hypothesis or not.</a:t>
            </a:r>
          </a:p>
          <a:p>
            <a:pPr>
              <a:buFont typeface="Wingdings" panose="05000000000000000000" pitchFamily="2" charset="2"/>
              <a:buChar char="v"/>
            </a:pPr>
            <a:endParaRPr lang="en-US" sz="2400" dirty="0"/>
          </a:p>
          <a:p>
            <a:pPr>
              <a:buFont typeface="Wingdings" panose="05000000000000000000" pitchFamily="2" charset="2"/>
              <a:buChar char="v"/>
            </a:pPr>
            <a:endParaRPr lang="en-US" sz="2400" dirty="0"/>
          </a:p>
          <a:p>
            <a:pPr marL="0" indent="0">
              <a:buNone/>
            </a:pPr>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FCC7B1A-BD10-40B4-FAB4-7C720FBD0F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DBFD59-DE29-5847-C150-23FA2BAE1D0B}"/>
              </a:ext>
            </a:extLst>
          </p:cNvPr>
          <p:cNvSpPr>
            <a:spLocks noGrp="1"/>
          </p:cNvSpPr>
          <p:nvPr>
            <p:ph type="ctrTitle"/>
          </p:nvPr>
        </p:nvSpPr>
        <p:spPr>
          <a:xfrm>
            <a:off x="0" y="0"/>
            <a:ext cx="12108025" cy="968466"/>
          </a:xfrm>
        </p:spPr>
        <p:txBody>
          <a:bodyPr/>
          <a:lstStyle/>
          <a:p>
            <a:pPr algn="l"/>
            <a:r>
              <a:rPr lang="en-US" sz="4800" dirty="0"/>
              <a:t>		Testing the nature of the data	</a:t>
            </a:r>
          </a:p>
        </p:txBody>
      </p:sp>
      <p:sp>
        <p:nvSpPr>
          <p:cNvPr id="4" name="Footer Placeholder 3">
            <a:extLst>
              <a:ext uri="{FF2B5EF4-FFF2-40B4-BE49-F238E27FC236}">
                <a16:creationId xmlns:a16="http://schemas.microsoft.com/office/drawing/2014/main" id="{68FDA7E6-C79D-203E-053A-719DFF8DC45E}"/>
              </a:ext>
            </a:extLst>
          </p:cNvPr>
          <p:cNvSpPr>
            <a:spLocks noGrp="1"/>
          </p:cNvSpPr>
          <p:nvPr>
            <p:ph type="ftr" sz="quarter" idx="11"/>
          </p:nvPr>
        </p:nvSpPr>
        <p:spPr/>
        <p:txBody>
          <a:bodyPr/>
          <a:lstStyle/>
          <a:p>
            <a:r>
              <a:rPr lang="en-GB"/>
              <a:t>GROUP ONE  PHASE TWO PROJECT</a:t>
            </a:r>
            <a:endParaRPr lang="en-US"/>
          </a:p>
        </p:txBody>
      </p:sp>
      <p:sp>
        <p:nvSpPr>
          <p:cNvPr id="6" name="Slide Number Placeholder 5">
            <a:extLst>
              <a:ext uri="{FF2B5EF4-FFF2-40B4-BE49-F238E27FC236}">
                <a16:creationId xmlns:a16="http://schemas.microsoft.com/office/drawing/2014/main" id="{348930E6-8F46-3891-A4EF-BA2BB960C11B}"/>
              </a:ext>
            </a:extLst>
          </p:cNvPr>
          <p:cNvSpPr>
            <a:spLocks noGrp="1"/>
          </p:cNvSpPr>
          <p:nvPr>
            <p:ph type="sldNum" sz="quarter" idx="12"/>
          </p:nvPr>
        </p:nvSpPr>
        <p:spPr/>
        <p:txBody>
          <a:bodyPr/>
          <a:lstStyle/>
          <a:p>
            <a:fld id="{C4C7283F-616F-4503-ABBD-21FFB2848302}" type="slidenum">
              <a:rPr lang="en-US" smtClean="0"/>
              <a:t>23</a:t>
            </a:fld>
            <a:endParaRPr lang="en-US"/>
          </a:p>
        </p:txBody>
      </p:sp>
      <p:pic>
        <p:nvPicPr>
          <p:cNvPr id="5" name="Picture 4">
            <a:extLst>
              <a:ext uri="{FF2B5EF4-FFF2-40B4-BE49-F238E27FC236}">
                <a16:creationId xmlns:a16="http://schemas.microsoft.com/office/drawing/2014/main" id="{80AEDBC8-073B-764A-D616-619F072FA8A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734918" y="1327689"/>
            <a:ext cx="8305397" cy="4354450"/>
          </a:xfrm>
          <a:prstGeom prst="rect">
            <a:avLst/>
          </a:prstGeom>
        </p:spPr>
      </p:pic>
      <p:sp>
        <p:nvSpPr>
          <p:cNvPr id="12" name="Subtitle 11">
            <a:extLst>
              <a:ext uri="{FF2B5EF4-FFF2-40B4-BE49-F238E27FC236}">
                <a16:creationId xmlns:a16="http://schemas.microsoft.com/office/drawing/2014/main" id="{16A4AD93-23F9-2E81-6AAB-3667DD48C060}"/>
              </a:ext>
            </a:extLst>
          </p:cNvPr>
          <p:cNvSpPr>
            <a:spLocks noGrp="1"/>
          </p:cNvSpPr>
          <p:nvPr>
            <p:ph type="subTitle" idx="1"/>
          </p:nvPr>
        </p:nvSpPr>
        <p:spPr/>
        <p:txBody>
          <a:bodyPr/>
          <a:lstStyle/>
          <a:p>
            <a:endParaRPr lang="en-KE"/>
          </a:p>
        </p:txBody>
      </p:sp>
    </p:spTree>
    <p:extLst>
      <p:ext uri="{BB962C8B-B14F-4D97-AF65-F5344CB8AC3E}">
        <p14:creationId xmlns:p14="http://schemas.microsoft.com/office/powerpoint/2010/main" val="3122496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635C11B-E14B-F8D8-C15C-8E8D4DB0A8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6825A0-35AB-1BD1-BDA6-9EF48F673952}"/>
              </a:ext>
            </a:extLst>
          </p:cNvPr>
          <p:cNvSpPr>
            <a:spLocks noGrp="1"/>
          </p:cNvSpPr>
          <p:nvPr>
            <p:ph type="ctrTitle"/>
          </p:nvPr>
        </p:nvSpPr>
        <p:spPr>
          <a:xfrm>
            <a:off x="163285" y="451513"/>
            <a:ext cx="12311743" cy="365125"/>
          </a:xfrm>
        </p:spPr>
        <p:txBody>
          <a:bodyPr/>
          <a:lstStyle/>
          <a:p>
            <a:pPr algn="l"/>
            <a:r>
              <a:rPr lang="en-US" sz="4400" dirty="0"/>
              <a:t>Statistics of the average rating and total gross.</a:t>
            </a:r>
            <a:endParaRPr lang="en-US" sz="4800" dirty="0"/>
          </a:p>
        </p:txBody>
      </p:sp>
      <p:sp>
        <p:nvSpPr>
          <p:cNvPr id="4" name="Footer Placeholder 3">
            <a:extLst>
              <a:ext uri="{FF2B5EF4-FFF2-40B4-BE49-F238E27FC236}">
                <a16:creationId xmlns:a16="http://schemas.microsoft.com/office/drawing/2014/main" id="{F6603DF3-C916-5C82-E5A2-1145C255B064}"/>
              </a:ext>
            </a:extLst>
          </p:cNvPr>
          <p:cNvSpPr>
            <a:spLocks noGrp="1"/>
          </p:cNvSpPr>
          <p:nvPr>
            <p:ph type="ftr" sz="quarter" idx="11"/>
          </p:nvPr>
        </p:nvSpPr>
        <p:spPr/>
        <p:txBody>
          <a:bodyPr/>
          <a:lstStyle/>
          <a:p>
            <a:r>
              <a:rPr lang="en-GB"/>
              <a:t>GROUP ONE  PHASE TWO PROJECT</a:t>
            </a:r>
            <a:endParaRPr lang="en-US"/>
          </a:p>
        </p:txBody>
      </p:sp>
      <p:sp>
        <p:nvSpPr>
          <p:cNvPr id="6" name="Slide Number Placeholder 5">
            <a:extLst>
              <a:ext uri="{FF2B5EF4-FFF2-40B4-BE49-F238E27FC236}">
                <a16:creationId xmlns:a16="http://schemas.microsoft.com/office/drawing/2014/main" id="{5BB945A2-7249-2759-D95C-3DF3AB5176F6}"/>
              </a:ext>
            </a:extLst>
          </p:cNvPr>
          <p:cNvSpPr>
            <a:spLocks noGrp="1"/>
          </p:cNvSpPr>
          <p:nvPr>
            <p:ph type="sldNum" sz="quarter" idx="12"/>
          </p:nvPr>
        </p:nvSpPr>
        <p:spPr/>
        <p:txBody>
          <a:bodyPr/>
          <a:lstStyle/>
          <a:p>
            <a:fld id="{C4C7283F-616F-4503-ABBD-21FFB2848302}" type="slidenum">
              <a:rPr lang="en-US" smtClean="0"/>
              <a:t>24</a:t>
            </a:fld>
            <a:endParaRPr lang="en-US"/>
          </a:p>
        </p:txBody>
      </p:sp>
      <p:pic>
        <p:nvPicPr>
          <p:cNvPr id="5" name="Picture 4">
            <a:extLst>
              <a:ext uri="{FF2B5EF4-FFF2-40B4-BE49-F238E27FC236}">
                <a16:creationId xmlns:a16="http://schemas.microsoft.com/office/drawing/2014/main" id="{F2101D8D-07EB-618C-2560-7F0E9BE616C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5427" y="1986351"/>
            <a:ext cx="5388428" cy="3755571"/>
          </a:xfrm>
          <a:prstGeom prst="rect">
            <a:avLst/>
          </a:prstGeom>
        </p:spPr>
      </p:pic>
      <p:sp>
        <p:nvSpPr>
          <p:cNvPr id="12" name="Subtitle 11">
            <a:extLst>
              <a:ext uri="{FF2B5EF4-FFF2-40B4-BE49-F238E27FC236}">
                <a16:creationId xmlns:a16="http://schemas.microsoft.com/office/drawing/2014/main" id="{B1F122F1-4271-758C-4D14-D62DAE31E331}"/>
              </a:ext>
            </a:extLst>
          </p:cNvPr>
          <p:cNvSpPr>
            <a:spLocks noGrp="1"/>
          </p:cNvSpPr>
          <p:nvPr>
            <p:ph type="subTitle" idx="1"/>
          </p:nvPr>
        </p:nvSpPr>
        <p:spPr>
          <a:xfrm>
            <a:off x="163285" y="1077687"/>
            <a:ext cx="5560570" cy="604658"/>
          </a:xfrm>
        </p:spPr>
        <p:txBody>
          <a:bodyPr>
            <a:normAutofit/>
          </a:bodyPr>
          <a:lstStyle/>
          <a:p>
            <a:pPr algn="ctr"/>
            <a:r>
              <a:rPr lang="en-GB" sz="2000" b="1" dirty="0"/>
              <a:t>Average rating</a:t>
            </a:r>
            <a:endParaRPr lang="en-KE" sz="2000" b="1" dirty="0"/>
          </a:p>
        </p:txBody>
      </p:sp>
      <p:pic>
        <p:nvPicPr>
          <p:cNvPr id="3" name="Picture 2">
            <a:extLst>
              <a:ext uri="{FF2B5EF4-FFF2-40B4-BE49-F238E27FC236}">
                <a16:creationId xmlns:a16="http://schemas.microsoft.com/office/drawing/2014/main" id="{D91A44AE-F76D-70F6-232F-6F8E61EA425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65762" y="2006830"/>
            <a:ext cx="5389331" cy="3710046"/>
          </a:xfrm>
          <a:prstGeom prst="rect">
            <a:avLst/>
          </a:prstGeom>
        </p:spPr>
      </p:pic>
      <p:sp>
        <p:nvSpPr>
          <p:cNvPr id="7" name="Subtitle 11">
            <a:extLst>
              <a:ext uri="{FF2B5EF4-FFF2-40B4-BE49-F238E27FC236}">
                <a16:creationId xmlns:a16="http://schemas.microsoft.com/office/drawing/2014/main" id="{AD491E7D-3582-501B-35B2-A4695D9A535D}"/>
              </a:ext>
            </a:extLst>
          </p:cNvPr>
          <p:cNvSpPr txBox="1">
            <a:spLocks/>
          </p:cNvSpPr>
          <p:nvPr/>
        </p:nvSpPr>
        <p:spPr>
          <a:xfrm>
            <a:off x="5980142" y="1082254"/>
            <a:ext cx="5560570" cy="604658"/>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panose="05040102010807070707"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panose="05040102010807070707"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panose="05040102010807070707"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9pPr>
          </a:lstStyle>
          <a:p>
            <a:pPr algn="ctr"/>
            <a:r>
              <a:rPr lang="en-GB" sz="2000" b="1" dirty="0"/>
              <a:t>Total gross</a:t>
            </a:r>
            <a:endParaRPr lang="en-KE" sz="2000" b="1" dirty="0"/>
          </a:p>
        </p:txBody>
      </p:sp>
    </p:spTree>
    <p:extLst>
      <p:ext uri="{BB962C8B-B14F-4D97-AF65-F5344CB8AC3E}">
        <p14:creationId xmlns:p14="http://schemas.microsoft.com/office/powerpoint/2010/main" val="1898261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6E0B431-6B61-7B15-1C6C-80702A58CB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3A5981-7DE9-5CBB-DBDB-DCF126C09711}"/>
              </a:ext>
            </a:extLst>
          </p:cNvPr>
          <p:cNvSpPr>
            <a:spLocks noGrp="1"/>
          </p:cNvSpPr>
          <p:nvPr>
            <p:ph type="ctrTitle"/>
          </p:nvPr>
        </p:nvSpPr>
        <p:spPr>
          <a:xfrm>
            <a:off x="335427" y="916668"/>
            <a:ext cx="12311743" cy="365125"/>
          </a:xfrm>
        </p:spPr>
        <p:txBody>
          <a:bodyPr/>
          <a:lstStyle/>
          <a:p>
            <a:pPr algn="l"/>
            <a:r>
              <a:rPr lang="en-US" sz="4400" dirty="0"/>
              <a:t>Statistics of the average rating and total gross after log transformation and standardization.</a:t>
            </a:r>
            <a:endParaRPr lang="en-US" sz="4800" dirty="0"/>
          </a:p>
        </p:txBody>
      </p:sp>
      <p:sp>
        <p:nvSpPr>
          <p:cNvPr id="4" name="Footer Placeholder 3">
            <a:extLst>
              <a:ext uri="{FF2B5EF4-FFF2-40B4-BE49-F238E27FC236}">
                <a16:creationId xmlns:a16="http://schemas.microsoft.com/office/drawing/2014/main" id="{E85CB493-109E-AD43-E865-6465594C58B6}"/>
              </a:ext>
            </a:extLst>
          </p:cNvPr>
          <p:cNvSpPr>
            <a:spLocks noGrp="1"/>
          </p:cNvSpPr>
          <p:nvPr>
            <p:ph type="ftr" sz="quarter" idx="11"/>
          </p:nvPr>
        </p:nvSpPr>
        <p:spPr/>
        <p:txBody>
          <a:bodyPr/>
          <a:lstStyle/>
          <a:p>
            <a:r>
              <a:rPr lang="en-GB"/>
              <a:t>GROUP ONE  PHASE TWO PROJECT</a:t>
            </a:r>
            <a:endParaRPr lang="en-US"/>
          </a:p>
        </p:txBody>
      </p:sp>
      <p:sp>
        <p:nvSpPr>
          <p:cNvPr id="6" name="Slide Number Placeholder 5">
            <a:extLst>
              <a:ext uri="{FF2B5EF4-FFF2-40B4-BE49-F238E27FC236}">
                <a16:creationId xmlns:a16="http://schemas.microsoft.com/office/drawing/2014/main" id="{A4C8C40D-AE18-E411-B225-9166410D8871}"/>
              </a:ext>
            </a:extLst>
          </p:cNvPr>
          <p:cNvSpPr>
            <a:spLocks noGrp="1"/>
          </p:cNvSpPr>
          <p:nvPr>
            <p:ph type="sldNum" sz="quarter" idx="12"/>
          </p:nvPr>
        </p:nvSpPr>
        <p:spPr/>
        <p:txBody>
          <a:bodyPr/>
          <a:lstStyle/>
          <a:p>
            <a:fld id="{C4C7283F-616F-4503-ABBD-21FFB2848302}" type="slidenum">
              <a:rPr lang="en-US" smtClean="0"/>
              <a:t>25</a:t>
            </a:fld>
            <a:endParaRPr lang="en-US"/>
          </a:p>
        </p:txBody>
      </p:sp>
      <p:pic>
        <p:nvPicPr>
          <p:cNvPr id="5" name="Picture 4">
            <a:extLst>
              <a:ext uri="{FF2B5EF4-FFF2-40B4-BE49-F238E27FC236}">
                <a16:creationId xmlns:a16="http://schemas.microsoft.com/office/drawing/2014/main" id="{9989903B-4539-7C4D-CFA4-C9C78F4D9A7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5427" y="1485900"/>
            <a:ext cx="5388428" cy="4033931"/>
          </a:xfrm>
          <a:prstGeom prst="rect">
            <a:avLst/>
          </a:prstGeom>
        </p:spPr>
      </p:pic>
      <p:sp>
        <p:nvSpPr>
          <p:cNvPr id="12" name="Subtitle 11">
            <a:extLst>
              <a:ext uri="{FF2B5EF4-FFF2-40B4-BE49-F238E27FC236}">
                <a16:creationId xmlns:a16="http://schemas.microsoft.com/office/drawing/2014/main" id="{36583669-E96D-FE3D-5EDD-3B72BEA2E5CD}"/>
              </a:ext>
            </a:extLst>
          </p:cNvPr>
          <p:cNvSpPr>
            <a:spLocks noGrp="1"/>
          </p:cNvSpPr>
          <p:nvPr>
            <p:ph type="subTitle" idx="1"/>
          </p:nvPr>
        </p:nvSpPr>
        <p:spPr>
          <a:xfrm>
            <a:off x="163285" y="1077687"/>
            <a:ext cx="5560570" cy="604658"/>
          </a:xfrm>
        </p:spPr>
        <p:txBody>
          <a:bodyPr>
            <a:normAutofit/>
          </a:bodyPr>
          <a:lstStyle/>
          <a:p>
            <a:pPr algn="ctr"/>
            <a:r>
              <a:rPr lang="en-GB" sz="2000" b="1" dirty="0"/>
              <a:t>Average rating</a:t>
            </a:r>
            <a:endParaRPr lang="en-KE" sz="2000" b="1" dirty="0"/>
          </a:p>
        </p:txBody>
      </p:sp>
      <p:pic>
        <p:nvPicPr>
          <p:cNvPr id="3" name="Picture 2">
            <a:extLst>
              <a:ext uri="{FF2B5EF4-FFF2-40B4-BE49-F238E27FC236}">
                <a16:creationId xmlns:a16="http://schemas.microsoft.com/office/drawing/2014/main" id="{551F6056-7BE0-23F9-B26B-45B66A04672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0142" y="1485900"/>
            <a:ext cx="5389331" cy="4033931"/>
          </a:xfrm>
          <a:prstGeom prst="rect">
            <a:avLst/>
          </a:prstGeom>
        </p:spPr>
      </p:pic>
      <p:sp>
        <p:nvSpPr>
          <p:cNvPr id="7" name="Subtitle 11">
            <a:extLst>
              <a:ext uri="{FF2B5EF4-FFF2-40B4-BE49-F238E27FC236}">
                <a16:creationId xmlns:a16="http://schemas.microsoft.com/office/drawing/2014/main" id="{A169F4A4-FC43-D8EA-D76B-E015BEBD5817}"/>
              </a:ext>
            </a:extLst>
          </p:cNvPr>
          <p:cNvSpPr txBox="1">
            <a:spLocks/>
          </p:cNvSpPr>
          <p:nvPr/>
        </p:nvSpPr>
        <p:spPr>
          <a:xfrm>
            <a:off x="5980142" y="1082254"/>
            <a:ext cx="5560570" cy="604658"/>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panose="05040102010807070707"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panose="05040102010807070707"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panose="05040102010807070707"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9pPr>
          </a:lstStyle>
          <a:p>
            <a:pPr algn="ctr"/>
            <a:r>
              <a:rPr lang="en-GB" sz="2000" b="1" dirty="0"/>
              <a:t>Total gross</a:t>
            </a:r>
            <a:endParaRPr lang="en-KE" sz="2000" b="1" dirty="0"/>
          </a:p>
        </p:txBody>
      </p:sp>
    </p:spTree>
    <p:extLst>
      <p:ext uri="{BB962C8B-B14F-4D97-AF65-F5344CB8AC3E}">
        <p14:creationId xmlns:p14="http://schemas.microsoft.com/office/powerpoint/2010/main" val="1112941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B3DCAEE-A440-2448-7954-9D7C9BC762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01C2B0-D3E6-6911-239F-9F4229D1B78D}"/>
              </a:ext>
            </a:extLst>
          </p:cNvPr>
          <p:cNvSpPr>
            <a:spLocks noGrp="1"/>
          </p:cNvSpPr>
          <p:nvPr>
            <p:ph type="ctrTitle"/>
          </p:nvPr>
        </p:nvSpPr>
        <p:spPr>
          <a:xfrm>
            <a:off x="498712" y="75956"/>
            <a:ext cx="12311743" cy="830280"/>
          </a:xfrm>
        </p:spPr>
        <p:txBody>
          <a:bodyPr/>
          <a:lstStyle/>
          <a:p>
            <a:pPr algn="l"/>
            <a:r>
              <a:rPr lang="en-US" sz="4800" dirty="0"/>
              <a:t>Null and alternative hypothesis.</a:t>
            </a:r>
          </a:p>
        </p:txBody>
      </p:sp>
      <p:sp>
        <p:nvSpPr>
          <p:cNvPr id="4" name="Footer Placeholder 3">
            <a:extLst>
              <a:ext uri="{FF2B5EF4-FFF2-40B4-BE49-F238E27FC236}">
                <a16:creationId xmlns:a16="http://schemas.microsoft.com/office/drawing/2014/main" id="{BEFB2A7B-77B3-80D2-CDDB-985F1EA49DA6}"/>
              </a:ext>
            </a:extLst>
          </p:cNvPr>
          <p:cNvSpPr>
            <a:spLocks noGrp="1"/>
          </p:cNvSpPr>
          <p:nvPr>
            <p:ph type="ftr" sz="quarter" idx="11"/>
          </p:nvPr>
        </p:nvSpPr>
        <p:spPr/>
        <p:txBody>
          <a:bodyPr/>
          <a:lstStyle/>
          <a:p>
            <a:r>
              <a:rPr lang="en-GB" dirty="0"/>
              <a:t>GROUP ONE  PHASE TWO PROJECT</a:t>
            </a:r>
            <a:endParaRPr lang="en-US" dirty="0"/>
          </a:p>
        </p:txBody>
      </p:sp>
      <p:sp>
        <p:nvSpPr>
          <p:cNvPr id="6" name="Slide Number Placeholder 5">
            <a:extLst>
              <a:ext uri="{FF2B5EF4-FFF2-40B4-BE49-F238E27FC236}">
                <a16:creationId xmlns:a16="http://schemas.microsoft.com/office/drawing/2014/main" id="{FF07E8D6-486D-D165-8D7C-BE48310D1F53}"/>
              </a:ext>
            </a:extLst>
          </p:cNvPr>
          <p:cNvSpPr>
            <a:spLocks noGrp="1"/>
          </p:cNvSpPr>
          <p:nvPr>
            <p:ph type="sldNum" sz="quarter" idx="12"/>
          </p:nvPr>
        </p:nvSpPr>
        <p:spPr/>
        <p:txBody>
          <a:bodyPr/>
          <a:lstStyle/>
          <a:p>
            <a:fld id="{C4C7283F-616F-4503-ABBD-21FFB2848302}" type="slidenum">
              <a:rPr lang="en-US" smtClean="0"/>
              <a:t>26</a:t>
            </a:fld>
            <a:endParaRPr lang="en-US"/>
          </a:p>
        </p:txBody>
      </p:sp>
      <p:sp>
        <p:nvSpPr>
          <p:cNvPr id="12" name="Subtitle 11">
            <a:extLst>
              <a:ext uri="{FF2B5EF4-FFF2-40B4-BE49-F238E27FC236}">
                <a16:creationId xmlns:a16="http://schemas.microsoft.com/office/drawing/2014/main" id="{3A095314-98F7-857D-49F4-3E404B74FB87}"/>
              </a:ext>
            </a:extLst>
          </p:cNvPr>
          <p:cNvSpPr>
            <a:spLocks noGrp="1"/>
          </p:cNvSpPr>
          <p:nvPr>
            <p:ph type="subTitle" idx="1"/>
          </p:nvPr>
        </p:nvSpPr>
        <p:spPr>
          <a:xfrm>
            <a:off x="163285" y="1077687"/>
            <a:ext cx="5560570" cy="604658"/>
          </a:xfrm>
        </p:spPr>
        <p:txBody>
          <a:bodyPr>
            <a:normAutofit/>
          </a:bodyPr>
          <a:lstStyle/>
          <a:p>
            <a:pPr algn="ctr"/>
            <a:r>
              <a:rPr lang="en-GB" sz="2000" b="1" dirty="0"/>
              <a:t>Average rating</a:t>
            </a:r>
            <a:endParaRPr lang="en-KE" sz="2000" b="1" dirty="0"/>
          </a:p>
        </p:txBody>
      </p:sp>
      <p:sp>
        <p:nvSpPr>
          <p:cNvPr id="7" name="Subtitle 11">
            <a:extLst>
              <a:ext uri="{FF2B5EF4-FFF2-40B4-BE49-F238E27FC236}">
                <a16:creationId xmlns:a16="http://schemas.microsoft.com/office/drawing/2014/main" id="{197FF7F9-3536-D2FF-0438-4E3EF1021697}"/>
              </a:ext>
            </a:extLst>
          </p:cNvPr>
          <p:cNvSpPr txBox="1">
            <a:spLocks/>
          </p:cNvSpPr>
          <p:nvPr/>
        </p:nvSpPr>
        <p:spPr>
          <a:xfrm>
            <a:off x="5980142" y="1082254"/>
            <a:ext cx="5560570" cy="604658"/>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panose="05040102010807070707"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panose="05040102010807070707"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panose="05040102010807070707"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9pPr>
          </a:lstStyle>
          <a:p>
            <a:pPr algn="ctr"/>
            <a:r>
              <a:rPr lang="en-GB" sz="2000" b="1" dirty="0"/>
              <a:t>Total gross</a:t>
            </a:r>
            <a:endParaRPr lang="en-KE" sz="2000" b="1" dirty="0"/>
          </a:p>
        </p:txBody>
      </p:sp>
      <p:pic>
        <p:nvPicPr>
          <p:cNvPr id="9" name="Picture 8">
            <a:extLst>
              <a:ext uri="{FF2B5EF4-FFF2-40B4-BE49-F238E27FC236}">
                <a16:creationId xmlns:a16="http://schemas.microsoft.com/office/drawing/2014/main" id="{636D5011-537D-95DE-7799-91E782000C8F}"/>
              </a:ext>
            </a:extLst>
          </p:cNvPr>
          <p:cNvPicPr>
            <a:picLocks noChangeAspect="1"/>
          </p:cNvPicPr>
          <p:nvPr/>
        </p:nvPicPr>
        <p:blipFill>
          <a:blip r:embed="rId3"/>
          <a:stretch>
            <a:fillRect/>
          </a:stretch>
        </p:blipFill>
        <p:spPr>
          <a:xfrm>
            <a:off x="350652" y="1427360"/>
            <a:ext cx="5629490" cy="2001640"/>
          </a:xfrm>
          <a:prstGeom prst="rect">
            <a:avLst/>
          </a:prstGeom>
        </p:spPr>
      </p:pic>
      <p:pic>
        <p:nvPicPr>
          <p:cNvPr id="14" name="Picture 13">
            <a:extLst>
              <a:ext uri="{FF2B5EF4-FFF2-40B4-BE49-F238E27FC236}">
                <a16:creationId xmlns:a16="http://schemas.microsoft.com/office/drawing/2014/main" id="{EC2ADFCD-39FC-B8EC-39DD-8FA0FB07F94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98712" y="3764209"/>
            <a:ext cx="5037544" cy="1815724"/>
          </a:xfrm>
          <a:prstGeom prst="rect">
            <a:avLst/>
          </a:prstGeom>
        </p:spPr>
      </p:pic>
      <p:pic>
        <p:nvPicPr>
          <p:cNvPr id="16" name="Picture 15">
            <a:extLst>
              <a:ext uri="{FF2B5EF4-FFF2-40B4-BE49-F238E27FC236}">
                <a16:creationId xmlns:a16="http://schemas.microsoft.com/office/drawing/2014/main" id="{BBDD1A75-AA96-A37D-4D8A-6D7609F77ECF}"/>
              </a:ext>
            </a:extLst>
          </p:cNvPr>
          <p:cNvPicPr>
            <a:picLocks noChangeAspect="1"/>
          </p:cNvPicPr>
          <p:nvPr/>
        </p:nvPicPr>
        <p:blipFill>
          <a:blip r:embed="rId5"/>
          <a:stretch>
            <a:fillRect/>
          </a:stretch>
        </p:blipFill>
        <p:spPr>
          <a:xfrm>
            <a:off x="6392288" y="1516958"/>
            <a:ext cx="5449060" cy="2001640"/>
          </a:xfrm>
          <a:prstGeom prst="rect">
            <a:avLst/>
          </a:prstGeom>
        </p:spPr>
      </p:pic>
      <p:pic>
        <p:nvPicPr>
          <p:cNvPr id="18" name="Picture 17">
            <a:extLst>
              <a:ext uri="{FF2B5EF4-FFF2-40B4-BE49-F238E27FC236}">
                <a16:creationId xmlns:a16="http://schemas.microsoft.com/office/drawing/2014/main" id="{96DCC258-80AB-69F5-E57B-46C782C9862D}"/>
              </a:ext>
            </a:extLst>
          </p:cNvPr>
          <p:cNvPicPr>
            <a:picLocks noChangeAspect="1"/>
          </p:cNvPicPr>
          <p:nvPr/>
        </p:nvPicPr>
        <p:blipFill>
          <a:blip r:embed="rId6"/>
          <a:stretch>
            <a:fillRect/>
          </a:stretch>
        </p:blipFill>
        <p:spPr>
          <a:xfrm>
            <a:off x="6392288" y="3764209"/>
            <a:ext cx="5326868" cy="1815724"/>
          </a:xfrm>
          <a:prstGeom prst="rect">
            <a:avLst/>
          </a:prstGeom>
        </p:spPr>
      </p:pic>
    </p:spTree>
    <p:extLst>
      <p:ext uri="{BB962C8B-B14F-4D97-AF65-F5344CB8AC3E}">
        <p14:creationId xmlns:p14="http://schemas.microsoft.com/office/powerpoint/2010/main" val="3590778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022" y="78289"/>
            <a:ext cx="7766936" cy="1646302"/>
          </a:xfrm>
        </p:spPr>
        <p:txBody>
          <a:bodyPr/>
          <a:lstStyle/>
          <a:p>
            <a:pPr algn="ctr"/>
            <a:r>
              <a:rPr lang="en-US" dirty="0"/>
              <a:t>MODELING REPORT</a:t>
            </a:r>
          </a:p>
        </p:txBody>
      </p:sp>
      <p:sp>
        <p:nvSpPr>
          <p:cNvPr id="3" name="Subtitle 2"/>
          <p:cNvSpPr>
            <a:spLocks noGrp="1"/>
          </p:cNvSpPr>
          <p:nvPr>
            <p:ph type="subTitle" idx="1"/>
          </p:nvPr>
        </p:nvSpPr>
        <p:spPr>
          <a:xfrm>
            <a:off x="1339115" y="1911202"/>
            <a:ext cx="8364721" cy="3015361"/>
          </a:xfrm>
        </p:spPr>
        <p:txBody>
          <a:bodyPr>
            <a:noAutofit/>
          </a:bodyPr>
          <a:lstStyle/>
          <a:p>
            <a:pPr algn="l"/>
            <a:r>
              <a:rPr lang="en-GB" sz="2400" b="0" i="0" dirty="0">
                <a:effectLst/>
              </a:rPr>
              <a:t>1] R² is computed without centering (uncentered) since the model does not contain a constant.</a:t>
            </a:r>
          </a:p>
          <a:p>
            <a:pPr algn="l"/>
            <a:r>
              <a:rPr lang="en-GB" sz="2400" b="0" i="0" dirty="0">
                <a:effectLst/>
              </a:rPr>
              <a:t>[2] Standard Errors assume that the covariance matrix of the errors is correctly specified.</a:t>
            </a:r>
            <a:br>
              <a:rPr lang="en-GB" sz="2400" dirty="0"/>
            </a:br>
            <a:r>
              <a:rPr lang="en-GB" sz="2400" b="0" i="0" dirty="0">
                <a:effectLst/>
              </a:rPr>
              <a:t>[3] The condition number is large, 1.74e+04. This might indicate that there are</a:t>
            </a:r>
            <a:br>
              <a:rPr lang="en-GB" sz="2400" dirty="0"/>
            </a:br>
            <a:r>
              <a:rPr lang="en-GB" sz="2400" b="0" i="0" dirty="0">
                <a:effectLst/>
              </a:rPr>
              <a:t>strong multicollinearity or other numerical problems.</a:t>
            </a:r>
            <a:endParaRPr lang="en-US" sz="2400"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0400"/>
          </a:xfrm>
        </p:spPr>
        <p:txBody>
          <a:bodyPr>
            <a:normAutofit fontScale="90000"/>
          </a:bodyPr>
          <a:lstStyle/>
          <a:p>
            <a:r>
              <a:rPr lang="en-US" sz="4400" dirty="0"/>
              <a:t>CONCLUSION</a:t>
            </a:r>
          </a:p>
        </p:txBody>
      </p:sp>
      <p:sp>
        <p:nvSpPr>
          <p:cNvPr id="3" name="Content Placeholder 2"/>
          <p:cNvSpPr>
            <a:spLocks noGrp="1"/>
          </p:cNvSpPr>
          <p:nvPr>
            <p:ph idx="1"/>
          </p:nvPr>
        </p:nvSpPr>
        <p:spPr>
          <a:xfrm>
            <a:off x="335664" y="1270000"/>
            <a:ext cx="8453773" cy="3880773"/>
          </a:xfrm>
        </p:spPr>
        <p:txBody>
          <a:bodyPr>
            <a:normAutofit lnSpcReduction="10000"/>
          </a:bodyPr>
          <a:lstStyle/>
          <a:p>
            <a:pPr algn="l">
              <a:buFont typeface="Wingdings" panose="05000000000000000000" pitchFamily="2" charset="2"/>
              <a:buChar char="v"/>
            </a:pPr>
            <a:r>
              <a:rPr lang="en-US" altLang="en-GB" sz="2000" dirty="0">
                <a:cs typeface="+mj-lt"/>
              </a:rPr>
              <a:t>From the analysis, it is clear that the Drama genre enjoys the highest ratings, but its box office success fluctuates over time. While the Adventure, Comedy, and Sci-Fi genres remain the highest-selling genres, this is likely due to their broad appeal and entertainment value. </a:t>
            </a:r>
          </a:p>
          <a:p>
            <a:pPr algn="l">
              <a:buFont typeface="Wingdings" panose="05000000000000000000" pitchFamily="2" charset="2"/>
              <a:buChar char="v"/>
            </a:pPr>
            <a:r>
              <a:rPr lang="en-US" altLang="en-GB" sz="2000" dirty="0">
                <a:cs typeface="+mj-lt"/>
              </a:rPr>
              <a:t>Directors like Clint Eastwood and Jay Roach contribute significantly to the sales, with their strong reputations and professional standards. The ratings analysis also highlights the R rating's popularity, reflecting the tastes of adult audiences. </a:t>
            </a:r>
          </a:p>
          <a:p>
            <a:pPr algn="l">
              <a:buFont typeface="Wingdings" panose="05000000000000000000" pitchFamily="2" charset="2"/>
              <a:buChar char="v"/>
            </a:pPr>
            <a:r>
              <a:rPr lang="en-US" altLang="en-GB" sz="2000" dirty="0">
                <a:cs typeface="+mj-lt"/>
              </a:rPr>
              <a:t>Overall, the variability in movie sales and ratings over the years is likely driven by factors such as market dynamics, audience preferences, and the quality of direction and production.</a:t>
            </a:r>
          </a:p>
          <a:p>
            <a:pPr algn="l">
              <a:buFont typeface="+mj-lt"/>
              <a:buAutoNum type="arabicPeriod"/>
            </a:pPr>
            <a:endParaRPr lang="en-GB" b="0" i="0" dirty="0">
              <a:solidFill>
                <a:srgbClr val="1F2328"/>
              </a:solidFill>
              <a:effectLst/>
              <a:latin typeface="+mj-lt"/>
              <a:cs typeface="+mj-lt"/>
            </a:endParaRPr>
          </a:p>
          <a:p>
            <a:endParaRPr lang="en-US" sz="4000" dirty="0">
              <a:latin typeface="+mj-lt"/>
              <a:cs typeface="+mj-lt"/>
            </a:endParaRPr>
          </a:p>
          <a:p>
            <a:endParaRPr lang="en-US" dirty="0">
              <a:latin typeface="+mj-lt"/>
              <a:cs typeface="+mj-lt"/>
            </a:endParaRPr>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1513"/>
            <a:ext cx="8596668" cy="818487"/>
          </a:xfrm>
        </p:spPr>
        <p:txBody>
          <a:bodyPr>
            <a:normAutofit/>
          </a:bodyPr>
          <a:lstStyle/>
          <a:p>
            <a:pPr algn="ctr"/>
            <a:r>
              <a:rPr lang="en-US" sz="4400" b="1" dirty="0"/>
              <a:t>RECOMMENDATIONS</a:t>
            </a:r>
            <a:endParaRPr lang="en-US" sz="4400" dirty="0"/>
          </a:p>
        </p:txBody>
      </p:sp>
      <p:sp>
        <p:nvSpPr>
          <p:cNvPr id="3" name="Content Placeholder 2"/>
          <p:cNvSpPr>
            <a:spLocks noGrp="1"/>
          </p:cNvSpPr>
          <p:nvPr>
            <p:ph idx="1"/>
          </p:nvPr>
        </p:nvSpPr>
        <p:spPr>
          <a:xfrm>
            <a:off x="677334" y="1270000"/>
            <a:ext cx="8596668" cy="3880773"/>
          </a:xfrm>
        </p:spPr>
        <p:txBody>
          <a:bodyPr>
            <a:normAutofit fontScale="85000" lnSpcReduction="10000"/>
          </a:bodyPr>
          <a:lstStyle/>
          <a:p>
            <a:pPr marL="342900" lvl="0" indent="-342900">
              <a:lnSpc>
                <a:spcPct val="107000"/>
              </a:lnSpc>
              <a:spcAft>
                <a:spcPts val="800"/>
              </a:spcAft>
              <a:buFont typeface="+mj-lt"/>
              <a:buAutoNum type="arabicPeriod"/>
              <a:tabLst>
                <a:tab pos="457200" algn="l"/>
              </a:tabLst>
            </a:pPr>
            <a:r>
              <a:rPr lang="en-US" sz="2400" kern="100" dirty="0">
                <a:effectLst/>
                <a:ea typeface="Calibri" panose="020F0502020204030204" pitchFamily="34" charset="0"/>
                <a:cs typeface="Times New Roman" panose="02020603050405020304" pitchFamily="18" charset="0"/>
              </a:rPr>
              <a:t>Prioritize Action and Comedy genres for future productions, as they have proven to be the most lucrative and widely appreciated.</a:t>
            </a:r>
          </a:p>
          <a:p>
            <a:pPr marL="342900" lvl="0" indent="-342900">
              <a:lnSpc>
                <a:spcPct val="107000"/>
              </a:lnSpc>
              <a:spcAft>
                <a:spcPts val="800"/>
              </a:spcAft>
              <a:buFont typeface="+mj-lt"/>
              <a:buAutoNum type="arabicPeriod"/>
              <a:tabLst>
                <a:tab pos="457200" algn="l"/>
              </a:tabLst>
            </a:pPr>
            <a:r>
              <a:rPr lang="en-US" sz="2400" kern="100" dirty="0">
                <a:effectLst/>
                <a:ea typeface="Calibri" panose="020F0502020204030204" pitchFamily="34" charset="0"/>
                <a:cs typeface="Times New Roman" panose="02020603050405020304" pitchFamily="18" charset="0"/>
              </a:rPr>
              <a:t>Partner with top-rated directors (e.g., Steven Spielberg, Clint Eastwood) and writers (e.g., Woody Allen) to enhance critical and audience reception.</a:t>
            </a:r>
          </a:p>
          <a:p>
            <a:pPr marL="342900" lvl="0" indent="-342900">
              <a:lnSpc>
                <a:spcPct val="107000"/>
              </a:lnSpc>
              <a:spcAft>
                <a:spcPts val="800"/>
              </a:spcAft>
              <a:buFont typeface="+mj-lt"/>
              <a:buAutoNum type="arabicPeriod"/>
              <a:tabLst>
                <a:tab pos="457200" algn="l"/>
              </a:tabLst>
            </a:pPr>
            <a:r>
              <a:rPr lang="en-US" sz="2400" kern="100" dirty="0">
                <a:effectLst/>
                <a:ea typeface="Calibri" panose="020F0502020204030204" pitchFamily="34" charset="0"/>
                <a:cs typeface="Times New Roman" panose="02020603050405020304" pitchFamily="18" charset="0"/>
              </a:rPr>
              <a:t>Optimize movie runtimes based on audience preferences; longer runtimes for Action and Adventure, and shorter runtimes for genres like Animation.</a:t>
            </a:r>
          </a:p>
          <a:p>
            <a:pPr marL="342900" lvl="0" indent="-342900">
              <a:lnSpc>
                <a:spcPct val="107000"/>
              </a:lnSpc>
              <a:spcAft>
                <a:spcPts val="800"/>
              </a:spcAft>
              <a:buFont typeface="+mj-lt"/>
              <a:buAutoNum type="arabicPeriod"/>
              <a:tabLst>
                <a:tab pos="457200" algn="l"/>
              </a:tabLst>
            </a:pPr>
            <a:r>
              <a:rPr lang="en-US" sz="2400" kern="100" dirty="0">
                <a:effectLst/>
                <a:ea typeface="Calibri" panose="020F0502020204030204" pitchFamily="34" charset="0"/>
                <a:cs typeface="Times New Roman" panose="02020603050405020304" pitchFamily="18" charset="0"/>
              </a:rPr>
              <a:t>Leverage Universal Pictures for distribution due to their strong track record in generating high ratings.</a:t>
            </a:r>
          </a:p>
          <a:p>
            <a:endParaRPr lang="en-US" dirty="0"/>
          </a:p>
        </p:txBody>
      </p:sp>
      <p:sp>
        <p:nvSpPr>
          <p:cNvPr id="4" name="Footer Placeholder 3"/>
          <p:cNvSpPr>
            <a:spLocks noGrp="1"/>
          </p:cNvSpPr>
          <p:nvPr>
            <p:ph type="ftr" sz="quarter" idx="11"/>
          </p:nvPr>
        </p:nvSpPr>
        <p:spPr/>
        <p:txBody>
          <a:bodyPr/>
          <a:lstStyle/>
          <a:p>
            <a:r>
              <a:rPr lang="en-GB" dirty="0"/>
              <a:t>GROUP ONE  PHASE TWO PROJECT</a:t>
            </a:r>
            <a:endParaRPr lang="en-US" dirty="0"/>
          </a:p>
        </p:txBody>
      </p:sp>
      <p:sp>
        <p:nvSpPr>
          <p:cNvPr id="5" name="Slide Number Placeholder 4"/>
          <p:cNvSpPr>
            <a:spLocks noGrp="1"/>
          </p:cNvSpPr>
          <p:nvPr>
            <p:ph type="sldNum" sz="quarter" idx="12"/>
          </p:nvPr>
        </p:nvSpPr>
        <p:spPr/>
        <p:txBody>
          <a:bodyPr/>
          <a:lstStyle/>
          <a:p>
            <a:fld id="{C4C7283F-616F-4503-ABBD-21FFB2848302}"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alpha val="66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65396" y="451513"/>
            <a:ext cx="8713390" cy="1646302"/>
          </a:xfrm>
        </p:spPr>
        <p:txBody>
          <a:bodyPr/>
          <a:lstStyle/>
          <a:p>
            <a:pPr algn="ctr"/>
            <a:r>
              <a:rPr lang="en-US" dirty="0"/>
              <a:t>BUSINESS UNDERSTANDING</a:t>
            </a:r>
          </a:p>
        </p:txBody>
      </p:sp>
      <p:sp>
        <p:nvSpPr>
          <p:cNvPr id="3" name="Subtitle 2"/>
          <p:cNvSpPr>
            <a:spLocks noGrp="1"/>
          </p:cNvSpPr>
          <p:nvPr>
            <p:ph type="subTitle" idx="1"/>
          </p:nvPr>
        </p:nvSpPr>
        <p:spPr>
          <a:xfrm>
            <a:off x="1165395" y="2433735"/>
            <a:ext cx="10166633" cy="3607627"/>
          </a:xfrm>
        </p:spPr>
        <p:txBody>
          <a:bodyPr>
            <a:noAutofit/>
          </a:bodyPr>
          <a:lstStyle/>
          <a:p>
            <a:pPr marL="342900" indent="-342900" algn="l">
              <a:buFont typeface="Wingdings" panose="05000000000000000000" pitchFamily="2" charset="2"/>
              <a:buChar char="v"/>
            </a:pPr>
            <a:r>
              <a:rPr lang="en-GB" sz="2400" dirty="0"/>
              <a:t>The</a:t>
            </a:r>
            <a:r>
              <a:rPr lang="en-GB" sz="2400" b="0" i="0" dirty="0">
                <a:effectLst/>
              </a:rPr>
              <a:t> company now sees all the big companies creating original video content and they want to get in on the fun. They have decided to create a new movie studio, but they don’t know anything about creating movies. </a:t>
            </a:r>
          </a:p>
          <a:p>
            <a:pPr marL="342900" indent="-342900" algn="l">
              <a:buFont typeface="Wingdings" panose="05000000000000000000" pitchFamily="2" charset="2"/>
              <a:buChar char="v"/>
            </a:pPr>
            <a:r>
              <a:rPr lang="en-GB" sz="2400" b="0" i="0" dirty="0">
                <a:effectLst/>
              </a:rPr>
              <a:t>You are charged with exploring what types of films are currently doing the best at the box office. You must then translate those findings into actionable insights that the head of your company's new movie studio can use to help decide what type of films to create.</a:t>
            </a:r>
            <a:endParaRPr lang="en-US" sz="2400"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CONTACT INFORMATION</a:t>
            </a:r>
            <a:endParaRPr lang="en-US" dirty="0"/>
          </a:p>
        </p:txBody>
      </p:sp>
      <p:sp>
        <p:nvSpPr>
          <p:cNvPr id="3" name="Content Placeholder 2"/>
          <p:cNvSpPr>
            <a:spLocks noGrp="1"/>
          </p:cNvSpPr>
          <p:nvPr>
            <p:ph idx="1"/>
          </p:nvPr>
        </p:nvSpPr>
        <p:spPr/>
        <p:txBody>
          <a:bodyPr/>
          <a:lstStyle/>
          <a:p>
            <a:pPr marL="342900" indent="-342900">
              <a:buAutoNum type="arabicPeriod"/>
            </a:pPr>
            <a:r>
              <a:rPr lang="en-US" u="sng" dirty="0">
                <a:solidFill>
                  <a:schemeClr val="accent1"/>
                </a:solidFill>
                <a:hlinkClick r:id="rId2">
                  <a:extLst>
                    <a:ext uri="{A12FA001-AC4F-418D-AE19-62706E023703}">
                      <ahyp:hlinkClr xmlns:ahyp="http://schemas.microsoft.com/office/drawing/2018/hyperlinkcolor" val="tx"/>
                    </a:ext>
                  </a:extLst>
                </a:hlinkClick>
              </a:rPr>
              <a:t>catherine.kiptui@student.moringaschool.com</a:t>
            </a:r>
            <a:endParaRPr lang="en-US" u="sng" dirty="0">
              <a:solidFill>
                <a:schemeClr val="accent1"/>
              </a:solidFill>
            </a:endParaRPr>
          </a:p>
          <a:p>
            <a:pPr marL="342900" indent="-342900">
              <a:buAutoNum type="arabicPeriod"/>
            </a:pPr>
            <a:r>
              <a:rPr lang="en-US" u="sng" dirty="0">
                <a:solidFill>
                  <a:schemeClr val="accent1"/>
                </a:solidFill>
                <a:hlinkClick r:id="rId3">
                  <a:extLst>
                    <a:ext uri="{A12FA001-AC4F-418D-AE19-62706E023703}">
                      <ahyp:hlinkClr xmlns:ahyp="http://schemas.microsoft.com/office/drawing/2018/hyperlinkcolor" val="tx"/>
                    </a:ext>
                  </a:extLst>
                </a:hlinkClick>
              </a:rPr>
              <a:t>michellekavetza@gmail.com</a:t>
            </a:r>
            <a:endParaRPr lang="en-US" u="sng" dirty="0">
              <a:solidFill>
                <a:schemeClr val="accent1"/>
              </a:solidFill>
            </a:endParaRPr>
          </a:p>
          <a:p>
            <a:pPr marL="342900" indent="-342900">
              <a:buAutoNum type="arabicPeriod"/>
            </a:pPr>
            <a:r>
              <a:rPr lang="en-US" u="sng" dirty="0">
                <a:solidFill>
                  <a:schemeClr val="accent1"/>
                </a:solidFill>
                <a:hlinkClick r:id="rId4">
                  <a:extLst>
                    <a:ext uri="{A12FA001-AC4F-418D-AE19-62706E023703}">
                      <ahyp:hlinkClr xmlns:ahyp="http://schemas.microsoft.com/office/drawing/2018/hyperlinkcolor" val="tx"/>
                    </a:ext>
                  </a:extLst>
                </a:hlinkClick>
              </a:rPr>
              <a:t>gateromichael@gmail.com</a:t>
            </a:r>
            <a:endParaRPr lang="en-US" u="sng" dirty="0">
              <a:solidFill>
                <a:schemeClr val="accent1"/>
              </a:solidFill>
            </a:endParaRPr>
          </a:p>
          <a:p>
            <a:pPr>
              <a:buFont typeface="+mj-lt"/>
              <a:buAutoNum type="arabicPeriod"/>
            </a:pPr>
            <a:r>
              <a:rPr lang="en-US" u="sng" dirty="0">
                <a:solidFill>
                  <a:schemeClr val="accent1"/>
                </a:solidFill>
                <a:hlinkClick r:id="rId5">
                  <a:extLst>
                    <a:ext uri="{A12FA001-AC4F-418D-AE19-62706E023703}">
                      <ahyp:hlinkClr xmlns:ahyp="http://schemas.microsoft.com/office/drawing/2018/hyperlinkcolor" val="tx"/>
                    </a:ext>
                  </a:extLst>
                </a:hlinkClick>
              </a:rPr>
              <a:t>noordinoordino470@gmail.com</a:t>
            </a:r>
            <a:endParaRPr lang="en-US" u="sng" dirty="0">
              <a:solidFill>
                <a:schemeClr val="accent1"/>
              </a:solidFill>
            </a:endParaRPr>
          </a:p>
          <a:p>
            <a:pPr>
              <a:buFont typeface="+mj-lt"/>
              <a:buAutoNum type="arabicPeriod"/>
            </a:pPr>
            <a:r>
              <a:rPr lang="en-US" u="sng" dirty="0">
                <a:solidFill>
                  <a:schemeClr val="accent1"/>
                </a:solidFill>
                <a:hlinkClick r:id="rId6">
                  <a:extLst>
                    <a:ext uri="{A12FA001-AC4F-418D-AE19-62706E023703}">
                      <ahyp:hlinkClr xmlns:ahyp="http://schemas.microsoft.com/office/drawing/2018/hyperlinkcolor" val="tx"/>
                    </a:ext>
                  </a:extLst>
                </a:hlinkClick>
              </a:rPr>
              <a:t>kennethnyangweso99@gmail.com</a:t>
            </a:r>
            <a:endParaRPr lang="en-US" u="sng" dirty="0">
              <a:solidFill>
                <a:schemeClr val="accent1"/>
              </a:solidFill>
            </a:endParaRPr>
          </a:p>
          <a:p>
            <a:pPr>
              <a:buFont typeface="+mj-lt"/>
              <a:buAutoNum type="arabicPeriod"/>
            </a:pPr>
            <a:r>
              <a:rPr lang="en-GB" b="0" i="0" u="sng" dirty="0">
                <a:solidFill>
                  <a:schemeClr val="accent1"/>
                </a:solidFill>
                <a:effectLst/>
                <a:latin typeface="Roboto" panose="020F0502020204030204" pitchFamily="2" charset="0"/>
              </a:rPr>
              <a:t>aumakrystel5@gmail.com</a:t>
            </a:r>
            <a:endParaRPr lang="en-US" u="sng" dirty="0">
              <a:solidFill>
                <a:schemeClr val="accent1"/>
              </a:solidFill>
            </a:endParaRPr>
          </a:p>
          <a:p>
            <a:pPr>
              <a:buFont typeface="+mj-lt"/>
              <a:buAutoNum type="arabicPeriod"/>
            </a:pPr>
            <a:r>
              <a:rPr lang="en-US" u="sng" dirty="0">
                <a:solidFill>
                  <a:schemeClr val="accent1"/>
                </a:solidFill>
              </a:rPr>
              <a:t>segomich227@gmail.com</a:t>
            </a:r>
          </a:p>
          <a:p>
            <a:pPr marL="342900" indent="-342900">
              <a:buAutoNum type="arabicPeriod"/>
            </a:pPr>
            <a:endParaRPr lang="en-US" dirty="0"/>
          </a:p>
          <a:p>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t>30</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DATA UNDERSTANDING</a:t>
            </a:r>
          </a:p>
        </p:txBody>
      </p:sp>
      <p:sp>
        <p:nvSpPr>
          <p:cNvPr id="3" name="Content Placeholder 2"/>
          <p:cNvSpPr>
            <a:spLocks noGrp="1"/>
          </p:cNvSpPr>
          <p:nvPr>
            <p:ph idx="1"/>
          </p:nvPr>
        </p:nvSpPr>
        <p:spPr>
          <a:xfrm>
            <a:off x="530377" y="1638075"/>
            <a:ext cx="8596668" cy="3880773"/>
          </a:xfrm>
        </p:spPr>
        <p:txBody>
          <a:bodyPr>
            <a:normAutofit fontScale="85000" lnSpcReduction="20000"/>
          </a:bodyPr>
          <a:lstStyle/>
          <a:p>
            <a:pPr algn="l">
              <a:buFont typeface="Wingdings" panose="05000000000000000000" pitchFamily="2" charset="2"/>
              <a:buChar char="v"/>
            </a:pPr>
            <a:r>
              <a:rPr lang="en-GB" sz="2600" b="0" i="0" dirty="0">
                <a:effectLst/>
              </a:rPr>
              <a:t>Here will need to understand our data. This involves getting the relevant information from each dataset crucial for our analysis.</a:t>
            </a:r>
          </a:p>
          <a:p>
            <a:pPr algn="l">
              <a:buFont typeface="Wingdings" panose="05000000000000000000" pitchFamily="2" charset="2"/>
              <a:buChar char="v"/>
            </a:pPr>
            <a:r>
              <a:rPr lang="en-GB" sz="2600" b="0" i="0" dirty="0">
                <a:effectLst/>
              </a:rPr>
              <a:t>We start by loading the various datasets reviewing their various information based on the columns and check which information is necessary for our analysis before beginning the data cleaning.</a:t>
            </a:r>
          </a:p>
          <a:p>
            <a:pPr marL="0" indent="0" algn="l">
              <a:buNone/>
            </a:pPr>
            <a:endParaRPr lang="en-GB" sz="2600" b="0" i="0" dirty="0">
              <a:effectLst/>
            </a:endParaRPr>
          </a:p>
          <a:p>
            <a:pPr marL="0" indent="0">
              <a:lnSpc>
                <a:spcPct val="107000"/>
              </a:lnSpc>
              <a:spcAft>
                <a:spcPts val="800"/>
              </a:spcAft>
              <a:buNone/>
            </a:pPr>
            <a:r>
              <a:rPr lang="en-US" sz="2600" b="1" kern="100" dirty="0">
                <a:effectLst/>
                <a:ea typeface="Calibri" panose="020F0502020204030204" pitchFamily="34" charset="0"/>
                <a:cs typeface="Times New Roman" panose="02020603050405020304" pitchFamily="18" charset="0"/>
              </a:rPr>
              <a:t>Movie Performance Data</a:t>
            </a:r>
            <a:endParaRPr lang="en-US" sz="2600" kern="100" dirty="0">
              <a:effectLst/>
              <a:ea typeface="Calibri" panose="020F0502020204030204" pitchFamily="34" charset="0"/>
              <a:cs typeface="Times New Roman" panose="02020603050405020304" pitchFamily="18" charset="0"/>
            </a:endParaRPr>
          </a:p>
          <a:p>
            <a:pPr lvl="0">
              <a:lnSpc>
                <a:spcPct val="107000"/>
              </a:lnSpc>
              <a:spcAft>
                <a:spcPts val="800"/>
              </a:spcAft>
              <a:buClr>
                <a:schemeClr val="tx1"/>
              </a:buClr>
              <a:buSzPts val="1000"/>
              <a:buFont typeface="Arial" panose="020B0604020202020204" pitchFamily="34" charset="0"/>
              <a:buChar char="•"/>
              <a:tabLst>
                <a:tab pos="457200" algn="l"/>
              </a:tabLst>
            </a:pPr>
            <a:r>
              <a:rPr lang="en-US" sz="2600" b="1" kern="100" dirty="0">
                <a:effectLst/>
                <a:ea typeface="Calibri" panose="020F0502020204030204" pitchFamily="34" charset="0"/>
                <a:cs typeface="Times New Roman" panose="02020603050405020304" pitchFamily="18" charset="0"/>
              </a:rPr>
              <a:t>Box Office Data</a:t>
            </a:r>
            <a:r>
              <a:rPr lang="en-US" sz="2600" kern="100" dirty="0">
                <a:effectLst/>
                <a:ea typeface="Calibri" panose="020F0502020204030204" pitchFamily="34" charset="0"/>
                <a:cs typeface="Times New Roman" panose="02020603050405020304" pitchFamily="18" charset="0"/>
              </a:rPr>
              <a:t>: Includes revenue by day, week, or year for individual movies. Useful for </a:t>
            </a:r>
            <a:r>
              <a:rPr lang="en-US" sz="2600" kern="100" dirty="0" err="1">
                <a:effectLst/>
                <a:ea typeface="Calibri" panose="020F0502020204030204" pitchFamily="34" charset="0"/>
                <a:cs typeface="Times New Roman" panose="02020603050405020304" pitchFamily="18" charset="0"/>
              </a:rPr>
              <a:t>analy</a:t>
            </a:r>
            <a:r>
              <a:rPr lang="en-US" sz="2600" kern="100" dirty="0" err="1">
                <a:ea typeface="Calibri" panose="020F0502020204030204" pitchFamily="34" charset="0"/>
                <a:cs typeface="Times New Roman" panose="02020603050405020304" pitchFamily="18" charset="0"/>
              </a:rPr>
              <a:t>s</a:t>
            </a:r>
            <a:r>
              <a:rPr lang="en-US" sz="2600" kern="100" dirty="0" err="1">
                <a:effectLst/>
                <a:ea typeface="Calibri" panose="020F0502020204030204" pitchFamily="34" charset="0"/>
                <a:cs typeface="Times New Roman" panose="02020603050405020304" pitchFamily="18" charset="0"/>
              </a:rPr>
              <a:t>ing</a:t>
            </a:r>
            <a:r>
              <a:rPr lang="en-US" sz="2600" kern="100" dirty="0">
                <a:effectLst/>
                <a:ea typeface="Calibri" panose="020F0502020204030204" pitchFamily="34" charset="0"/>
                <a:cs typeface="Times New Roman" panose="02020603050405020304" pitchFamily="18" charset="0"/>
              </a:rPr>
              <a:t> trends in revenue over time.</a:t>
            </a:r>
          </a:p>
          <a:p>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UNDERSTANDING </a:t>
            </a:r>
            <a:r>
              <a:rPr lang="en-US" b="1" dirty="0" err="1"/>
              <a:t>Cont</a:t>
            </a:r>
            <a:r>
              <a:rPr lang="en-US" b="1" dirty="0"/>
              <a:t>……1.</a:t>
            </a:r>
            <a:endParaRPr lang="en-US" dirty="0"/>
          </a:p>
        </p:txBody>
      </p:sp>
      <p:sp>
        <p:nvSpPr>
          <p:cNvPr id="3" name="Content Placeholder 2"/>
          <p:cNvSpPr>
            <a:spLocks noGrp="1"/>
          </p:cNvSpPr>
          <p:nvPr>
            <p:ph idx="1"/>
          </p:nvPr>
        </p:nvSpPr>
        <p:spPr>
          <a:xfrm>
            <a:off x="677334" y="1270000"/>
            <a:ext cx="8596668" cy="6567714"/>
          </a:xfrm>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Weekend Box Office Data</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Aggregated weekend earnings, helpful for identifying peaks in movie viewership.</a:t>
            </a: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Cumulative Box Office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Total earnings over time for each movie.</a:t>
            </a:r>
          </a:p>
          <a:p>
            <a:pPr>
              <a:lnSpc>
                <a:spcPct val="107000"/>
              </a:lnSpc>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2. Movie Metadata</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Movie Titles and Release Dates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Basic information about movies, such as title, genre, release date, and distributor.</a:t>
            </a: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Genre and Ratings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Helps in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how genres or ratings affect performance</a:t>
            </a:r>
          </a:p>
          <a:p>
            <a:pPr>
              <a:lnSpc>
                <a:spcPct val="107000"/>
              </a:lnSpc>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3. Home Entertainment Data</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DVD/Blu-ray Sales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Useful for understanding post-</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theater</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revenue streams.</a:t>
            </a: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Digital Sales/Streaming Revenue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Can show trends in digital distribution.</a:t>
            </a:r>
          </a:p>
          <a:p>
            <a:pPr>
              <a:lnSpc>
                <a:spcPct val="107000"/>
              </a:lnSpc>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4. Market-Level Data</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Market Share by Studio</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Helps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how different studios perform over time.</a:t>
            </a: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International Box Office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Useful for cross-region comparison and global trends.</a:t>
            </a:r>
          </a:p>
          <a:p>
            <a:endParaRPr lang="en-US" sz="2400"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1A741-1866-BE9D-1689-526BF13770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0063C4-F501-0181-0B08-31F22A1144E2}"/>
              </a:ext>
            </a:extLst>
          </p:cNvPr>
          <p:cNvSpPr>
            <a:spLocks noGrp="1"/>
          </p:cNvSpPr>
          <p:nvPr>
            <p:ph type="title"/>
          </p:nvPr>
        </p:nvSpPr>
        <p:spPr/>
        <p:txBody>
          <a:bodyPr/>
          <a:lstStyle/>
          <a:p>
            <a:r>
              <a:rPr lang="en-US" b="1" dirty="0"/>
              <a:t>DATA UNDERSTANDING </a:t>
            </a:r>
            <a:r>
              <a:rPr lang="en-US" b="1" dirty="0" err="1"/>
              <a:t>Cont</a:t>
            </a:r>
            <a:r>
              <a:rPr lang="en-US" b="1" dirty="0"/>
              <a:t>……1.</a:t>
            </a:r>
            <a:endParaRPr lang="en-US" dirty="0"/>
          </a:p>
        </p:txBody>
      </p:sp>
      <p:sp>
        <p:nvSpPr>
          <p:cNvPr id="3" name="Content Placeholder 2">
            <a:extLst>
              <a:ext uri="{FF2B5EF4-FFF2-40B4-BE49-F238E27FC236}">
                <a16:creationId xmlns:a16="http://schemas.microsoft.com/office/drawing/2014/main" id="{F1D6CB4C-100B-13FD-D923-C26B3C28BEB1}"/>
              </a:ext>
            </a:extLst>
          </p:cNvPr>
          <p:cNvSpPr>
            <a:spLocks noGrp="1"/>
          </p:cNvSpPr>
          <p:nvPr>
            <p:ph idx="1"/>
          </p:nvPr>
        </p:nvSpPr>
        <p:spPr>
          <a:xfrm>
            <a:off x="677334" y="1270000"/>
            <a:ext cx="8596668" cy="4771362"/>
          </a:xfrm>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Weekend Box Office Data</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Aggregated weekend earnings, helpful for identifying peaks in movie viewership.</a:t>
            </a: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Cumulative Box Office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Total earnings over time for each movie.</a:t>
            </a:r>
          </a:p>
          <a:p>
            <a:pPr>
              <a:lnSpc>
                <a:spcPct val="107000"/>
              </a:lnSpc>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2. Movie Metadata</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Movie Titles and Release Dates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Basic information about movies, such as title, genre, release date, and distributor.</a:t>
            </a: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Genre and Ratings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Helps in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how genres or ratings affect performance</a:t>
            </a:r>
          </a:p>
          <a:p>
            <a:endParaRPr lang="en-US" sz="2400" dirty="0"/>
          </a:p>
        </p:txBody>
      </p:sp>
      <p:sp>
        <p:nvSpPr>
          <p:cNvPr id="4" name="Footer Placeholder 3">
            <a:extLst>
              <a:ext uri="{FF2B5EF4-FFF2-40B4-BE49-F238E27FC236}">
                <a16:creationId xmlns:a16="http://schemas.microsoft.com/office/drawing/2014/main" id="{05BC2521-0F80-F607-0DFE-36A91836D3CA}"/>
              </a:ext>
            </a:extLst>
          </p:cNvPr>
          <p:cNvSpPr>
            <a:spLocks noGrp="1"/>
          </p:cNvSpPr>
          <p:nvPr>
            <p:ph type="ftr" sz="quarter" idx="11"/>
          </p:nvPr>
        </p:nvSpPr>
        <p:spPr/>
        <p:txBody>
          <a:bodyPr/>
          <a:lstStyle/>
          <a:p>
            <a:r>
              <a:rPr lang="en-GB"/>
              <a:t>GROUP ONE  PHASE TWO PROJECT</a:t>
            </a:r>
            <a:endParaRPr lang="en-US"/>
          </a:p>
        </p:txBody>
      </p:sp>
      <p:sp>
        <p:nvSpPr>
          <p:cNvPr id="5" name="Slide Number Placeholder 4">
            <a:extLst>
              <a:ext uri="{FF2B5EF4-FFF2-40B4-BE49-F238E27FC236}">
                <a16:creationId xmlns:a16="http://schemas.microsoft.com/office/drawing/2014/main" id="{1305BB71-AAC0-0A93-BF4C-9EC17BEFDB2D}"/>
              </a:ext>
            </a:extLst>
          </p:cNvPr>
          <p:cNvSpPr>
            <a:spLocks noGrp="1"/>
          </p:cNvSpPr>
          <p:nvPr>
            <p:ph type="sldNum" sz="quarter" idx="12"/>
          </p:nvPr>
        </p:nvSpPr>
        <p:spPr/>
        <p:txBody>
          <a:bodyPr/>
          <a:lstStyle/>
          <a:p>
            <a:fld id="{C4C7283F-616F-4503-ABBD-21FFB2848302}" type="slidenum">
              <a:rPr lang="en-US" smtClean="0"/>
              <a:t>6</a:t>
            </a:fld>
            <a:endParaRPr lang="en-US"/>
          </a:p>
        </p:txBody>
      </p:sp>
    </p:spTree>
    <p:extLst>
      <p:ext uri="{BB962C8B-B14F-4D97-AF65-F5344CB8AC3E}">
        <p14:creationId xmlns:p14="http://schemas.microsoft.com/office/powerpoint/2010/main" val="3489385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  CONT…….2</a:t>
            </a:r>
          </a:p>
        </p:txBody>
      </p:sp>
      <p:sp>
        <p:nvSpPr>
          <p:cNvPr id="3" name="Content Placeholder 2"/>
          <p:cNvSpPr>
            <a:spLocks noGrp="1"/>
          </p:cNvSpPr>
          <p:nvPr>
            <p:ph idx="1"/>
          </p:nvPr>
        </p:nvSpPr>
        <p:spPr>
          <a:xfrm>
            <a:off x="677334" y="1488613"/>
            <a:ext cx="8596668" cy="3880773"/>
          </a:xfrm>
        </p:spPr>
        <p:txBody>
          <a:bodyPr>
            <a:normAutofit fontScale="85000" lnSpcReduction="10000"/>
          </a:bodyPr>
          <a:lstStyle/>
          <a:p>
            <a:pPr>
              <a:lnSpc>
                <a:spcPct val="107000"/>
              </a:lnSpc>
              <a:spcAft>
                <a:spcPts val="800"/>
              </a:spcAft>
            </a:pPr>
            <a:r>
              <a:rPr lang="en-US" sz="2200" b="1" kern="100" dirty="0">
                <a:effectLst/>
                <a:ea typeface="Calibri" panose="020F0502020204030204" pitchFamily="34" charset="0"/>
                <a:cs typeface="Calibri" panose="020F0502020204030204" pitchFamily="34" charset="0"/>
              </a:rPr>
              <a:t>3. Home Entertainment Data</a:t>
            </a:r>
            <a:endParaRPr lang="en-US" sz="2200" kern="100" dirty="0">
              <a:effectLst/>
              <a:ea typeface="Calibri" panose="020F0502020204030204" pitchFamily="34" charset="0"/>
              <a:cs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200" b="1" kern="100" dirty="0">
                <a:effectLst/>
                <a:ea typeface="Calibri" panose="020F0502020204030204" pitchFamily="34" charset="0"/>
                <a:cs typeface="Calibri" panose="020F0502020204030204" pitchFamily="34" charset="0"/>
              </a:rPr>
              <a:t>DVD/Blu-ray Sales</a:t>
            </a:r>
            <a:r>
              <a:rPr lang="en-US" sz="2200" kern="100" dirty="0">
                <a:effectLst/>
                <a:ea typeface="Calibri" panose="020F0502020204030204" pitchFamily="34" charset="0"/>
                <a:cs typeface="Calibri" panose="020F0502020204030204" pitchFamily="34" charset="0"/>
              </a:rPr>
              <a:t>: Useful for understanding post-theatre revenue streams.</a:t>
            </a:r>
          </a:p>
          <a:p>
            <a:pPr marL="342900" lvl="0" indent="-342900">
              <a:lnSpc>
                <a:spcPct val="107000"/>
              </a:lnSpc>
              <a:spcAft>
                <a:spcPts val="800"/>
              </a:spcAft>
              <a:buSzPts val="1000"/>
              <a:buFont typeface="Symbol" panose="05050102010706020507" pitchFamily="18" charset="2"/>
              <a:buChar char=""/>
              <a:tabLst>
                <a:tab pos="457200" algn="l"/>
              </a:tabLst>
            </a:pPr>
            <a:r>
              <a:rPr lang="en-US" sz="2200" b="1" kern="100" dirty="0">
                <a:effectLst/>
                <a:ea typeface="Calibri" panose="020F0502020204030204" pitchFamily="34" charset="0"/>
                <a:cs typeface="Calibri" panose="020F0502020204030204" pitchFamily="34" charset="0"/>
              </a:rPr>
              <a:t>Digital Sales/Streaming Revenue</a:t>
            </a:r>
            <a:r>
              <a:rPr lang="en-US" sz="2200" kern="100" dirty="0">
                <a:effectLst/>
                <a:ea typeface="Calibri" panose="020F0502020204030204" pitchFamily="34" charset="0"/>
                <a:cs typeface="Calibri" panose="020F0502020204030204" pitchFamily="34" charset="0"/>
              </a:rPr>
              <a:t>: Can show trends in digital distribution.</a:t>
            </a:r>
          </a:p>
          <a:p>
            <a:pPr>
              <a:lnSpc>
                <a:spcPct val="107000"/>
              </a:lnSpc>
              <a:spcAft>
                <a:spcPts val="800"/>
              </a:spcAft>
            </a:pPr>
            <a:r>
              <a:rPr lang="en-US" sz="2200" b="1" kern="100" dirty="0">
                <a:effectLst/>
                <a:ea typeface="Calibri" panose="020F0502020204030204" pitchFamily="34" charset="0"/>
                <a:cs typeface="Calibri" panose="020F0502020204030204" pitchFamily="34" charset="0"/>
              </a:rPr>
              <a:t>4. Market-Level Data</a:t>
            </a:r>
            <a:endParaRPr lang="en-US" sz="2200" kern="100" dirty="0">
              <a:effectLst/>
              <a:ea typeface="Calibri" panose="020F0502020204030204" pitchFamily="34" charset="0"/>
              <a:cs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200" b="1" kern="100" dirty="0">
                <a:effectLst/>
                <a:ea typeface="Calibri" panose="020F0502020204030204" pitchFamily="34" charset="0"/>
                <a:cs typeface="Calibri" panose="020F0502020204030204" pitchFamily="34" charset="0"/>
              </a:rPr>
              <a:t>Market Share by Studio</a:t>
            </a:r>
            <a:r>
              <a:rPr lang="en-US" sz="2200" kern="100" dirty="0">
                <a:effectLst/>
                <a:ea typeface="Calibri" panose="020F0502020204030204" pitchFamily="34" charset="0"/>
                <a:cs typeface="Calibri" panose="020F0502020204030204" pitchFamily="34" charset="0"/>
              </a:rPr>
              <a:t>: Helps analyse how different studios perform over time.</a:t>
            </a:r>
          </a:p>
          <a:p>
            <a:pPr marL="342900" lvl="0" indent="-342900">
              <a:lnSpc>
                <a:spcPct val="107000"/>
              </a:lnSpc>
              <a:spcAft>
                <a:spcPts val="800"/>
              </a:spcAft>
              <a:buSzPts val="1000"/>
              <a:buFont typeface="Symbol" panose="05050102010706020507" pitchFamily="18" charset="2"/>
              <a:buChar char=""/>
              <a:tabLst>
                <a:tab pos="457200" algn="l"/>
              </a:tabLst>
            </a:pPr>
            <a:r>
              <a:rPr lang="en-US" sz="2200" b="1" kern="100" dirty="0">
                <a:effectLst/>
                <a:ea typeface="Calibri" panose="020F0502020204030204" pitchFamily="34" charset="0"/>
                <a:cs typeface="Calibri" panose="020F0502020204030204" pitchFamily="34" charset="0"/>
              </a:rPr>
              <a:t>International Box Office</a:t>
            </a:r>
            <a:r>
              <a:rPr lang="en-US" sz="2200" kern="100" dirty="0">
                <a:effectLst/>
                <a:ea typeface="Calibri" panose="020F0502020204030204" pitchFamily="34" charset="0"/>
                <a:cs typeface="Calibri" panose="020F0502020204030204" pitchFamily="34" charset="0"/>
              </a:rPr>
              <a:t>: Useful for cross-region comparison and global trends.</a:t>
            </a:r>
          </a:p>
          <a:p>
            <a:endParaRPr lang="en-US" dirty="0">
              <a:ea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GB" dirty="0"/>
              <a:t>GROUP ONE  PHASE TWO PROJECT</a:t>
            </a:r>
            <a:endParaRPr lang="en-US" dirty="0"/>
          </a:p>
        </p:txBody>
      </p:sp>
      <p:sp>
        <p:nvSpPr>
          <p:cNvPr id="5" name="Slide Number Placeholder 4"/>
          <p:cNvSpPr>
            <a:spLocks noGrp="1"/>
          </p:cNvSpPr>
          <p:nvPr>
            <p:ph type="sldNum" sz="quarter" idx="12"/>
          </p:nvPr>
        </p:nvSpPr>
        <p:spPr/>
        <p:txBody>
          <a:bodyPr/>
          <a:lstStyle/>
          <a:p>
            <a:fld id="{C4C7283F-616F-4503-ABBD-21FFB2848302}"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1124" y="63966"/>
            <a:ext cx="7766936" cy="1646302"/>
          </a:xfrm>
        </p:spPr>
        <p:txBody>
          <a:bodyPr/>
          <a:lstStyle/>
          <a:p>
            <a:r>
              <a:rPr lang="en-US" b="1" dirty="0"/>
              <a:t>OBJECTIVES/GOALS</a:t>
            </a:r>
          </a:p>
        </p:txBody>
      </p:sp>
      <p:sp>
        <p:nvSpPr>
          <p:cNvPr id="3" name="Subtitle 2"/>
          <p:cNvSpPr>
            <a:spLocks noGrp="1"/>
          </p:cNvSpPr>
          <p:nvPr>
            <p:ph type="subTitle" idx="1"/>
          </p:nvPr>
        </p:nvSpPr>
        <p:spPr>
          <a:xfrm>
            <a:off x="1507066" y="1710268"/>
            <a:ext cx="7766936" cy="2208589"/>
          </a:xfrm>
        </p:spPr>
        <p:txBody>
          <a:bodyPr>
            <a:noAutofit/>
          </a:bodyPr>
          <a:lstStyle/>
          <a:p>
            <a:pPr algn="l"/>
            <a:r>
              <a:rPr lang="en-GB" sz="3200" b="1" kern="100" dirty="0">
                <a:solidFill>
                  <a:schemeClr val="accent1"/>
                </a:solidFill>
                <a:effectLst/>
                <a:ea typeface="Calibri" panose="020F0502020204030204" pitchFamily="34" charset="0"/>
                <a:cs typeface="Times New Roman" panose="02020603050405020304" pitchFamily="18" charset="0"/>
              </a:rPr>
              <a:t>Main Objective</a:t>
            </a:r>
          </a:p>
          <a:p>
            <a:pPr algn="l"/>
            <a:r>
              <a:rPr lang="en-GB" sz="2000" kern="100" dirty="0">
                <a:effectLst/>
                <a:ea typeface="Calibri" panose="020F0502020204030204" pitchFamily="34" charset="0"/>
                <a:cs typeface="Times New Roman" panose="02020603050405020304" pitchFamily="18" charset="0"/>
              </a:rPr>
              <a:t>- To analyse movie data and uncover key patterns in revenue, popularity, ratings, and director influence across genres, providing actionable insights for business growth and strategic decision-making.</a:t>
            </a:r>
          </a:p>
          <a:p>
            <a:pPr algn="l"/>
            <a:endParaRPr lang="en-GB" sz="2000" kern="100" dirty="0">
              <a:effectLst/>
              <a:ea typeface="Calibri" panose="020F0502020204030204" pitchFamily="34" charset="0"/>
              <a:cs typeface="Times New Roman" panose="02020603050405020304" pitchFamily="18" charset="0"/>
            </a:endParaRPr>
          </a:p>
          <a:p>
            <a:pPr algn="l"/>
            <a:endParaRPr lang="en-GB" sz="2000" kern="100" dirty="0">
              <a:effectLst/>
              <a:ea typeface="Calibri" panose="020F0502020204030204" pitchFamily="34"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339B129-2444-9A20-197F-DD016E4123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AFECB4-09DA-00A9-8FF3-0064F4F77340}"/>
              </a:ext>
            </a:extLst>
          </p:cNvPr>
          <p:cNvSpPr>
            <a:spLocks noGrp="1"/>
          </p:cNvSpPr>
          <p:nvPr>
            <p:ph type="ctrTitle"/>
          </p:nvPr>
        </p:nvSpPr>
        <p:spPr>
          <a:xfrm>
            <a:off x="1640719" y="240697"/>
            <a:ext cx="7974389" cy="1023955"/>
          </a:xfrm>
        </p:spPr>
        <p:txBody>
          <a:bodyPr/>
          <a:lstStyle/>
          <a:p>
            <a:pPr algn="ctr"/>
            <a:r>
              <a:rPr lang="en-US" b="1" dirty="0"/>
              <a:t>OBJECTIVES (</a:t>
            </a:r>
            <a:r>
              <a:rPr lang="en-US" b="1" dirty="0" err="1"/>
              <a:t>cont</a:t>
            </a:r>
            <a:r>
              <a:rPr lang="en-US" b="1" dirty="0"/>
              <a:t>…2)</a:t>
            </a:r>
          </a:p>
        </p:txBody>
      </p:sp>
      <p:sp>
        <p:nvSpPr>
          <p:cNvPr id="3" name="Subtitle 2">
            <a:extLst>
              <a:ext uri="{FF2B5EF4-FFF2-40B4-BE49-F238E27FC236}">
                <a16:creationId xmlns:a16="http://schemas.microsoft.com/office/drawing/2014/main" id="{5935E2C6-1DBC-636E-503A-6CCBC52FD376}"/>
              </a:ext>
            </a:extLst>
          </p:cNvPr>
          <p:cNvSpPr>
            <a:spLocks noGrp="1"/>
          </p:cNvSpPr>
          <p:nvPr>
            <p:ph type="subTitle" idx="1"/>
          </p:nvPr>
        </p:nvSpPr>
        <p:spPr>
          <a:xfrm>
            <a:off x="1330477" y="773407"/>
            <a:ext cx="8910562" cy="5506960"/>
          </a:xfrm>
        </p:spPr>
        <p:txBody>
          <a:bodyPr>
            <a:noAutofit/>
          </a:bodyPr>
          <a:lstStyle/>
          <a:p>
            <a:pPr algn="l"/>
            <a:endParaRPr lang="en-GB" sz="2000" kern="100" dirty="0">
              <a:effectLst/>
              <a:ea typeface="Calibri" panose="020F0502020204030204" pitchFamily="34" charset="0"/>
              <a:cs typeface="Times New Roman" panose="02020603050405020304" pitchFamily="18" charset="0"/>
            </a:endParaRPr>
          </a:p>
          <a:p>
            <a:pPr algn="l"/>
            <a:r>
              <a:rPr lang="en-GB" sz="3600" b="1" kern="100" dirty="0">
                <a:solidFill>
                  <a:schemeClr val="accent1"/>
                </a:solidFill>
                <a:effectLst/>
                <a:ea typeface="Calibri" panose="020F0502020204030204" pitchFamily="34" charset="0"/>
                <a:cs typeface="Times New Roman" panose="02020603050405020304" pitchFamily="18" charset="0"/>
              </a:rPr>
              <a:t>Specific Objectives</a:t>
            </a:r>
          </a:p>
          <a:p>
            <a:pPr algn="l"/>
            <a:r>
              <a:rPr lang="en-GB" sz="2200" kern="100" dirty="0">
                <a:effectLst/>
                <a:ea typeface="Calibri" panose="020F0502020204030204" pitchFamily="34" charset="0"/>
                <a:cs typeface="Times New Roman" panose="02020603050405020304" pitchFamily="18" charset="0"/>
              </a:rPr>
              <a:t>1. Identify the movie genres that generate the highest revenue and analyse the factors contributing to their financial success.</a:t>
            </a:r>
          </a:p>
          <a:p>
            <a:pPr algn="l"/>
            <a:r>
              <a:rPr lang="en-GB" sz="2200" kern="100" dirty="0">
                <a:effectLst/>
                <a:ea typeface="Calibri" panose="020F0502020204030204" pitchFamily="34" charset="0"/>
                <a:cs typeface="Times New Roman" panose="02020603050405020304" pitchFamily="18" charset="0"/>
              </a:rPr>
              <a:t>2. Explore audience preferences to uncover the most popular genres and the drivers behind their popularity.</a:t>
            </a:r>
          </a:p>
          <a:p>
            <a:pPr algn="l"/>
            <a:r>
              <a:rPr lang="en-GB" sz="2200" kern="100" dirty="0">
                <a:effectLst/>
                <a:ea typeface="Calibri" panose="020F0502020204030204" pitchFamily="34" charset="0"/>
                <a:cs typeface="Times New Roman" panose="02020603050405020304" pitchFamily="18" charset="0"/>
              </a:rPr>
              <a:t>3. Evaluate the ratings of movies across genres to assess trends in critical and audience reception.</a:t>
            </a:r>
          </a:p>
          <a:p>
            <a:pPr algn="l"/>
            <a:r>
              <a:rPr lang="en-GB" sz="2200" kern="100" dirty="0">
                <a:effectLst/>
                <a:ea typeface="Calibri" panose="020F0502020204030204" pitchFamily="34" charset="0"/>
                <a:cs typeface="Times New Roman" panose="02020603050405020304" pitchFamily="18" charset="0"/>
              </a:rPr>
              <a:t>4. Examine the role and impact of directors on the success of specific genres.</a:t>
            </a:r>
          </a:p>
          <a:p>
            <a:pPr algn="l"/>
            <a:r>
              <a:rPr lang="en-GB" sz="2200" kern="100" dirty="0">
                <a:effectLst/>
                <a:ea typeface="Calibri" panose="020F0502020204030204" pitchFamily="34" charset="0"/>
                <a:cs typeface="Times New Roman" panose="02020603050405020304" pitchFamily="18" charset="0"/>
              </a:rPr>
              <a:t>5. Identify top-performing movies within their respective genres.</a:t>
            </a:r>
          </a:p>
          <a:p>
            <a:pPr algn="l"/>
            <a:r>
              <a:rPr lang="en-GB" sz="2200" kern="100" dirty="0">
                <a:effectLst/>
                <a:ea typeface="Calibri" panose="020F0502020204030204" pitchFamily="34" charset="0"/>
                <a:cs typeface="Times New Roman" panose="02020603050405020304" pitchFamily="18" charset="0"/>
              </a:rPr>
              <a:t>6. Highlight the most successful and influential directors based on revenue and popularity.</a:t>
            </a:r>
          </a:p>
        </p:txBody>
      </p:sp>
      <p:sp>
        <p:nvSpPr>
          <p:cNvPr id="4" name="Footer Placeholder 3">
            <a:extLst>
              <a:ext uri="{FF2B5EF4-FFF2-40B4-BE49-F238E27FC236}">
                <a16:creationId xmlns:a16="http://schemas.microsoft.com/office/drawing/2014/main" id="{BDF402D0-90CD-9943-84DE-4528077D08A5}"/>
              </a:ext>
            </a:extLst>
          </p:cNvPr>
          <p:cNvSpPr>
            <a:spLocks noGrp="1"/>
          </p:cNvSpPr>
          <p:nvPr>
            <p:ph type="ftr" sz="quarter" idx="11"/>
          </p:nvPr>
        </p:nvSpPr>
        <p:spPr>
          <a:xfrm>
            <a:off x="154820" y="6406487"/>
            <a:ext cx="6297612" cy="365125"/>
          </a:xfrm>
        </p:spPr>
        <p:txBody>
          <a:bodyPr/>
          <a:lstStyle/>
          <a:p>
            <a:r>
              <a:rPr lang="en-GB" dirty="0"/>
              <a:t>GROUP ONE  PHASE TWO PROJECT</a:t>
            </a:r>
            <a:endParaRPr lang="en-US" dirty="0"/>
          </a:p>
        </p:txBody>
      </p:sp>
      <p:sp>
        <p:nvSpPr>
          <p:cNvPr id="5" name="Slide Number Placeholder 4">
            <a:extLst>
              <a:ext uri="{FF2B5EF4-FFF2-40B4-BE49-F238E27FC236}">
                <a16:creationId xmlns:a16="http://schemas.microsoft.com/office/drawing/2014/main" id="{DB0D763D-CB8A-F87E-1622-4CBA4E1E241B}"/>
              </a:ext>
            </a:extLst>
          </p:cNvPr>
          <p:cNvSpPr>
            <a:spLocks noGrp="1"/>
          </p:cNvSpPr>
          <p:nvPr>
            <p:ph type="sldNum" sz="quarter" idx="12"/>
          </p:nvPr>
        </p:nvSpPr>
        <p:spPr/>
        <p:txBody>
          <a:bodyPr/>
          <a:lstStyle/>
          <a:p>
            <a:fld id="{C4C7283F-616F-4503-ABBD-21FFB2848302}" type="slidenum">
              <a:rPr lang="en-US" smtClean="0"/>
              <a:t>9</a:t>
            </a:fld>
            <a:endParaRPr lang="en-US"/>
          </a:p>
        </p:txBody>
      </p:sp>
    </p:spTree>
    <p:extLst>
      <p:ext uri="{BB962C8B-B14F-4D97-AF65-F5344CB8AC3E}">
        <p14:creationId xmlns:p14="http://schemas.microsoft.com/office/powerpoint/2010/main" val="11602175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207</TotalTime>
  <Words>1739</Words>
  <Application>Microsoft Office PowerPoint</Application>
  <PresentationFormat>Widescreen</PresentationFormat>
  <Paragraphs>205</Paragraphs>
  <Slides>30</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Roboto</vt:lpstr>
      <vt:lpstr>Symbol</vt:lpstr>
      <vt:lpstr>Trebuchet MS</vt:lpstr>
      <vt:lpstr>Wingdings</vt:lpstr>
      <vt:lpstr>Wingdings 3</vt:lpstr>
      <vt:lpstr>Facet</vt:lpstr>
      <vt:lpstr>Movie Industry Analysis</vt:lpstr>
      <vt:lpstr>OVERVIEW OF THE PROJECT</vt:lpstr>
      <vt:lpstr>BUSINESS UNDERSTANDING</vt:lpstr>
      <vt:lpstr>DATA UNDERSTANDING</vt:lpstr>
      <vt:lpstr>DATA UNDERSTANDING Cont……1.</vt:lpstr>
      <vt:lpstr>DATA UNDERSTANDING Cont……1.</vt:lpstr>
      <vt:lpstr>DATA UNDERSTANDING  CONT…….2</vt:lpstr>
      <vt:lpstr>OBJECTIVES/GOALS</vt:lpstr>
      <vt:lpstr>OBJECTIVES (cont…2)</vt:lpstr>
      <vt:lpstr>METHODOLOGY</vt:lpstr>
      <vt:lpstr>Comparison between genre and rating</vt:lpstr>
      <vt:lpstr>Comparison between genre and sales</vt:lpstr>
      <vt:lpstr>PowerPoint Presentation</vt:lpstr>
      <vt:lpstr>PowerPoint Presentation</vt:lpstr>
      <vt:lpstr>Top 5 popular genres</vt:lpstr>
      <vt:lpstr>Comparison between genre and production budget</vt:lpstr>
      <vt:lpstr>Top 5 most popular movie rating</vt:lpstr>
      <vt:lpstr>Yearly release timing analysis</vt:lpstr>
      <vt:lpstr>Comparison between genres and total gross</vt:lpstr>
      <vt:lpstr>    RESULTS/FINDINGS</vt:lpstr>
      <vt:lpstr>ACKNOWLEDGEMENT</vt:lpstr>
      <vt:lpstr>HYPOTHESIS TESTING REPORT</vt:lpstr>
      <vt:lpstr>  Testing the nature of the data </vt:lpstr>
      <vt:lpstr>Statistics of the average rating and total gross.</vt:lpstr>
      <vt:lpstr>Statistics of the average rating and total gross after log transformation and standardization.</vt:lpstr>
      <vt:lpstr>Null and alternative hypothesis.</vt:lpstr>
      <vt:lpstr>MODELING REPORT</vt:lpstr>
      <vt:lpstr>CONCLUSION</vt:lpstr>
      <vt:lpstr>RECOMMENDATIONS</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michellekavetza@gmail.com</cp:lastModifiedBy>
  <cp:revision>34</cp:revision>
  <dcterms:created xsi:type="dcterms:W3CDTF">2025-01-14T12:11:00Z</dcterms:created>
  <dcterms:modified xsi:type="dcterms:W3CDTF">2025-01-18T13:47:33Z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F742A0C5AB2B45E5AFC08047FA29A868_12</vt:lpwstr>
  </property>
  <property fmtid="{D5CDD505-2E9C-101B-9397-08002B2CF9AE}" pid="3" name="KSOProductBuildVer">
    <vt:lpwstr>2057-12.2.0.19821</vt:lpwstr>
  </property>
</Properties>
</file>