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5" r:id="rId3"/>
    <p:sldId id="260" r:id="rId5"/>
    <p:sldId id="286" r:id="rId6"/>
    <p:sldId id="302" r:id="rId7"/>
    <p:sldId id="301" r:id="rId8"/>
    <p:sldId id="303" r:id="rId9"/>
    <p:sldId id="263" r:id="rId10"/>
    <p:sldId id="294" r:id="rId11"/>
    <p:sldId id="262" r:id="rId12"/>
    <p:sldId id="277" r:id="rId13"/>
    <p:sldId id="278" r:id="rId14"/>
    <p:sldId id="284" r:id="rId15"/>
    <p:sldId id="281" r:id="rId16"/>
    <p:sldId id="280" r:id="rId17"/>
    <p:sldId id="258" r:id="rId18"/>
    <p:sldId id="285" r:id="rId19"/>
    <p:sldId id="275" r:id="rId20"/>
    <p:sldId id="264" r:id="rId21"/>
    <p:sldId id="305" r:id="rId22"/>
    <p:sldId id="306" r:id="rId23"/>
    <p:sldId id="304" r:id="rId24"/>
    <p:sldId id="300" r:id="rId25"/>
    <p:sldId id="295" r:id="rId26"/>
    <p:sldId id="274" r:id="rId27"/>
    <p:sldId id="298" r:id="rId28"/>
    <p:sldId id="299"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5" autoAdjust="0"/>
    <p:restoredTop sz="86409" autoAdjust="0"/>
  </p:normalViewPr>
  <p:slideViewPr>
    <p:cSldViewPr snapToGrid="0">
      <p:cViewPr varScale="1">
        <p:scale>
          <a:sx n="46" d="100"/>
          <a:sy n="46" d="100"/>
        </p:scale>
        <p:origin x="32" y="296"/>
      </p:cViewPr>
      <p:guideLst/>
    </p:cSldViewPr>
  </p:slideViewPr>
  <p:outlineViewPr>
    <p:cViewPr>
      <p:scale>
        <a:sx n="33" d="100"/>
        <a:sy n="33" d="100"/>
      </p:scale>
      <p:origin x="0" y="-36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DC98E-0935-450B-8735-8E0C5EDF216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3967-BB65-4606-A24D-E6ADEBE089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8FF88-4020-46A2-AED2-9D5F0886B73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9:Drama,ACTION And </a:t>
            </a:r>
            <a:r>
              <a:rPr lang="en-US" dirty="0" err="1"/>
              <a:t>Adventure,comedy</a:t>
            </a:r>
            <a:r>
              <a:rPr lang="en-US" dirty="0"/>
              <a:t> showed an increasing trend in terms of gross profits.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10:CORRELLATION HEATMAP</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highly rated genre is drama.</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2:Highest sales were from </a:t>
            </a:r>
            <a:r>
              <a:rPr lang="en-US" dirty="0" err="1"/>
              <a:t>comedy,followed</a:t>
            </a:r>
            <a:r>
              <a:rPr lang="en-US" dirty="0"/>
              <a:t> by drama.</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3:movies and films from Jay roach made highest sales followed by Mel Gibson and Sam Mendes.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 4:Dramas from Anna were the most popular as well as </a:t>
            </a:r>
            <a:r>
              <a:rPr lang="en-US" dirty="0" err="1"/>
              <a:t>crim,drama,thriller</a:t>
            </a:r>
            <a:r>
              <a:rPr lang="en-US" dirty="0"/>
              <a:t> from Eden Movies.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5:Drama was the most popular genre doubling the other categories.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6:comedy ,drama  were costly in budget but gave the highest </a:t>
            </a:r>
            <a:r>
              <a:rPr lang="en-US" dirty="0" err="1"/>
              <a:t>retuns</a:t>
            </a:r>
            <a:r>
              <a:rPr lang="en-US" dirty="0"/>
              <a:t> on investment.</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7:R,PG-13,PG IN Descending order of popularity.</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8:Time series showed an upward trend in terms of </a:t>
            </a:r>
            <a:r>
              <a:rPr lang="en-US" dirty="0" err="1"/>
              <a:t>Rating.Worth</a:t>
            </a:r>
            <a:r>
              <a:rPr lang="en-US" dirty="0"/>
              <a:t> investing.</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044C0-9916-4112-8D28-631360530F2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2102445-0A49-423B-9D83-53E1553DDBB8}"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921CA2-459C-431F-9285-946548AA4FB4}"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BF1266-03E0-45A9-B1E3-D5422494BD6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8FADDD5-B153-4219-94B0-1FF50A6816A5}"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FBC6F1A-280C-41CB-A477-07CA795B893F}"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D0E147-E127-4D87-84FF-83AF777D57B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E720A3F-507D-4EC9-B968-56BE774C5C3F}"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EC282A-B492-45B7-A20C-B47B480682FB}"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2ED6867-56C6-420B-BF33-E2323BB11E2C}"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607E069-8BF9-4C5D-AE63-557D18EFCB98}" type="datetime8">
              <a:rPr lang="en-US" smtClean="0"/>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5FBD63-573C-4E06-9569-363F3C494C3D}" type="datetime8">
              <a:rPr lang="en-US" smtClean="0"/>
            </a:fld>
            <a:endParaRPr lang="en-US"/>
          </a:p>
        </p:txBody>
      </p:sp>
      <p:sp>
        <p:nvSpPr>
          <p:cNvPr id="8" name="Footer Placeholder 7"/>
          <p:cNvSpPr>
            <a:spLocks noGrp="1"/>
          </p:cNvSpPr>
          <p:nvPr>
            <p:ph type="ftr" sz="quarter" idx="11"/>
          </p:nvPr>
        </p:nvSpPr>
        <p:spPr/>
        <p:txBody>
          <a:bodyPr/>
          <a:lstStyle/>
          <a:p>
            <a:r>
              <a:rPr lang="en-GB"/>
              <a:t>GROUP ONE  PHASE TWO PROJECT</a:t>
            </a:r>
            <a:endParaRPr lang="en-US"/>
          </a:p>
        </p:txBody>
      </p:sp>
      <p:sp>
        <p:nvSpPr>
          <p:cNvPr id="9" name="Slide Number Placeholder 8"/>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13991-E6B6-4F87-BE91-DE86F2D18115}" type="datetime8">
              <a:rPr lang="en-US" smtClean="0"/>
            </a:fld>
            <a:endParaRPr lang="en-US"/>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64E3B-1E9C-45AC-B5D2-2EB786A4C096}" type="datetime8">
              <a:rPr lang="en-US" smtClean="0"/>
            </a:fld>
            <a:endParaRPr lang="en-US"/>
          </a:p>
        </p:txBody>
      </p:sp>
      <p:sp>
        <p:nvSpPr>
          <p:cNvPr id="3" name="Footer Placeholder 2"/>
          <p:cNvSpPr>
            <a:spLocks noGrp="1"/>
          </p:cNvSpPr>
          <p:nvPr>
            <p:ph type="ftr" sz="quarter" idx="11"/>
          </p:nvPr>
        </p:nvSpPr>
        <p:spPr/>
        <p:txBody>
          <a:bodyPr/>
          <a:lstStyle/>
          <a:p>
            <a:r>
              <a:rPr lang="en-GB"/>
              <a:t>GROUP ONE  PHASE TWO PROJECT</a:t>
            </a:r>
            <a:endParaRPr lang="en-US"/>
          </a:p>
        </p:txBody>
      </p:sp>
      <p:sp>
        <p:nvSpPr>
          <p:cNvPr id="4" name="Slide Number Placeholder 3"/>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CA93773-089F-4535-A246-EBAAB41DAF3A}" type="datetime8">
              <a:rPr lang="en-US" smtClean="0"/>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
        <p:nvSpPr>
          <p:cNvPr id="5" name="Date Placeholder 4"/>
          <p:cNvSpPr>
            <a:spLocks noGrp="1"/>
          </p:cNvSpPr>
          <p:nvPr>
            <p:ph type="dt" sz="half" idx="10"/>
          </p:nvPr>
        </p:nvSpPr>
        <p:spPr/>
        <p:txBody>
          <a:bodyPr/>
          <a:lstStyle/>
          <a:p>
            <a:fld id="{509537D5-94C9-4CB2-9673-B6F009DE731B}" type="datetime8">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D0E751-3CC6-4AC8-BFD8-B111550C4052}" type="datetime8">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GROUP ONE  PHASE TWO PROJECT</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C7283F-616F-4503-ABBD-21FFB284830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mailto:kennethnyangweso99@gmail.com" TargetMode="External"/><Relationship Id="rId4" Type="http://schemas.openxmlformats.org/officeDocument/2006/relationships/hyperlink" Target="mailto:4.noordinoordino470@gmail.com" TargetMode="External"/><Relationship Id="rId3" Type="http://schemas.openxmlformats.org/officeDocument/2006/relationships/hyperlink" Target="mailto:gateromichael@gmail.com" TargetMode="External"/><Relationship Id="rId2" Type="http://schemas.openxmlformats.org/officeDocument/2006/relationships/hyperlink" Target="mailto:michellekavetza@gmaill.com" TargetMode="External"/><Relationship Id="rId1" Type="http://schemas.openxmlformats.org/officeDocument/2006/relationships/hyperlink" Target="mailto:catherine.kiptui@student.moringaschoo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PROJECT TITLE</a:t>
            </a:r>
            <a:endParaRPr lang="en-US" b="1" dirty="0"/>
          </a:p>
        </p:txBody>
      </p:sp>
      <p:sp>
        <p:nvSpPr>
          <p:cNvPr id="3" name="Subtitle 2"/>
          <p:cNvSpPr>
            <a:spLocks noGrp="1"/>
          </p:cNvSpPr>
          <p:nvPr>
            <p:ph type="subTitle" idx="1"/>
          </p:nvPr>
        </p:nvSpPr>
        <p:spPr/>
        <p:txBody>
          <a:bodyPr>
            <a:normAutofit/>
          </a:bodyPr>
          <a:lstStyle/>
          <a:p>
            <a:r>
              <a:rPr lang="en-US" i="1" dirty="0"/>
              <a:t>REAP BIG IN THE SKY!</a:t>
            </a:r>
            <a:endParaRPr lang="en-US" i="1" dirty="0"/>
          </a:p>
          <a:p>
            <a:r>
              <a:rPr lang="en-US" i="1" dirty="0"/>
              <a:t>DIVE INTO FILMS AND MOVIES!!!!</a:t>
            </a:r>
            <a:endParaRPr lang="en-US" i="1"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1409700" y="180975"/>
            <a:ext cx="9372600" cy="6496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1824037" y="9525"/>
            <a:ext cx="8543925" cy="6838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0" y="35637"/>
            <a:ext cx="12192000" cy="6786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2214562" y="119062"/>
            <a:ext cx="7762875" cy="6619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2124075" y="66675"/>
            <a:ext cx="7943850" cy="6724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 TWO</a:t>
            </a:r>
            <a:endParaRPr lang="en-US" b="1"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0" y="2142211"/>
            <a:ext cx="12192000" cy="25735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1571625" y="180975"/>
            <a:ext cx="9048750" cy="6496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visual</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0" y="1698159"/>
            <a:ext cx="12192000" cy="34616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u="sng" dirty="0"/>
              <a:t>VISUAL ONE</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0" y="2006714"/>
            <a:ext cx="12192000" cy="28445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RESULTS/FINDINGS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ROI Leaders: Action and Adventure genres lead in return on investment (ROI), making them highly profitable.</a:t>
            </a:r>
            <a:endParaRPr lang="en-US" dirty="0"/>
          </a:p>
          <a:p>
            <a:pPr lvl="0"/>
            <a:r>
              <a:rPr lang="en-US" dirty="0"/>
              <a:t>Budget Allocation: Production budgets are highest for Comedy and Drama, reflecting their revenue potential.</a:t>
            </a:r>
            <a:endParaRPr lang="en-US" dirty="0"/>
          </a:p>
          <a:p>
            <a:pPr lvl="0"/>
            <a:r>
              <a:rPr lang="en-US" dirty="0"/>
              <a:t>Studio Performance: Universal Pictures has the highest average ratings, showcasing its strong audience appeal.</a:t>
            </a:r>
            <a:endParaRPr lang="en-US" dirty="0"/>
          </a:p>
          <a:p>
            <a:pPr lvl="0"/>
            <a:r>
              <a:rPr lang="en-US" dirty="0"/>
              <a:t>Release Timing: Average ratings peaked in recent years, suggesting growing audience satisfaction with newer movies. ROI Leaders: Action and Adventure genres lead in return on investment (ROI), making them highly profitable.</a:t>
            </a:r>
            <a:endParaRPr lang="en-US" dirty="0"/>
          </a:p>
          <a:p>
            <a:pPr lvl="0"/>
            <a:r>
              <a:rPr lang="en-US" dirty="0"/>
              <a:t>Budget Allocation: Production budgets are highest for Comedy and Drama, reflecting their revenue potential.</a:t>
            </a:r>
            <a:endParaRPr lang="en-US" dirty="0"/>
          </a:p>
          <a:p>
            <a:pPr lvl="0"/>
            <a:r>
              <a:rPr lang="en-US" dirty="0"/>
              <a:t>Studio Performance: Universal Pictures has the highest average ratings, showcasing its strong audience appeal.</a:t>
            </a:r>
            <a:endParaRPr lang="en-US" dirty="0"/>
          </a:p>
          <a:p>
            <a:pPr lvl="0"/>
            <a:r>
              <a:rPr lang="en-US" dirty="0"/>
              <a:t>Release Timing: Average ratings peaked in recent years, suggesting growing audience satisfaction with newer movies.</a:t>
            </a:r>
            <a:endParaRPr lang="en-US" dirty="0"/>
          </a:p>
          <a:p>
            <a:endParaRPr lang="en-US" dirty="0"/>
          </a:p>
          <a:p>
            <a:pPr lvl="0"/>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OVERVIEW/OUTLINE OF THE PROJECT</a:t>
            </a:r>
            <a:endParaRPr lang="en-US" b="1" dirty="0"/>
          </a:p>
        </p:txBody>
      </p:sp>
      <p:sp>
        <p:nvSpPr>
          <p:cNvPr id="3" name="Subtitle 2"/>
          <p:cNvSpPr>
            <a:spLocks noGrp="1"/>
          </p:cNvSpPr>
          <p:nvPr>
            <p:ph type="subTitle" idx="1"/>
          </p:nvPr>
        </p:nvSpPr>
        <p:spPr/>
        <p:txBody>
          <a:bodyPr>
            <a:normAutofit fontScale="77500" lnSpcReduction="20000"/>
          </a:bodyPr>
          <a:lstStyle/>
          <a:p>
            <a:pPr>
              <a:buFont typeface="Wingdings" panose="05000000000000000000" pitchFamily="2" charset="2"/>
              <a:buChar char="v"/>
            </a:pPr>
            <a:r>
              <a:rPr lang="en-US" dirty="0"/>
              <a:t>In this project I seek to solve a business stakeholder problem who has been in aviation business but wants to expand it.</a:t>
            </a:r>
            <a:endParaRPr lang="en-US" dirty="0"/>
          </a:p>
          <a:p>
            <a:pPr>
              <a:buFont typeface="Wingdings" panose="05000000000000000000" pitchFamily="2" charset="2"/>
              <a:buChar char="v"/>
            </a:pPr>
            <a:r>
              <a:rPr lang="en-US" dirty="0"/>
              <a:t>The main task is to help the head of aviation department on choice of aircraft to buy.</a:t>
            </a:r>
            <a:endParaRPr lang="en-US" dirty="0"/>
          </a:p>
          <a:p>
            <a:pPr>
              <a:buFont typeface="Wingdings" panose="05000000000000000000" pitchFamily="2" charset="2"/>
              <a:buChar char="v"/>
            </a:pPr>
            <a:r>
              <a:rPr lang="en-US" dirty="0"/>
              <a:t>The aircraft should be safe and less risky to the company as well as well as its customers.</a:t>
            </a: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ACKNOWLEDGEMENT</a:t>
            </a:r>
            <a:endParaRPr lang="en-US" dirty="0"/>
          </a:p>
        </p:txBody>
      </p:sp>
      <p:sp>
        <p:nvSpPr>
          <p:cNvPr id="3" name="Content Placeholder 2"/>
          <p:cNvSpPr>
            <a:spLocks noGrp="1"/>
          </p:cNvSpPr>
          <p:nvPr>
            <p:ph idx="1"/>
          </p:nvPr>
        </p:nvSpPr>
        <p:spPr/>
        <p:txBody>
          <a:bodyPr/>
          <a:lstStyle/>
          <a:p>
            <a:r>
              <a:rPr lang="en-US" dirty="0"/>
              <a:t>We would like to acknowledge all the group one members for working tirelessly to contribute to this project:</a:t>
            </a:r>
            <a:endParaRPr lang="en-US" dirty="0"/>
          </a:p>
          <a:p>
            <a:r>
              <a:rPr lang="en-US" dirty="0"/>
              <a:t>We would also like to pass our regard tour technical mentor </a:t>
            </a:r>
            <a:r>
              <a:rPr lang="en-US" dirty="0" err="1"/>
              <a:t>MR.William</a:t>
            </a:r>
            <a:r>
              <a:rPr lang="en-US" dirty="0"/>
              <a:t> </a:t>
            </a:r>
            <a:r>
              <a:rPr lang="en-US" dirty="0" err="1"/>
              <a:t>Okomba</a:t>
            </a:r>
            <a:r>
              <a:rPr lang="en-US" dirty="0"/>
              <a:t> having shaped our journey of learning  data science. </a:t>
            </a:r>
            <a:endParaRPr lang="en-US" dirty="0"/>
          </a:p>
          <a:p>
            <a:r>
              <a:rPr lang="en-US" dirty="0"/>
              <a:t>All our </a:t>
            </a:r>
            <a:r>
              <a:rPr lang="en-US" dirty="0" err="1"/>
              <a:t>cousemates</a:t>
            </a:r>
            <a:r>
              <a:rPr lang="en-US" dirty="0"/>
              <a:t> who have been helping us to debug and </a:t>
            </a:r>
            <a:r>
              <a:rPr lang="en-US" dirty="0" err="1"/>
              <a:t>unblog</a:t>
            </a:r>
            <a:r>
              <a:rPr lang="en-US" dirty="0"/>
              <a:t> whenever in need.</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a:bodyPr>
          <a:lstStyle/>
          <a:p>
            <a:pPr marL="0" indent="0" algn="l">
              <a:buFont typeface="+mj-lt"/>
              <a:buNone/>
            </a:pPr>
            <a:r>
              <a:rPr lang="en-US" altLang="en-GB" dirty="0">
                <a:latin typeface="+mj-lt"/>
                <a:cs typeface="+mj-lt"/>
              </a:rPr>
              <a:t>From the analysis, it is clear that the Drama genre enjoys the highest ratings, but its box office success fluctuates over time. While the Adventure, Comedy, and Sci-Fi genres remain the highest-selling genres, this is likely due to their broad appeal and entertainment value. Directors like Clint Eastwood and Jay Roach contribute significantly to the sales, with their strong reputations and professional standards. The ratings analysis also highlights the R rating's popularity, reflecting the tastes of adult audiences. Overall, the variability in movie sales and ratings over the years is likely driven by factors such as market dynamics, audience preferences, and the quality of direction and production.</a:t>
            </a:r>
            <a:endParaRPr lang="en-US" altLang="en-GB" dirty="0">
              <a:latin typeface="+mj-lt"/>
              <a:cs typeface="+mj-lt"/>
            </a:endParaRPr>
          </a:p>
          <a:p>
            <a:pPr algn="l">
              <a:buFont typeface="+mj-lt"/>
              <a:buAutoNum type="arabicPeriod"/>
            </a:pPr>
            <a:endParaRPr lang="en-GB" b="0" i="0" dirty="0">
              <a:solidFill>
                <a:srgbClr val="1F2328"/>
              </a:solidFill>
              <a:effectLst/>
              <a:latin typeface="+mj-lt"/>
              <a:cs typeface="+mj-lt"/>
            </a:endParaRPr>
          </a:p>
          <a:p>
            <a:endParaRPr lang="en-US" sz="4000" dirty="0">
              <a:latin typeface="+mj-lt"/>
              <a:cs typeface="+mj-lt"/>
            </a:endParaRPr>
          </a:p>
          <a:p>
            <a:endParaRPr lang="en-US" dirty="0">
              <a:latin typeface="+mj-lt"/>
              <a:cs typeface="+mj-lt"/>
            </a:endParaRP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HYPOTHESIS TESTING REPORT</a:t>
            </a:r>
            <a:endParaRPr lang="en-US" dirty="0"/>
          </a:p>
        </p:txBody>
      </p:sp>
      <p:sp>
        <p:nvSpPr>
          <p:cNvPr id="3" name="Content Placeholder 2"/>
          <p:cNvSpPr>
            <a:spLocks noGrp="1"/>
          </p:cNvSpPr>
          <p:nvPr>
            <p:ph idx="1"/>
          </p:nvPr>
        </p:nvSpPr>
        <p:spPr/>
        <p:txBody>
          <a:bodyPr/>
          <a:lstStyle/>
          <a:p>
            <a:r>
              <a:rPr lang="en-US" dirty="0"/>
              <a:t>1.Testing the nature of the data</a:t>
            </a:r>
            <a:endParaRPr lang="en-US" dirty="0"/>
          </a:p>
          <a:p>
            <a:r>
              <a:rPr lang="en-US" dirty="0"/>
              <a:t>2.Setting confidence interval</a:t>
            </a:r>
            <a:endParaRPr lang="en-US" dirty="0"/>
          </a:p>
          <a:p>
            <a:r>
              <a:rPr lang="en-US" dirty="0"/>
              <a:t>3.Checking on the </a:t>
            </a:r>
            <a:r>
              <a:rPr lang="en-US" dirty="0" err="1"/>
              <a:t>stas</a:t>
            </a:r>
            <a:r>
              <a:rPr lang="en-US" dirty="0"/>
              <a:t> of the runtime</a:t>
            </a:r>
            <a:endParaRPr lang="en-US" dirty="0"/>
          </a:p>
          <a:p>
            <a:r>
              <a:rPr lang="en-US" dirty="0"/>
              <a:t>4.Stating the Null and alternative hypothesis</a:t>
            </a:r>
            <a:endParaRPr lang="en-US" dirty="0"/>
          </a:p>
          <a:p>
            <a:endParaRPr lang="en-US" dirty="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REPORT</a:t>
            </a:r>
            <a:endParaRPr lang="en-US" dirty="0"/>
          </a:p>
        </p:txBody>
      </p:sp>
      <p:sp>
        <p:nvSpPr>
          <p:cNvPr id="3" name="Subtitle 2"/>
          <p:cNvSpPr>
            <a:spLocks noGrp="1"/>
          </p:cNvSpPr>
          <p:nvPr>
            <p:ph type="subTitle" idx="1"/>
          </p:nvPr>
        </p:nvSpPr>
        <p:spPr/>
        <p:txBody>
          <a:bodyPr>
            <a:normAutofit fontScale="85000" lnSpcReduction="10000"/>
          </a:bodyPr>
          <a:lstStyle/>
          <a:p>
            <a:r>
              <a:rPr lang="en-GB" b="0" i="0" dirty="0">
                <a:effectLst/>
                <a:latin typeface="system-ui"/>
              </a:rPr>
              <a:t>1] R² is computed without </a:t>
            </a:r>
            <a:r>
              <a:rPr lang="en-GB" b="0" i="0" dirty="0" err="1">
                <a:effectLst/>
                <a:latin typeface="system-ui"/>
              </a:rPr>
              <a:t>centering</a:t>
            </a:r>
            <a:r>
              <a:rPr lang="en-GB" b="0" i="0" dirty="0">
                <a:effectLst/>
                <a:latin typeface="system-ui"/>
              </a:rPr>
              <a:t> (uncentered) since the model does not contain a constant.</a:t>
            </a:r>
            <a:endParaRPr lang="en-GB" b="0" i="0" dirty="0">
              <a:effectLst/>
              <a:latin typeface="system-ui"/>
            </a:endParaRPr>
          </a:p>
          <a:p>
            <a:r>
              <a:rPr lang="en-GB" b="0" i="0" dirty="0">
                <a:effectLst/>
                <a:latin typeface="system-ui"/>
              </a:rPr>
              <a:t>[2] Standard Errors assume that the covariance matrix of the errors is correctly specified.</a:t>
            </a:r>
            <a:br>
              <a:rPr lang="en-GB" dirty="0"/>
            </a:br>
            <a:r>
              <a:rPr lang="en-GB" b="0" i="0" dirty="0">
                <a:effectLst/>
                <a:latin typeface="system-ui"/>
              </a:rPr>
              <a:t>[3] The condition number is large, 1.74e+04. This might indicate that there are</a:t>
            </a:r>
            <a:br>
              <a:rPr lang="en-GB" dirty="0"/>
            </a:br>
            <a:r>
              <a:rPr lang="en-GB" b="0" i="0" dirty="0">
                <a:effectLst/>
                <a:latin typeface="system-ui"/>
              </a:rPr>
              <a:t>strong multicollinearity or other numerical problems.</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MODELING AND EVALUATION</a:t>
            </a:r>
            <a:endParaRPr lang="en-US" b="1" dirty="0"/>
          </a:p>
        </p:txBody>
      </p:sp>
      <p:sp>
        <p:nvSpPr>
          <p:cNvPr id="3" name="Subtitle 2"/>
          <p:cNvSpPr>
            <a:spLocks noGrp="1"/>
          </p:cNvSpPr>
          <p:nvPr>
            <p:ph type="subTitle" idx="1"/>
          </p:nvPr>
        </p:nvSpPr>
        <p:spPr/>
        <p:txBody>
          <a:bodyPr/>
          <a:lstStyle/>
          <a:p>
            <a:endParaRPr lang="en-US" dirty="0"/>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stretch>
            <a:fillRect/>
          </a:stretch>
        </p:blipFill>
        <p:spPr>
          <a:xfrm>
            <a:off x="808289" y="0"/>
            <a:ext cx="10575421"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RECCOMMENDATIONS</a:t>
            </a:r>
            <a:endParaRPr lang="en-US" dirty="0"/>
          </a:p>
        </p:txBody>
      </p:sp>
      <p:sp>
        <p:nvSpPr>
          <p:cNvPr id="3" name="Content Placeholder 2"/>
          <p:cNvSpPr>
            <a:spLocks noGrp="1"/>
          </p:cNvSpPr>
          <p:nvPr>
            <p:ph idx="1"/>
          </p:nvPr>
        </p:nvSpPr>
        <p:spPr/>
        <p:txBody>
          <a:bodyPr/>
          <a:lstStyle/>
          <a:p>
            <a:pPr marL="342900" lvl="0" indent="-342900">
              <a:lnSpc>
                <a:spcPct val="107000"/>
              </a:lnSpc>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Prioritize Action and Comedy genres for future productions, as they have proven to be the most lucrative and widely appreciated.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Partner with top-rated directors (e.g., Steven Spielberg, Clint Eastwood) and writers (e.g., Woody Allen) to enhance critical and audience reception.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Optimize movie runtimes based on audience preferences; longer runtimes for Action and Adventure, and shorter runtimes for genres like Animation.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Leverage Universal Pictures for distribution due to their strong track record in generating high ratings.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PREPROCCESSING REPORT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CONTACT INFORMATION</a:t>
            </a:r>
            <a:endParaRPr lang="en-US" dirty="0"/>
          </a:p>
        </p:txBody>
      </p:sp>
      <p:sp>
        <p:nvSpPr>
          <p:cNvPr id="3" name="Content Placeholder 2"/>
          <p:cNvSpPr>
            <a:spLocks noGrp="1"/>
          </p:cNvSpPr>
          <p:nvPr>
            <p:ph idx="1"/>
          </p:nvPr>
        </p:nvSpPr>
        <p:spPr/>
        <p:txBody>
          <a:bodyPr/>
          <a:lstStyle/>
          <a:p>
            <a:pPr marL="342900" indent="-342900">
              <a:buAutoNum type="arabicPeriod"/>
            </a:pPr>
            <a:r>
              <a:rPr lang="en-US" dirty="0">
                <a:hlinkClick r:id="rId1"/>
              </a:rPr>
              <a:t>catherine.kiptui@student.moringaschool.com</a:t>
            </a:r>
            <a:endParaRPr lang="en-US" dirty="0"/>
          </a:p>
          <a:p>
            <a:pPr marL="342900" indent="-342900">
              <a:buAutoNum type="arabicPeriod"/>
            </a:pPr>
            <a:r>
              <a:rPr lang="en-US" dirty="0">
                <a:hlinkClick r:id="rId2"/>
              </a:rPr>
              <a:t>michellekavetza@gmail.com</a:t>
            </a:r>
            <a:endParaRPr lang="en-US" dirty="0"/>
          </a:p>
          <a:p>
            <a:pPr marL="342900" indent="-342900">
              <a:buAutoNum type="arabicPeriod"/>
            </a:pPr>
            <a:r>
              <a:rPr lang="en-US" dirty="0">
                <a:hlinkClick r:id="rId3"/>
              </a:rPr>
              <a:t>gateromichael@gmail.com</a:t>
            </a:r>
            <a:endParaRPr lang="en-US" dirty="0"/>
          </a:p>
          <a:p>
            <a:pPr marL="0" indent="0">
              <a:buNone/>
            </a:pPr>
            <a:r>
              <a:rPr lang="en-US" dirty="0">
                <a:hlinkClick r:id="rId4"/>
              </a:rPr>
              <a:t>4.noordinoordino470@gmail.com</a:t>
            </a:r>
            <a:endParaRPr lang="en-US" dirty="0"/>
          </a:p>
          <a:p>
            <a:pPr marL="0" indent="0">
              <a:buNone/>
            </a:pPr>
            <a:r>
              <a:rPr lang="en-US" dirty="0"/>
              <a:t>5. </a:t>
            </a:r>
            <a:r>
              <a:rPr lang="en-US" dirty="0">
                <a:hlinkClick r:id="rId5"/>
              </a:rPr>
              <a:t>kennethnyangweso99@gmail.com</a:t>
            </a:r>
            <a:endParaRPr lang="en-US" dirty="0"/>
          </a:p>
          <a:p>
            <a:pPr marL="0" indent="0">
              <a:buNone/>
            </a:pPr>
            <a:r>
              <a:rPr lang="en-US" dirty="0"/>
              <a:t>6.</a:t>
            </a:r>
            <a:r>
              <a:rPr lang="en-GB" b="0" i="0" dirty="0">
                <a:solidFill>
                  <a:srgbClr val="202124"/>
                </a:solidFill>
                <a:effectLst/>
                <a:latin typeface="Roboto" panose="020F0502020204030204" pitchFamily="2" charset="0"/>
              </a:rPr>
              <a:t> aumakrystel5@gmail.com</a:t>
            </a:r>
            <a:endParaRPr lang="en-US" dirty="0"/>
          </a:p>
          <a:p>
            <a:pPr marL="0" indent="0">
              <a:buNone/>
            </a:pPr>
            <a:r>
              <a:rPr lang="en-US" dirty="0"/>
              <a:t>7.segomich227@gmail.com</a:t>
            </a:r>
            <a:endParaRPr lang="en-US" dirty="0"/>
          </a:p>
          <a:p>
            <a:pPr marL="342900" indent="-342900">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66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UNDERSTANDING</a:t>
            </a:r>
            <a:endParaRPr lang="en-US" dirty="0"/>
          </a:p>
        </p:txBody>
      </p:sp>
      <p:sp>
        <p:nvSpPr>
          <p:cNvPr id="3" name="Subtitle 2"/>
          <p:cNvSpPr>
            <a:spLocks noGrp="1"/>
          </p:cNvSpPr>
          <p:nvPr>
            <p:ph type="subTitle" idx="1"/>
          </p:nvPr>
        </p:nvSpPr>
        <p:spPr/>
        <p:txBody>
          <a:bodyPr>
            <a:noAutofit/>
          </a:bodyPr>
          <a:lstStyle/>
          <a:p>
            <a:r>
              <a:rPr lang="en-GB" dirty="0">
                <a:latin typeface="system-ui"/>
              </a:rPr>
              <a:t>The</a:t>
            </a:r>
            <a:r>
              <a:rPr lang="en-GB" b="0" i="0" dirty="0">
                <a:effectLst/>
                <a:latin typeface="system-ui"/>
              </a:rPr>
              <a:t> company now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your company's new movie studio can use to help decide what type of films to create.</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endParaRPr lang="en-US" dirty="0"/>
          </a:p>
        </p:txBody>
      </p:sp>
      <p:sp>
        <p:nvSpPr>
          <p:cNvPr id="3" name="Content Placeholder 2"/>
          <p:cNvSpPr>
            <a:spLocks noGrp="1"/>
          </p:cNvSpPr>
          <p:nvPr>
            <p:ph idx="1"/>
          </p:nvPr>
        </p:nvSpPr>
        <p:spPr/>
        <p:txBody>
          <a:bodyPr/>
          <a:lstStyle/>
          <a:p>
            <a:pPr algn="l"/>
            <a:r>
              <a:rPr lang="en-GB" sz="1800" b="0" i="0" dirty="0">
                <a:effectLst/>
                <a:latin typeface="system-ui"/>
              </a:rPr>
              <a:t>Here will need to understand our data. This involves getting the relevant information from each dataset crucial for our analysis.</a:t>
            </a:r>
            <a:endParaRPr lang="en-GB" sz="1800" b="0" i="0" dirty="0">
              <a:effectLst/>
              <a:latin typeface="system-ui"/>
            </a:endParaRPr>
          </a:p>
          <a:p>
            <a:pPr algn="l"/>
            <a:r>
              <a:rPr lang="en-GB" sz="1800" b="0" i="0" dirty="0">
                <a:effectLst/>
                <a:latin typeface="system-ui"/>
              </a:rPr>
              <a:t>We start by loading the various datasets reviewing their various information based on the columns and check which information is necessary for our analysis before beginning the data cleaning.</a:t>
            </a:r>
            <a:endParaRPr lang="en-GB" sz="1800" b="0" i="0" dirty="0">
              <a:effectLst/>
              <a:latin typeface="system-ui"/>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Movie Performance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Box Office Data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Includes revenue by day, week, or year for individual movies. Useful for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trends in revenue over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 </a:t>
            </a:r>
            <a:r>
              <a:rPr lang="en-US" b="1" dirty="0" err="1"/>
              <a:t>Cont</a:t>
            </a:r>
            <a:r>
              <a:rPr lang="en-US" b="1" dirty="0"/>
              <a:t>……1.</a:t>
            </a:r>
            <a:endParaRPr lang="en-US" dirty="0"/>
          </a:p>
        </p:txBody>
      </p:sp>
      <p:sp>
        <p:nvSpPr>
          <p:cNvPr id="3" name="Content Placeholder 2"/>
          <p:cNvSpPr>
            <a:spLocks noGrp="1"/>
          </p:cNvSpPr>
          <p:nvPr>
            <p:ph idx="1"/>
          </p:nvPr>
        </p:nvSpPr>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3. Home Entertainment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DVD/Blu-ray Sales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understanding post-</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revenue streams.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Digital Sales/Streaming Revenue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Can show trends in digital distribution.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4. Market-Level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Market Share by Studio</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different studios perform over time.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International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cross-region comparison and global trends.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CONT…….2</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Home Entertainment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DVD/Blu-ray Sales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Useful for understanding post-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revenue streams.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Digital Sales/Streaming Revenue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Can show trends in digital distribution.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Market-Level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Market Share by Studio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Helps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how different studios perform over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International Box Office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Useful for cross-region comparison and global trends.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OBJECTIVES/GOALS</a:t>
            </a:r>
            <a:endParaRPr lang="en-US" b="1" dirty="0"/>
          </a:p>
        </p:txBody>
      </p:sp>
      <p:sp>
        <p:nvSpPr>
          <p:cNvPr id="3" name="Subtitle 2"/>
          <p:cNvSpPr>
            <a:spLocks noGrp="1"/>
          </p:cNvSpPr>
          <p:nvPr>
            <p:ph type="subTitle" idx="1"/>
          </p:nvPr>
        </p:nvSpPr>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movie data and uncover key patterns in revenue, popularity, ratings, and director influence across genres, providing actionable insights for business growth and strategic decision-making.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data cleaning was done after extracting the data from the different sources .the first step was checking through the columns to se whether there are </a:t>
            </a:r>
            <a:r>
              <a:rPr lang="en-US" dirty="0" err="1"/>
              <a:t>are</a:t>
            </a:r>
            <a:r>
              <a:rPr lang="en-US" dirty="0"/>
              <a:t> outliers in the </a:t>
            </a:r>
            <a:r>
              <a:rPr lang="en-US" dirty="0" err="1"/>
              <a:t>data.the</a:t>
            </a:r>
            <a:r>
              <a:rPr lang="en-US" dirty="0"/>
              <a:t> uniformity of the data </a:t>
            </a:r>
            <a:r>
              <a:rPr lang="en-US" dirty="0" err="1"/>
              <a:t>checkedt.some</a:t>
            </a:r>
            <a:r>
              <a:rPr lang="en-US" dirty="0"/>
              <a:t> values were not making sense in the </a:t>
            </a:r>
            <a:r>
              <a:rPr lang="en-US" dirty="0" err="1"/>
              <a:t>the</a:t>
            </a:r>
            <a:r>
              <a:rPr lang="en-US" dirty="0"/>
              <a:t> data .this prompted for dropping them, for security reasons.</a:t>
            </a:r>
            <a:endParaRPr lang="en-US" dirty="0"/>
          </a:p>
          <a:p>
            <a:r>
              <a:rPr lang="en-US" dirty="0"/>
              <a:t>Checking unique </a:t>
            </a:r>
            <a:r>
              <a:rPr lang="en-US" dirty="0" err="1"/>
              <a:t>values,null</a:t>
            </a:r>
            <a:r>
              <a:rPr lang="en-US" dirty="0"/>
              <a:t> values and logical consistency.</a:t>
            </a:r>
            <a:endParaRPr lang="en-US" dirty="0"/>
          </a:p>
          <a:p>
            <a:r>
              <a:rPr lang="en-US" dirty="0"/>
              <a:t>Dropping irrelevant </a:t>
            </a:r>
            <a:r>
              <a:rPr lang="en-US" dirty="0" err="1"/>
              <a:t>columns;id</a:t>
            </a:r>
            <a:r>
              <a:rPr lang="en-US" dirty="0"/>
              <a:t>.</a:t>
            </a:r>
            <a:endParaRPr lang="en-US" dirty="0"/>
          </a:p>
          <a:p>
            <a:r>
              <a:rPr lang="en-US" dirty="0"/>
              <a:t>Checking data uniformity.</a:t>
            </a:r>
            <a:endParaRPr lang="en-US" dirty="0"/>
          </a:p>
          <a:p>
            <a:r>
              <a:rPr lang="en-US" dirty="0"/>
              <a:t>Imputing using the median and Q3.</a:t>
            </a:r>
            <a:endParaRPr lang="en-US" dirty="0"/>
          </a:p>
          <a:p>
            <a:r>
              <a:rPr lang="en-US" dirty="0"/>
              <a:t>Checking categorical columns.</a:t>
            </a:r>
            <a:endParaRPr lang="en-US" dirty="0"/>
          </a:p>
          <a:p>
            <a:r>
              <a:rPr lang="en-US" dirty="0"/>
              <a:t>Checking duplicates.(none).</a:t>
            </a:r>
            <a:endParaRPr lang="en-US" dirty="0"/>
          </a:p>
          <a:p>
            <a:r>
              <a:rPr lang="en-US" dirty="0"/>
              <a:t>Checking for outliers.</a:t>
            </a:r>
            <a:endParaRPr lang="en-US" dirty="0"/>
          </a:p>
          <a:p>
            <a:r>
              <a:rPr lang="en-US" dirty="0"/>
              <a:t>Convert names in ‘make’ to lower case</a:t>
            </a:r>
            <a:endParaRPr lang="en-US" dirty="0"/>
          </a:p>
          <a:p>
            <a:r>
              <a:rPr lang="en-US" dirty="0"/>
              <a:t>Saving the clean data.</a:t>
            </a:r>
            <a:endParaRPr lang="en-US" dirty="0"/>
          </a:p>
          <a:p>
            <a:r>
              <a:rPr lang="en-US" dirty="0"/>
              <a:t>Hypothesis testing and modeling.</a:t>
            </a:r>
            <a:endParaRPr lang="en-US" dirty="0"/>
          </a:p>
          <a:p>
            <a:r>
              <a:rPr lang="en-US" dirty="0"/>
              <a:t>Connect clean data to tableau.</a:t>
            </a:r>
            <a:endParaRPr lang="en-US" dirty="0"/>
          </a:p>
          <a:p>
            <a:r>
              <a:rPr lang="en-US" dirty="0"/>
              <a:t>Data </a:t>
            </a:r>
            <a:r>
              <a:rPr lang="en-US" dirty="0" err="1"/>
              <a:t>visualization,drawing</a:t>
            </a:r>
            <a:r>
              <a:rPr lang="en-US" dirty="0"/>
              <a:t> insights and </a:t>
            </a:r>
            <a:r>
              <a:rPr lang="en-US" dirty="0" err="1"/>
              <a:t>recommendatios</a:t>
            </a:r>
            <a:r>
              <a:rPr lang="en-US" dirty="0"/>
              <a:t>.</a:t>
            </a:r>
            <a:endParaRPr lang="en-US" dirty="0"/>
          </a:p>
          <a:p>
            <a:r>
              <a:rPr lang="en-US" dirty="0"/>
              <a:t>Conclusion</a:t>
            </a:r>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CLEANING</a:t>
            </a:r>
            <a:br>
              <a:rPr lang="en-US" b="1" dirty="0"/>
            </a:br>
            <a:r>
              <a:rPr lang="en-US" b="1" dirty="0"/>
              <a:t>REPORT</a:t>
            </a:r>
            <a:endParaRPr lang="en-US" b="1" dirty="0"/>
          </a:p>
        </p:txBody>
      </p:sp>
      <p:sp>
        <p:nvSpPr>
          <p:cNvPr id="3" name="Subtitle 2"/>
          <p:cNvSpPr>
            <a:spLocks noGrp="1"/>
          </p:cNvSpPr>
          <p:nvPr>
            <p:ph type="subTitle" idx="1"/>
          </p:nvPr>
        </p:nvSpPr>
        <p:spPr/>
        <p:txBody>
          <a:bodyPr>
            <a:normAutofit/>
          </a:bodyPr>
          <a:lstStyle/>
          <a:p>
            <a:r>
              <a:rPr lang="en-US" dirty="0"/>
              <a:t>The data cleaning involved: renaming of columns ,checking duplicates ,removing outliers , feature engineering and saving the datasets for re-use.</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7734</Words>
  <Application>WPS Presentation</Application>
  <PresentationFormat>Widescreen</PresentationFormat>
  <Paragraphs>273</Paragraphs>
  <Slides>27</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Wingdings 3</vt:lpstr>
      <vt:lpstr>Arial</vt:lpstr>
      <vt:lpstr>system-ui</vt:lpstr>
      <vt:lpstr>Segoe Print</vt:lpstr>
      <vt:lpstr>Calibri</vt:lpstr>
      <vt:lpstr>Times New Roman</vt:lpstr>
      <vt:lpstr>Symbol</vt:lpstr>
      <vt:lpstr>Trebuchet MS</vt:lpstr>
      <vt:lpstr>Microsoft YaHei</vt:lpstr>
      <vt:lpstr>Arial Unicode MS</vt:lpstr>
      <vt:lpstr>-apple-system</vt:lpstr>
      <vt:lpstr>Roboto</vt:lpstr>
      <vt:lpstr>Facet</vt:lpstr>
      <vt:lpstr>PROJECT TITLE</vt:lpstr>
      <vt:lpstr>OVERVIEW/OUTLINE OF THE PROJECT</vt:lpstr>
      <vt:lpstr>BUSINESS UNDERSTANDING</vt:lpstr>
      <vt:lpstr>DATA UNDERSTANDING</vt:lpstr>
      <vt:lpstr>DATA UNDERSTANDING Cont……1.</vt:lpstr>
      <vt:lpstr>DATA UNDERSTANDING  CONT…….2</vt:lpstr>
      <vt:lpstr>OBJECTIVES/GOALS</vt:lpstr>
      <vt:lpstr>METHODOLOGY</vt:lpstr>
      <vt:lpstr>DATA CLEANING REPORT</vt:lpstr>
      <vt:lpstr>visual</vt:lpstr>
      <vt:lpstr>VISUAL</vt:lpstr>
      <vt:lpstr>VISUAL</vt:lpstr>
      <vt:lpstr>VISUAL</vt:lpstr>
      <vt:lpstr>VISUAL</vt:lpstr>
      <vt:lpstr>VISUAL TWO</vt:lpstr>
      <vt:lpstr>VISUAL</vt:lpstr>
      <vt:lpstr>visual</vt:lpstr>
      <vt:lpstr>VISUAL ONE</vt:lpstr>
      <vt:lpstr>RESULTS/FINDINGS</vt:lpstr>
      <vt:lpstr>ACKNOWLEDGEMENT</vt:lpstr>
      <vt:lpstr>CONCLUSION</vt:lpstr>
      <vt:lpstr>HYPOTHESIS TESTING REPORT</vt:lpstr>
      <vt:lpstr>MODELING REPORT</vt:lpstr>
      <vt:lpstr>MODELING AND EVALUATION</vt:lpstr>
      <vt:lpstr>RECCOMMENDATIONS</vt:lpstr>
      <vt:lpstr>DATA PREPROCCESSING REPORT</vt:lpstr>
      <vt:lpstr>CONTACT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Mich</cp:lastModifiedBy>
  <cp:revision>33</cp:revision>
  <dcterms:created xsi:type="dcterms:W3CDTF">2025-01-14T12:11:00Z</dcterms:created>
  <dcterms:modified xsi:type="dcterms:W3CDTF">2025-01-17T21:24:41Z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F742A0C5AB2B45E5AFC08047FA29A868_12</vt:lpwstr>
  </property>
  <property fmtid="{D5CDD505-2E9C-101B-9397-08002B2CF9AE}" pid="3" name="KSOProductBuildVer">
    <vt:lpwstr>2057-12.2.0.19821</vt:lpwstr>
  </property>
</Properties>
</file>