
<file path=[Content_Types].xml><?xml version="1.0" encoding="utf-8"?>
<Types xmlns="http://schemas.openxmlformats.org/package/2006/content-types">
  <Default Extension="jpeg" ContentType="image/jpeg"/>
  <Default Extension="JPG" ContentType="image/.jpg"/>
  <Default Extension="png" ContentType="image/png"/>
  <Default Extension="bmp" ContentType="image/bmp"/>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5" r:id="rId3"/>
    <p:sldId id="260" r:id="rId5"/>
    <p:sldId id="286" r:id="rId6"/>
    <p:sldId id="302" r:id="rId7"/>
    <p:sldId id="301" r:id="rId8"/>
    <p:sldId id="307" r:id="rId9"/>
    <p:sldId id="303" r:id="rId10"/>
    <p:sldId id="263" r:id="rId11"/>
    <p:sldId id="308" r:id="rId12"/>
    <p:sldId id="294" r:id="rId13"/>
    <p:sldId id="277" r:id="rId14"/>
    <p:sldId id="309" r:id="rId15"/>
    <p:sldId id="284" r:id="rId16"/>
    <p:sldId id="281" r:id="rId17"/>
    <p:sldId id="280" r:id="rId18"/>
    <p:sldId id="258" r:id="rId19"/>
    <p:sldId id="285" r:id="rId20"/>
    <p:sldId id="275" r:id="rId21"/>
    <p:sldId id="264" r:id="rId22"/>
    <p:sldId id="305" r:id="rId23"/>
    <p:sldId id="306" r:id="rId24"/>
    <p:sldId id="300" r:id="rId25"/>
    <p:sldId id="311" r:id="rId26"/>
    <p:sldId id="312" r:id="rId27"/>
    <p:sldId id="313" r:id="rId28"/>
    <p:sldId id="314" r:id="rId29"/>
    <p:sldId id="295" r:id="rId30"/>
    <p:sldId id="304" r:id="rId31"/>
    <p:sldId id="298" r:id="rId32"/>
    <p:sldId id="29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5" autoAdjust="0"/>
    <p:restoredTop sz="86409" autoAdjust="0"/>
  </p:normalViewPr>
  <p:slideViewPr>
    <p:cSldViewPr snapToGrid="0">
      <p:cViewPr varScale="1">
        <p:scale>
          <a:sx n="59" d="100"/>
          <a:sy n="59" d="100"/>
        </p:scale>
        <p:origin x="378" y="72"/>
      </p:cViewPr>
      <p:guideLst/>
    </p:cSldViewPr>
  </p:slideViewPr>
  <p:outlineViewPr>
    <p:cViewPr>
      <p:scale>
        <a:sx n="33" d="100"/>
        <a:sy n="33" d="100"/>
      </p:scale>
      <p:origin x="0" y="-36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DC98E-0935-450B-8735-8E0C5EDF216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C3967-BB65-4606-A24D-E6ADEBE089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8FF88-4020-46A2-AED2-9D5F0886B73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fig1:The highly rated genre is drama.</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fig1:The highly rated genre is drama.</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3:movies and films from Jay roach made highest sales followed by Mel Gibson and Sam Mendes.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 4:Dramas from Anna were the most popular as well as </a:t>
            </a:r>
            <a:r>
              <a:rPr lang="en-US" dirty="0" err="1"/>
              <a:t>crim,drama,thriller</a:t>
            </a:r>
            <a:r>
              <a:rPr lang="en-US" dirty="0"/>
              <a:t> from Eden Movies.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5:Drama was the most popular genre doubling the other categories.</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7:R,PG-13,PG IN Descending order of popularity.</a:t>
            </a:r>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AC3967-BB65-4606-A24D-E6ADEBE089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044C0-9916-4112-8D28-631360530F2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2102445-0A49-423B-9D83-53E1553DDBB8}"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921CA2-459C-431F-9285-946548AA4FB4}"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BF1266-03E0-45A9-B1E3-D5422494BD6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8FADDD5-B153-4219-94B0-1FF50A6816A5}"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FBC6F1A-280C-41CB-A477-07CA795B893F}"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D0E147-E127-4D87-84FF-83AF777D57B0}"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E720A3F-507D-4EC9-B968-56BE774C5C3F}"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EC282A-B492-45B7-A20C-B47B480682FB}"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2ED6867-56C6-420B-BF33-E2323BB11E2C}" type="datetime8">
              <a:rPr lang="en-US" smtClean="0"/>
            </a:fld>
            <a:endParaRPr lang="en-US"/>
          </a:p>
        </p:txBody>
      </p:sp>
      <p:sp>
        <p:nvSpPr>
          <p:cNvPr id="5" name="Footer Placeholder 4"/>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607E069-8BF9-4C5D-AE63-557D18EFCB98}" type="datetime8">
              <a:rPr lang="en-US" smtClean="0"/>
            </a:fld>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5FBD63-573C-4E06-9569-363F3C494C3D}" type="datetime8">
              <a:rPr lang="en-US" smtClean="0"/>
            </a:fld>
            <a:endParaRPr lang="en-US"/>
          </a:p>
        </p:txBody>
      </p:sp>
      <p:sp>
        <p:nvSpPr>
          <p:cNvPr id="8" name="Footer Placeholder 7"/>
          <p:cNvSpPr>
            <a:spLocks noGrp="1"/>
          </p:cNvSpPr>
          <p:nvPr>
            <p:ph type="ftr" sz="quarter" idx="11"/>
          </p:nvPr>
        </p:nvSpPr>
        <p:spPr/>
        <p:txBody>
          <a:bodyPr/>
          <a:lstStyle/>
          <a:p>
            <a:r>
              <a:rPr lang="en-GB"/>
              <a:t>GROUP ONE  PHASE TWO PROJECT</a:t>
            </a:r>
            <a:endParaRPr lang="en-US"/>
          </a:p>
        </p:txBody>
      </p:sp>
      <p:sp>
        <p:nvSpPr>
          <p:cNvPr id="9" name="Slide Number Placeholder 8"/>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13991-E6B6-4F87-BE91-DE86F2D18115}" type="datetime8">
              <a:rPr lang="en-US" smtClean="0"/>
            </a:fld>
            <a:endParaRPr lang="en-US"/>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64E3B-1E9C-45AC-B5D2-2EB786A4C096}" type="datetime8">
              <a:rPr lang="en-US" smtClean="0"/>
            </a:fld>
            <a:endParaRPr lang="en-US"/>
          </a:p>
        </p:txBody>
      </p:sp>
      <p:sp>
        <p:nvSpPr>
          <p:cNvPr id="3" name="Footer Placeholder 2"/>
          <p:cNvSpPr>
            <a:spLocks noGrp="1"/>
          </p:cNvSpPr>
          <p:nvPr>
            <p:ph type="ftr" sz="quarter" idx="11"/>
          </p:nvPr>
        </p:nvSpPr>
        <p:spPr/>
        <p:txBody>
          <a:bodyPr/>
          <a:lstStyle/>
          <a:p>
            <a:r>
              <a:rPr lang="en-GB"/>
              <a:t>GROUP ONE  PHASE TWO PROJECT</a:t>
            </a:r>
            <a:endParaRPr lang="en-US"/>
          </a:p>
        </p:txBody>
      </p:sp>
      <p:sp>
        <p:nvSpPr>
          <p:cNvPr id="4" name="Slide Number Placeholder 3"/>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CA93773-089F-4535-A246-EBAAB41DAF3A}" type="datetime8">
              <a:rPr lang="en-US" smtClean="0"/>
            </a:fld>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GB"/>
              <a:t>GROUP ONE  PHASE TWO PROJECT</a:t>
            </a:r>
            <a:endParaRPr lang="en-US"/>
          </a:p>
        </p:txBody>
      </p:sp>
      <p:sp>
        <p:nvSpPr>
          <p:cNvPr id="7" name="Slide Number Placeholder 6"/>
          <p:cNvSpPr>
            <a:spLocks noGrp="1"/>
          </p:cNvSpPr>
          <p:nvPr>
            <p:ph type="sldNum" sz="quarter" idx="12"/>
          </p:nvPr>
        </p:nvSpPr>
        <p:spPr/>
        <p:txBody>
          <a:bodyPr/>
          <a:lstStyle/>
          <a:p>
            <a:fld id="{C4C7283F-616F-4503-ABBD-21FFB2848302}" type="slidenum">
              <a:rPr lang="en-US" smtClean="0"/>
            </a:fld>
            <a:endParaRPr lang="en-US"/>
          </a:p>
        </p:txBody>
      </p:sp>
      <p:sp>
        <p:nvSpPr>
          <p:cNvPr id="5" name="Date Placeholder 4"/>
          <p:cNvSpPr>
            <a:spLocks noGrp="1"/>
          </p:cNvSpPr>
          <p:nvPr>
            <p:ph type="dt" sz="half" idx="10"/>
          </p:nvPr>
        </p:nvSpPr>
        <p:spPr/>
        <p:txBody>
          <a:bodyPr/>
          <a:lstStyle/>
          <a:p>
            <a:fld id="{509537D5-94C9-4CB2-9673-B6F009DE731B}" type="datetime8">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D0E751-3CC6-4AC8-BFD8-B111550C4052}" type="datetime8">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GROUP ONE  PHASE TWO PROJECT</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C7283F-616F-4503-ABBD-21FFB284830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bm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b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mailto:kennethnyangweso99@gmail.com" TargetMode="External"/><Relationship Id="rId4" Type="http://schemas.openxmlformats.org/officeDocument/2006/relationships/hyperlink" Target="mailto:4.noordinoordino470@gmail.com" TargetMode="External"/><Relationship Id="rId3" Type="http://schemas.openxmlformats.org/officeDocument/2006/relationships/hyperlink" Target="mailto:gateromichael@gmail.com" TargetMode="External"/><Relationship Id="rId2" Type="http://schemas.openxmlformats.org/officeDocument/2006/relationships/hyperlink" Target="mailto:michellekavetza@gmaill.com" TargetMode="External"/><Relationship Id="rId1" Type="http://schemas.openxmlformats.org/officeDocument/2006/relationships/hyperlink" Target="mailto:catherine.kiptui@student.moringaschoo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174" y="1650307"/>
            <a:ext cx="8739265" cy="1360100"/>
          </a:xfrm>
        </p:spPr>
        <p:txBody>
          <a:bodyPr/>
          <a:lstStyle/>
          <a:p>
            <a:pPr algn="ctr"/>
            <a:r>
              <a:rPr lang="en-US" sz="6000" b="1" dirty="0"/>
              <a:t>Movie Industry Analysis</a:t>
            </a:r>
            <a:endParaRPr lang="en-US" sz="6000" b="1" dirty="0"/>
          </a:p>
        </p:txBody>
      </p:sp>
      <p:sp>
        <p:nvSpPr>
          <p:cNvPr id="3" name="Subtitle 2"/>
          <p:cNvSpPr>
            <a:spLocks noGrp="1"/>
          </p:cNvSpPr>
          <p:nvPr>
            <p:ph type="subTitle" idx="1"/>
          </p:nvPr>
        </p:nvSpPr>
        <p:spPr>
          <a:xfrm>
            <a:off x="1956773" y="3010407"/>
            <a:ext cx="7766936" cy="1096899"/>
          </a:xfrm>
        </p:spPr>
        <p:txBody>
          <a:bodyPr>
            <a:normAutofit/>
          </a:bodyPr>
          <a:lstStyle/>
          <a:p>
            <a:r>
              <a:rPr lang="en-US" sz="4800" i="1" dirty="0"/>
              <a:t>GROUP 1 PHASE 2 PROJECT</a:t>
            </a:r>
            <a:endParaRPr lang="en-US" sz="4800" i="1"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48" y="131760"/>
            <a:ext cx="8596668" cy="1320800"/>
          </a:xfrm>
        </p:spPr>
        <p:txBody>
          <a:bodyPr/>
          <a:lstStyle/>
          <a:p>
            <a:pPr algn="ctr"/>
            <a:r>
              <a:rPr lang="en-US" dirty="0"/>
              <a:t>METHODOLOGY</a:t>
            </a: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
        <p:nvSpPr>
          <p:cNvPr id="6" name="Rectangle 5"/>
          <p:cNvSpPr/>
          <p:nvPr/>
        </p:nvSpPr>
        <p:spPr>
          <a:xfrm>
            <a:off x="800100" y="914401"/>
            <a:ext cx="8866413" cy="5492086"/>
          </a:xfrm>
          <a:prstGeom prst="rect">
            <a:avLst/>
          </a:prstGeom>
          <a:blipFill>
            <a:blip r:embed="rId1"/>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334" y="58953"/>
            <a:ext cx="9813460" cy="785120"/>
          </a:xfrm>
        </p:spPr>
        <p:txBody>
          <a:bodyPr/>
          <a:lstStyle/>
          <a:p>
            <a:pPr algn="ctr"/>
            <a:r>
              <a:rPr lang="en-US" sz="4400" dirty="0">
                <a:latin typeface="+mn-lt"/>
              </a:rPr>
              <a:t>Comparison between genre and rating</a:t>
            </a:r>
            <a:endParaRPr lang="en-US" sz="4400" dirty="0">
              <a:latin typeface="+mn-lt"/>
            </a:endParaRPr>
          </a:p>
        </p:txBody>
      </p:sp>
      <p:sp>
        <p:nvSpPr>
          <p:cNvPr id="3" name="Subtitle 2"/>
          <p:cNvSpPr>
            <a:spLocks noGrp="1"/>
          </p:cNvSpPr>
          <p:nvPr>
            <p:ph type="subTitle" idx="1"/>
          </p:nvPr>
        </p:nvSpPr>
        <p:spPr>
          <a:xfrm>
            <a:off x="1061357" y="5437204"/>
            <a:ext cx="9429437" cy="604158"/>
          </a:xfrm>
        </p:spPr>
        <p:txBody>
          <a:bodyPr/>
          <a:lstStyle/>
          <a:p>
            <a:pPr algn="l"/>
            <a:r>
              <a:rPr lang="en-US" sz="2400" dirty="0"/>
              <a:t>The highly rated genre is drama.</a:t>
            </a:r>
            <a:endParaRPr lang="en-US" sz="2400" dirty="0"/>
          </a:p>
          <a:p>
            <a:pPr algn="l"/>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7" name="Rectangle 6"/>
          <p:cNvSpPr/>
          <p:nvPr/>
        </p:nvSpPr>
        <p:spPr>
          <a:xfrm>
            <a:off x="2071396" y="816638"/>
            <a:ext cx="6848669" cy="4504243"/>
          </a:xfrm>
          <a:prstGeom prst="rect">
            <a:avLst/>
          </a:prstGeom>
          <a:blipFill>
            <a:blip r:embed="rId1"/>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334" y="58953"/>
            <a:ext cx="9813460" cy="785120"/>
          </a:xfrm>
        </p:spPr>
        <p:txBody>
          <a:bodyPr/>
          <a:lstStyle/>
          <a:p>
            <a:pPr algn="ctr"/>
            <a:r>
              <a:rPr lang="en-US" sz="4400" dirty="0">
                <a:latin typeface="+mn-lt"/>
              </a:rPr>
              <a:t>Comparison between genre and sales</a:t>
            </a:r>
            <a:endParaRPr lang="en-US" sz="4400" dirty="0">
              <a:latin typeface="+mn-lt"/>
            </a:endParaRPr>
          </a:p>
        </p:txBody>
      </p:sp>
      <p:sp>
        <p:nvSpPr>
          <p:cNvPr id="3" name="Subtitle 2"/>
          <p:cNvSpPr>
            <a:spLocks noGrp="1"/>
          </p:cNvSpPr>
          <p:nvPr>
            <p:ph type="subTitle" idx="1"/>
          </p:nvPr>
        </p:nvSpPr>
        <p:spPr>
          <a:xfrm>
            <a:off x="1061357" y="5437204"/>
            <a:ext cx="9429437" cy="604158"/>
          </a:xfrm>
        </p:spPr>
        <p:txBody>
          <a:bodyPr>
            <a:normAutofit/>
          </a:bodyPr>
          <a:lstStyle/>
          <a:p>
            <a:pPr algn="l"/>
            <a:r>
              <a:rPr lang="en-US" sz="2400" dirty="0"/>
              <a:t>Highest sales were from comedy, followed by drama.</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7" name="Rectangle 6"/>
          <p:cNvSpPr/>
          <p:nvPr/>
        </p:nvSpPr>
        <p:spPr>
          <a:xfrm>
            <a:off x="1701206" y="816638"/>
            <a:ext cx="7797357" cy="4620566"/>
          </a:xfrm>
          <a:prstGeom prst="rect">
            <a:avLst/>
          </a:prstGeom>
          <a:blipFill>
            <a:blip r:embed="rId1"/>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3727" y="5676237"/>
            <a:ext cx="10988828" cy="365125"/>
          </a:xfrm>
        </p:spPr>
        <p:txBody>
          <a:bodyPr>
            <a:noAutofit/>
          </a:bodyPr>
          <a:lstStyle/>
          <a:p>
            <a:pPr algn="l"/>
            <a:r>
              <a:rPr lang="en-US" sz="2000" dirty="0"/>
              <a:t>Movies and films from Jay roach made highest sales followed by Mel Gibson and Sam Mendes.</a:t>
            </a:r>
            <a:endParaRPr lang="en-US" sz="2000"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7" name="Title 1"/>
          <p:cNvSpPr txBox="1"/>
          <p:nvPr/>
        </p:nvSpPr>
        <p:spPr>
          <a:xfrm>
            <a:off x="677334" y="58953"/>
            <a:ext cx="10594046" cy="6315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latin typeface="+mn-lt"/>
              </a:rPr>
              <a:t>Comparison between directors and sales</a:t>
            </a:r>
            <a:endParaRPr lang="en-US" sz="4400" dirty="0">
              <a:latin typeface="+mn-lt"/>
            </a:endParaRPr>
          </a:p>
        </p:txBody>
      </p:sp>
      <p:pic>
        <p:nvPicPr>
          <p:cNvPr id="13" name="Picture 12"/>
          <p:cNvPicPr>
            <a:picLocks noChangeAspect="1"/>
          </p:cNvPicPr>
          <p:nvPr/>
        </p:nvPicPr>
        <p:blipFill>
          <a:blip r:embed="rId1"/>
          <a:stretch>
            <a:fillRect/>
          </a:stretch>
        </p:blipFill>
        <p:spPr>
          <a:xfrm>
            <a:off x="677334" y="690466"/>
            <a:ext cx="9586339" cy="49857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3924" y="5715324"/>
            <a:ext cx="11033276" cy="691163"/>
          </a:xfrm>
        </p:spPr>
        <p:txBody>
          <a:bodyPr>
            <a:normAutofit/>
          </a:bodyPr>
          <a:lstStyle/>
          <a:p>
            <a:pPr algn="l"/>
            <a:r>
              <a:rPr lang="en-US" sz="2000" dirty="0"/>
              <a:t>Dramas from Anna were the most popular as well as crime, drama, thriller from Eden Movies.</a:t>
            </a:r>
            <a:endParaRPr lang="en-US" sz="20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169457" y="895739"/>
            <a:ext cx="7762875" cy="4819585"/>
          </a:xfrm>
          <a:prstGeom prst="rect">
            <a:avLst/>
          </a:prstGeom>
          <a:ln>
            <a:noFill/>
          </a:ln>
        </p:spPr>
      </p:pic>
      <p:sp>
        <p:nvSpPr>
          <p:cNvPr id="9" name="Title 1"/>
          <p:cNvSpPr txBox="1"/>
          <p:nvPr/>
        </p:nvSpPr>
        <p:spPr>
          <a:xfrm>
            <a:off x="179701" y="101208"/>
            <a:ext cx="12012299" cy="6315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latin typeface="+mn-lt"/>
              </a:rPr>
              <a:t>Top 3 movies with top 3 genres and popularity</a:t>
            </a:r>
            <a:endParaRPr lang="en-US" sz="44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3608" y="5721847"/>
            <a:ext cx="7766936" cy="319515"/>
          </a:xfrm>
        </p:spPr>
        <p:txBody>
          <a:bodyPr>
            <a:noAutofit/>
          </a:bodyPr>
          <a:lstStyle/>
          <a:p>
            <a:r>
              <a:rPr lang="en-US" sz="2000" dirty="0"/>
              <a:t>Drama was the most popular genre doubling the other categories.</a:t>
            </a:r>
            <a:endParaRPr lang="en-US" sz="20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8" name="Picture 7"/>
          <p:cNvPicPr>
            <a:picLocks noChangeAspect="1"/>
          </p:cNvPicPr>
          <p:nvPr/>
        </p:nvPicPr>
        <p:blipFill>
          <a:blip r:embed="rId1"/>
          <a:stretch>
            <a:fillRect/>
          </a:stretch>
        </p:blipFill>
        <p:spPr>
          <a:xfrm>
            <a:off x="1343608" y="751719"/>
            <a:ext cx="7930394" cy="5035047"/>
          </a:xfrm>
          <a:prstGeom prst="rect">
            <a:avLst/>
          </a:prstGeom>
        </p:spPr>
      </p:pic>
      <p:sp>
        <p:nvSpPr>
          <p:cNvPr id="10" name="Title 9"/>
          <p:cNvSpPr>
            <a:spLocks noGrp="1"/>
          </p:cNvSpPr>
          <p:nvPr>
            <p:ph type="ctrTitle"/>
          </p:nvPr>
        </p:nvSpPr>
        <p:spPr>
          <a:xfrm>
            <a:off x="1507066" y="130629"/>
            <a:ext cx="7766936" cy="686008"/>
          </a:xfrm>
        </p:spPr>
        <p:txBody>
          <a:bodyPr/>
          <a:lstStyle/>
          <a:p>
            <a:r>
              <a:rPr lang="en-GB" dirty="0"/>
              <a:t>Top 5 popular genres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5664" y="0"/>
            <a:ext cx="11458230" cy="816638"/>
          </a:xfrm>
        </p:spPr>
        <p:txBody>
          <a:bodyPr>
            <a:normAutofit fontScale="90000"/>
          </a:bodyPr>
          <a:lstStyle/>
          <a:p>
            <a:r>
              <a:rPr lang="en-US" b="1" dirty="0"/>
              <a:t>Comparison between genre and production budget</a:t>
            </a:r>
            <a:endParaRPr lang="en-US" b="1" dirty="0"/>
          </a:p>
        </p:txBody>
      </p:sp>
      <p:sp>
        <p:nvSpPr>
          <p:cNvPr id="3" name="Text Placeholder 2"/>
          <p:cNvSpPr>
            <a:spLocks noGrp="1"/>
          </p:cNvSpPr>
          <p:nvPr>
            <p:ph type="body" idx="1"/>
          </p:nvPr>
        </p:nvSpPr>
        <p:spPr>
          <a:xfrm>
            <a:off x="677334" y="5676236"/>
            <a:ext cx="10519400" cy="365125"/>
          </a:xfrm>
        </p:spPr>
        <p:txBody>
          <a:bodyPr>
            <a:noAutofit/>
          </a:bodyPr>
          <a:lstStyle/>
          <a:p>
            <a:r>
              <a:rPr lang="en-US" dirty="0"/>
              <a:t>Comedy ,drama  were costly in budget but gave the highest returns on investment.</a:t>
            </a: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895739" y="816638"/>
            <a:ext cx="10300995" cy="47257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55311" y="55984"/>
            <a:ext cx="10412963" cy="727788"/>
          </a:xfrm>
        </p:spPr>
        <p:txBody>
          <a:bodyPr/>
          <a:lstStyle/>
          <a:p>
            <a:pPr algn="l"/>
            <a:r>
              <a:rPr lang="en-US" dirty="0"/>
              <a:t>Top 5 most popular movie rating</a:t>
            </a:r>
            <a:endParaRPr lang="en-US" dirty="0"/>
          </a:p>
        </p:txBody>
      </p:sp>
      <p:sp>
        <p:nvSpPr>
          <p:cNvPr id="3" name="Subtitle 2"/>
          <p:cNvSpPr>
            <a:spLocks noGrp="1"/>
          </p:cNvSpPr>
          <p:nvPr>
            <p:ph type="subTitle" idx="1"/>
          </p:nvPr>
        </p:nvSpPr>
        <p:spPr>
          <a:xfrm>
            <a:off x="1165396" y="5678699"/>
            <a:ext cx="7766936" cy="451514"/>
          </a:xfrm>
        </p:spPr>
        <p:txBody>
          <a:bodyPr>
            <a:noAutofit/>
          </a:bodyPr>
          <a:lstStyle/>
          <a:p>
            <a:pPr algn="l"/>
            <a:r>
              <a:rPr lang="en-US" sz="2400" dirty="0"/>
              <a:t>R,PG-13,PG IN Descending order of popularity.</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823726" y="727787"/>
            <a:ext cx="8108606" cy="50373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843" y="204399"/>
            <a:ext cx="9559039" cy="858442"/>
          </a:xfrm>
        </p:spPr>
        <p:txBody>
          <a:bodyPr/>
          <a:lstStyle/>
          <a:p>
            <a:r>
              <a:rPr lang="en-US" dirty="0"/>
              <a:t>Yearly release timing analysis</a:t>
            </a:r>
            <a:endParaRPr lang="en-US" dirty="0"/>
          </a:p>
        </p:txBody>
      </p:sp>
      <p:sp>
        <p:nvSpPr>
          <p:cNvPr id="3" name="Subtitle 2"/>
          <p:cNvSpPr>
            <a:spLocks noGrp="1"/>
          </p:cNvSpPr>
          <p:nvPr>
            <p:ph type="subTitle" idx="1"/>
          </p:nvPr>
        </p:nvSpPr>
        <p:spPr>
          <a:xfrm>
            <a:off x="1165396" y="5594317"/>
            <a:ext cx="10349270" cy="629607"/>
          </a:xfrm>
        </p:spPr>
        <p:txBody>
          <a:bodyPr>
            <a:noAutofit/>
          </a:bodyPr>
          <a:lstStyle/>
          <a:p>
            <a:pPr algn="l"/>
            <a:r>
              <a:rPr lang="en-US" sz="2400" dirty="0"/>
              <a:t>Time series showed an upward trend in terms of Rating worth investing.</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786985" y="1091632"/>
            <a:ext cx="8905897" cy="432012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08025" cy="968466"/>
          </a:xfrm>
        </p:spPr>
        <p:txBody>
          <a:bodyPr/>
          <a:lstStyle/>
          <a:p>
            <a:pPr algn="l"/>
            <a:r>
              <a:rPr lang="en-US" sz="4800" dirty="0"/>
              <a:t>Comparison between genres and total gross</a:t>
            </a:r>
            <a:endParaRPr lang="en-US" sz="4800" dirty="0"/>
          </a:p>
        </p:txBody>
      </p:sp>
      <p:sp>
        <p:nvSpPr>
          <p:cNvPr id="3" name="Subtitle 2"/>
          <p:cNvSpPr>
            <a:spLocks noGrp="1"/>
          </p:cNvSpPr>
          <p:nvPr>
            <p:ph type="subTitle" idx="1"/>
          </p:nvPr>
        </p:nvSpPr>
        <p:spPr>
          <a:xfrm>
            <a:off x="922800" y="5682139"/>
            <a:ext cx="10740465" cy="511051"/>
          </a:xfrm>
        </p:spPr>
        <p:txBody>
          <a:bodyPr>
            <a:noAutofit/>
          </a:bodyPr>
          <a:lstStyle/>
          <a:p>
            <a:pPr algn="l"/>
            <a:r>
              <a:rPr lang="en-US" sz="2000" dirty="0"/>
              <a:t>Drama, action and adventure, comedy showed an increasing trend in terms of gross profits.</a:t>
            </a:r>
            <a:endParaRPr lang="en-US" sz="20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418254" y="1327689"/>
            <a:ext cx="8938726" cy="4354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186" y="63966"/>
            <a:ext cx="11152414" cy="1646302"/>
          </a:xfrm>
        </p:spPr>
        <p:txBody>
          <a:bodyPr>
            <a:normAutofit/>
          </a:bodyPr>
          <a:lstStyle/>
          <a:p>
            <a:pPr algn="ctr"/>
            <a:r>
              <a:rPr lang="en-US" b="1" dirty="0"/>
              <a:t>OVERVIEW OF THE PROJECT</a:t>
            </a:r>
            <a:endParaRPr lang="en-US" b="1" dirty="0"/>
          </a:p>
        </p:txBody>
      </p:sp>
      <p:sp>
        <p:nvSpPr>
          <p:cNvPr id="3" name="Subtitle 2"/>
          <p:cNvSpPr>
            <a:spLocks noGrp="1"/>
          </p:cNvSpPr>
          <p:nvPr>
            <p:ph type="subTitle" idx="1"/>
          </p:nvPr>
        </p:nvSpPr>
        <p:spPr>
          <a:xfrm>
            <a:off x="1028700" y="1993433"/>
            <a:ext cx="10189029" cy="4047929"/>
          </a:xfrm>
        </p:spPr>
        <p:txBody>
          <a:bodyPr>
            <a:noAutofit/>
          </a:bodyPr>
          <a:lstStyle/>
          <a:p>
            <a:pPr algn="l">
              <a:buFont typeface="Wingdings" panose="05000000000000000000" pitchFamily="2" charset="2"/>
              <a:buChar char="v"/>
            </a:pPr>
            <a:r>
              <a:rPr lang="en-GB" sz="2400" dirty="0"/>
              <a:t>The project focuses on analysing movie datasets to provide actionable    insights for the creation of a new movie studio. </a:t>
            </a:r>
            <a:endParaRPr lang="en-GB" sz="2400" dirty="0"/>
          </a:p>
          <a:p>
            <a:pPr algn="l">
              <a:buFont typeface="Wingdings" panose="05000000000000000000" pitchFamily="2" charset="2"/>
              <a:buChar char="v"/>
            </a:pPr>
            <a:r>
              <a:rPr lang="en-GB" sz="2400" dirty="0"/>
              <a:t>Using data visualization and analysis tools, such as Tableau and models</a:t>
            </a:r>
            <a:endParaRPr lang="en-GB" sz="2400" dirty="0"/>
          </a:p>
          <a:p>
            <a:pPr algn="l">
              <a:buFont typeface="Wingdings" panose="05000000000000000000" pitchFamily="2" charset="2"/>
              <a:buChar char="v"/>
            </a:pPr>
            <a:r>
              <a:rPr lang="en-GB" sz="2400" dirty="0"/>
              <a:t>The project aims to identify trends and patterns in the movie industry, including top-performing genres, audience preferences and revenue-driving factors.</a:t>
            </a:r>
            <a:endParaRPr lang="en-US" sz="2400" dirty="0"/>
          </a:p>
          <a:p>
            <a:pPr algn="l"/>
            <a:endParaRPr lang="en-US" sz="2400" dirty="0"/>
          </a:p>
          <a:p>
            <a:endParaRPr lang="en-US" sz="2400"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3257"/>
            <a:ext cx="8596668" cy="603380"/>
          </a:xfrm>
        </p:spPr>
        <p:txBody>
          <a:bodyPr>
            <a:normAutofit fontScale="90000"/>
          </a:bodyPr>
          <a:lstStyle/>
          <a:p>
            <a:r>
              <a:rPr lang="en-US" dirty="0"/>
              <a:t>				RESULTS/FINDINGS</a:t>
            </a:r>
            <a:endParaRPr lang="en-US" dirty="0"/>
          </a:p>
        </p:txBody>
      </p:sp>
      <p:sp>
        <p:nvSpPr>
          <p:cNvPr id="3" name="Content Placeholder 2"/>
          <p:cNvSpPr>
            <a:spLocks noGrp="1"/>
          </p:cNvSpPr>
          <p:nvPr>
            <p:ph idx="1"/>
          </p:nvPr>
        </p:nvSpPr>
        <p:spPr>
          <a:xfrm>
            <a:off x="563034" y="998756"/>
            <a:ext cx="8596668" cy="4846873"/>
          </a:xfrm>
        </p:spPr>
        <p:txBody>
          <a:bodyPr>
            <a:normAutofit fontScale="25000" lnSpcReduction="20000"/>
          </a:bodyPr>
          <a:lstStyle/>
          <a:p>
            <a:pPr lvl="0">
              <a:buFont typeface="Wingdings" panose="05000000000000000000" pitchFamily="2" charset="2"/>
              <a:buChar char="v"/>
            </a:pPr>
            <a:r>
              <a:rPr lang="en-US" sz="8000" dirty="0"/>
              <a:t>ROI Leaders: Action and Adventure genres lead in return on investment (ROI), making them highly profitable.</a:t>
            </a:r>
            <a:endParaRPr lang="en-US" sz="8000" dirty="0"/>
          </a:p>
          <a:p>
            <a:pPr lvl="0">
              <a:buFont typeface="Wingdings" panose="05000000000000000000" pitchFamily="2" charset="2"/>
              <a:buChar char="v"/>
            </a:pPr>
            <a:r>
              <a:rPr lang="en-US" sz="8000" dirty="0"/>
              <a:t>Budget Allocation: Production budgets are highest for Comedy and Drama, reflecting their revenue potential.</a:t>
            </a:r>
            <a:endParaRPr lang="en-US" sz="8000" dirty="0"/>
          </a:p>
          <a:p>
            <a:pPr lvl="0">
              <a:buFont typeface="Wingdings" panose="05000000000000000000" pitchFamily="2" charset="2"/>
              <a:buChar char="v"/>
            </a:pPr>
            <a:r>
              <a:rPr lang="en-US" sz="8000" dirty="0"/>
              <a:t>Studio Performance: Universal Pictures has the highest average ratings, showcasing its strong audience appeal.</a:t>
            </a:r>
            <a:endParaRPr lang="en-US" sz="8000" dirty="0"/>
          </a:p>
          <a:p>
            <a:pPr lvl="0">
              <a:buFont typeface="Wingdings" panose="05000000000000000000" pitchFamily="2" charset="2"/>
              <a:buChar char="v"/>
            </a:pPr>
            <a:r>
              <a:rPr lang="en-US" sz="8000" dirty="0"/>
              <a:t>Release Timing: Average ratings peaked in recent years, suggesting growing audience satisfaction with newer movies. ROI Leaders: Action and Adventure genres lead in return on investment (ROI), making them highly profitable.</a:t>
            </a:r>
            <a:endParaRPr lang="en-US" sz="8000" dirty="0"/>
          </a:p>
          <a:p>
            <a:pPr lvl="0">
              <a:buFont typeface="Wingdings" panose="05000000000000000000" pitchFamily="2" charset="2"/>
              <a:buChar char="v"/>
            </a:pPr>
            <a:r>
              <a:rPr lang="en-US" sz="8000" dirty="0"/>
              <a:t>Budget Allocation: Production budgets are highest for Comedy and Drama, reflecting their revenue potential.</a:t>
            </a:r>
            <a:endParaRPr lang="en-US" sz="8000" dirty="0"/>
          </a:p>
          <a:p>
            <a:pPr lvl="0">
              <a:buFont typeface="Wingdings" panose="05000000000000000000" pitchFamily="2" charset="2"/>
              <a:buChar char="v"/>
            </a:pPr>
            <a:r>
              <a:rPr lang="en-US" sz="8000" dirty="0"/>
              <a:t>Studio Performance: Universal Pictures has the highest average ratings, showcasing its strong audience appeal.</a:t>
            </a:r>
            <a:endParaRPr lang="en-US" sz="8000" dirty="0"/>
          </a:p>
          <a:p>
            <a:pPr lvl="0">
              <a:buFont typeface="Wingdings" panose="05000000000000000000" pitchFamily="2" charset="2"/>
              <a:buChar char="v"/>
            </a:pPr>
            <a:r>
              <a:rPr lang="en-US" sz="8000" dirty="0"/>
              <a:t>Release Timing: Average ratings peaked in recent years, suggesting growing audience satisfaction with newer movies.</a:t>
            </a:r>
            <a:endParaRPr lang="en-US" sz="8000" dirty="0"/>
          </a:p>
          <a:p>
            <a:pPr>
              <a:buFont typeface="Wingdings" panose="05000000000000000000" pitchFamily="2" charset="2"/>
              <a:buChar char="v"/>
            </a:pPr>
            <a:endParaRPr lang="en-US" sz="4400" dirty="0"/>
          </a:p>
          <a:p>
            <a:pPr lvl="0">
              <a:buFont typeface="Wingdings" panose="05000000000000000000" pitchFamily="2" charset="2"/>
              <a:buChar char="v"/>
            </a:pPr>
            <a:endParaRPr lang="en-US" sz="4400" dirty="0"/>
          </a:p>
          <a:p>
            <a:pPr>
              <a:buFont typeface="Wingdings" panose="05000000000000000000" pitchFamily="2" charset="2"/>
              <a:buChar char="v"/>
            </a:pPr>
            <a:endParaRPr lang="en-US" sz="4400"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ACKNOWLEDGEMENT</a:t>
            </a:r>
            <a:endParaRPr lang="en-US" dirty="0"/>
          </a:p>
        </p:txBody>
      </p:sp>
      <p:sp>
        <p:nvSpPr>
          <p:cNvPr id="3" name="Content Placeholder 2"/>
          <p:cNvSpPr>
            <a:spLocks noGrp="1"/>
          </p:cNvSpPr>
          <p:nvPr>
            <p:ph idx="1"/>
          </p:nvPr>
        </p:nvSpPr>
        <p:spPr>
          <a:xfrm>
            <a:off x="677334" y="1270000"/>
            <a:ext cx="8596668" cy="3880773"/>
          </a:xfrm>
        </p:spPr>
        <p:txBody>
          <a:bodyPr>
            <a:normAutofit/>
          </a:bodyPr>
          <a:lstStyle/>
          <a:p>
            <a:r>
              <a:rPr lang="en-US" sz="2000" dirty="0"/>
              <a:t>We would like to acknowledge all the group one members for working tirelessly to contribute to this project:</a:t>
            </a:r>
            <a:endParaRPr lang="en-US" sz="2000" dirty="0"/>
          </a:p>
          <a:p>
            <a:r>
              <a:rPr lang="en-US" sz="2000" dirty="0"/>
              <a:t>We would also like to pass our regard tour technical mentor </a:t>
            </a:r>
            <a:r>
              <a:rPr lang="en-US" sz="2000" dirty="0" err="1"/>
              <a:t>MR.William</a:t>
            </a:r>
            <a:r>
              <a:rPr lang="en-US" sz="2000" dirty="0"/>
              <a:t> </a:t>
            </a:r>
            <a:r>
              <a:rPr lang="en-US" sz="2000" dirty="0" err="1"/>
              <a:t>Okomba</a:t>
            </a:r>
            <a:r>
              <a:rPr lang="en-US" sz="2000" dirty="0"/>
              <a:t> having shaped our journey of learning  data science. </a:t>
            </a:r>
            <a:endParaRPr lang="en-US" sz="2000" dirty="0"/>
          </a:p>
          <a:p>
            <a:r>
              <a:rPr lang="en-US" sz="2000" dirty="0"/>
              <a:t>All our colleagues who have been helping us to debug whenever in need.</a:t>
            </a:r>
            <a:endParaRPr lang="en-US" sz="20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fontScale="90000"/>
          </a:bodyPr>
          <a:lstStyle/>
          <a:p>
            <a:r>
              <a:rPr lang="en-US" sz="4000" b="1" dirty="0"/>
              <a:t>HYPOTHESIS TESTING REPORT</a:t>
            </a:r>
            <a:endParaRPr lang="en-US" sz="4000" dirty="0"/>
          </a:p>
        </p:txBody>
      </p:sp>
      <p:sp>
        <p:nvSpPr>
          <p:cNvPr id="3" name="Content Placeholder 2"/>
          <p:cNvSpPr>
            <a:spLocks noGrp="1"/>
          </p:cNvSpPr>
          <p:nvPr>
            <p:ph idx="1"/>
          </p:nvPr>
        </p:nvSpPr>
        <p:spPr>
          <a:xfrm>
            <a:off x="335663" y="1270000"/>
            <a:ext cx="9281865" cy="3880773"/>
          </a:xfrm>
        </p:spPr>
        <p:txBody>
          <a:bodyPr/>
          <a:lstStyle/>
          <a:p>
            <a:pPr marL="457200" indent="-457200">
              <a:buFont typeface="+mj-lt"/>
              <a:buAutoNum type="arabicPeriod"/>
            </a:pPr>
            <a:r>
              <a:rPr lang="en-US" sz="2400" dirty="0"/>
              <a:t>Testing the nature of the data.</a:t>
            </a:r>
            <a:endParaRPr lang="en-US" sz="2400" dirty="0"/>
          </a:p>
          <a:p>
            <a:pPr marL="457200" indent="-457200">
              <a:buFont typeface="+mj-lt"/>
              <a:buAutoNum type="arabicPeriod"/>
            </a:pPr>
            <a:r>
              <a:rPr lang="en-US" sz="2400" dirty="0"/>
              <a:t>Setting confidence interval.</a:t>
            </a:r>
            <a:endParaRPr lang="en-US" sz="2400" dirty="0"/>
          </a:p>
          <a:p>
            <a:pPr marL="457200" indent="-457200">
              <a:buFont typeface="+mj-lt"/>
              <a:buAutoNum type="arabicPeriod"/>
            </a:pPr>
            <a:r>
              <a:rPr lang="en-US" sz="2400" dirty="0"/>
              <a:t>Checking on the statistics of the average rating and total gross.</a:t>
            </a:r>
            <a:endParaRPr lang="en-US" sz="2400" dirty="0"/>
          </a:p>
          <a:p>
            <a:pPr marL="457200" indent="-457200">
              <a:buFont typeface="+mj-lt"/>
              <a:buAutoNum type="arabicPeriod"/>
            </a:pPr>
            <a:r>
              <a:rPr lang="en-US" sz="2400" dirty="0"/>
              <a:t>Stating the Null and alternative hypothesis.</a:t>
            </a:r>
            <a:endParaRPr lang="en-US" sz="2400" dirty="0"/>
          </a:p>
          <a:p>
            <a:pPr marL="457200" indent="-457200">
              <a:buFont typeface="+mj-lt"/>
              <a:buAutoNum type="arabicPeriod"/>
            </a:pPr>
            <a:r>
              <a:rPr lang="en-US" sz="2400" dirty="0"/>
              <a:t>Fail to reject the null hypothesis or not.</a:t>
            </a:r>
            <a:endParaRPr lang="en-US" sz="2400" dirty="0"/>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08025" cy="968466"/>
          </a:xfrm>
        </p:spPr>
        <p:txBody>
          <a:bodyPr/>
          <a:lstStyle/>
          <a:p>
            <a:pPr algn="l"/>
            <a:r>
              <a:rPr lang="en-US" sz="4800" dirty="0"/>
              <a:t>		Testing the nature of the data	</a:t>
            </a:r>
            <a:endParaRPr lang="en-US" sz="48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734918" y="1327689"/>
            <a:ext cx="8305397" cy="4354450"/>
          </a:xfrm>
          <a:prstGeom prst="rect">
            <a:avLst/>
          </a:prstGeom>
        </p:spPr>
      </p:pic>
      <p:sp>
        <p:nvSpPr>
          <p:cNvPr id="12" name="Subtitle 11"/>
          <p:cNvSpPr>
            <a:spLocks noGrp="1"/>
          </p:cNvSpPr>
          <p:nvPr>
            <p:ph type="subTitle"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 y="451513"/>
            <a:ext cx="12311743" cy="365125"/>
          </a:xfrm>
        </p:spPr>
        <p:txBody>
          <a:bodyPr/>
          <a:lstStyle/>
          <a:p>
            <a:pPr algn="l"/>
            <a:r>
              <a:rPr lang="en-US" sz="4400" dirty="0"/>
              <a:t>Statistics of the average rating and total gross.</a:t>
            </a:r>
            <a:endParaRPr lang="en-US" sz="48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335427" y="1986351"/>
            <a:ext cx="5388428" cy="3755571"/>
          </a:xfrm>
          <a:prstGeom prst="rect">
            <a:avLst/>
          </a:prstGeom>
        </p:spPr>
      </p:pic>
      <p:sp>
        <p:nvSpPr>
          <p:cNvPr id="12" name="Subtitle 11"/>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065762" y="2006830"/>
            <a:ext cx="5389331" cy="3710046"/>
          </a:xfrm>
          <a:prstGeom prst="rect">
            <a:avLst/>
          </a:prstGeom>
        </p:spPr>
      </p:pic>
      <p:sp>
        <p:nvSpPr>
          <p:cNvPr id="7" name="Subtitle 11"/>
          <p:cNvSpPr txBox="1"/>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US" sz="2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427" y="916668"/>
            <a:ext cx="12311743" cy="365125"/>
          </a:xfrm>
        </p:spPr>
        <p:txBody>
          <a:bodyPr/>
          <a:lstStyle/>
          <a:p>
            <a:pPr algn="l"/>
            <a:r>
              <a:rPr lang="en-US" sz="4400" dirty="0"/>
              <a:t>Statistics of the average rating and total gross after log transformation and standardization.</a:t>
            </a:r>
            <a:endParaRPr lang="en-US" sz="48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335427" y="1485900"/>
            <a:ext cx="5388428" cy="4033931"/>
          </a:xfrm>
          <a:prstGeom prst="rect">
            <a:avLst/>
          </a:prstGeom>
        </p:spPr>
      </p:pic>
      <p:sp>
        <p:nvSpPr>
          <p:cNvPr id="12" name="Subtitle 11"/>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980142" y="1485900"/>
            <a:ext cx="5389331" cy="4033931"/>
          </a:xfrm>
          <a:prstGeom prst="rect">
            <a:avLst/>
          </a:prstGeom>
        </p:spPr>
      </p:pic>
      <p:sp>
        <p:nvSpPr>
          <p:cNvPr id="7" name="Subtitle 11"/>
          <p:cNvSpPr txBox="1"/>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US" sz="2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712" y="75956"/>
            <a:ext cx="12311743" cy="830280"/>
          </a:xfrm>
        </p:spPr>
        <p:txBody>
          <a:bodyPr/>
          <a:lstStyle/>
          <a:p>
            <a:pPr algn="l"/>
            <a:r>
              <a:rPr lang="en-US" sz="4800" dirty="0"/>
              <a:t>Null and alternative hypothesis.</a:t>
            </a:r>
            <a:endParaRPr lang="en-US" sz="4800"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6" name="Slide Number Placeholder 5"/>
          <p:cNvSpPr>
            <a:spLocks noGrp="1"/>
          </p:cNvSpPr>
          <p:nvPr>
            <p:ph type="sldNum" sz="quarter" idx="12"/>
          </p:nvPr>
        </p:nvSpPr>
        <p:spPr/>
        <p:txBody>
          <a:bodyPr/>
          <a:lstStyle/>
          <a:p>
            <a:fld id="{C4C7283F-616F-4503-ABBD-21FFB2848302}" type="slidenum">
              <a:rPr lang="en-US" smtClean="0"/>
            </a:fld>
            <a:endParaRPr lang="en-US"/>
          </a:p>
        </p:txBody>
      </p:sp>
      <p:sp>
        <p:nvSpPr>
          <p:cNvPr id="12" name="Subtitle 11"/>
          <p:cNvSpPr>
            <a:spLocks noGrp="1"/>
          </p:cNvSpPr>
          <p:nvPr>
            <p:ph type="subTitle" idx="1"/>
          </p:nvPr>
        </p:nvSpPr>
        <p:spPr>
          <a:xfrm>
            <a:off x="163285" y="1077687"/>
            <a:ext cx="5560570" cy="604658"/>
          </a:xfrm>
        </p:spPr>
        <p:txBody>
          <a:bodyPr>
            <a:normAutofit/>
          </a:bodyPr>
          <a:lstStyle/>
          <a:p>
            <a:pPr algn="ctr"/>
            <a:r>
              <a:rPr lang="en-GB" sz="2000" b="1" dirty="0"/>
              <a:t>Average rating</a:t>
            </a:r>
            <a:endParaRPr lang="en-US" sz="2000" b="1" dirty="0"/>
          </a:p>
        </p:txBody>
      </p:sp>
      <p:sp>
        <p:nvSpPr>
          <p:cNvPr id="7" name="Subtitle 11"/>
          <p:cNvSpPr txBox="1"/>
          <p:nvPr/>
        </p:nvSpPr>
        <p:spPr>
          <a:xfrm>
            <a:off x="5980142" y="1082254"/>
            <a:ext cx="5560570" cy="60465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ctr"/>
            <a:r>
              <a:rPr lang="en-GB" sz="2000" b="1" dirty="0"/>
              <a:t>Total gross</a:t>
            </a:r>
            <a:endParaRPr lang="en-US" sz="2000" b="1" dirty="0"/>
          </a:p>
        </p:txBody>
      </p:sp>
      <p:pic>
        <p:nvPicPr>
          <p:cNvPr id="9" name="Picture 8"/>
          <p:cNvPicPr>
            <a:picLocks noChangeAspect="1"/>
          </p:cNvPicPr>
          <p:nvPr/>
        </p:nvPicPr>
        <p:blipFill>
          <a:blip r:embed="rId1"/>
          <a:stretch>
            <a:fillRect/>
          </a:stretch>
        </p:blipFill>
        <p:spPr>
          <a:xfrm>
            <a:off x="350652" y="1427360"/>
            <a:ext cx="5629490" cy="2001640"/>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98712" y="3764209"/>
            <a:ext cx="5037544" cy="1815724"/>
          </a:xfrm>
          <a:prstGeom prst="rect">
            <a:avLst/>
          </a:prstGeom>
        </p:spPr>
      </p:pic>
      <p:pic>
        <p:nvPicPr>
          <p:cNvPr id="16" name="Picture 15"/>
          <p:cNvPicPr>
            <a:picLocks noChangeAspect="1"/>
          </p:cNvPicPr>
          <p:nvPr/>
        </p:nvPicPr>
        <p:blipFill>
          <a:blip r:embed="rId3"/>
          <a:stretch>
            <a:fillRect/>
          </a:stretch>
        </p:blipFill>
        <p:spPr>
          <a:xfrm>
            <a:off x="6392288" y="1516958"/>
            <a:ext cx="5449060" cy="2001640"/>
          </a:xfrm>
          <a:prstGeom prst="rect">
            <a:avLst/>
          </a:prstGeom>
        </p:spPr>
      </p:pic>
      <p:pic>
        <p:nvPicPr>
          <p:cNvPr id="18" name="Picture 17"/>
          <p:cNvPicPr>
            <a:picLocks noChangeAspect="1"/>
          </p:cNvPicPr>
          <p:nvPr/>
        </p:nvPicPr>
        <p:blipFill>
          <a:blip r:embed="rId4"/>
          <a:stretch>
            <a:fillRect/>
          </a:stretch>
        </p:blipFill>
        <p:spPr>
          <a:xfrm>
            <a:off x="6392288" y="3764209"/>
            <a:ext cx="5326868" cy="18157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022" y="78289"/>
            <a:ext cx="7766936" cy="1646302"/>
          </a:xfrm>
        </p:spPr>
        <p:txBody>
          <a:bodyPr/>
          <a:lstStyle/>
          <a:p>
            <a:pPr algn="ctr"/>
            <a:r>
              <a:rPr lang="en-US" dirty="0"/>
              <a:t>MODELING REPORT</a:t>
            </a:r>
            <a:endParaRPr lang="en-US" dirty="0"/>
          </a:p>
        </p:txBody>
      </p:sp>
      <p:sp>
        <p:nvSpPr>
          <p:cNvPr id="3" name="Subtitle 2"/>
          <p:cNvSpPr>
            <a:spLocks noGrp="1"/>
          </p:cNvSpPr>
          <p:nvPr>
            <p:ph type="subTitle" idx="1"/>
          </p:nvPr>
        </p:nvSpPr>
        <p:spPr>
          <a:xfrm>
            <a:off x="1339215" y="1911350"/>
            <a:ext cx="9119235" cy="3797935"/>
          </a:xfrm>
        </p:spPr>
        <p:txBody>
          <a:bodyPr>
            <a:noAutofit/>
          </a:bodyPr>
          <a:lstStyle/>
          <a:p>
            <a:pPr algn="l"/>
            <a:r>
              <a:rPr lang="en-US" altLang="en-GB" sz="2200" dirty="0"/>
              <a:t>The logistic regression model's performance is suboptimal, as reflected by the following key observations:</a:t>
            </a:r>
            <a:endParaRPr lang="en-US" altLang="en-GB" sz="2200" dirty="0"/>
          </a:p>
          <a:p>
            <a:pPr marL="457200" indent="-457200" algn="l">
              <a:buFont typeface="+mj-lt"/>
              <a:buAutoNum type="arabicPeriod"/>
            </a:pPr>
            <a:r>
              <a:rPr lang="en-US" altLang="en-GB" sz="2200" dirty="0"/>
              <a:t>High Errors: The MAE (65.66), MSE (8101.98), and RMSE (90.01) indicate significant prediction errors on average.</a:t>
            </a:r>
            <a:endParaRPr lang="en-US" altLang="en-GB" sz="2200" dirty="0"/>
          </a:p>
          <a:p>
            <a:pPr marL="457200" indent="-457200" algn="l">
              <a:buFont typeface="+mj-lt"/>
              <a:buAutoNum type="arabicPeriod"/>
            </a:pPr>
            <a:r>
              <a:rPr lang="en-US" altLang="en-GB" sz="2200" dirty="0"/>
              <a:t> Negative R</a:t>
            </a:r>
            <a:r>
              <a:rPr lang="en-US" altLang="en-US" sz="2200" dirty="0"/>
              <a:t>²</a:t>
            </a:r>
            <a:r>
              <a:rPr lang="en-US" altLang="en-GB" sz="2200" dirty="0"/>
              <a:t> (-0.378): The negative R</a:t>
            </a:r>
            <a:r>
              <a:rPr lang="en-US" altLang="en-US" sz="2200" dirty="0"/>
              <a:t>²</a:t>
            </a:r>
            <a:r>
              <a:rPr lang="en-US" altLang="en-GB" sz="2200" dirty="0"/>
              <a:t> suggests the model performs worse than simply predicting the mean of the target variable.</a:t>
            </a:r>
            <a:endParaRPr lang="en-US" altLang="en-GB" sz="2200" dirty="0"/>
          </a:p>
          <a:p>
            <a:pPr algn="l">
              <a:buFont typeface="+mj-lt"/>
            </a:pPr>
            <a:r>
              <a:rPr lang="en-US" altLang="en-GB" sz="2200" dirty="0"/>
              <a:t>Model Improvements Needed: The model likely requires better feature engineering, data preprocessing, and possibly a different model approach to improve accuracy and fit.</a:t>
            </a:r>
            <a:endParaRPr lang="en-US" altLang="en-GB" sz="22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fontScale="90000"/>
          </a:bodyPr>
          <a:lstStyle/>
          <a:p>
            <a:r>
              <a:rPr lang="en-US" sz="4400" dirty="0"/>
              <a:t>CONCLUSION</a:t>
            </a:r>
            <a:endParaRPr lang="en-US" sz="4400" dirty="0"/>
          </a:p>
        </p:txBody>
      </p:sp>
      <p:sp>
        <p:nvSpPr>
          <p:cNvPr id="3" name="Content Placeholder 2"/>
          <p:cNvSpPr>
            <a:spLocks noGrp="1"/>
          </p:cNvSpPr>
          <p:nvPr>
            <p:ph idx="1"/>
          </p:nvPr>
        </p:nvSpPr>
        <p:spPr>
          <a:xfrm>
            <a:off x="335664" y="1270000"/>
            <a:ext cx="8453773" cy="3880773"/>
          </a:xfrm>
        </p:spPr>
        <p:txBody>
          <a:bodyPr>
            <a:normAutofit lnSpcReduction="10000"/>
          </a:bodyPr>
          <a:lstStyle/>
          <a:p>
            <a:pPr algn="l">
              <a:buFont typeface="Wingdings" panose="05000000000000000000" pitchFamily="2" charset="2"/>
              <a:buChar char="v"/>
            </a:pPr>
            <a:r>
              <a:rPr lang="en-US" altLang="en-GB" sz="2000" dirty="0">
                <a:cs typeface="+mj-lt"/>
              </a:rPr>
              <a:t>From the analysis, it is clear that the Drama genre enjoys the highest ratings, but its box office success fluctuates over time. While the Adventure, Comedy, and Sci-Fi genres remain the highest-selling genres, this is likely due to their broad appeal and entertainment value. </a:t>
            </a:r>
            <a:endParaRPr lang="en-US" altLang="en-GB" sz="2000" dirty="0">
              <a:cs typeface="+mj-lt"/>
            </a:endParaRPr>
          </a:p>
          <a:p>
            <a:pPr algn="l">
              <a:buFont typeface="Wingdings" panose="05000000000000000000" pitchFamily="2" charset="2"/>
              <a:buChar char="v"/>
            </a:pPr>
            <a:r>
              <a:rPr lang="en-US" altLang="en-GB" sz="2000" dirty="0">
                <a:cs typeface="+mj-lt"/>
              </a:rPr>
              <a:t>Directors like Clint Eastwood and Jay Roach contribute significantly to the sales, with their strong reputations and professional standards. The ratings analysis also highlights the R rating's popularity, reflecting the tastes of adult audiences. </a:t>
            </a:r>
            <a:endParaRPr lang="en-US" altLang="en-GB" sz="2000" dirty="0">
              <a:cs typeface="+mj-lt"/>
            </a:endParaRPr>
          </a:p>
          <a:p>
            <a:pPr algn="l">
              <a:buFont typeface="Wingdings" panose="05000000000000000000" pitchFamily="2" charset="2"/>
              <a:buChar char="v"/>
            </a:pPr>
            <a:r>
              <a:rPr lang="en-US" altLang="en-GB" sz="2000" dirty="0">
                <a:cs typeface="+mj-lt"/>
              </a:rPr>
              <a:t>Overall, the variability in movie sales and ratings over the years is likely driven by factors such as market dynamics, audience preferences, and the quality of direction and production.</a:t>
            </a:r>
            <a:endParaRPr lang="en-US" altLang="en-GB" sz="2000" dirty="0">
              <a:cs typeface="+mj-lt"/>
            </a:endParaRPr>
          </a:p>
          <a:p>
            <a:pPr algn="l">
              <a:buFont typeface="+mj-lt"/>
              <a:buAutoNum type="arabicPeriod"/>
            </a:pPr>
            <a:endParaRPr lang="en-GB" b="0" i="0" dirty="0">
              <a:solidFill>
                <a:srgbClr val="1F2328"/>
              </a:solidFill>
              <a:effectLst/>
              <a:latin typeface="+mj-lt"/>
              <a:cs typeface="+mj-lt"/>
            </a:endParaRPr>
          </a:p>
          <a:p>
            <a:endParaRPr lang="en-US" sz="4000" dirty="0">
              <a:latin typeface="+mj-lt"/>
              <a:cs typeface="+mj-lt"/>
            </a:endParaRPr>
          </a:p>
          <a:p>
            <a:endParaRPr lang="en-US" dirty="0">
              <a:latin typeface="+mj-lt"/>
              <a:cs typeface="+mj-lt"/>
            </a:endParaRP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1513"/>
            <a:ext cx="8596668" cy="818487"/>
          </a:xfrm>
        </p:spPr>
        <p:txBody>
          <a:bodyPr>
            <a:normAutofit/>
          </a:bodyPr>
          <a:lstStyle/>
          <a:p>
            <a:pPr algn="ctr"/>
            <a:r>
              <a:rPr lang="en-US" sz="4400" b="1" dirty="0"/>
              <a:t>RECOMMENDATIONS</a:t>
            </a:r>
            <a:endParaRPr lang="en-US" sz="4400" dirty="0"/>
          </a:p>
        </p:txBody>
      </p:sp>
      <p:sp>
        <p:nvSpPr>
          <p:cNvPr id="3" name="Content Placeholder 2"/>
          <p:cNvSpPr>
            <a:spLocks noGrp="1"/>
          </p:cNvSpPr>
          <p:nvPr>
            <p:ph idx="1"/>
          </p:nvPr>
        </p:nvSpPr>
        <p:spPr>
          <a:xfrm>
            <a:off x="677334" y="1270000"/>
            <a:ext cx="8596668" cy="3880773"/>
          </a:xfrm>
        </p:spPr>
        <p:txBody>
          <a:bodyPr>
            <a:normAutofit fontScale="85000" lnSpcReduction="10000"/>
          </a:bodyPr>
          <a:lstStyle/>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Prioritize Action and Comedy genres for future productions, as they have proven to be the most lucrative and widely appreciated.</a:t>
            </a:r>
            <a:endParaRPr lang="en-US" sz="2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Partner with top-rated directors (e.g., Steven Spielberg, Clint Eastwood) and writers (e.g., Woody Allen) to enhance critical and audience reception.</a:t>
            </a:r>
            <a:endParaRPr lang="en-US" sz="2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Optimize movie runtimes based on audience preferences; longer runtimes for Action and Adventure, and shorter runtimes for genres like Animation.</a:t>
            </a:r>
            <a:endParaRPr lang="en-US" sz="2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2400" kern="100" dirty="0">
                <a:effectLst/>
                <a:ea typeface="Calibri" panose="020F0502020204030204" pitchFamily="34" charset="0"/>
                <a:cs typeface="Times New Roman" panose="02020603050405020304" pitchFamily="18" charset="0"/>
              </a:rPr>
              <a:t>Leverage Universal Pictures for distribution due to their strong track record in generating high ratings.</a:t>
            </a:r>
            <a:endParaRPr lang="en-US" sz="2400" kern="100" dirty="0">
              <a:effectLst/>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66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5396" y="451513"/>
            <a:ext cx="8713390" cy="1646302"/>
          </a:xfrm>
        </p:spPr>
        <p:txBody>
          <a:bodyPr/>
          <a:lstStyle/>
          <a:p>
            <a:pPr algn="ctr"/>
            <a:r>
              <a:rPr lang="en-US" dirty="0"/>
              <a:t>BUSINESS UNDERSTANDING</a:t>
            </a:r>
            <a:endParaRPr lang="en-US" dirty="0"/>
          </a:p>
        </p:txBody>
      </p:sp>
      <p:sp>
        <p:nvSpPr>
          <p:cNvPr id="3" name="Subtitle 2"/>
          <p:cNvSpPr>
            <a:spLocks noGrp="1"/>
          </p:cNvSpPr>
          <p:nvPr>
            <p:ph type="subTitle" idx="1"/>
          </p:nvPr>
        </p:nvSpPr>
        <p:spPr>
          <a:xfrm>
            <a:off x="1165395" y="2433735"/>
            <a:ext cx="10166633" cy="3607627"/>
          </a:xfrm>
        </p:spPr>
        <p:txBody>
          <a:bodyPr>
            <a:noAutofit/>
          </a:bodyPr>
          <a:lstStyle/>
          <a:p>
            <a:pPr marL="342900" indent="-342900" algn="l">
              <a:buFont typeface="Wingdings" panose="05000000000000000000" pitchFamily="2" charset="2"/>
              <a:buChar char="v"/>
            </a:pPr>
            <a:r>
              <a:rPr lang="en-GB" sz="2400" dirty="0"/>
              <a:t>The</a:t>
            </a:r>
            <a:r>
              <a:rPr lang="en-GB" sz="2400" b="0" i="0" dirty="0">
                <a:effectLst/>
              </a:rPr>
              <a:t> company now sees all the big companies creating original video content and they want to get in on the fun. They have decided to create a new movie studio, but they don’t know anything about creating movies. </a:t>
            </a:r>
            <a:endParaRPr lang="en-GB" sz="2400" b="0" i="0" dirty="0">
              <a:effectLst/>
            </a:endParaRPr>
          </a:p>
          <a:p>
            <a:pPr marL="342900" indent="-342900" algn="l">
              <a:buFont typeface="Wingdings" panose="05000000000000000000" pitchFamily="2" charset="2"/>
              <a:buChar char="v"/>
            </a:pPr>
            <a:r>
              <a:rPr lang="en-GB" sz="2400" b="0" i="0" dirty="0">
                <a:effectLst/>
              </a:rPr>
              <a:t>You are charged with exploring what types of films are currently doing the best at the box office. You must then translate those findings into actionable insights that the head of your company's new movie studio can use to help decide what type of films to create.</a:t>
            </a:r>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CONTACT INFORMATION</a:t>
            </a:r>
            <a:endParaRPr lang="en-US" dirty="0"/>
          </a:p>
        </p:txBody>
      </p:sp>
      <p:sp>
        <p:nvSpPr>
          <p:cNvPr id="3" name="Content Placeholder 2"/>
          <p:cNvSpPr>
            <a:spLocks noGrp="1"/>
          </p:cNvSpPr>
          <p:nvPr>
            <p:ph idx="1"/>
          </p:nvPr>
        </p:nvSpPr>
        <p:spPr/>
        <p:txBody>
          <a:bodyPr/>
          <a:lstStyle/>
          <a:p>
            <a:pPr marL="342900" indent="-342900">
              <a:buAutoNum type="arabicPeriod"/>
            </a:pPr>
            <a:r>
              <a:rPr lang="en-US" u="sng" dirty="0">
                <a:solidFill>
                  <a:schemeClr val="accent1"/>
                </a:solidFill>
                <a:hlinkClick r:id="rId1"/>
              </a:rPr>
              <a:t>catherine.kiptui@student.moringaschool.com</a:t>
            </a:r>
            <a:endParaRPr lang="en-US" u="sng" dirty="0">
              <a:solidFill>
                <a:schemeClr val="accent1"/>
              </a:solidFill>
            </a:endParaRPr>
          </a:p>
          <a:p>
            <a:pPr marL="342900" indent="-342900">
              <a:buAutoNum type="arabicPeriod"/>
            </a:pPr>
            <a:r>
              <a:rPr lang="en-US" u="sng" dirty="0">
                <a:solidFill>
                  <a:schemeClr val="accent1"/>
                </a:solidFill>
                <a:hlinkClick r:id="rId2"/>
              </a:rPr>
              <a:t>michellekavetza@gmail.com</a:t>
            </a:r>
            <a:endParaRPr lang="en-US" u="sng" dirty="0">
              <a:solidFill>
                <a:schemeClr val="accent1"/>
              </a:solidFill>
            </a:endParaRPr>
          </a:p>
          <a:p>
            <a:pPr marL="342900" indent="-342900">
              <a:buAutoNum type="arabicPeriod"/>
            </a:pPr>
            <a:r>
              <a:rPr lang="en-US" u="sng" dirty="0">
                <a:solidFill>
                  <a:schemeClr val="accent1"/>
                </a:solidFill>
                <a:hlinkClick r:id="rId3"/>
              </a:rPr>
              <a:t>gateromichael@gmail.com</a:t>
            </a:r>
            <a:endParaRPr lang="en-US" u="sng" dirty="0">
              <a:solidFill>
                <a:schemeClr val="accent1"/>
              </a:solidFill>
            </a:endParaRPr>
          </a:p>
          <a:p>
            <a:pPr>
              <a:buFont typeface="+mj-lt"/>
              <a:buAutoNum type="arabicPeriod"/>
            </a:pPr>
            <a:r>
              <a:rPr lang="en-US" u="sng" dirty="0">
                <a:solidFill>
                  <a:schemeClr val="accent1"/>
                </a:solidFill>
                <a:hlinkClick r:id="rId4"/>
              </a:rPr>
              <a:t>noordinoordino470@gmail.com</a:t>
            </a:r>
            <a:endParaRPr lang="en-US" u="sng" dirty="0">
              <a:solidFill>
                <a:schemeClr val="accent1"/>
              </a:solidFill>
            </a:endParaRPr>
          </a:p>
          <a:p>
            <a:pPr>
              <a:buFont typeface="+mj-lt"/>
              <a:buAutoNum type="arabicPeriod"/>
            </a:pPr>
            <a:r>
              <a:rPr lang="en-US" u="sng" dirty="0">
                <a:solidFill>
                  <a:schemeClr val="accent1"/>
                </a:solidFill>
                <a:hlinkClick r:id="rId5"/>
              </a:rPr>
              <a:t>kennethnyangweso99@gmail.com</a:t>
            </a:r>
            <a:endParaRPr lang="en-US" u="sng" dirty="0">
              <a:solidFill>
                <a:schemeClr val="accent1"/>
              </a:solidFill>
            </a:endParaRPr>
          </a:p>
          <a:p>
            <a:pPr>
              <a:buFont typeface="+mj-lt"/>
              <a:buAutoNum type="arabicPeriod"/>
            </a:pPr>
            <a:r>
              <a:rPr lang="en-GB" b="0" i="0" u="sng" dirty="0">
                <a:solidFill>
                  <a:schemeClr val="accent1"/>
                </a:solidFill>
                <a:effectLst/>
                <a:latin typeface="Roboto" panose="020F0502020204030204" pitchFamily="2" charset="0"/>
              </a:rPr>
              <a:t>aumakrystel5@gmail.com</a:t>
            </a:r>
            <a:endParaRPr lang="en-US" u="sng" dirty="0">
              <a:solidFill>
                <a:schemeClr val="accent1"/>
              </a:solidFill>
            </a:endParaRPr>
          </a:p>
          <a:p>
            <a:pPr>
              <a:buFont typeface="+mj-lt"/>
              <a:buAutoNum type="arabicPeriod"/>
            </a:pPr>
            <a:r>
              <a:rPr lang="en-US" u="sng" dirty="0">
                <a:solidFill>
                  <a:schemeClr val="accent1"/>
                </a:solidFill>
              </a:rPr>
              <a:t>segomich227@gmail.com</a:t>
            </a:r>
            <a:endParaRPr lang="en-US" u="sng" dirty="0">
              <a:solidFill>
                <a:schemeClr val="accent1"/>
              </a:solidFill>
            </a:endParaRPr>
          </a:p>
          <a:p>
            <a:pPr marL="342900" indent="-342900">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DATA UNDERSTANDING</a:t>
            </a:r>
            <a:endParaRPr lang="en-US" sz="4400" dirty="0"/>
          </a:p>
        </p:txBody>
      </p:sp>
      <p:sp>
        <p:nvSpPr>
          <p:cNvPr id="3" name="Content Placeholder 2"/>
          <p:cNvSpPr>
            <a:spLocks noGrp="1"/>
          </p:cNvSpPr>
          <p:nvPr>
            <p:ph idx="1"/>
          </p:nvPr>
        </p:nvSpPr>
        <p:spPr>
          <a:xfrm>
            <a:off x="530377" y="1638075"/>
            <a:ext cx="8596668" cy="3880773"/>
          </a:xfrm>
        </p:spPr>
        <p:txBody>
          <a:bodyPr>
            <a:normAutofit fontScale="85000" lnSpcReduction="20000"/>
          </a:bodyPr>
          <a:lstStyle/>
          <a:p>
            <a:pPr algn="l">
              <a:buFont typeface="Wingdings" panose="05000000000000000000" pitchFamily="2" charset="2"/>
              <a:buChar char="v"/>
            </a:pPr>
            <a:r>
              <a:rPr lang="en-GB" sz="2600" b="0" i="0" dirty="0">
                <a:effectLst/>
              </a:rPr>
              <a:t>Here will need to understand our data. This involves getting the relevant information from each dataset crucial for our analysis.</a:t>
            </a:r>
            <a:endParaRPr lang="en-GB" sz="2600" b="0" i="0" dirty="0">
              <a:effectLst/>
            </a:endParaRPr>
          </a:p>
          <a:p>
            <a:pPr algn="l">
              <a:buFont typeface="Wingdings" panose="05000000000000000000" pitchFamily="2" charset="2"/>
              <a:buChar char="v"/>
            </a:pPr>
            <a:r>
              <a:rPr lang="en-GB" sz="2600" b="0" i="0" dirty="0">
                <a:effectLst/>
              </a:rPr>
              <a:t>We start by loading the various datasets reviewing their various information based on the columns and check which information is necessary for our analysis before beginning the data cleaning.</a:t>
            </a:r>
            <a:endParaRPr lang="en-GB" sz="2600" b="0" i="0" dirty="0">
              <a:effectLst/>
            </a:endParaRPr>
          </a:p>
          <a:p>
            <a:pPr marL="0" indent="0" algn="l">
              <a:buNone/>
            </a:pPr>
            <a:endParaRPr lang="en-GB" sz="2600" b="0" i="0" dirty="0">
              <a:effectLst/>
            </a:endParaRPr>
          </a:p>
          <a:p>
            <a:pPr marL="0" indent="0">
              <a:lnSpc>
                <a:spcPct val="107000"/>
              </a:lnSpc>
              <a:spcAft>
                <a:spcPts val="800"/>
              </a:spcAft>
              <a:buNone/>
            </a:pPr>
            <a:r>
              <a:rPr lang="en-US" sz="2600" b="1" kern="100" dirty="0">
                <a:effectLst/>
                <a:ea typeface="Calibri" panose="020F0502020204030204" pitchFamily="34" charset="0"/>
                <a:cs typeface="Times New Roman" panose="02020603050405020304" pitchFamily="18" charset="0"/>
              </a:rPr>
              <a:t>Movie Performance Data</a:t>
            </a:r>
            <a:endParaRPr lang="en-US" sz="2600" kern="100" dirty="0">
              <a:effectLst/>
              <a:ea typeface="Calibri" panose="020F0502020204030204" pitchFamily="34" charset="0"/>
              <a:cs typeface="Times New Roman" panose="02020603050405020304" pitchFamily="18" charset="0"/>
            </a:endParaRPr>
          </a:p>
          <a:p>
            <a:pPr lvl="0">
              <a:lnSpc>
                <a:spcPct val="107000"/>
              </a:lnSpc>
              <a:spcAft>
                <a:spcPts val="800"/>
              </a:spcAft>
              <a:buClr>
                <a:schemeClr val="tx1"/>
              </a:buClr>
              <a:buSzPts val="1000"/>
              <a:buFont typeface="Arial" panose="020B0604020202020204" pitchFamily="34" charset="0"/>
              <a:buChar char="•"/>
              <a:tabLst>
                <a:tab pos="457200" algn="l"/>
              </a:tabLst>
            </a:pPr>
            <a:r>
              <a:rPr lang="en-US" sz="2600" b="1" kern="100" dirty="0">
                <a:effectLst/>
                <a:ea typeface="Calibri" panose="020F0502020204030204" pitchFamily="34" charset="0"/>
                <a:cs typeface="Times New Roman" panose="02020603050405020304" pitchFamily="18" charset="0"/>
              </a:rPr>
              <a:t>Box Office Data</a:t>
            </a:r>
            <a:r>
              <a:rPr lang="en-US" sz="2600" kern="100" dirty="0">
                <a:effectLst/>
                <a:ea typeface="Calibri" panose="020F0502020204030204" pitchFamily="34" charset="0"/>
                <a:cs typeface="Times New Roman" panose="02020603050405020304" pitchFamily="18" charset="0"/>
              </a:rPr>
              <a:t>: Includes revenue by day, week, or year for individual movies. Useful for </a:t>
            </a:r>
            <a:r>
              <a:rPr lang="en-US" sz="2600" kern="100" dirty="0" err="1">
                <a:effectLst/>
                <a:ea typeface="Calibri" panose="020F0502020204030204" pitchFamily="34" charset="0"/>
                <a:cs typeface="Times New Roman" panose="02020603050405020304" pitchFamily="18" charset="0"/>
              </a:rPr>
              <a:t>analy</a:t>
            </a:r>
            <a:r>
              <a:rPr lang="en-US" sz="2600" kern="100" dirty="0" err="1">
                <a:ea typeface="Calibri" panose="020F0502020204030204" pitchFamily="34" charset="0"/>
                <a:cs typeface="Times New Roman" panose="02020603050405020304" pitchFamily="18" charset="0"/>
              </a:rPr>
              <a:t>s</a:t>
            </a:r>
            <a:r>
              <a:rPr lang="en-US" sz="2600" kern="100" dirty="0" err="1">
                <a:effectLst/>
                <a:ea typeface="Calibri" panose="020F0502020204030204" pitchFamily="34" charset="0"/>
                <a:cs typeface="Times New Roman" panose="02020603050405020304" pitchFamily="18" charset="0"/>
              </a:rPr>
              <a:t>ing</a:t>
            </a:r>
            <a:r>
              <a:rPr lang="en-US" sz="2600" kern="100" dirty="0">
                <a:effectLst/>
                <a:ea typeface="Calibri" panose="020F0502020204030204" pitchFamily="34" charset="0"/>
                <a:cs typeface="Times New Roman" panose="02020603050405020304" pitchFamily="18" charset="0"/>
              </a:rPr>
              <a:t> trends in revenue over time.</a:t>
            </a:r>
            <a:endParaRPr lang="en-US" sz="2600" kern="100" dirty="0">
              <a:effectLst/>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 </a:t>
            </a:r>
            <a:r>
              <a:rPr lang="en-US" b="1" dirty="0" err="1"/>
              <a:t>Cont</a:t>
            </a:r>
            <a:r>
              <a:rPr lang="en-US" b="1" dirty="0"/>
              <a:t>……1.</a:t>
            </a:r>
            <a:endParaRPr lang="en-US" dirty="0"/>
          </a:p>
        </p:txBody>
      </p:sp>
      <p:sp>
        <p:nvSpPr>
          <p:cNvPr id="3" name="Content Placeholder 2"/>
          <p:cNvSpPr>
            <a:spLocks noGrp="1"/>
          </p:cNvSpPr>
          <p:nvPr>
            <p:ph idx="1"/>
          </p:nvPr>
        </p:nvSpPr>
        <p:spPr>
          <a:xfrm>
            <a:off x="677334" y="1270000"/>
            <a:ext cx="8596668" cy="6567714"/>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Weekend Box Office 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Aggregated weekend earnings, helpful for identifying peaks in movie viewership.</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Cumulative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Total earnings over time for each movie.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2. Movie Metadata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Movie Titles and Release Dates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Basic information about movies, such as title, genre, release date, and distributor.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Genre and Ratings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in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genres or ratings affect performance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3. Home Entertainment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DVD/Blu-ray Sales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Useful for understanding post-</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theater</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revenue streams.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Digital Sales/Streaming Revenue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Can show trends in digital distribution.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4. Market-Level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Market Share by Studio</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different studios perform over time.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International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Useful for cross-region comparison and global trends.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 </a:t>
            </a:r>
            <a:r>
              <a:rPr lang="en-US" b="1" dirty="0" err="1"/>
              <a:t>Cont</a:t>
            </a:r>
            <a:r>
              <a:rPr lang="en-US" b="1" dirty="0"/>
              <a:t>……1.</a:t>
            </a:r>
            <a:endParaRPr lang="en-US" dirty="0"/>
          </a:p>
        </p:txBody>
      </p:sp>
      <p:sp>
        <p:nvSpPr>
          <p:cNvPr id="3" name="Content Placeholder 2"/>
          <p:cNvSpPr>
            <a:spLocks noGrp="1"/>
          </p:cNvSpPr>
          <p:nvPr>
            <p:ph idx="1"/>
          </p:nvPr>
        </p:nvSpPr>
        <p:spPr>
          <a:xfrm>
            <a:off x="677334" y="1270000"/>
            <a:ext cx="8596668" cy="4771362"/>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Weekend Box Office Data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Aggregated weekend earnings, helpful for identifying peaks in movie viewership.</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Cumulative Box Office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Total earnings over time for each movie.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2. Movie Metadata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Movie Titles and Release Dates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Basic information about movies, such as title, genre, release date, and distributor.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Genre and Ratings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Helps in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how genres or ratings affect performance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CONT…….2</a:t>
            </a:r>
            <a:endParaRPr lang="en-US" dirty="0"/>
          </a:p>
        </p:txBody>
      </p:sp>
      <p:sp>
        <p:nvSpPr>
          <p:cNvPr id="3" name="Content Placeholder 2"/>
          <p:cNvSpPr>
            <a:spLocks noGrp="1"/>
          </p:cNvSpPr>
          <p:nvPr>
            <p:ph idx="1"/>
          </p:nvPr>
        </p:nvSpPr>
        <p:spPr>
          <a:xfrm>
            <a:off x="677334" y="1488613"/>
            <a:ext cx="8596668" cy="3880773"/>
          </a:xfrm>
        </p:spPr>
        <p:txBody>
          <a:bodyPr>
            <a:normAutofit fontScale="85000" lnSpcReduction="10000"/>
          </a:bodyPr>
          <a:lstStyle/>
          <a:p>
            <a:pPr>
              <a:lnSpc>
                <a:spcPct val="107000"/>
              </a:lnSpc>
              <a:spcAft>
                <a:spcPts val="800"/>
              </a:spcAft>
            </a:pPr>
            <a:r>
              <a:rPr lang="en-US" sz="2200" b="1" kern="100" dirty="0">
                <a:effectLst/>
                <a:ea typeface="Calibri" panose="020F0502020204030204" pitchFamily="34" charset="0"/>
                <a:cs typeface="Calibri" panose="020F0502020204030204" pitchFamily="34" charset="0"/>
              </a:rPr>
              <a:t>3. Home Entertainment Data</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DVD/Blu-ray Sales</a:t>
            </a:r>
            <a:r>
              <a:rPr lang="en-US" sz="2200" kern="100" dirty="0">
                <a:effectLst/>
                <a:ea typeface="Calibri" panose="020F0502020204030204" pitchFamily="34" charset="0"/>
                <a:cs typeface="Calibri" panose="020F0502020204030204" pitchFamily="34" charset="0"/>
              </a:rPr>
              <a:t>: Useful for understanding post-theatre revenue streams.</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Digital Sales/Streaming Revenue</a:t>
            </a:r>
            <a:r>
              <a:rPr lang="en-US" sz="2200" kern="100" dirty="0">
                <a:effectLst/>
                <a:ea typeface="Calibri" panose="020F0502020204030204" pitchFamily="34" charset="0"/>
                <a:cs typeface="Calibri" panose="020F0502020204030204" pitchFamily="34" charset="0"/>
              </a:rPr>
              <a:t>: Can show trends in digital distribution.</a:t>
            </a:r>
            <a:endParaRPr lang="en-US" sz="2200" kern="100" dirty="0">
              <a:effectLst/>
              <a:ea typeface="Calibri" panose="020F0502020204030204" pitchFamily="34" charset="0"/>
              <a:cs typeface="Calibri" panose="020F0502020204030204" pitchFamily="34" charset="0"/>
            </a:endParaRPr>
          </a:p>
          <a:p>
            <a:pPr>
              <a:lnSpc>
                <a:spcPct val="107000"/>
              </a:lnSpc>
              <a:spcAft>
                <a:spcPts val="800"/>
              </a:spcAft>
            </a:pPr>
            <a:r>
              <a:rPr lang="en-US" sz="2200" b="1" kern="100" dirty="0">
                <a:effectLst/>
                <a:ea typeface="Calibri" panose="020F0502020204030204" pitchFamily="34" charset="0"/>
                <a:cs typeface="Calibri" panose="020F0502020204030204" pitchFamily="34" charset="0"/>
              </a:rPr>
              <a:t>4. Market-Level Data</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Market Share by Studio</a:t>
            </a:r>
            <a:r>
              <a:rPr lang="en-US" sz="2200" kern="100" dirty="0">
                <a:effectLst/>
                <a:ea typeface="Calibri" panose="020F0502020204030204" pitchFamily="34" charset="0"/>
                <a:cs typeface="Calibri" panose="020F0502020204030204" pitchFamily="34" charset="0"/>
              </a:rPr>
              <a:t>: Helps analyse how different studios perform over time.</a:t>
            </a:r>
            <a:endParaRPr lang="en-US" sz="2200" kern="100" dirty="0">
              <a:effectLst/>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200" b="1" kern="100" dirty="0">
                <a:effectLst/>
                <a:ea typeface="Calibri" panose="020F0502020204030204" pitchFamily="34" charset="0"/>
                <a:cs typeface="Calibri" panose="020F0502020204030204" pitchFamily="34" charset="0"/>
              </a:rPr>
              <a:t>International Box Office</a:t>
            </a:r>
            <a:r>
              <a:rPr lang="en-US" sz="2200" kern="100" dirty="0">
                <a:effectLst/>
                <a:ea typeface="Calibri" panose="020F0502020204030204" pitchFamily="34" charset="0"/>
                <a:cs typeface="Calibri" panose="020F0502020204030204" pitchFamily="34" charset="0"/>
              </a:rPr>
              <a:t>: Useful for cross-region comparison and global trends.</a:t>
            </a:r>
            <a:endParaRPr lang="en-US" sz="2200" kern="100" dirty="0">
              <a:effectLst/>
              <a:ea typeface="Calibri" panose="020F0502020204030204" pitchFamily="34" charset="0"/>
              <a:cs typeface="Calibri" panose="020F0502020204030204" pitchFamily="34" charset="0"/>
            </a:endParaRPr>
          </a:p>
          <a:p>
            <a:endParaRPr lang="en-US" dirty="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124" y="63966"/>
            <a:ext cx="7766936" cy="1646302"/>
          </a:xfrm>
        </p:spPr>
        <p:txBody>
          <a:bodyPr/>
          <a:lstStyle/>
          <a:p>
            <a:r>
              <a:rPr lang="en-US" b="1" dirty="0"/>
              <a:t>OBJECTIVES/GOALS</a:t>
            </a:r>
            <a:endParaRPr lang="en-US" b="1" dirty="0"/>
          </a:p>
        </p:txBody>
      </p:sp>
      <p:sp>
        <p:nvSpPr>
          <p:cNvPr id="3" name="Subtitle 2"/>
          <p:cNvSpPr>
            <a:spLocks noGrp="1"/>
          </p:cNvSpPr>
          <p:nvPr>
            <p:ph type="subTitle" idx="1"/>
          </p:nvPr>
        </p:nvSpPr>
        <p:spPr>
          <a:xfrm>
            <a:off x="1507066" y="1710268"/>
            <a:ext cx="7766936" cy="2208589"/>
          </a:xfrm>
        </p:spPr>
        <p:txBody>
          <a:bodyPr>
            <a:noAutofit/>
          </a:bodyPr>
          <a:lstStyle/>
          <a:p>
            <a:pPr algn="l"/>
            <a:r>
              <a:rPr lang="en-GB" sz="3200" b="1" kern="100" dirty="0">
                <a:solidFill>
                  <a:schemeClr val="accent1"/>
                </a:solidFill>
                <a:effectLst/>
                <a:ea typeface="Calibri" panose="020F0502020204030204" pitchFamily="34" charset="0"/>
                <a:cs typeface="Times New Roman" panose="02020603050405020304" pitchFamily="18" charset="0"/>
              </a:rPr>
              <a:t>Main Objective</a:t>
            </a:r>
            <a:endParaRPr lang="en-GB" sz="3200" b="1" kern="100" dirty="0">
              <a:solidFill>
                <a:schemeClr val="accent1"/>
              </a:solidFill>
              <a:effectLst/>
              <a:ea typeface="Calibri" panose="020F0502020204030204" pitchFamily="34" charset="0"/>
              <a:cs typeface="Times New Roman" panose="02020603050405020304" pitchFamily="18" charset="0"/>
            </a:endParaRPr>
          </a:p>
          <a:p>
            <a:pPr algn="l"/>
            <a:r>
              <a:rPr lang="en-GB" sz="2000" kern="100" dirty="0">
                <a:effectLst/>
                <a:ea typeface="Calibri" panose="020F0502020204030204" pitchFamily="34" charset="0"/>
                <a:cs typeface="Times New Roman" panose="02020603050405020304" pitchFamily="18" charset="0"/>
              </a:rPr>
              <a:t>- To analyse movie data and uncover key patterns in revenue, popularity, ratings, and director influence across genres, providing actionable insights for business growth and strategic decision-making.</a:t>
            </a:r>
            <a:endParaRPr lang="en-GB" sz="2000" kern="100" dirty="0">
              <a:effectLst/>
              <a:ea typeface="Calibri" panose="020F0502020204030204" pitchFamily="34" charset="0"/>
              <a:cs typeface="Times New Roman" panose="02020603050405020304" pitchFamily="18" charset="0"/>
            </a:endParaRPr>
          </a:p>
          <a:p>
            <a:pPr algn="l"/>
            <a:endParaRPr lang="en-GB" sz="2000" kern="100" dirty="0">
              <a:effectLst/>
              <a:ea typeface="Calibri" panose="020F0502020204030204" pitchFamily="34" charset="0"/>
              <a:cs typeface="Times New Roman" panose="02020603050405020304" pitchFamily="18" charset="0"/>
            </a:endParaRPr>
          </a:p>
          <a:p>
            <a:pPr algn="l"/>
            <a:endParaRPr lang="en-GB" sz="2000" kern="100" dirty="0">
              <a:effectLst/>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a:t>GROUP ONE  PHASE TWO PROJECT</a:t>
            </a:r>
            <a:endParaRPr lang="en-US"/>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0719" y="240697"/>
            <a:ext cx="7974389" cy="1023955"/>
          </a:xfrm>
        </p:spPr>
        <p:txBody>
          <a:bodyPr/>
          <a:lstStyle/>
          <a:p>
            <a:pPr algn="ctr"/>
            <a:r>
              <a:rPr lang="en-US" b="1" dirty="0"/>
              <a:t>OBJECTIVES (</a:t>
            </a:r>
            <a:r>
              <a:rPr lang="en-US" b="1" dirty="0" err="1"/>
              <a:t>cont</a:t>
            </a:r>
            <a:r>
              <a:rPr lang="en-US" b="1" dirty="0"/>
              <a:t>…2)</a:t>
            </a:r>
            <a:endParaRPr lang="en-US" b="1" dirty="0"/>
          </a:p>
        </p:txBody>
      </p:sp>
      <p:sp>
        <p:nvSpPr>
          <p:cNvPr id="3" name="Subtitle 2"/>
          <p:cNvSpPr>
            <a:spLocks noGrp="1"/>
          </p:cNvSpPr>
          <p:nvPr>
            <p:ph type="subTitle" idx="1"/>
          </p:nvPr>
        </p:nvSpPr>
        <p:spPr>
          <a:xfrm>
            <a:off x="1330477" y="773407"/>
            <a:ext cx="8910562" cy="5506960"/>
          </a:xfrm>
        </p:spPr>
        <p:txBody>
          <a:bodyPr>
            <a:noAutofit/>
          </a:bodyPr>
          <a:lstStyle/>
          <a:p>
            <a:pPr algn="l"/>
            <a:endParaRPr lang="en-GB" sz="2000" kern="100" dirty="0">
              <a:effectLst/>
              <a:ea typeface="Calibri" panose="020F0502020204030204" pitchFamily="34" charset="0"/>
              <a:cs typeface="Times New Roman" panose="02020603050405020304" pitchFamily="18" charset="0"/>
            </a:endParaRPr>
          </a:p>
          <a:p>
            <a:pPr algn="l"/>
            <a:r>
              <a:rPr lang="en-GB" sz="3600" b="1" kern="100" dirty="0">
                <a:solidFill>
                  <a:schemeClr val="accent1"/>
                </a:solidFill>
                <a:effectLst/>
                <a:ea typeface="Calibri" panose="020F0502020204030204" pitchFamily="34" charset="0"/>
                <a:cs typeface="Times New Roman" panose="02020603050405020304" pitchFamily="18" charset="0"/>
              </a:rPr>
              <a:t>Specific Objectives</a:t>
            </a:r>
            <a:endParaRPr lang="en-GB" sz="3600" b="1" kern="100" dirty="0">
              <a:solidFill>
                <a:schemeClr val="accent1"/>
              </a:solidFill>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1. Identify the movie genres that generate the highest revenue and analyse the factors contributing to their financial success.</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2. Explore audience preferences to uncover the most popular genres and the drivers behind their popularity.</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3. Evaluate the ratings of movies across genres to assess trends in critical and audience reception.</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4. Examine the role and impact of directors on the success of specific genres.</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5. Identify top-performing movies within their respective genres.</a:t>
            </a:r>
            <a:endParaRPr lang="en-GB" sz="2200" kern="100" dirty="0">
              <a:effectLst/>
              <a:ea typeface="Calibri" panose="020F0502020204030204" pitchFamily="34" charset="0"/>
              <a:cs typeface="Times New Roman" panose="02020603050405020304" pitchFamily="18" charset="0"/>
            </a:endParaRPr>
          </a:p>
          <a:p>
            <a:pPr algn="l"/>
            <a:r>
              <a:rPr lang="en-GB" sz="2200" kern="100" dirty="0">
                <a:effectLst/>
                <a:ea typeface="Calibri" panose="020F0502020204030204" pitchFamily="34" charset="0"/>
                <a:cs typeface="Times New Roman" panose="02020603050405020304" pitchFamily="18" charset="0"/>
              </a:rPr>
              <a:t>6. Highlight the most successful and influential directors based on revenue and popularity.</a:t>
            </a:r>
            <a:endParaRPr lang="en-GB" sz="2200" kern="100" dirty="0">
              <a:effectLst/>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a:xfrm>
            <a:off x="154820" y="6406487"/>
            <a:ext cx="6297612" cy="365125"/>
          </a:xfrm>
        </p:spPr>
        <p:txBody>
          <a:bodyPr/>
          <a:lstStyle/>
          <a:p>
            <a:r>
              <a:rPr lang="en-GB" dirty="0"/>
              <a:t>GROUP ONE  PHASE TWO PROJECT</a:t>
            </a:r>
            <a:endParaRPr lang="en-US" dirty="0"/>
          </a:p>
        </p:txBody>
      </p:sp>
      <p:sp>
        <p:nvSpPr>
          <p:cNvPr id="5" name="Slide Number Placeholder 4"/>
          <p:cNvSpPr>
            <a:spLocks noGrp="1"/>
          </p:cNvSpPr>
          <p:nvPr>
            <p:ph type="sldNum" sz="quarter" idx="12"/>
          </p:nvPr>
        </p:nvSpPr>
        <p:spPr/>
        <p:txBody>
          <a:bodyPr/>
          <a:lstStyle/>
          <a:p>
            <a:fld id="{C4C7283F-616F-4503-ABBD-21FFB2848302}" type="slidenum">
              <a:rPr lang="en-US" smtClean="0"/>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9322</Words>
  <Application>WPS Presentation</Application>
  <PresentationFormat>Widescreen</PresentationFormat>
  <Paragraphs>323</Paragraphs>
  <Slides>30</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SimSun</vt:lpstr>
      <vt:lpstr>Wingdings</vt:lpstr>
      <vt:lpstr>Wingdings 3</vt:lpstr>
      <vt:lpstr>Arial</vt:lpstr>
      <vt:lpstr>Calibri</vt:lpstr>
      <vt:lpstr>Times New Roman</vt:lpstr>
      <vt:lpstr>Symbol</vt:lpstr>
      <vt:lpstr>Trebuchet MS</vt:lpstr>
      <vt:lpstr>Microsoft YaHei</vt:lpstr>
      <vt:lpstr>Arial Unicode MS</vt:lpstr>
      <vt:lpstr>Roboto</vt:lpstr>
      <vt:lpstr>Facet</vt:lpstr>
      <vt:lpstr>Movie Industry Analysis</vt:lpstr>
      <vt:lpstr>OVERVIEW OF THE PROJECT</vt:lpstr>
      <vt:lpstr>BUSINESS UNDERSTANDING</vt:lpstr>
      <vt:lpstr>DATA UNDERSTANDING</vt:lpstr>
      <vt:lpstr>DATA UNDERSTANDING Cont……1.</vt:lpstr>
      <vt:lpstr>DATA UNDERSTANDING Cont……1.</vt:lpstr>
      <vt:lpstr>DATA UNDERSTANDING  CONT…….2</vt:lpstr>
      <vt:lpstr>OBJECTIVES/GOALS</vt:lpstr>
      <vt:lpstr>OBJECTIVES (cont…2)</vt:lpstr>
      <vt:lpstr>METHODOLOGY</vt:lpstr>
      <vt:lpstr>Comparison between genre and rating</vt:lpstr>
      <vt:lpstr>Comparison between genre and sales</vt:lpstr>
      <vt:lpstr>PowerPoint 演示文稿</vt:lpstr>
      <vt:lpstr>PowerPoint 演示文稿</vt:lpstr>
      <vt:lpstr>Top 5 popular genres</vt:lpstr>
      <vt:lpstr>Comparison between genre and production budget</vt:lpstr>
      <vt:lpstr>Top 5 most popular movie rating</vt:lpstr>
      <vt:lpstr>Yearly release timing analysis</vt:lpstr>
      <vt:lpstr>Comparison between genres and total gross</vt:lpstr>
      <vt:lpstr>				RESULTS/FINDINGS</vt:lpstr>
      <vt:lpstr>ACKNOWLEDGEMENT</vt:lpstr>
      <vt:lpstr>HYPOTHESIS TESTING REPORT</vt:lpstr>
      <vt:lpstr>		Testing the nature of the data	</vt:lpstr>
      <vt:lpstr>Statistics of the average rating and total gross.</vt:lpstr>
      <vt:lpstr>Statistics of the average rating and total gross after log transformation and standardization.</vt:lpstr>
      <vt:lpstr>Null and alternative hypothesis.</vt:lpstr>
      <vt:lpstr>MODELING REPORT</vt:lpstr>
      <vt:lpstr>CONCLUSION</vt:lpstr>
      <vt:lpstr>RECOMMENDATIONS</vt:lpstr>
      <vt:lpstr>CONTACT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segomich227</cp:lastModifiedBy>
  <cp:revision>35</cp:revision>
  <dcterms:created xsi:type="dcterms:W3CDTF">2025-01-14T12:11:00Z</dcterms:created>
  <dcterms:modified xsi:type="dcterms:W3CDTF">2025-01-18T15:26:13Z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F742A0C5AB2B45E5AFC08047FA29A868_12</vt:lpwstr>
  </property>
  <property fmtid="{D5CDD505-2E9C-101B-9397-08002B2CF9AE}" pid="3" name="KSOProductBuildVer">
    <vt:lpwstr>2057-12.2.0.19821</vt:lpwstr>
  </property>
</Properties>
</file>