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9" r:id="rId6"/>
    <p:sldId id="271" r:id="rId7"/>
    <p:sldId id="269" r:id="rId8"/>
    <p:sldId id="262" r:id="rId9"/>
    <p:sldId id="272" r:id="rId10"/>
    <p:sldId id="273" r:id="rId11"/>
    <p:sldId id="274" r:id="rId12"/>
    <p:sldId id="275" r:id="rId13"/>
    <p:sldId id="276" r:id="rId14"/>
    <p:sldId id="263" r:id="rId15"/>
    <p:sldId id="260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3657"/>
    <a:srgbClr val="014E7D"/>
    <a:srgbClr val="3F3F3F"/>
    <a:srgbClr val="01406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4" autoAdjust="0"/>
  </p:normalViewPr>
  <p:slideViewPr>
    <p:cSldViewPr snapToGrid="0" showGuides="1">
      <p:cViewPr>
        <p:scale>
          <a:sx n="66" d="100"/>
          <a:sy n="66" d="100"/>
        </p:scale>
        <p:origin x="156" y="4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3/7/2025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irology.ws/2009/11/16/glaxosmithkline-influenza-h1n1-vaccine-approved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oto.wuestenigel.com/diagnosis-pancreatitis-written-on-medical-blue-folder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irology.ws/2009/11/16/glaxosmithkline-influenza-h1n1-vaccine-approved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s/photo/1276386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27993" y="860944"/>
            <a:ext cx="3539333" cy="5137089"/>
          </a:xfrm>
        </p:spPr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1706366" cy="1118752"/>
            <a:chOff x="2955850" y="2902286"/>
            <a:chExt cx="1706366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42378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6825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FLU SHOT LEARNING</a:t>
              </a:r>
              <a:endPara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Flu Shot Learning: Predict Seasonal Flu Vaccines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SEGO MICH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E4472-A380-44D1-BC86-AAC529D61026}"/>
              </a:ext>
            </a:extLst>
          </p:cNvPr>
          <p:cNvSpPr txBox="1"/>
          <p:nvPr/>
        </p:nvSpPr>
        <p:spPr>
          <a:xfrm>
            <a:off x="2127993" y="5998033"/>
            <a:ext cx="35393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virology.ws/2009/11/16/glaxosmithkline-influenza-h1n1-vaccine-approved/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nc-sa/3.0/"/>
              </a:rPr>
              <a:t>CC BY-SA-NC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209028"/>
            <a:ext cx="10628293" cy="1147969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of seasonal vaccine per geographic composition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D9AF46-6F77-444A-BC04-5DDE3EAB97B6}"/>
              </a:ext>
            </a:extLst>
          </p:cNvPr>
          <p:cNvSpPr/>
          <p:nvPr/>
        </p:nvSpPr>
        <p:spPr>
          <a:xfrm>
            <a:off x="11146971" y="209028"/>
            <a:ext cx="740227" cy="5609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0CD263-5FCF-45B0-A373-D3AD5E7A1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1681377"/>
            <a:ext cx="5134693" cy="317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6AA990-E409-4744-8FA8-124F99C1A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769" y="1681378"/>
            <a:ext cx="5119678" cy="3171975"/>
          </a:xfrm>
          <a:prstGeom prst="rect">
            <a:avLst/>
          </a:prstGeom>
        </p:spPr>
      </p:pic>
      <p:sp>
        <p:nvSpPr>
          <p:cNvPr id="13" name="Title 13">
            <a:extLst>
              <a:ext uri="{FF2B5EF4-FFF2-40B4-BE49-F238E27FC236}">
                <a16:creationId xmlns:a16="http://schemas.microsoft.com/office/drawing/2014/main" id="{EA857AAB-DC9A-4E48-AC12-6F301031CBF1}"/>
              </a:ext>
            </a:extLst>
          </p:cNvPr>
          <p:cNvSpPr txBox="1">
            <a:spLocks/>
          </p:cNvSpPr>
          <p:nvPr/>
        </p:nvSpPr>
        <p:spPr>
          <a:xfrm>
            <a:off x="825823" y="5430130"/>
            <a:ext cx="5096675" cy="661182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In the survey College Graduate are most vaccinated</a:t>
            </a:r>
          </a:p>
        </p:txBody>
      </p:sp>
      <p:sp>
        <p:nvSpPr>
          <p:cNvPr id="15" name="Title 13">
            <a:extLst>
              <a:ext uri="{FF2B5EF4-FFF2-40B4-BE49-F238E27FC236}">
                <a16:creationId xmlns:a16="http://schemas.microsoft.com/office/drawing/2014/main" id="{49F4190E-7706-4338-9710-C4B7B3580BD8}"/>
              </a:ext>
            </a:extLst>
          </p:cNvPr>
          <p:cNvSpPr txBox="1">
            <a:spLocks/>
          </p:cNvSpPr>
          <p:nvPr/>
        </p:nvSpPr>
        <p:spPr>
          <a:xfrm>
            <a:off x="6655760" y="5430130"/>
            <a:ext cx="5096675" cy="661182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College graduate are most non vaccinated also.</a:t>
            </a:r>
          </a:p>
        </p:txBody>
      </p:sp>
    </p:spTree>
    <p:extLst>
      <p:ext uri="{BB962C8B-B14F-4D97-AF65-F5344CB8AC3E}">
        <p14:creationId xmlns:p14="http://schemas.microsoft.com/office/powerpoint/2010/main" val="3049356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Libraries</a:t>
            </a:r>
            <a:endParaRPr lang="en-US" b="0" dirty="0"/>
          </a:p>
        </p:txBody>
      </p:sp>
      <p:graphicFrame>
        <p:nvGraphicFramePr>
          <p:cNvPr id="19" name="Table Placeholder 10">
            <a:extLst>
              <a:ext uri="{FF2B5EF4-FFF2-40B4-BE49-F238E27FC236}">
                <a16:creationId xmlns:a16="http://schemas.microsoft.com/office/drawing/2014/main" id="{FA7555E4-6CFC-1C44-B97A-BFEC35A63419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3802825377"/>
              </p:ext>
            </p:extLst>
          </p:nvPr>
        </p:nvGraphicFramePr>
        <p:xfrm>
          <a:off x="609599" y="1949136"/>
          <a:ext cx="9962149" cy="4148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184">
                  <a:extLst>
                    <a:ext uri="{9D8B030D-6E8A-4147-A177-3AD203B41FA5}">
                      <a16:colId xmlns:a16="http://schemas.microsoft.com/office/drawing/2014/main" val="284311610"/>
                    </a:ext>
                  </a:extLst>
                </a:gridCol>
                <a:gridCol w="1655960">
                  <a:extLst>
                    <a:ext uri="{9D8B030D-6E8A-4147-A177-3AD203B41FA5}">
                      <a16:colId xmlns:a16="http://schemas.microsoft.com/office/drawing/2014/main" val="123587145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126728798"/>
                    </a:ext>
                  </a:extLst>
                </a:gridCol>
                <a:gridCol w="2474107">
                  <a:extLst>
                    <a:ext uri="{9D8B030D-6E8A-4147-A177-3AD203B41FA5}">
                      <a16:colId xmlns:a16="http://schemas.microsoft.com/office/drawing/2014/main" val="2084617311"/>
                    </a:ext>
                  </a:extLst>
                </a:gridCol>
                <a:gridCol w="2045184">
                  <a:extLst>
                    <a:ext uri="{9D8B030D-6E8A-4147-A177-3AD203B41FA5}">
                      <a16:colId xmlns:a16="http://schemas.microsoft.com/office/drawing/2014/main" val="2365723346"/>
                    </a:ext>
                  </a:extLst>
                </a:gridCol>
              </a:tblGrid>
              <a:tr h="69141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3F3F3F"/>
                          </a:solidFill>
                        </a:rPr>
                        <a:t>MATHEMATICAL </a:t>
                      </a:r>
                    </a:p>
                  </a:txBody>
                  <a:tcPr marL="94257" marR="94257" anchor="ctr"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VISUALIZATION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MODELLING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3F3F3F"/>
                          </a:solidFill>
                        </a:rPr>
                        <a:t>METRICS</a:t>
                      </a:r>
                    </a:p>
                  </a:txBody>
                  <a:tcPr marL="94257" marR="94257" anchor="ctr"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79220"/>
                  </a:ext>
                </a:extLst>
              </a:tr>
              <a:tr h="691411"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Pandas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Seaborn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LabelEncoder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+mn-lt"/>
                        </a:rPr>
                        <a:t>Accuracy</a:t>
                      </a: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63405"/>
                  </a:ext>
                </a:extLst>
              </a:tr>
              <a:tr h="691411"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Numpy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Matplotlib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Decision Tree Classifier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25693"/>
                  </a:ext>
                </a:extLst>
              </a:tr>
              <a:tr h="691411"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Random Forest Classifier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32543"/>
                  </a:ext>
                </a:extLst>
              </a:tr>
              <a:tr h="691411"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Support Vector Classifier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881273"/>
                  </a:ext>
                </a:extLst>
              </a:tr>
              <a:tr h="691411"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Naive Bayes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272797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52F98-7F7A-43CC-9A3E-2959CDDFFC47}"/>
              </a:ext>
            </a:extLst>
          </p:cNvPr>
          <p:cNvSpPr/>
          <p:nvPr/>
        </p:nvSpPr>
        <p:spPr>
          <a:xfrm>
            <a:off x="11146971" y="209028"/>
            <a:ext cx="740227" cy="5609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b="0" dirty="0"/>
          </a:p>
        </p:txBody>
      </p:sp>
      <p:pic>
        <p:nvPicPr>
          <p:cNvPr id="59" name="Picture Placeholder 58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70177" y="2109844"/>
            <a:ext cx="6021821" cy="4748156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CF186-938B-4A93-B84E-B23BD8452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650666"/>
            <a:ext cx="7370565" cy="3342171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/>
              <a:t>Logistic Regression: </a:t>
            </a:r>
            <a:r>
              <a:rPr lang="en-US" sz="2000" dirty="0"/>
              <a:t>0.63 Accuracy</a:t>
            </a:r>
          </a:p>
          <a:p>
            <a:r>
              <a:rPr lang="en-US" sz="2000" b="1" dirty="0"/>
              <a:t>Decision Tree Classifier </a:t>
            </a:r>
            <a:r>
              <a:rPr lang="en-US" sz="2000" dirty="0"/>
              <a:t>0.59 Accuracy</a:t>
            </a:r>
          </a:p>
          <a:p>
            <a:r>
              <a:rPr lang="en-US" sz="2000" b="1" dirty="0"/>
              <a:t>Random Forest: </a:t>
            </a:r>
            <a:r>
              <a:rPr lang="en-US" sz="2000" dirty="0"/>
              <a:t>0.60 Accuracy</a:t>
            </a:r>
          </a:p>
          <a:p>
            <a:r>
              <a:rPr lang="en-US" sz="2000" b="1" dirty="0"/>
              <a:t>Support Vector Machine (SVM): </a:t>
            </a:r>
            <a:r>
              <a:rPr lang="en-US" sz="2000" dirty="0"/>
              <a:t>0.62 Accuracy</a:t>
            </a:r>
          </a:p>
          <a:p>
            <a:r>
              <a:rPr lang="en-US" sz="2000" b="1" dirty="0"/>
              <a:t>Naive Bayes: </a:t>
            </a:r>
            <a:r>
              <a:rPr lang="en-US" sz="2000" dirty="0"/>
              <a:t>0.62 Accuracy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Logistic Regression achieved the highest accuracy at </a:t>
            </a:r>
            <a:r>
              <a:rPr lang="en-US" sz="2000" b="1" dirty="0"/>
              <a:t>0.63</a:t>
            </a:r>
            <a:r>
              <a:rPr lang="en-US" sz="2000" dirty="0"/>
              <a:t>, making it the best-performing model. Decision Tree Classifier had the lowest accuracy at </a:t>
            </a:r>
            <a:r>
              <a:rPr lang="en-US" sz="2000" b="1" dirty="0"/>
              <a:t>0.59</a:t>
            </a:r>
            <a:r>
              <a:rPr lang="en-US" sz="2000" dirty="0"/>
              <a:t>. Random Forest</a:t>
            </a:r>
            <a:r>
              <a:rPr lang="en-US" dirty="0"/>
              <a:t> Naive Bayes and SVM performed similarly with accuracies of </a:t>
            </a:r>
            <a:r>
              <a:rPr lang="en-US" b="1" dirty="0"/>
              <a:t>0.60</a:t>
            </a:r>
            <a:r>
              <a:rPr lang="en-US" dirty="0"/>
              <a:t>, </a:t>
            </a:r>
            <a:r>
              <a:rPr lang="en-US" b="1" dirty="0"/>
              <a:t>0.62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dirty="0"/>
              <a:t>0.62</a:t>
            </a:r>
            <a:r>
              <a:rPr lang="en-US" sz="2000" dirty="0"/>
              <a:t>, respectively.</a:t>
            </a:r>
          </a:p>
          <a:p>
            <a:endParaRPr lang="en-KE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294C3-B382-4286-AA40-31F5B461FB23}"/>
              </a:ext>
            </a:extLst>
          </p:cNvPr>
          <p:cNvSpPr txBox="1"/>
          <p:nvPr/>
        </p:nvSpPr>
        <p:spPr>
          <a:xfrm>
            <a:off x="6170177" y="6183255"/>
            <a:ext cx="6021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foto.wuestenigel.com/diagnosis-pancreatitis-written-on-medical-blue-folder/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/3.0/"/>
              </a:rPr>
              <a:t>CC BY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Hexagon 18">
            <a:extLst>
              <a:ext uri="{FF2B5EF4-FFF2-40B4-BE49-F238E27FC236}">
                <a16:creationId xmlns:a16="http://schemas.microsoft.com/office/drawing/2014/main" id="{7CE8B54A-D8B2-498F-ACFB-31AC2DEB8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Sego Mich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2928" y="4216669"/>
            <a:ext cx="4107669" cy="288000"/>
          </a:xfrm>
        </p:spPr>
        <p:txBody>
          <a:bodyPr/>
          <a:lstStyle/>
          <a:p>
            <a:r>
              <a:rPr lang="en-US" dirty="0"/>
              <a:t>mich.sego@student.moringaschool.com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2928" y="4594956"/>
            <a:ext cx="4740715" cy="525683"/>
          </a:xfrm>
        </p:spPr>
        <p:txBody>
          <a:bodyPr/>
          <a:lstStyle/>
          <a:p>
            <a:r>
              <a:rPr lang="en-US" dirty="0"/>
              <a:t>https://github.com/Sego-Mich/mich_phase_3_final_project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1C0B87-54F7-4337-BB61-2E1BEDBF30C2}"/>
              </a:ext>
            </a:extLst>
          </p:cNvPr>
          <p:cNvSpPr txBox="1"/>
          <p:nvPr/>
        </p:nvSpPr>
        <p:spPr>
          <a:xfrm>
            <a:off x="3238428" y="2855631"/>
            <a:ext cx="1423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</a:rPr>
              <a:t>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A3F722-F28C-4C02-A7EE-A64AAE67C318}"/>
              </a:ext>
            </a:extLst>
          </p:cNvPr>
          <p:cNvSpPr txBox="1"/>
          <p:nvPr/>
        </p:nvSpPr>
        <p:spPr>
          <a:xfrm>
            <a:off x="2955850" y="3666606"/>
            <a:ext cx="1682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FLU SHOT LEARNING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5" name="Picture Placeholder 16">
            <a:extLst>
              <a:ext uri="{FF2B5EF4-FFF2-40B4-BE49-F238E27FC236}">
                <a16:creationId xmlns:a16="http://schemas.microsoft.com/office/drawing/2014/main" id="{7077ECDF-CF21-4C25-81ED-09CFE1A4818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27993" y="860944"/>
            <a:ext cx="353933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26" name="Hexagon 25">
            <a:extLst>
              <a:ext uri="{FF2B5EF4-FFF2-40B4-BE49-F238E27FC236}">
                <a16:creationId xmlns:a16="http://schemas.microsoft.com/office/drawing/2014/main" id="{E96633F1-522C-476C-8ECF-56DCC242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 descr="Company name and logo group of information&#10;">
            <a:extLst>
              <a:ext uri="{FF2B5EF4-FFF2-40B4-BE49-F238E27FC236}">
                <a16:creationId xmlns:a16="http://schemas.microsoft.com/office/drawing/2014/main" id="{A86DAF3F-3894-4407-962D-06684AD00075}"/>
              </a:ext>
            </a:extLst>
          </p:cNvPr>
          <p:cNvGrpSpPr/>
          <p:nvPr/>
        </p:nvGrpSpPr>
        <p:grpSpPr>
          <a:xfrm>
            <a:off x="2955850" y="2855631"/>
            <a:ext cx="1706366" cy="1118752"/>
            <a:chOff x="2955850" y="2902286"/>
            <a:chExt cx="1706366" cy="111875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618065-D974-4BA7-AE75-BD6F4D635B6D}"/>
                </a:ext>
              </a:extLst>
            </p:cNvPr>
            <p:cNvSpPr txBox="1"/>
            <p:nvPr/>
          </p:nvSpPr>
          <p:spPr>
            <a:xfrm>
              <a:off x="3238428" y="2902286"/>
              <a:ext cx="142378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3903BD-37D2-4838-9754-B030024CC1B7}"/>
                </a:ext>
              </a:extLst>
            </p:cNvPr>
            <p:cNvSpPr txBox="1"/>
            <p:nvPr/>
          </p:nvSpPr>
          <p:spPr>
            <a:xfrm>
              <a:off x="2955850" y="3713261"/>
              <a:ext cx="16825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FLU SHOT LEARNING</a:t>
              </a:r>
              <a:endPara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5864B53C-7F07-4D0F-94F1-A2A340BACE8B}"/>
              </a:ext>
            </a:extLst>
          </p:cNvPr>
          <p:cNvSpPr txBox="1">
            <a:spLocks/>
          </p:cNvSpPr>
          <p:nvPr/>
        </p:nvSpPr>
        <p:spPr>
          <a:xfrm>
            <a:off x="6822929" y="3846073"/>
            <a:ext cx="3445782" cy="28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2547XXXXXX</a:t>
            </a: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7" y="1241109"/>
            <a:ext cx="7601970" cy="1215566"/>
          </a:xfrm>
        </p:spPr>
        <p:txBody>
          <a:bodyPr>
            <a:noAutofit/>
          </a:bodyPr>
          <a:lstStyle/>
          <a:p>
            <a:pPr algn="ctr"/>
            <a:r>
              <a:rPr lang="en-US" sz="4900" b="0" dirty="0"/>
              <a:t>OVERVIEW OF THE   </a:t>
            </a:r>
            <a:r>
              <a:rPr lang="en-US" sz="4900" b="0" dirty="0">
                <a:solidFill>
                  <a:schemeClr val="bg1"/>
                </a:solidFill>
              </a:rPr>
              <a:t>PROJECT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431934"/>
            <a:ext cx="7342631" cy="2958274"/>
          </a:xfrm>
        </p:spPr>
        <p:txBody>
          <a:bodyPr/>
          <a:lstStyle/>
          <a:p>
            <a:r>
              <a:rPr lang="en-US" sz="3600" b="1" dirty="0">
                <a:solidFill>
                  <a:srgbClr val="013657"/>
                </a:solidFill>
              </a:rPr>
              <a:t>Project Overview</a:t>
            </a:r>
          </a:p>
          <a:p>
            <a:r>
              <a:rPr lang="en-US" sz="2400" dirty="0"/>
              <a:t> </a:t>
            </a:r>
            <a:r>
              <a:rPr lang="en-US" sz="2800" dirty="0"/>
              <a:t>Analysis of Vaccination Patterns from the National 2009 Seasonal Flu Survey</a:t>
            </a:r>
            <a:endParaRPr lang="en-US" sz="2400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4000" y="1340624"/>
            <a:ext cx="5588000" cy="4803502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936A0F-F5D1-4D10-98FC-77C782B55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58214"/>
            <a:ext cx="4942829" cy="2958275"/>
          </a:xfrm>
        </p:spPr>
        <p:txBody>
          <a:bodyPr/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363098"/>
          </a:xfrm>
        </p:spPr>
        <p:txBody>
          <a:bodyPr/>
          <a:lstStyle/>
          <a:p>
            <a:r>
              <a:rPr lang="en-US" dirty="0"/>
              <a:t>Business problem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C96072-98B2-47B0-B66B-4E4D22D7D7BB}"/>
              </a:ext>
            </a:extLst>
          </p:cNvPr>
          <p:cNvSpPr txBox="1">
            <a:spLocks/>
          </p:cNvSpPr>
          <p:nvPr/>
        </p:nvSpPr>
        <p:spPr>
          <a:xfrm>
            <a:off x="531378" y="1732547"/>
            <a:ext cx="10730180" cy="4355269"/>
          </a:xfrm>
          <a:prstGeom prst="rect">
            <a:avLst/>
          </a:prstGeom>
          <a:solidFill>
            <a:srgbClr val="F2F2F2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vaccine for the H1N1 flu virus became publicly available in October 2009. In late 2009 and early 2010, the United States conducted the National 2009 H1N1 Flu Survey. </a:t>
            </a:r>
          </a:p>
          <a:p>
            <a:r>
              <a:rPr lang="en-US" dirty="0"/>
              <a:t>This phone survey asked respondents whether they had received the H1N1 and seasonal flu vaccines, in conjunction with questions about themselves. </a:t>
            </a:r>
          </a:p>
          <a:p>
            <a:r>
              <a:rPr lang="en-US" dirty="0"/>
              <a:t>These additional questions covered their social, economic, and demographic background, opinions on risks of illness and vaccine effectiveness, and behaviors towards mitigating transmission. </a:t>
            </a:r>
          </a:p>
          <a:p>
            <a:r>
              <a:rPr lang="en-US" dirty="0"/>
              <a:t>A better understanding of how these characteristics are associated with personal vaccination patterns can provide guidance for future public health efforts.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991C5D-7FAA-48C9-96F4-500A98CAB993}"/>
              </a:ext>
            </a:extLst>
          </p:cNvPr>
          <p:cNvSpPr/>
          <p:nvPr/>
        </p:nvSpPr>
        <p:spPr>
          <a:xfrm>
            <a:off x="11146971" y="209028"/>
            <a:ext cx="740227" cy="5609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1224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US" b="0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D0ACB-346A-41F3-917A-5BF7DFC2828B}"/>
              </a:ext>
            </a:extLst>
          </p:cNvPr>
          <p:cNvSpPr txBox="1"/>
          <p:nvPr/>
        </p:nvSpPr>
        <p:spPr>
          <a:xfrm>
            <a:off x="673769" y="1356997"/>
            <a:ext cx="1121342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KE" altLang="en-KE" sz="2800" b="1" dirty="0">
                <a:solidFill>
                  <a:srgbClr val="FFC000"/>
                </a:solidFill>
                <a:latin typeface="Arial" panose="020B0604020202020204" pitchFamily="34" charset="0"/>
              </a:rPr>
              <a:t>Main Objective</a:t>
            </a:r>
            <a:br>
              <a:rPr lang="en-KE" altLang="en-KE" sz="2400" dirty="0">
                <a:latin typeface="Arial" panose="020B0604020202020204" pitchFamily="34" charset="0"/>
              </a:rPr>
            </a:br>
            <a:r>
              <a:rPr lang="en-KE" altLang="en-KE" sz="2400" dirty="0">
                <a:solidFill>
                  <a:schemeClr val="bg1"/>
                </a:solidFill>
                <a:latin typeface="Arial" panose="020B0604020202020204" pitchFamily="34" charset="0"/>
              </a:rPr>
              <a:t>To </a:t>
            </a:r>
            <a:r>
              <a:rPr lang="en-KE" altLang="en-KE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analyze</a:t>
            </a:r>
            <a:r>
              <a:rPr lang="en-KE" altLang="en-KE" sz="2400" dirty="0">
                <a:solidFill>
                  <a:schemeClr val="bg1"/>
                </a:solidFill>
                <a:latin typeface="Arial" panose="020B0604020202020204" pitchFamily="34" charset="0"/>
              </a:rPr>
              <a:t> the demographic characteristics of respondents, including age, education, income, employment, and household composition.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KE" altLang="en-KE" sz="2800" b="1" dirty="0">
                <a:solidFill>
                  <a:srgbClr val="FFC000"/>
                </a:solidFill>
                <a:latin typeface="Arial" panose="020B0604020202020204" pitchFamily="34" charset="0"/>
              </a:rPr>
              <a:t>Specific Objectives</a:t>
            </a:r>
            <a:endParaRPr lang="en-KE" altLang="en-KE" sz="2800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KE" altLang="en-KE" sz="2400" b="1" dirty="0">
                <a:solidFill>
                  <a:schemeClr val="bg1"/>
                </a:solidFill>
                <a:latin typeface="Arial" panose="020B0604020202020204" pitchFamily="34" charset="0"/>
              </a:rPr>
              <a:t>Age Distribution</a:t>
            </a:r>
            <a:r>
              <a:rPr lang="en-KE" altLang="en-KE" sz="2400" dirty="0">
                <a:solidFill>
                  <a:schemeClr val="bg1"/>
                </a:solidFill>
                <a:latin typeface="Arial" panose="020B0604020202020204" pitchFamily="34" charset="0"/>
              </a:rPr>
              <a:t> – Examine the age group distribution among respondents.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KE" altLang="en-KE" sz="2400" b="1" dirty="0">
                <a:solidFill>
                  <a:schemeClr val="bg1"/>
                </a:solidFill>
                <a:latin typeface="Arial" panose="020B0604020202020204" pitchFamily="34" charset="0"/>
              </a:rPr>
              <a:t>Educational Attainment</a:t>
            </a:r>
            <a:r>
              <a:rPr lang="en-KE" altLang="en-KE" sz="2400" dirty="0">
                <a:solidFill>
                  <a:schemeClr val="bg1"/>
                </a:solidFill>
                <a:latin typeface="Arial" panose="020B0604020202020204" pitchFamily="34" charset="0"/>
              </a:rPr>
              <a:t> – </a:t>
            </a:r>
            <a:r>
              <a:rPr lang="en-KE" altLang="en-KE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Analyze</a:t>
            </a:r>
            <a:r>
              <a:rPr lang="en-KE" altLang="en-KE" sz="2400" dirty="0">
                <a:solidFill>
                  <a:schemeClr val="bg1"/>
                </a:solidFill>
                <a:latin typeface="Arial" panose="020B0604020202020204" pitchFamily="34" charset="0"/>
              </a:rPr>
              <a:t> the levels of education across different respondents.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KE" altLang="en-KE" sz="2400" b="1" dirty="0">
                <a:solidFill>
                  <a:schemeClr val="bg1"/>
                </a:solidFill>
                <a:latin typeface="Arial" panose="020B0604020202020204" pitchFamily="34" charset="0"/>
              </a:rPr>
              <a:t>Income and Employment Status</a:t>
            </a:r>
            <a:r>
              <a:rPr lang="en-KE" altLang="en-KE" sz="2400" dirty="0">
                <a:solidFill>
                  <a:schemeClr val="bg1"/>
                </a:solidFill>
                <a:latin typeface="Arial" panose="020B0604020202020204" pitchFamily="34" charset="0"/>
              </a:rPr>
              <a:t> – Assess variations in income levels and employment status.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KE" altLang="en-KE" sz="2400" b="1" dirty="0">
                <a:solidFill>
                  <a:schemeClr val="bg1"/>
                </a:solidFill>
                <a:latin typeface="Arial" panose="020B0604020202020204" pitchFamily="34" charset="0"/>
              </a:rPr>
              <a:t>Household Composition</a:t>
            </a:r>
            <a:r>
              <a:rPr lang="en-KE" altLang="en-KE" sz="2400" dirty="0">
                <a:solidFill>
                  <a:schemeClr val="bg1"/>
                </a:solidFill>
                <a:latin typeface="Arial" panose="020B0604020202020204" pitchFamily="34" charset="0"/>
              </a:rPr>
              <a:t> – Investigate household structure based on marital status, homeownership, and number of adults/children.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en-KE" altLang="en-KE" sz="2400" b="1" dirty="0">
                <a:solidFill>
                  <a:schemeClr val="bg1"/>
                </a:solidFill>
                <a:latin typeface="Arial" panose="020B0604020202020204" pitchFamily="34" charset="0"/>
              </a:rPr>
              <a:t>Geographic Demographics</a:t>
            </a:r>
            <a:r>
              <a:rPr lang="en-KE" altLang="en-KE" sz="2400" dirty="0">
                <a:solidFill>
                  <a:schemeClr val="bg1"/>
                </a:solidFill>
                <a:latin typeface="Arial" panose="020B0604020202020204" pitchFamily="34" charset="0"/>
              </a:rPr>
              <a:t> – Identify demographic variations across different regions.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KE" altLang="en-KE" sz="2400" dirty="0"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ACF11-D7F6-4A76-8A40-C70DED562D48}"/>
              </a:ext>
            </a:extLst>
          </p:cNvPr>
          <p:cNvSpPr/>
          <p:nvPr/>
        </p:nvSpPr>
        <p:spPr>
          <a:xfrm>
            <a:off x="11146971" y="209028"/>
            <a:ext cx="740227" cy="5609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CRISP-DM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/>
              <a:t>Business Understanding</a:t>
            </a:r>
          </a:p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/>
              <a:t>Data Understanding</a:t>
            </a:r>
          </a:p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/>
              <a:t>Data Preparation</a:t>
            </a:r>
          </a:p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/>
              <a:t>Modeling</a:t>
            </a:r>
          </a:p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/>
              <a:t>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85736C-4241-4A7C-AC19-CAF18B9AADEF}"/>
              </a:ext>
            </a:extLst>
          </p:cNvPr>
          <p:cNvSpPr/>
          <p:nvPr/>
        </p:nvSpPr>
        <p:spPr>
          <a:xfrm>
            <a:off x="5247249" y="1072484"/>
            <a:ext cx="154745" cy="608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3080" name="Picture 8" descr="Four Problems in Using CRISP-DM and How To Fix Them - KDnuggets">
            <a:extLst>
              <a:ext uri="{FF2B5EF4-FFF2-40B4-BE49-F238E27FC236}">
                <a16:creationId xmlns:a16="http://schemas.microsoft.com/office/drawing/2014/main" id="{E628F605-9F80-4F0F-B613-360823660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45" y="1681379"/>
            <a:ext cx="4314093" cy="408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3D9AF46-6F77-444A-BC04-5DDE3EAB97B6}"/>
              </a:ext>
            </a:extLst>
          </p:cNvPr>
          <p:cNvSpPr/>
          <p:nvPr/>
        </p:nvSpPr>
        <p:spPr>
          <a:xfrm>
            <a:off x="11146971" y="209028"/>
            <a:ext cx="740227" cy="5609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209028"/>
            <a:ext cx="10628293" cy="1147969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of seasonal vaccine per age group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D9AF46-6F77-444A-BC04-5DDE3EAB97B6}"/>
              </a:ext>
            </a:extLst>
          </p:cNvPr>
          <p:cNvSpPr/>
          <p:nvPr/>
        </p:nvSpPr>
        <p:spPr>
          <a:xfrm>
            <a:off x="11146971" y="209028"/>
            <a:ext cx="740227" cy="5609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0CD263-5FCF-45B0-A373-D3AD5E7A1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48" y="1681377"/>
            <a:ext cx="5347697" cy="317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6AA990-E409-4744-8FA8-124F99C1A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760" y="1681378"/>
            <a:ext cx="5347697" cy="3171975"/>
          </a:xfrm>
          <a:prstGeom prst="rect">
            <a:avLst/>
          </a:prstGeom>
        </p:spPr>
      </p:pic>
      <p:sp>
        <p:nvSpPr>
          <p:cNvPr id="13" name="Title 13">
            <a:extLst>
              <a:ext uri="{FF2B5EF4-FFF2-40B4-BE49-F238E27FC236}">
                <a16:creationId xmlns:a16="http://schemas.microsoft.com/office/drawing/2014/main" id="{EA857AAB-DC9A-4E48-AC12-6F301031CBF1}"/>
              </a:ext>
            </a:extLst>
          </p:cNvPr>
          <p:cNvSpPr txBox="1">
            <a:spLocks/>
          </p:cNvSpPr>
          <p:nvPr/>
        </p:nvSpPr>
        <p:spPr>
          <a:xfrm>
            <a:off x="825823" y="5430130"/>
            <a:ext cx="5096675" cy="661182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65+ Years are most vaccinated</a:t>
            </a:r>
          </a:p>
        </p:txBody>
      </p:sp>
      <p:sp>
        <p:nvSpPr>
          <p:cNvPr id="15" name="Title 13">
            <a:extLst>
              <a:ext uri="{FF2B5EF4-FFF2-40B4-BE49-F238E27FC236}">
                <a16:creationId xmlns:a16="http://schemas.microsoft.com/office/drawing/2014/main" id="{49F4190E-7706-4338-9710-C4B7B3580BD8}"/>
              </a:ext>
            </a:extLst>
          </p:cNvPr>
          <p:cNvSpPr txBox="1">
            <a:spLocks/>
          </p:cNvSpPr>
          <p:nvPr/>
        </p:nvSpPr>
        <p:spPr>
          <a:xfrm>
            <a:off x="6655760" y="5430130"/>
            <a:ext cx="5096675" cy="661182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18 – 34 Years are most non vaccinated</a:t>
            </a:r>
          </a:p>
        </p:txBody>
      </p:sp>
    </p:spTree>
    <p:extLst>
      <p:ext uri="{BB962C8B-B14F-4D97-AF65-F5344CB8AC3E}">
        <p14:creationId xmlns:p14="http://schemas.microsoft.com/office/powerpoint/2010/main" val="279961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209028"/>
            <a:ext cx="10628293" cy="1147969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of seasonal vaccine per education level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D9AF46-6F77-444A-BC04-5DDE3EAB97B6}"/>
              </a:ext>
            </a:extLst>
          </p:cNvPr>
          <p:cNvSpPr/>
          <p:nvPr/>
        </p:nvSpPr>
        <p:spPr>
          <a:xfrm>
            <a:off x="11146971" y="209028"/>
            <a:ext cx="740227" cy="5609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0CD263-5FCF-45B0-A373-D3AD5E7A1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48" y="1248230"/>
            <a:ext cx="5347697" cy="4000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6AA990-E409-4744-8FA8-124F99C1A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760" y="1248230"/>
            <a:ext cx="5347697" cy="3916861"/>
          </a:xfrm>
          <a:prstGeom prst="rect">
            <a:avLst/>
          </a:prstGeom>
        </p:spPr>
      </p:pic>
      <p:sp>
        <p:nvSpPr>
          <p:cNvPr id="13" name="Title 13">
            <a:extLst>
              <a:ext uri="{FF2B5EF4-FFF2-40B4-BE49-F238E27FC236}">
                <a16:creationId xmlns:a16="http://schemas.microsoft.com/office/drawing/2014/main" id="{EA857AAB-DC9A-4E48-AC12-6F301031CBF1}"/>
              </a:ext>
            </a:extLst>
          </p:cNvPr>
          <p:cNvSpPr txBox="1">
            <a:spLocks/>
          </p:cNvSpPr>
          <p:nvPr/>
        </p:nvSpPr>
        <p:spPr>
          <a:xfrm>
            <a:off x="825823" y="5430130"/>
            <a:ext cx="5096675" cy="661182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In the survey College Graduate are most vaccinated</a:t>
            </a:r>
          </a:p>
        </p:txBody>
      </p:sp>
      <p:sp>
        <p:nvSpPr>
          <p:cNvPr id="15" name="Title 13">
            <a:extLst>
              <a:ext uri="{FF2B5EF4-FFF2-40B4-BE49-F238E27FC236}">
                <a16:creationId xmlns:a16="http://schemas.microsoft.com/office/drawing/2014/main" id="{49F4190E-7706-4338-9710-C4B7B3580BD8}"/>
              </a:ext>
            </a:extLst>
          </p:cNvPr>
          <p:cNvSpPr txBox="1">
            <a:spLocks/>
          </p:cNvSpPr>
          <p:nvPr/>
        </p:nvSpPr>
        <p:spPr>
          <a:xfrm>
            <a:off x="6655760" y="5430130"/>
            <a:ext cx="5096675" cy="661182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All education levels </a:t>
            </a:r>
            <a:r>
              <a:rPr lang="en-US" sz="2400" b="0" dirty="0" err="1"/>
              <a:t>aremore</a:t>
            </a:r>
            <a:r>
              <a:rPr lang="en-US" sz="2400" b="0" dirty="0"/>
              <a:t> non vaccinated than vaccinated.</a:t>
            </a:r>
          </a:p>
        </p:txBody>
      </p:sp>
    </p:spTree>
    <p:extLst>
      <p:ext uri="{BB962C8B-B14F-4D97-AF65-F5344CB8AC3E}">
        <p14:creationId xmlns:p14="http://schemas.microsoft.com/office/powerpoint/2010/main" val="188140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209028"/>
            <a:ext cx="10628293" cy="1147969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of seasonal vaccine per income poverty and employment status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D9AF46-6F77-444A-BC04-5DDE3EAB97B6}"/>
              </a:ext>
            </a:extLst>
          </p:cNvPr>
          <p:cNvSpPr/>
          <p:nvPr/>
        </p:nvSpPr>
        <p:spPr>
          <a:xfrm>
            <a:off x="11146971" y="209028"/>
            <a:ext cx="740227" cy="5609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0CD263-5FCF-45B0-A373-D3AD5E7A1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38" y="1681377"/>
            <a:ext cx="4656916" cy="317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6AA990-E409-4744-8FA8-124F99C1A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074" y="1681378"/>
            <a:ext cx="4719069" cy="3171975"/>
          </a:xfrm>
          <a:prstGeom prst="rect">
            <a:avLst/>
          </a:prstGeom>
        </p:spPr>
      </p:pic>
      <p:sp>
        <p:nvSpPr>
          <p:cNvPr id="13" name="Title 13">
            <a:extLst>
              <a:ext uri="{FF2B5EF4-FFF2-40B4-BE49-F238E27FC236}">
                <a16:creationId xmlns:a16="http://schemas.microsoft.com/office/drawing/2014/main" id="{EA857AAB-DC9A-4E48-AC12-6F301031CBF1}"/>
              </a:ext>
            </a:extLst>
          </p:cNvPr>
          <p:cNvSpPr txBox="1">
            <a:spLocks/>
          </p:cNvSpPr>
          <p:nvPr/>
        </p:nvSpPr>
        <p:spPr>
          <a:xfrm>
            <a:off x="825823" y="5430130"/>
            <a:ext cx="5096675" cy="661182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In the survey College Graduate are most vaccinated</a:t>
            </a:r>
          </a:p>
        </p:txBody>
      </p:sp>
      <p:sp>
        <p:nvSpPr>
          <p:cNvPr id="15" name="Title 13">
            <a:extLst>
              <a:ext uri="{FF2B5EF4-FFF2-40B4-BE49-F238E27FC236}">
                <a16:creationId xmlns:a16="http://schemas.microsoft.com/office/drawing/2014/main" id="{49F4190E-7706-4338-9710-C4B7B3580BD8}"/>
              </a:ext>
            </a:extLst>
          </p:cNvPr>
          <p:cNvSpPr txBox="1">
            <a:spLocks/>
          </p:cNvSpPr>
          <p:nvPr/>
        </p:nvSpPr>
        <p:spPr>
          <a:xfrm>
            <a:off x="6655760" y="5430130"/>
            <a:ext cx="5096675" cy="661182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College graduate are most non vaccinated also.</a:t>
            </a:r>
          </a:p>
        </p:txBody>
      </p:sp>
    </p:spTree>
    <p:extLst>
      <p:ext uri="{BB962C8B-B14F-4D97-AF65-F5344CB8AC3E}">
        <p14:creationId xmlns:p14="http://schemas.microsoft.com/office/powerpoint/2010/main" val="56511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209028"/>
            <a:ext cx="10628293" cy="1147969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of seasonal vaccine per household composition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D9AF46-6F77-444A-BC04-5DDE3EAB97B6}"/>
              </a:ext>
            </a:extLst>
          </p:cNvPr>
          <p:cNvSpPr/>
          <p:nvPr/>
        </p:nvSpPr>
        <p:spPr>
          <a:xfrm>
            <a:off x="11146971" y="209028"/>
            <a:ext cx="740227" cy="5609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0CD263-5FCF-45B0-A373-D3AD5E7A1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2304626"/>
            <a:ext cx="5134693" cy="2746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6AA990-E409-4744-8FA8-124F99C1A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520" y="2304626"/>
            <a:ext cx="5119678" cy="2746345"/>
          </a:xfrm>
          <a:prstGeom prst="rect">
            <a:avLst/>
          </a:prstGeom>
        </p:spPr>
      </p:pic>
      <p:sp>
        <p:nvSpPr>
          <p:cNvPr id="13" name="Title 13">
            <a:extLst>
              <a:ext uri="{FF2B5EF4-FFF2-40B4-BE49-F238E27FC236}">
                <a16:creationId xmlns:a16="http://schemas.microsoft.com/office/drawing/2014/main" id="{EA857AAB-DC9A-4E48-AC12-6F301031CBF1}"/>
              </a:ext>
            </a:extLst>
          </p:cNvPr>
          <p:cNvSpPr txBox="1">
            <a:spLocks/>
          </p:cNvSpPr>
          <p:nvPr/>
        </p:nvSpPr>
        <p:spPr>
          <a:xfrm>
            <a:off x="831850" y="5410927"/>
            <a:ext cx="5134693" cy="815701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In the survey all regions most respondents do not take most vaccines as those who do.</a:t>
            </a:r>
          </a:p>
        </p:txBody>
      </p:sp>
      <p:sp>
        <p:nvSpPr>
          <p:cNvPr id="15" name="Title 13">
            <a:extLst>
              <a:ext uri="{FF2B5EF4-FFF2-40B4-BE49-F238E27FC236}">
                <a16:creationId xmlns:a16="http://schemas.microsoft.com/office/drawing/2014/main" id="{49F4190E-7706-4338-9710-C4B7B3580BD8}"/>
              </a:ext>
            </a:extLst>
          </p:cNvPr>
          <p:cNvSpPr txBox="1">
            <a:spLocks/>
          </p:cNvSpPr>
          <p:nvPr/>
        </p:nvSpPr>
        <p:spPr>
          <a:xfrm>
            <a:off x="6655760" y="5430130"/>
            <a:ext cx="5096675" cy="661182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In the survey all regions most respondents do not take most vaccines as those who do.</a:t>
            </a:r>
          </a:p>
        </p:txBody>
      </p:sp>
    </p:spTree>
    <p:extLst>
      <p:ext uri="{BB962C8B-B14F-4D97-AF65-F5344CB8AC3E}">
        <p14:creationId xmlns:p14="http://schemas.microsoft.com/office/powerpoint/2010/main" val="112091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0343A-75DB-4E03-95EA-4A75BA0D7FF2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71af3243-3dd4-4a8d-8c0d-dd76da1f02a5"/>
    <ds:schemaRef ds:uri="http://purl.org/dc/terms/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569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Wingdings</vt:lpstr>
      <vt:lpstr>Office Theme</vt:lpstr>
      <vt:lpstr>Flu Shot Learning: Predict Seasonal Flu Vaccines</vt:lpstr>
      <vt:lpstr>OVERVIEW OF THE   PROJECT</vt:lpstr>
      <vt:lpstr>Business problem </vt:lpstr>
      <vt:lpstr>Objectives</vt:lpstr>
      <vt:lpstr>Methodology</vt:lpstr>
      <vt:lpstr>Comparison of seasonal vaccine per age group</vt:lpstr>
      <vt:lpstr>Comparison of seasonal vaccine per education level</vt:lpstr>
      <vt:lpstr>Comparison of seasonal vaccine per income poverty and employment status</vt:lpstr>
      <vt:lpstr>Comparison of seasonal vaccine per household composition</vt:lpstr>
      <vt:lpstr>Comparison of seasonal vaccine per geographic composition</vt:lpstr>
      <vt:lpstr>Tools and Libraries</vt:lpstr>
      <vt:lpstr>Conclusion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2025-03-07T16:04:22Z</dcterms:created>
  <dcterms:modified xsi:type="dcterms:W3CDTF">2025-03-07T21:35:20Z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