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71" r:id="rId7"/>
    <p:sldId id="269" r:id="rId8"/>
    <p:sldId id="262" r:id="rId9"/>
    <p:sldId id="272" r:id="rId10"/>
    <p:sldId id="273" r:id="rId11"/>
    <p:sldId id="274" r:id="rId12"/>
    <p:sldId id="275" r:id="rId13"/>
    <p:sldId id="276" r:id="rId14"/>
    <p:sldId id="263" r:id="rId15"/>
    <p:sldId id="26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3657"/>
    <a:srgbClr val="014E7D"/>
    <a:srgbClr val="3F3F3F"/>
    <a:srgbClr val="01406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60" d="100"/>
          <a:sy n="60" d="100"/>
        </p:scale>
        <p:origin x="96" y="118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rology.ws/2009/11/16/glaxosmithkline-influenza-h1n1-vaccine-approv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diagnosis-pancreatitis-written-on-medical-blue-folder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rology.ws/2009/11/16/glaxosmithkline-influenza-h1n1-vaccine-approv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27638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7993" y="860944"/>
            <a:ext cx="353933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706366" cy="1118752"/>
            <a:chOff x="2955850" y="2902286"/>
            <a:chExt cx="1706366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682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FLU SHOT LEARNING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 Shot Learning: Predict Seasonal Flu Vaccines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SEGO MICH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E4472-A380-44D1-BC86-AAC529D61026}"/>
              </a:ext>
            </a:extLst>
          </p:cNvPr>
          <p:cNvSpPr txBox="1"/>
          <p:nvPr/>
        </p:nvSpPr>
        <p:spPr>
          <a:xfrm>
            <a:off x="2127993" y="5998033"/>
            <a:ext cx="3539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virology.ws/2009/11/16/glaxosmithkline-influenza-h1n1-vaccine-approved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sa/3.0/"/>
              </a:rPr>
              <a:t>CC BY-SA-NC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geographic composition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681377"/>
            <a:ext cx="5134693" cy="31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69" y="1681378"/>
            <a:ext cx="5119678" cy="317197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College Graduate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College graduate are most non vaccinated also.</a:t>
            </a:r>
          </a:p>
        </p:txBody>
      </p:sp>
    </p:spTree>
    <p:extLst>
      <p:ext uri="{BB962C8B-B14F-4D97-AF65-F5344CB8AC3E}">
        <p14:creationId xmlns:p14="http://schemas.microsoft.com/office/powerpoint/2010/main" val="304935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</a:t>
            </a:r>
            <a:endParaRPr lang="en-US" b="0" dirty="0"/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802825377"/>
              </p:ext>
            </p:extLst>
          </p:nvPr>
        </p:nvGraphicFramePr>
        <p:xfrm>
          <a:off x="609599" y="1949136"/>
          <a:ext cx="9962149" cy="4148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84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655960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474107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  <a:gridCol w="2045184">
                  <a:extLst>
                    <a:ext uri="{9D8B030D-6E8A-4147-A177-3AD203B41FA5}">
                      <a16:colId xmlns:a16="http://schemas.microsoft.com/office/drawing/2014/main" val="2365723346"/>
                    </a:ext>
                  </a:extLst>
                </a:gridCol>
              </a:tblGrid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MATHEMATICAL </a:t>
                      </a: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METRICS</a:t>
                      </a:r>
                    </a:p>
                  </a:txBody>
                  <a:tcPr marL="94257" marR="94257" anchor="ctr"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LabelEncoder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Accuracy</a:t>
                      </a: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Numpy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Matplotlib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 Tree Classifier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 Forest Classifier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 Vector Classifier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27279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52F98-7F7A-43CC-9A3E-2959CDDFFC47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b="0" dirty="0"/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177" y="2109844"/>
            <a:ext cx="6021821" cy="4748156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CF186-938B-4A93-B84E-B23BD845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650666"/>
            <a:ext cx="7370565" cy="334217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Logistic Regression: </a:t>
            </a:r>
            <a:r>
              <a:rPr lang="en-US" sz="2000" dirty="0"/>
              <a:t>0.62 Accuracy</a:t>
            </a:r>
          </a:p>
          <a:p>
            <a:r>
              <a:rPr lang="en-US" sz="2000" b="1" dirty="0"/>
              <a:t>Decision Tree Classifier </a:t>
            </a:r>
            <a:r>
              <a:rPr lang="en-US" sz="2000" dirty="0"/>
              <a:t>0.59 Accuracy</a:t>
            </a:r>
          </a:p>
          <a:p>
            <a:r>
              <a:rPr lang="en-US" sz="2000" b="1" dirty="0"/>
              <a:t>Random Forest: </a:t>
            </a:r>
            <a:r>
              <a:rPr lang="en-US" sz="2000" dirty="0"/>
              <a:t>0.60 Accuracy</a:t>
            </a:r>
          </a:p>
          <a:p>
            <a:r>
              <a:rPr lang="en-US" sz="2000" b="1" dirty="0"/>
              <a:t>Support Vector Machine (SVM): </a:t>
            </a:r>
            <a:r>
              <a:rPr lang="en-US" sz="2000" dirty="0"/>
              <a:t>0.62 Accuracy</a:t>
            </a:r>
          </a:p>
          <a:p>
            <a:r>
              <a:rPr lang="en-US" sz="2000" b="1" dirty="0"/>
              <a:t>Naive Bayes: </a:t>
            </a:r>
            <a:r>
              <a:rPr lang="en-US" sz="2000" dirty="0"/>
              <a:t>0.62 Accuracy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Logistic Regression, Naive Bayes and SVM achieved the highest accuracy at </a:t>
            </a:r>
            <a:r>
              <a:rPr lang="en-US" sz="2200" b="1" dirty="0"/>
              <a:t>0.63</a:t>
            </a:r>
            <a:r>
              <a:rPr lang="en-US" sz="2200" dirty="0"/>
              <a:t>, making it the best-performing model. Decision Tree Classifier had the lowest accuracy at </a:t>
            </a:r>
            <a:r>
              <a:rPr lang="en-US" sz="2200" b="1" dirty="0"/>
              <a:t>0.59</a:t>
            </a:r>
            <a:r>
              <a:rPr lang="en-US" sz="2200" dirty="0"/>
              <a:t>. Random Forest performed similarly with accuracies of</a:t>
            </a:r>
            <a:r>
              <a:rPr lang="en-US" sz="2200" b="1" dirty="0"/>
              <a:t>0.62</a:t>
            </a:r>
            <a:r>
              <a:rPr lang="en-US" sz="2200" dirty="0"/>
              <a:t>, respectively.</a:t>
            </a:r>
          </a:p>
          <a:p>
            <a:endParaRPr lang="en-KE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294C3-B382-4286-AA40-31F5B461FB23}"/>
              </a:ext>
            </a:extLst>
          </p:cNvPr>
          <p:cNvSpPr txBox="1"/>
          <p:nvPr/>
        </p:nvSpPr>
        <p:spPr>
          <a:xfrm>
            <a:off x="6170177" y="6183255"/>
            <a:ext cx="6021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foto.wuestenigel.com/diagnosis-pancreatitis-written-on-medical-blue-folder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B0E6C6-FF3D-4166-AA0E-161820D1589B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Sego Mich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107669" cy="288000"/>
          </a:xfrm>
        </p:spPr>
        <p:txBody>
          <a:bodyPr/>
          <a:lstStyle/>
          <a:p>
            <a:r>
              <a:rPr lang="en-US" dirty="0"/>
              <a:t>mich.sego@student.moringaschool.com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2928" y="4594956"/>
            <a:ext cx="4740715" cy="525683"/>
          </a:xfrm>
        </p:spPr>
        <p:txBody>
          <a:bodyPr/>
          <a:lstStyle/>
          <a:p>
            <a:r>
              <a:rPr lang="en-US" dirty="0"/>
              <a:t>https://github.com/Sego-Mich/mich_phase_3_final_project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C0B87-54F7-4337-BB61-2E1BEDBF30C2}"/>
              </a:ext>
            </a:extLst>
          </p:cNvPr>
          <p:cNvSpPr txBox="1"/>
          <p:nvPr/>
        </p:nvSpPr>
        <p:spPr>
          <a:xfrm>
            <a:off x="3238428" y="2855631"/>
            <a:ext cx="1423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A3F722-F28C-4C02-A7EE-A64AAE67C318}"/>
              </a:ext>
            </a:extLst>
          </p:cNvPr>
          <p:cNvSpPr txBox="1"/>
          <p:nvPr/>
        </p:nvSpPr>
        <p:spPr>
          <a:xfrm>
            <a:off x="2955850" y="3666606"/>
            <a:ext cx="168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FLU SHOT LEARNING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5" name="Picture Placeholder 16">
            <a:extLst>
              <a:ext uri="{FF2B5EF4-FFF2-40B4-BE49-F238E27FC236}">
                <a16:creationId xmlns:a16="http://schemas.microsoft.com/office/drawing/2014/main" id="{7077ECDF-CF21-4C25-81ED-09CFE1A481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7993" y="860944"/>
            <a:ext cx="353933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26" name="Hexagon 25">
            <a:extLst>
              <a:ext uri="{FF2B5EF4-FFF2-40B4-BE49-F238E27FC236}">
                <a16:creationId xmlns:a16="http://schemas.microsoft.com/office/drawing/2014/main" id="{E96633F1-522C-476C-8ECF-56DCC242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Company name and logo group of information&#10;">
            <a:extLst>
              <a:ext uri="{FF2B5EF4-FFF2-40B4-BE49-F238E27FC236}">
                <a16:creationId xmlns:a16="http://schemas.microsoft.com/office/drawing/2014/main" id="{A86DAF3F-3894-4407-962D-06684AD00075}"/>
              </a:ext>
            </a:extLst>
          </p:cNvPr>
          <p:cNvGrpSpPr/>
          <p:nvPr/>
        </p:nvGrpSpPr>
        <p:grpSpPr>
          <a:xfrm>
            <a:off x="2955850" y="2855631"/>
            <a:ext cx="1706366" cy="1118752"/>
            <a:chOff x="2955850" y="2902286"/>
            <a:chExt cx="1706366" cy="11187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18065-D974-4BA7-AE75-BD6F4D635B6D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903BD-37D2-4838-9754-B030024CC1B7}"/>
                </a:ext>
              </a:extLst>
            </p:cNvPr>
            <p:cNvSpPr txBox="1"/>
            <p:nvPr/>
          </p:nvSpPr>
          <p:spPr>
            <a:xfrm>
              <a:off x="2955850" y="3713261"/>
              <a:ext cx="1682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FLU SHOT LEARNING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5864B53C-7F07-4D0F-94F1-A2A340BACE8B}"/>
              </a:ext>
            </a:extLst>
          </p:cNvPr>
          <p:cNvSpPr txBox="1">
            <a:spLocks/>
          </p:cNvSpPr>
          <p:nvPr/>
        </p:nvSpPr>
        <p:spPr>
          <a:xfrm>
            <a:off x="6822929" y="3846073"/>
            <a:ext cx="3445782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2547XXXXXX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7601970" cy="1215566"/>
          </a:xfrm>
        </p:spPr>
        <p:txBody>
          <a:bodyPr>
            <a:noAutofit/>
          </a:bodyPr>
          <a:lstStyle/>
          <a:p>
            <a:pPr algn="ctr"/>
            <a:r>
              <a:rPr lang="en-US" sz="4900" b="0" dirty="0"/>
              <a:t>OVERVIEW OF THE   </a:t>
            </a:r>
            <a:r>
              <a:rPr lang="en-US" sz="4900" b="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31934"/>
            <a:ext cx="7342631" cy="2958274"/>
          </a:xfrm>
        </p:spPr>
        <p:txBody>
          <a:bodyPr/>
          <a:lstStyle/>
          <a:p>
            <a:r>
              <a:rPr lang="en-US" sz="3600" b="1" dirty="0">
                <a:solidFill>
                  <a:srgbClr val="013657"/>
                </a:solidFill>
              </a:rPr>
              <a:t>Project Overview</a:t>
            </a:r>
          </a:p>
          <a:p>
            <a:r>
              <a:rPr lang="en-US" sz="2400" dirty="0"/>
              <a:t> </a:t>
            </a:r>
            <a:r>
              <a:rPr lang="en-US" sz="2800" dirty="0"/>
              <a:t>Analysis of Vaccination Patterns from the National 2009 Seasonal Flu Survey</a:t>
            </a:r>
            <a:endParaRPr lang="en-US" sz="24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4000" y="1340624"/>
            <a:ext cx="5588000" cy="4803502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936A0F-F5D1-4D10-98FC-77C782B5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214"/>
            <a:ext cx="4942829" cy="2958275"/>
          </a:xfr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363098"/>
          </a:xfrm>
        </p:spPr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C96072-98B2-47B0-B66B-4E4D22D7D7BB}"/>
              </a:ext>
            </a:extLst>
          </p:cNvPr>
          <p:cNvSpPr txBox="1">
            <a:spLocks/>
          </p:cNvSpPr>
          <p:nvPr/>
        </p:nvSpPr>
        <p:spPr>
          <a:xfrm>
            <a:off x="531378" y="1732547"/>
            <a:ext cx="10730180" cy="4355269"/>
          </a:xfrm>
          <a:prstGeom prst="rect">
            <a:avLst/>
          </a:prstGeom>
          <a:solidFill>
            <a:srgbClr val="F2F2F2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vaccine for the H1N1 flu virus became publicly available in October 2009. In late 2009 and early 2010, the United States conducted the National 2009 H1N1 Flu Survey. </a:t>
            </a:r>
          </a:p>
          <a:p>
            <a:r>
              <a:rPr lang="en-US" dirty="0"/>
              <a:t>This phone survey asked respondents whether they had received the H1N1 and seasonal flu vaccines, in conjunction with questions about themselves. </a:t>
            </a:r>
          </a:p>
          <a:p>
            <a:r>
              <a:rPr lang="en-US" dirty="0"/>
              <a:t>These additional questions covered their social, economic, and demographic background, opinions on risks of illness and vaccine effectiveness, and behaviors towards mitigating transmission. </a:t>
            </a:r>
          </a:p>
          <a:p>
            <a:r>
              <a:rPr lang="en-US" dirty="0"/>
              <a:t>A better understanding of how these characteristics are associated with personal vaccination patterns can provide guidance for future public health efforts.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91C5D-7FAA-48C9-96F4-500A98CAB993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22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D0ACB-346A-41F3-917A-5BF7DFC2828B}"/>
              </a:ext>
            </a:extLst>
          </p:cNvPr>
          <p:cNvSpPr txBox="1"/>
          <p:nvPr/>
        </p:nvSpPr>
        <p:spPr>
          <a:xfrm>
            <a:off x="673769" y="1356997"/>
            <a:ext cx="112134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KE" altLang="en-KE" sz="2800" b="1" dirty="0">
                <a:solidFill>
                  <a:srgbClr val="FFC000"/>
                </a:solidFill>
                <a:latin typeface="Arial" panose="020B0604020202020204" pitchFamily="34" charset="0"/>
              </a:rPr>
              <a:t>Main Objective</a:t>
            </a:r>
            <a:br>
              <a:rPr lang="en-KE" altLang="en-KE" sz="2400" dirty="0">
                <a:latin typeface="Arial" panose="020B0604020202020204" pitchFamily="34" charset="0"/>
              </a:rPr>
            </a:b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To </a:t>
            </a:r>
            <a:r>
              <a:rPr lang="en-KE" altLang="en-KE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the demographic characteristics of respondents, including age, education, income, employment, and household composition.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KE" altLang="en-KE" sz="2800" b="1" dirty="0">
                <a:solidFill>
                  <a:srgbClr val="FFC000"/>
                </a:solidFill>
                <a:latin typeface="Arial" panose="020B0604020202020204" pitchFamily="34" charset="0"/>
              </a:rPr>
              <a:t>Specific Objectives</a:t>
            </a:r>
            <a:endParaRPr lang="en-KE" altLang="en-KE" sz="28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Age Distribution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Examine the age group distribution among respondents.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Educational Attainment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KE" altLang="en-KE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the levels of education across different respondents.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Income and Employment Status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Assess variations in income levels and employment status.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Household Composition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Investigate household structure based on marital status, homeownership, and number of adults/children.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KE" altLang="en-KE" sz="2400" b="1" dirty="0">
                <a:solidFill>
                  <a:schemeClr val="bg1"/>
                </a:solidFill>
                <a:latin typeface="Arial" panose="020B0604020202020204" pitchFamily="34" charset="0"/>
              </a:rPr>
              <a:t>Geographic Demographics</a:t>
            </a:r>
            <a:r>
              <a:rPr lang="en-KE" altLang="en-KE" sz="2400" dirty="0">
                <a:solidFill>
                  <a:schemeClr val="bg1"/>
                </a:solidFill>
                <a:latin typeface="Arial" panose="020B0604020202020204" pitchFamily="34" charset="0"/>
              </a:rPr>
              <a:t> – Identify demographic variations across different regions.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KE" altLang="en-KE" sz="24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ACF11-D7F6-4A76-8A40-C70DED562D48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Business Understanding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Data Understanding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Data Preparation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Modeling</a:t>
            </a:r>
          </a:p>
          <a:p>
            <a:pPr marL="342900" indent="-3429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5736C-4241-4A7C-AC19-CAF18B9AADEF}"/>
              </a:ext>
            </a:extLst>
          </p:cNvPr>
          <p:cNvSpPr/>
          <p:nvPr/>
        </p:nvSpPr>
        <p:spPr>
          <a:xfrm>
            <a:off x="5247249" y="1072484"/>
            <a:ext cx="154745" cy="60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3080" name="Picture 8" descr="Four Problems in Using CRISP-DM and How To Fix Them - KDnuggets">
            <a:extLst>
              <a:ext uri="{FF2B5EF4-FFF2-40B4-BE49-F238E27FC236}">
                <a16:creationId xmlns:a16="http://schemas.microsoft.com/office/drawing/2014/main" id="{E628F605-9F80-4F0F-B613-36082366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5" y="1681379"/>
            <a:ext cx="4314093" cy="408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age group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8" y="1681377"/>
            <a:ext cx="5347697" cy="31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0" y="1681378"/>
            <a:ext cx="5347697" cy="317197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65+ Years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18 – 34 Years are most non vaccinated</a:t>
            </a:r>
          </a:p>
        </p:txBody>
      </p:sp>
    </p:spTree>
    <p:extLst>
      <p:ext uri="{BB962C8B-B14F-4D97-AF65-F5344CB8AC3E}">
        <p14:creationId xmlns:p14="http://schemas.microsoft.com/office/powerpoint/2010/main" val="279961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education level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8" y="1248230"/>
            <a:ext cx="5347697" cy="400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0" y="1248230"/>
            <a:ext cx="5347697" cy="3916861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College Graduate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All education levels </a:t>
            </a:r>
            <a:r>
              <a:rPr lang="en-US" sz="2400" b="0" dirty="0" err="1"/>
              <a:t>aremore</a:t>
            </a:r>
            <a:r>
              <a:rPr lang="en-US" sz="2400" b="0" dirty="0"/>
              <a:t> non vaccinated than vaccinated.</a:t>
            </a:r>
          </a:p>
        </p:txBody>
      </p:sp>
    </p:spTree>
    <p:extLst>
      <p:ext uri="{BB962C8B-B14F-4D97-AF65-F5344CB8AC3E}">
        <p14:creationId xmlns:p14="http://schemas.microsoft.com/office/powerpoint/2010/main" val="188140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income poverty and employment status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8" y="1681377"/>
            <a:ext cx="4656916" cy="31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74" y="1681378"/>
            <a:ext cx="4719069" cy="317197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25823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College Graduate are most vaccinated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College graduate are most non vaccinated also.</a:t>
            </a:r>
          </a:p>
        </p:txBody>
      </p:sp>
    </p:spTree>
    <p:extLst>
      <p:ext uri="{BB962C8B-B14F-4D97-AF65-F5344CB8AC3E}">
        <p14:creationId xmlns:p14="http://schemas.microsoft.com/office/powerpoint/2010/main" val="5651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628293" cy="114796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seasonal vaccine per household composition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9AF46-6F77-444A-BC04-5DDE3EAB97B6}"/>
              </a:ext>
            </a:extLst>
          </p:cNvPr>
          <p:cNvSpPr/>
          <p:nvPr/>
        </p:nvSpPr>
        <p:spPr>
          <a:xfrm>
            <a:off x="11146971" y="209028"/>
            <a:ext cx="740227" cy="560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CD263-5FCF-45B0-A373-D3AD5E7A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304626"/>
            <a:ext cx="5134693" cy="2746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A990-E409-4744-8FA8-124F99C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20" y="2304626"/>
            <a:ext cx="5119678" cy="2746345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EA857AAB-DC9A-4E48-AC12-6F301031CBF1}"/>
              </a:ext>
            </a:extLst>
          </p:cNvPr>
          <p:cNvSpPr txBox="1">
            <a:spLocks/>
          </p:cNvSpPr>
          <p:nvPr/>
        </p:nvSpPr>
        <p:spPr>
          <a:xfrm>
            <a:off x="831850" y="5410927"/>
            <a:ext cx="5134693" cy="8157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all regions most respondents do not take most vaccines as those who do.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49F4190E-7706-4338-9710-C4B7B3580BD8}"/>
              </a:ext>
            </a:extLst>
          </p:cNvPr>
          <p:cNvSpPr txBox="1">
            <a:spLocks/>
          </p:cNvSpPr>
          <p:nvPr/>
        </p:nvSpPr>
        <p:spPr>
          <a:xfrm>
            <a:off x="6655760" y="5430130"/>
            <a:ext cx="5096675" cy="66118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 the survey all regions most respondents do not take most vaccines as those who do.</a:t>
            </a:r>
          </a:p>
        </p:txBody>
      </p:sp>
    </p:spTree>
    <p:extLst>
      <p:ext uri="{BB962C8B-B14F-4D97-AF65-F5344CB8AC3E}">
        <p14:creationId xmlns:p14="http://schemas.microsoft.com/office/powerpoint/2010/main" val="112091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563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Office Theme</vt:lpstr>
      <vt:lpstr>Flu Shot Learning: Predict Seasonal Flu Vaccines</vt:lpstr>
      <vt:lpstr>OVERVIEW OF THE   PROJECT</vt:lpstr>
      <vt:lpstr>Business problem </vt:lpstr>
      <vt:lpstr>Objectives</vt:lpstr>
      <vt:lpstr>Methodology</vt:lpstr>
      <vt:lpstr>Comparison of seasonal vaccine per age group</vt:lpstr>
      <vt:lpstr>Comparison of seasonal vaccine per education level</vt:lpstr>
      <vt:lpstr>Comparison of seasonal vaccine per income poverty and employment status</vt:lpstr>
      <vt:lpstr>Comparison of seasonal vaccine per household composition</vt:lpstr>
      <vt:lpstr>Comparison of seasonal vaccine per geographic composition</vt:lpstr>
      <vt:lpstr>Tools and Libraries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2025-03-07T16:04:22Z</dcterms:created>
  <dcterms:modified xsi:type="dcterms:W3CDTF">2025-03-08T17:12:30Z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