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67" r:id="rId6"/>
    <p:sldId id="284" r:id="rId7"/>
    <p:sldId id="294" r:id="rId8"/>
    <p:sldId id="296" r:id="rId9"/>
    <p:sldId id="293" r:id="rId10"/>
    <p:sldId id="268" r:id="rId11"/>
    <p:sldId id="291" r:id="rId12"/>
    <p:sldId id="275" r:id="rId13"/>
    <p:sldId id="292" r:id="rId14"/>
    <p:sldId id="295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9" autoAdjust="0"/>
  </p:normalViewPr>
  <p:slideViewPr>
    <p:cSldViewPr snapToGrid="0">
      <p:cViewPr varScale="1">
        <p:scale>
          <a:sx n="60" d="100"/>
          <a:sy n="60" d="100"/>
        </p:scale>
        <p:origin x="48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48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636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78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024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39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12/1/2024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Cleaning &amp; Analysis of National Transportation Safety Board Data on Accidents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By sego </a:t>
            </a:r>
            <a:r>
              <a:rPr lang="en-US" b="1" dirty="0" err="1">
                <a:latin typeface="+mj-lt"/>
              </a:rPr>
              <a:t>mich</a:t>
            </a:r>
            <a:endParaRPr lang="en-US" b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467D9-5678-4D14-9854-5F1D5DAF5DD9}"/>
              </a:ext>
            </a:extLst>
          </p:cNvPr>
          <p:cNvSpPr/>
          <p:nvPr/>
        </p:nvSpPr>
        <p:spPr>
          <a:xfrm>
            <a:off x="0" y="0"/>
            <a:ext cx="63119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D38ED34-F745-4117-B4CD-2C5514B19D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3" r="24123"/>
          <a:stretch>
            <a:fillRect/>
          </a:stretch>
        </p:blipFill>
        <p:spPr>
          <a:xfrm>
            <a:off x="0" y="0"/>
            <a:ext cx="6311900" cy="6858000"/>
          </a:xfr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Injuries per Year Classified by Make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F351CF-CC5F-4D47-8062-726B1AD46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42" y="2108200"/>
            <a:ext cx="10028765" cy="3760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B12CC-62A7-4065-A8E0-EEC266F25E2C}"/>
              </a:ext>
            </a:extLst>
          </p:cNvPr>
          <p:cNvSpPr txBox="1"/>
          <p:nvPr/>
        </p:nvSpPr>
        <p:spPr>
          <a:xfrm>
            <a:off x="1700463" y="1588168"/>
            <a:ext cx="8277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increase of accidents for all the aircraft make. Cessna has however from around 2003 has experienced a decline.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186153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Recommendations/Next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B12CC-62A7-4065-A8E0-EEC266F25E2C}"/>
              </a:ext>
            </a:extLst>
          </p:cNvPr>
          <p:cNvSpPr txBox="1"/>
          <p:nvPr/>
        </p:nvSpPr>
        <p:spPr>
          <a:xfrm>
            <a:off x="1700463" y="1588168"/>
            <a:ext cx="8277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Cessna has the highest number of accidents, while Boeing has the fewest.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Single-engine aircraft pose higher risks, whereas three-engine aircraft are safer.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Aircraft from recommended makes include Cessna, Piper, and Beech.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Two-engine aircraft cause fewer injuries.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Accidents have been increasing over the years, with severity worsening.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Accidents have risen for all aircraft makes, but Cessna has shown a decline since around 2003.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57018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Business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8C307-AC48-445A-AA5F-C7E69F687456}"/>
              </a:ext>
            </a:extLst>
          </p:cNvPr>
          <p:cNvSpPr txBox="1"/>
          <p:nvPr/>
        </p:nvSpPr>
        <p:spPr>
          <a:xfrm>
            <a:off x="866274" y="1941095"/>
            <a:ext cx="9128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company is expanding into new industries to diversify its portfolio and is exploring the purchase and operation of airplanes for both commercial and private use. </a:t>
            </a:r>
          </a:p>
          <a:p>
            <a:r>
              <a:rPr lang="en-US" sz="2400" dirty="0"/>
              <a:t>I have been tasked with identifying potential risks associated with aircraft and determining which options pose the lowest risk for this new business venture.</a:t>
            </a:r>
          </a:p>
          <a:p>
            <a:r>
              <a:rPr lang="en-US" sz="2400" dirty="0"/>
              <a:t> My findings will then be translated into actionable insights to guide the head of the new aviation division in making informed decisions about aircraft purchases.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Used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Data Manipulation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+mj-lt"/>
              </a:rPr>
              <a:t>Numpy</a:t>
            </a:r>
            <a:endParaRPr lang="en-US" sz="24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Pandas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Data Visualization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Matplotlib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Seaborn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304688" y="3376439"/>
            <a:ext cx="499424" cy="4994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08CE59-0CB0-450A-BDEC-E12EF5BE7F25}"/>
              </a:ext>
            </a:extLst>
          </p:cNvPr>
          <p:cNvGrpSpPr/>
          <p:nvPr/>
        </p:nvGrpSpPr>
        <p:grpSpPr>
          <a:xfrm>
            <a:off x="5062330" y="1113182"/>
            <a:ext cx="609600" cy="662609"/>
            <a:chOff x="4955436" y="969694"/>
            <a:chExt cx="1075482" cy="107548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3CC8C8-C572-4E49-8CD7-854D741FCA59}"/>
                </a:ext>
              </a:extLst>
            </p:cNvPr>
            <p:cNvSpPr/>
            <p:nvPr/>
          </p:nvSpPr>
          <p:spPr>
            <a:xfrm>
              <a:off x="4955436" y="969694"/>
              <a:ext cx="1075482" cy="107548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 descr="Open Book">
              <a:extLst>
                <a:ext uri="{FF2B5EF4-FFF2-40B4-BE49-F238E27FC236}">
                  <a16:creationId xmlns:a16="http://schemas.microsoft.com/office/drawing/2014/main" id="{F3094090-5367-4876-B589-821023877F42}"/>
                </a:ext>
              </a:extLst>
            </p:cNvPr>
            <p:cNvSpPr/>
            <p:nvPr/>
          </p:nvSpPr>
          <p:spPr>
            <a:xfrm>
              <a:off x="5184638" y="1198895"/>
              <a:ext cx="617080" cy="617080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D8EBA-CA76-47B3-98ED-576E9A9AB3C2}"/>
              </a:ext>
            </a:extLst>
          </p:cNvPr>
          <p:cNvSpPr txBox="1"/>
          <p:nvPr/>
        </p:nvSpPr>
        <p:spPr>
          <a:xfrm>
            <a:off x="5518483" y="737937"/>
            <a:ext cx="59195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 objective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To help decide which aircraft to purchase and operate airplanes for commercial and private enterprises.</a:t>
            </a:r>
          </a:p>
          <a:p>
            <a:r>
              <a:rPr lang="en-US" sz="2800" b="1" dirty="0"/>
              <a:t>Specific objectives</a:t>
            </a:r>
          </a:p>
          <a:p>
            <a:r>
              <a:rPr lang="en-US" sz="2800" dirty="0"/>
              <a:t>To find a correlation and visualize between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 make and mode and their risks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 the type of aircraft category and their risks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 The type of engine and no of engines and their risks.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8148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Number of Accidents per Make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81AC5-F508-4A43-B643-FE7060D50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2509067"/>
            <a:ext cx="9817767" cy="3602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8C307-AC48-445A-AA5F-C7E69F687456}"/>
              </a:ext>
            </a:extLst>
          </p:cNvPr>
          <p:cNvSpPr txBox="1"/>
          <p:nvPr/>
        </p:nvSpPr>
        <p:spPr>
          <a:xfrm>
            <a:off x="866274" y="1941095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Cessna has most accidents while Boeing has least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628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Comparison of Number of Engines to Total Fatal Injuries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81AC5-F508-4A43-B643-FE7060D50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9067"/>
            <a:ext cx="8608194" cy="3602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8C307-AC48-445A-AA5F-C7E69F687456}"/>
              </a:ext>
            </a:extLst>
          </p:cNvPr>
          <p:cNvSpPr txBox="1"/>
          <p:nvPr/>
        </p:nvSpPr>
        <p:spPr>
          <a:xfrm>
            <a:off x="1036454" y="1938547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Aircraft with </a:t>
            </a:r>
            <a:r>
              <a:rPr lang="en-US" dirty="0" err="1"/>
              <a:t>number_of_engines</a:t>
            </a:r>
            <a:r>
              <a:rPr lang="en-US" dirty="0"/>
              <a:t> = 1 is high risk and with 3 engines is low risk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5756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Number of Aircrafts by Make Classified by Number of Engines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A82B7A-0482-42FF-BC8B-6BCE3516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5" y="2325163"/>
            <a:ext cx="10028768" cy="37547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D65B9-7944-4A82-AD65-B1621DFF4CAF}"/>
              </a:ext>
            </a:extLst>
          </p:cNvPr>
          <p:cNvSpPr txBox="1"/>
          <p:nvPr/>
        </p:nvSpPr>
        <p:spPr>
          <a:xfrm>
            <a:off x="1230841" y="1925053"/>
            <a:ext cx="823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Aircraft with Make recommended is either Cessna, Piper or Beech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30442"/>
            <a:ext cx="10058400" cy="806918"/>
          </a:xfrm>
        </p:spPr>
        <p:txBody>
          <a:bodyPr>
            <a:normAutofit/>
          </a:bodyPr>
          <a:lstStyle/>
          <a:p>
            <a:r>
              <a:rPr lang="en-US" sz="3600" dirty="0"/>
              <a:t>Total Uninjured to  Number of Engines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A82B7A-0482-42FF-BC8B-6BCE3516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5" y="2325163"/>
            <a:ext cx="10028768" cy="37547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D65B9-7944-4A82-AD65-B1621DFF4CAF}"/>
              </a:ext>
            </a:extLst>
          </p:cNvPr>
          <p:cNvSpPr txBox="1"/>
          <p:nvPr/>
        </p:nvSpPr>
        <p:spPr>
          <a:xfrm>
            <a:off x="1230841" y="1925053"/>
            <a:ext cx="823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Engines with 2 injuries caused less harm.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220034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Injuries per Year Classified by Severity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F351CF-CC5F-4D47-8062-726B1AD46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41" y="2108200"/>
            <a:ext cx="10028768" cy="3760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B12CC-62A7-4065-A8E0-EEC266F25E2C}"/>
              </a:ext>
            </a:extLst>
          </p:cNvPr>
          <p:cNvSpPr txBox="1"/>
          <p:nvPr/>
        </p:nvSpPr>
        <p:spPr>
          <a:xfrm>
            <a:off x="1700463" y="1588168"/>
            <a:ext cx="827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increase of accidents over the years with severity getting worse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379</Words>
  <Application>Microsoft Office PowerPoint</Application>
  <PresentationFormat>Widescreen</PresentationFormat>
  <Paragraphs>52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RetrospectVTI</vt:lpstr>
      <vt:lpstr>Cleaning &amp; Analysis of National Transportation Safety Board Data on Accidents</vt:lpstr>
      <vt:lpstr>Business Overview</vt:lpstr>
      <vt:lpstr>Python Libraries Used</vt:lpstr>
      <vt:lpstr>Objectives</vt:lpstr>
      <vt:lpstr>Number of Accidents per Make</vt:lpstr>
      <vt:lpstr>Comparison of Number of Engines to Total Fatal Injuries</vt:lpstr>
      <vt:lpstr>Number of Aircrafts by Make Classified by Number of Engines</vt:lpstr>
      <vt:lpstr>Total Uninjured to  Number of Engines</vt:lpstr>
      <vt:lpstr>Total Injuries per Year Classified by Severity</vt:lpstr>
      <vt:lpstr>Total Injuries per Year Classified by Make</vt:lpstr>
      <vt:lpstr>Recommendations/Next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2024-11-29T18:37:39Z</dcterms:created>
  <dcterms:modified xsi:type="dcterms:W3CDTF">2024-12-01T17:26:28Z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