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33" r:id="rId2"/>
    <p:sldId id="259" r:id="rId3"/>
    <p:sldId id="318" r:id="rId4"/>
    <p:sldId id="306" r:id="rId5"/>
    <p:sldId id="307" r:id="rId6"/>
    <p:sldId id="320" r:id="rId7"/>
    <p:sldId id="322" r:id="rId8"/>
    <p:sldId id="323" r:id="rId9"/>
    <p:sldId id="324" r:id="rId10"/>
    <p:sldId id="325" r:id="rId11"/>
    <p:sldId id="335" r:id="rId12"/>
    <p:sldId id="326" r:id="rId13"/>
    <p:sldId id="334" r:id="rId14"/>
    <p:sldId id="327" r:id="rId15"/>
    <p:sldId id="330" r:id="rId16"/>
    <p:sldId id="331" r:id="rId17"/>
    <p:sldId id="328" r:id="rId18"/>
    <p:sldId id="316" r:id="rId19"/>
    <p:sldId id="317" r:id="rId20"/>
    <p:sldId id="301" r:id="rId21"/>
    <p:sldId id="30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26" autoAdjust="0"/>
    <p:restoredTop sz="91829" autoAdjust="0"/>
  </p:normalViewPr>
  <p:slideViewPr>
    <p:cSldViewPr>
      <p:cViewPr varScale="1">
        <p:scale>
          <a:sx n="79" d="100"/>
          <a:sy n="79" d="100"/>
        </p:scale>
        <p:origin x="1603"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D0FBD5-5AAC-41FA-88A5-AB5F3864232B}" type="datetimeFigureOut">
              <a:rPr lang="en-AU" smtClean="0"/>
              <a:t>20/02/2024</a:t>
            </a:fld>
            <a:endParaRPr lang="en-AU"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1A7CF9-EC62-4367-B8E7-20F8AECFDE80}" type="slidenum">
              <a:rPr lang="en-AU" smtClean="0"/>
              <a:t>‹#›</a:t>
            </a:fld>
            <a:endParaRPr lang="en-AU" dirty="0"/>
          </a:p>
        </p:txBody>
      </p:sp>
    </p:spTree>
    <p:extLst>
      <p:ext uri="{BB962C8B-B14F-4D97-AF65-F5344CB8AC3E}">
        <p14:creationId xmlns:p14="http://schemas.microsoft.com/office/powerpoint/2010/main" val="2490869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Header Placeholder 4"/>
          <p:cNvSpPr>
            <a:spLocks noGrp="1"/>
          </p:cNvSpPr>
          <p:nvPr>
            <p:ph type="hdr" sz="quarter" idx="10"/>
          </p:nvPr>
        </p:nvSpPr>
        <p:spPr/>
        <p:txBody>
          <a:bodyPr/>
          <a:lstStyle/>
          <a:p>
            <a:endParaRPr lang="en-AU" dirty="0">
              <a:solidFill>
                <a:prstClr val="black"/>
              </a:solidFill>
            </a:endParaRPr>
          </a:p>
        </p:txBody>
      </p:sp>
    </p:spTree>
    <p:extLst>
      <p:ext uri="{BB962C8B-B14F-4D97-AF65-F5344CB8AC3E}">
        <p14:creationId xmlns:p14="http://schemas.microsoft.com/office/powerpoint/2010/main" val="2223592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This is to demonstrate three different styles of in-text citation</a:t>
            </a:r>
            <a:r>
              <a:rPr lang="en-AU" baseline="0" dirty="0"/>
              <a:t> for one author. Direct quotations o more than 40 words, quote as an indented </a:t>
            </a:r>
            <a:r>
              <a:rPr lang="en-AU" baseline="0"/>
              <a:t>block.</a:t>
            </a:r>
            <a:endParaRPr lang="en-AU" dirty="0"/>
          </a:p>
        </p:txBody>
      </p:sp>
      <p:sp>
        <p:nvSpPr>
          <p:cNvPr id="4" name="Slide Number Placeholder 3"/>
          <p:cNvSpPr>
            <a:spLocks noGrp="1"/>
          </p:cNvSpPr>
          <p:nvPr>
            <p:ph type="sldNum" sz="quarter" idx="10"/>
          </p:nvPr>
        </p:nvSpPr>
        <p:spPr/>
        <p:txBody>
          <a:bodyPr/>
          <a:lstStyle/>
          <a:p>
            <a:fld id="{C01A7CF9-EC62-4367-B8E7-20F8AECFDE80}" type="slidenum">
              <a:rPr lang="en-AU" smtClean="0"/>
              <a:t>11</a:t>
            </a:fld>
            <a:endParaRPr lang="en-AU" dirty="0"/>
          </a:p>
        </p:txBody>
      </p:sp>
    </p:spTree>
    <p:extLst>
      <p:ext uri="{BB962C8B-B14F-4D97-AF65-F5344CB8AC3E}">
        <p14:creationId xmlns:p14="http://schemas.microsoft.com/office/powerpoint/2010/main" val="748794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 handy guide. Please spend sometime explaining</a:t>
            </a:r>
            <a:r>
              <a:rPr lang="en-AU" baseline="0" dirty="0"/>
              <a:t> this.</a:t>
            </a:r>
            <a:endParaRPr lang="en-AU" dirty="0"/>
          </a:p>
        </p:txBody>
      </p:sp>
      <p:sp>
        <p:nvSpPr>
          <p:cNvPr id="4" name="Slide Number Placeholder 3"/>
          <p:cNvSpPr>
            <a:spLocks noGrp="1"/>
          </p:cNvSpPr>
          <p:nvPr>
            <p:ph type="sldNum" sz="quarter" idx="10"/>
          </p:nvPr>
        </p:nvSpPr>
        <p:spPr/>
        <p:txBody>
          <a:bodyPr/>
          <a:lstStyle/>
          <a:p>
            <a:fld id="{C01A7CF9-EC62-4367-B8E7-20F8AECFDE80}" type="slidenum">
              <a:rPr lang="en-AU" smtClean="0"/>
              <a:t>12</a:t>
            </a:fld>
            <a:endParaRPr lang="en-AU" dirty="0"/>
          </a:p>
        </p:txBody>
      </p:sp>
    </p:spTree>
    <p:extLst>
      <p:ext uri="{BB962C8B-B14F-4D97-AF65-F5344CB8AC3E}">
        <p14:creationId xmlns:p14="http://schemas.microsoft.com/office/powerpoint/2010/main" val="28586081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C01A7CF9-EC62-4367-B8E7-20F8AECFDE80}" type="slidenum">
              <a:rPr lang="en-AU" smtClean="0"/>
              <a:t>14</a:t>
            </a:fld>
            <a:endParaRPr lang="en-AU" dirty="0"/>
          </a:p>
        </p:txBody>
      </p:sp>
    </p:spTree>
    <p:extLst>
      <p:ext uri="{BB962C8B-B14F-4D97-AF65-F5344CB8AC3E}">
        <p14:creationId xmlns:p14="http://schemas.microsoft.com/office/powerpoint/2010/main" val="21065003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C01A7CF9-EC62-4367-B8E7-20F8AECFDE80}" type="slidenum">
              <a:rPr lang="en-AU" smtClean="0"/>
              <a:t>15</a:t>
            </a:fld>
            <a:endParaRPr lang="en-AU" dirty="0"/>
          </a:p>
        </p:txBody>
      </p:sp>
    </p:spTree>
    <p:extLst>
      <p:ext uri="{BB962C8B-B14F-4D97-AF65-F5344CB8AC3E}">
        <p14:creationId xmlns:p14="http://schemas.microsoft.com/office/powerpoint/2010/main" val="1847476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Just two examples. Please explain</a:t>
            </a:r>
            <a:r>
              <a:rPr lang="en-AU" baseline="0" dirty="0"/>
              <a:t> each item- titles, dates, DOIs, pages, Surname, Italics, </a:t>
            </a:r>
            <a:r>
              <a:rPr lang="en-AU" baseline="0" dirty="0" err="1"/>
              <a:t>etc</a:t>
            </a:r>
            <a:r>
              <a:rPr lang="en-AU" baseline="0" dirty="0"/>
              <a:t>…</a:t>
            </a:r>
          </a:p>
          <a:p>
            <a:endParaRPr lang="en-AU" baseline="0" dirty="0"/>
          </a:p>
          <a:p>
            <a:r>
              <a:rPr lang="en-AU" baseline="0" dirty="0"/>
              <a:t>DOI = Digital Object </a:t>
            </a:r>
            <a:r>
              <a:rPr lang="en-AU" baseline="0" dirty="0" err="1"/>
              <a:t>Identifyer</a:t>
            </a:r>
            <a:endParaRPr lang="en-AU" dirty="0"/>
          </a:p>
        </p:txBody>
      </p:sp>
      <p:sp>
        <p:nvSpPr>
          <p:cNvPr id="4" name="Slide Number Placeholder 3"/>
          <p:cNvSpPr>
            <a:spLocks noGrp="1"/>
          </p:cNvSpPr>
          <p:nvPr>
            <p:ph type="sldNum" sz="quarter" idx="10"/>
          </p:nvPr>
        </p:nvSpPr>
        <p:spPr/>
        <p:txBody>
          <a:bodyPr/>
          <a:lstStyle/>
          <a:p>
            <a:fld id="{C01A7CF9-EC62-4367-B8E7-20F8AECFDE80}" type="slidenum">
              <a:rPr lang="en-AU" smtClean="0"/>
              <a:t>16</a:t>
            </a:fld>
            <a:endParaRPr lang="en-AU" dirty="0"/>
          </a:p>
        </p:txBody>
      </p:sp>
    </p:spTree>
    <p:extLst>
      <p:ext uri="{BB962C8B-B14F-4D97-AF65-F5344CB8AC3E}">
        <p14:creationId xmlns:p14="http://schemas.microsoft.com/office/powerpoint/2010/main" val="20666792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Just some handy hints for reference</a:t>
            </a:r>
            <a:r>
              <a:rPr lang="en-AU" baseline="0" dirty="0"/>
              <a:t> list formatting.</a:t>
            </a:r>
            <a:endParaRPr lang="en-AU" dirty="0"/>
          </a:p>
        </p:txBody>
      </p:sp>
      <p:sp>
        <p:nvSpPr>
          <p:cNvPr id="4" name="Slide Number Placeholder 3"/>
          <p:cNvSpPr>
            <a:spLocks noGrp="1"/>
          </p:cNvSpPr>
          <p:nvPr>
            <p:ph type="sldNum" sz="quarter" idx="10"/>
          </p:nvPr>
        </p:nvSpPr>
        <p:spPr/>
        <p:txBody>
          <a:bodyPr/>
          <a:lstStyle/>
          <a:p>
            <a:fld id="{C01A7CF9-EC62-4367-B8E7-20F8AECFDE80}" type="slidenum">
              <a:rPr lang="en-AU" smtClean="0"/>
              <a:t>17</a:t>
            </a:fld>
            <a:endParaRPr lang="en-AU" dirty="0"/>
          </a:p>
        </p:txBody>
      </p:sp>
    </p:spTree>
    <p:extLst>
      <p:ext uri="{BB962C8B-B14F-4D97-AF65-F5344CB8AC3E}">
        <p14:creationId xmlns:p14="http://schemas.microsoft.com/office/powerpoint/2010/main" val="37485212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At</a:t>
            </a:r>
            <a:r>
              <a:rPr lang="en-AU" baseline="0" dirty="0"/>
              <a:t> this stage, I usually open up MS Word on my PC and demonstrate it to the students. If you permit students to use MS Word for generating their references, please feel free to show them how.</a:t>
            </a:r>
            <a:endParaRPr lang="en-AU" dirty="0"/>
          </a:p>
        </p:txBody>
      </p:sp>
      <p:sp>
        <p:nvSpPr>
          <p:cNvPr id="4" name="Slide Number Placeholder 3"/>
          <p:cNvSpPr>
            <a:spLocks noGrp="1"/>
          </p:cNvSpPr>
          <p:nvPr>
            <p:ph type="sldNum" sz="quarter" idx="10"/>
          </p:nvPr>
        </p:nvSpPr>
        <p:spPr/>
        <p:txBody>
          <a:bodyPr/>
          <a:lstStyle/>
          <a:p>
            <a:fld id="{C01A7CF9-EC62-4367-B8E7-20F8AECFDE80}" type="slidenum">
              <a:rPr lang="en-AU" smtClean="0"/>
              <a:t>18</a:t>
            </a:fld>
            <a:endParaRPr lang="en-AU" dirty="0"/>
          </a:p>
        </p:txBody>
      </p:sp>
    </p:spTree>
    <p:extLst>
      <p:ext uri="{BB962C8B-B14F-4D97-AF65-F5344CB8AC3E}">
        <p14:creationId xmlns:p14="http://schemas.microsoft.com/office/powerpoint/2010/main" val="13137402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All students need to write an</a:t>
            </a:r>
            <a:r>
              <a:rPr lang="en-AU" baseline="0" dirty="0"/>
              <a:t> in-text citation and a complete reference in class.</a:t>
            </a:r>
            <a:endParaRPr lang="en-AU" dirty="0"/>
          </a:p>
        </p:txBody>
      </p:sp>
      <p:sp>
        <p:nvSpPr>
          <p:cNvPr id="4" name="Slide Number Placeholder 3"/>
          <p:cNvSpPr>
            <a:spLocks noGrp="1"/>
          </p:cNvSpPr>
          <p:nvPr>
            <p:ph type="sldNum" sz="quarter" idx="10"/>
          </p:nvPr>
        </p:nvSpPr>
        <p:spPr/>
        <p:txBody>
          <a:bodyPr/>
          <a:lstStyle/>
          <a:p>
            <a:fld id="{C01A7CF9-EC62-4367-B8E7-20F8AECFDE80}" type="slidenum">
              <a:rPr lang="en-AU" smtClean="0"/>
              <a:t>19</a:t>
            </a:fld>
            <a:endParaRPr lang="en-AU" dirty="0"/>
          </a:p>
        </p:txBody>
      </p:sp>
    </p:spTree>
    <p:extLst>
      <p:ext uri="{BB962C8B-B14F-4D97-AF65-F5344CB8AC3E}">
        <p14:creationId xmlns:p14="http://schemas.microsoft.com/office/powerpoint/2010/main" val="42383783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Please refer them to the</a:t>
            </a:r>
            <a:r>
              <a:rPr lang="en-AU" baseline="0" dirty="0"/>
              <a:t> workbook for the exercises.</a:t>
            </a:r>
          </a:p>
          <a:p>
            <a:r>
              <a:rPr lang="en-AU" baseline="0" dirty="0"/>
              <a:t>This is due on W3D1 as a </a:t>
            </a:r>
            <a:r>
              <a:rPr lang="en-AU" baseline="0"/>
              <a:t>graded component.</a:t>
            </a:r>
            <a:endParaRPr lang="en-AU" baseline="0" dirty="0"/>
          </a:p>
        </p:txBody>
      </p:sp>
      <p:sp>
        <p:nvSpPr>
          <p:cNvPr id="4" name="Slide Number Placeholder 3"/>
          <p:cNvSpPr>
            <a:spLocks noGrp="1"/>
          </p:cNvSpPr>
          <p:nvPr>
            <p:ph type="sldNum" sz="quarter" idx="10"/>
          </p:nvPr>
        </p:nvSpPr>
        <p:spPr/>
        <p:txBody>
          <a:bodyPr/>
          <a:lstStyle/>
          <a:p>
            <a:fld id="{C01A7CF9-EC62-4367-B8E7-20F8AECFDE80}" type="slidenum">
              <a:rPr lang="en-AU" smtClean="0"/>
              <a:t>20</a:t>
            </a:fld>
            <a:endParaRPr lang="en-AU" dirty="0"/>
          </a:p>
        </p:txBody>
      </p:sp>
    </p:spTree>
    <p:extLst>
      <p:ext uri="{BB962C8B-B14F-4D97-AF65-F5344CB8AC3E}">
        <p14:creationId xmlns:p14="http://schemas.microsoft.com/office/powerpoint/2010/main" val="2220149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ECEF2CD-ED9F-42CB-AACB-ABEC57A62BC7}" type="slidenum">
              <a:rPr lang="en-AU" smtClean="0"/>
              <a:t>2</a:t>
            </a:fld>
            <a:endParaRPr lang="en-AU" dirty="0"/>
          </a:p>
        </p:txBody>
      </p:sp>
    </p:spTree>
    <p:extLst>
      <p:ext uri="{BB962C8B-B14F-4D97-AF65-F5344CB8AC3E}">
        <p14:creationId xmlns:p14="http://schemas.microsoft.com/office/powerpoint/2010/main" val="3779053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Here, explain what referencing is and why it is important. </a:t>
            </a:r>
          </a:p>
        </p:txBody>
      </p:sp>
      <p:sp>
        <p:nvSpPr>
          <p:cNvPr id="4" name="Slide Number Placeholder 3"/>
          <p:cNvSpPr>
            <a:spLocks noGrp="1"/>
          </p:cNvSpPr>
          <p:nvPr>
            <p:ph type="sldNum" sz="quarter" idx="10"/>
          </p:nvPr>
        </p:nvSpPr>
        <p:spPr/>
        <p:txBody>
          <a:bodyPr/>
          <a:lstStyle/>
          <a:p>
            <a:fld id="{C01A7CF9-EC62-4367-B8E7-20F8AECFDE80}" type="slidenum">
              <a:rPr lang="en-AU" smtClean="0"/>
              <a:t>3</a:t>
            </a:fld>
            <a:endParaRPr lang="en-AU" dirty="0"/>
          </a:p>
        </p:txBody>
      </p:sp>
    </p:spTree>
    <p:extLst>
      <p:ext uri="{BB962C8B-B14F-4D97-AF65-F5344CB8AC3E}">
        <p14:creationId xmlns:p14="http://schemas.microsoft.com/office/powerpoint/2010/main" val="3618913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r>
              <a:rPr lang="en-AU" dirty="0"/>
              <a:t>- Acknowledging a source is courtesy to the person whose idea or words you have used or referred to.</a:t>
            </a:r>
          </a:p>
          <a:p>
            <a:pPr eaLnBrk="1" hangingPunct="1">
              <a:spcBef>
                <a:spcPct val="0"/>
              </a:spcBef>
            </a:pPr>
            <a:endParaRPr lang="en-AU" dirty="0"/>
          </a:p>
          <a:p>
            <a:pPr eaLnBrk="1" hangingPunct="1">
              <a:spcBef>
                <a:spcPct val="0"/>
              </a:spcBef>
            </a:pPr>
            <a:r>
              <a:rPr lang="en-AU" dirty="0"/>
              <a:t>- By giving the source you make it clear to the reader that you are not trying to pretend somebody else’s work is your own. (You are not plagiarizing!)  </a:t>
            </a:r>
          </a:p>
          <a:p>
            <a:pPr eaLnBrk="1" hangingPunct="1">
              <a:spcBef>
                <a:spcPct val="0"/>
              </a:spcBef>
            </a:pPr>
            <a:endParaRPr lang="en-AU" dirty="0"/>
          </a:p>
          <a:p>
            <a:pPr eaLnBrk="1" hangingPunct="1">
              <a:spcBef>
                <a:spcPct val="0"/>
              </a:spcBef>
            </a:pPr>
            <a:r>
              <a:rPr lang="en-AU" dirty="0"/>
              <a:t>- The source helps your readers to find the original texts or web pages to read  themselves  should they wish.</a:t>
            </a:r>
          </a:p>
          <a:p>
            <a:pPr eaLnBrk="1" hangingPunct="1">
              <a:spcBef>
                <a:spcPct val="0"/>
              </a:spcBef>
            </a:pPr>
            <a:endParaRPr lang="en-AU" dirty="0"/>
          </a:p>
          <a:p>
            <a:pPr eaLnBrk="1" hangingPunct="1">
              <a:spcBef>
                <a:spcPct val="0"/>
              </a:spcBef>
            </a:pPr>
            <a:r>
              <a:rPr lang="en-AU" dirty="0"/>
              <a:t>- If you need to check something later, the reference will help you find it again more easily.</a:t>
            </a:r>
          </a:p>
          <a:p>
            <a:pPr eaLnBrk="1" hangingPunct="1">
              <a:spcBef>
                <a:spcPct val="0"/>
              </a:spcBef>
            </a:pPr>
            <a:endParaRPr lang="en-AU" dirty="0"/>
          </a:p>
          <a:p>
            <a:pPr eaLnBrk="1" hangingPunct="1">
              <a:spcBef>
                <a:spcPct val="0"/>
              </a:spcBef>
            </a:pPr>
            <a:r>
              <a:rPr lang="en-AU" dirty="0"/>
              <a:t>- People will have confidence in your assertions if they know where your information comes from. It also suggests you are thorough in checking your facts.</a:t>
            </a:r>
          </a:p>
          <a:p>
            <a:pPr eaLnBrk="1" hangingPunct="1">
              <a:spcBef>
                <a:spcPct val="0"/>
              </a:spcBef>
            </a:pPr>
            <a:endParaRPr lang="en-AU" dirty="0"/>
          </a:p>
        </p:txBody>
      </p:sp>
      <p:sp>
        <p:nvSpPr>
          <p:cNvPr id="4" name="Slide Number Placeholder 3"/>
          <p:cNvSpPr>
            <a:spLocks noGrp="1"/>
          </p:cNvSpPr>
          <p:nvPr>
            <p:ph type="sldNum" sz="quarter" idx="10"/>
          </p:nvPr>
        </p:nvSpPr>
        <p:spPr/>
        <p:txBody>
          <a:bodyPr/>
          <a:lstStyle/>
          <a:p>
            <a:fld id="{C43F075F-01F8-414A-9BBA-2B228327EF95}" type="slidenum">
              <a:rPr lang="en-AU" smtClean="0"/>
              <a:pPr/>
              <a:t>4</a:t>
            </a:fld>
            <a:endParaRPr lang="en-AU" dirty="0"/>
          </a:p>
        </p:txBody>
      </p:sp>
    </p:spTree>
    <p:extLst>
      <p:ext uri="{BB962C8B-B14F-4D97-AF65-F5344CB8AC3E}">
        <p14:creationId xmlns:p14="http://schemas.microsoft.com/office/powerpoint/2010/main" val="371060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It’s important</a:t>
            </a:r>
            <a:r>
              <a:rPr lang="en-AU" baseline="0" dirty="0"/>
              <a:t> that students understand that they reference EVERYTHING! Words, thoughts, etc.</a:t>
            </a:r>
            <a:endParaRPr lang="en-AU" dirty="0"/>
          </a:p>
        </p:txBody>
      </p:sp>
      <p:sp>
        <p:nvSpPr>
          <p:cNvPr id="4" name="Slide Number Placeholder 3"/>
          <p:cNvSpPr>
            <a:spLocks noGrp="1"/>
          </p:cNvSpPr>
          <p:nvPr>
            <p:ph type="sldNum" sz="quarter" idx="10"/>
          </p:nvPr>
        </p:nvSpPr>
        <p:spPr/>
        <p:txBody>
          <a:bodyPr/>
          <a:lstStyle/>
          <a:p>
            <a:fld id="{C01A7CF9-EC62-4367-B8E7-20F8AECFDE80}" type="slidenum">
              <a:rPr lang="en-AU" smtClean="0"/>
              <a:t>5</a:t>
            </a:fld>
            <a:endParaRPr lang="en-AU" dirty="0"/>
          </a:p>
        </p:txBody>
      </p:sp>
    </p:spTree>
    <p:extLst>
      <p:ext uri="{BB962C8B-B14F-4D97-AF65-F5344CB8AC3E}">
        <p14:creationId xmlns:p14="http://schemas.microsoft.com/office/powerpoint/2010/main" val="1007054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Just a brief on</a:t>
            </a:r>
            <a:r>
              <a:rPr lang="en-AU" baseline="0" dirty="0"/>
              <a:t> the different styles.</a:t>
            </a:r>
            <a:endParaRPr lang="en-AU" dirty="0"/>
          </a:p>
        </p:txBody>
      </p:sp>
      <p:sp>
        <p:nvSpPr>
          <p:cNvPr id="4" name="Slide Number Placeholder 3"/>
          <p:cNvSpPr>
            <a:spLocks noGrp="1"/>
          </p:cNvSpPr>
          <p:nvPr>
            <p:ph type="sldNum" sz="quarter" idx="10"/>
          </p:nvPr>
        </p:nvSpPr>
        <p:spPr/>
        <p:txBody>
          <a:bodyPr/>
          <a:lstStyle/>
          <a:p>
            <a:fld id="{C01A7CF9-EC62-4367-B8E7-20F8AECFDE80}" type="slidenum">
              <a:rPr lang="en-AU" smtClean="0"/>
              <a:t>6</a:t>
            </a:fld>
            <a:endParaRPr lang="en-AU" dirty="0"/>
          </a:p>
        </p:txBody>
      </p:sp>
    </p:spTree>
    <p:extLst>
      <p:ext uri="{BB962C8B-B14F-4D97-AF65-F5344CB8AC3E}">
        <p14:creationId xmlns:p14="http://schemas.microsoft.com/office/powerpoint/2010/main" val="3416081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Spend sometime explaining</a:t>
            </a:r>
            <a:r>
              <a:rPr lang="en-AU" baseline="0" dirty="0"/>
              <a:t> the two aspects. Where they come and their significance.</a:t>
            </a:r>
            <a:endParaRPr lang="en-AU" dirty="0"/>
          </a:p>
        </p:txBody>
      </p:sp>
      <p:sp>
        <p:nvSpPr>
          <p:cNvPr id="4" name="Slide Number Placeholder 3"/>
          <p:cNvSpPr>
            <a:spLocks noGrp="1"/>
          </p:cNvSpPr>
          <p:nvPr>
            <p:ph type="sldNum" sz="quarter" idx="10"/>
          </p:nvPr>
        </p:nvSpPr>
        <p:spPr/>
        <p:txBody>
          <a:bodyPr/>
          <a:lstStyle/>
          <a:p>
            <a:fld id="{C01A7CF9-EC62-4367-B8E7-20F8AECFDE80}" type="slidenum">
              <a:rPr lang="en-AU" smtClean="0"/>
              <a:t>8</a:t>
            </a:fld>
            <a:endParaRPr lang="en-AU" dirty="0"/>
          </a:p>
        </p:txBody>
      </p:sp>
    </p:spTree>
    <p:extLst>
      <p:ext uri="{BB962C8B-B14F-4D97-AF65-F5344CB8AC3E}">
        <p14:creationId xmlns:p14="http://schemas.microsoft.com/office/powerpoint/2010/main" val="2672060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C01A7CF9-EC62-4367-B8E7-20F8AECFDE80}" type="slidenum">
              <a:rPr lang="en-AU" smtClean="0"/>
              <a:t>9</a:t>
            </a:fld>
            <a:endParaRPr lang="en-AU" dirty="0"/>
          </a:p>
        </p:txBody>
      </p:sp>
    </p:spTree>
    <p:extLst>
      <p:ext uri="{BB962C8B-B14F-4D97-AF65-F5344CB8AC3E}">
        <p14:creationId xmlns:p14="http://schemas.microsoft.com/office/powerpoint/2010/main" val="3344750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This is to demonstrate three different styles of in-text citation</a:t>
            </a:r>
            <a:r>
              <a:rPr lang="en-AU" baseline="0" dirty="0"/>
              <a:t> for one author.</a:t>
            </a:r>
            <a:endParaRPr lang="en-AU" dirty="0"/>
          </a:p>
        </p:txBody>
      </p:sp>
      <p:sp>
        <p:nvSpPr>
          <p:cNvPr id="4" name="Slide Number Placeholder 3"/>
          <p:cNvSpPr>
            <a:spLocks noGrp="1"/>
          </p:cNvSpPr>
          <p:nvPr>
            <p:ph type="sldNum" sz="quarter" idx="10"/>
          </p:nvPr>
        </p:nvSpPr>
        <p:spPr/>
        <p:txBody>
          <a:bodyPr/>
          <a:lstStyle/>
          <a:p>
            <a:fld id="{C01A7CF9-EC62-4367-B8E7-20F8AECFDE80}" type="slidenum">
              <a:rPr lang="en-AU" smtClean="0"/>
              <a:t>10</a:t>
            </a:fld>
            <a:endParaRPr lang="en-AU" dirty="0"/>
          </a:p>
        </p:txBody>
      </p:sp>
    </p:spTree>
    <p:extLst>
      <p:ext uri="{BB962C8B-B14F-4D97-AF65-F5344CB8AC3E}">
        <p14:creationId xmlns:p14="http://schemas.microsoft.com/office/powerpoint/2010/main" val="82527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F3625593-BEBF-4D02-A272-04386FC3DDA1}" type="datetimeFigureOut">
              <a:rPr lang="en-AU" smtClean="0"/>
              <a:t>20/02/2024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050E3CBE-9F55-4D9A-93B6-8CEE8CAB996D}" type="slidenum">
              <a:rPr lang="en-AU" smtClean="0"/>
              <a:t>‹#›</a:t>
            </a:fld>
            <a:endParaRPr lang="en-AU" dirty="0"/>
          </a:p>
        </p:txBody>
      </p:sp>
    </p:spTree>
    <p:extLst>
      <p:ext uri="{BB962C8B-B14F-4D97-AF65-F5344CB8AC3E}">
        <p14:creationId xmlns:p14="http://schemas.microsoft.com/office/powerpoint/2010/main" val="118184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F3625593-BEBF-4D02-A272-04386FC3DDA1}" type="datetimeFigureOut">
              <a:rPr lang="en-AU" smtClean="0"/>
              <a:t>20/02/2024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050E3CBE-9F55-4D9A-93B6-8CEE8CAB996D}" type="slidenum">
              <a:rPr lang="en-AU" smtClean="0"/>
              <a:t>‹#›</a:t>
            </a:fld>
            <a:endParaRPr lang="en-AU" dirty="0"/>
          </a:p>
        </p:txBody>
      </p:sp>
    </p:spTree>
    <p:extLst>
      <p:ext uri="{BB962C8B-B14F-4D97-AF65-F5344CB8AC3E}">
        <p14:creationId xmlns:p14="http://schemas.microsoft.com/office/powerpoint/2010/main" val="3269160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F3625593-BEBF-4D02-A272-04386FC3DDA1}" type="datetimeFigureOut">
              <a:rPr lang="en-AU" smtClean="0"/>
              <a:t>20/02/2024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050E3CBE-9F55-4D9A-93B6-8CEE8CAB996D}" type="slidenum">
              <a:rPr lang="en-AU" smtClean="0"/>
              <a:t>‹#›</a:t>
            </a:fld>
            <a:endParaRPr lang="en-AU" dirty="0"/>
          </a:p>
        </p:txBody>
      </p:sp>
    </p:spTree>
    <p:extLst>
      <p:ext uri="{BB962C8B-B14F-4D97-AF65-F5344CB8AC3E}">
        <p14:creationId xmlns:p14="http://schemas.microsoft.com/office/powerpoint/2010/main" val="4289587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p:cNvSpPr>
            <a:spLocks noGrp="1"/>
          </p:cNvSpPr>
          <p:nvPr>
            <p:ph type="dt" sz="half" idx="10"/>
          </p:nvPr>
        </p:nvSpPr>
        <p:spPr/>
        <p:txBody>
          <a:bodyPr/>
          <a:lstStyle/>
          <a:p>
            <a:fld id="{F3625593-BEBF-4D02-A272-04386FC3DDA1}" type="datetimeFigureOut">
              <a:rPr lang="en-AU" smtClean="0"/>
              <a:t>20/02/2024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050E3CBE-9F55-4D9A-93B6-8CEE8CAB996D}" type="slidenum">
              <a:rPr lang="en-AU" smtClean="0"/>
              <a:t>‹#›</a:t>
            </a:fld>
            <a:endParaRPr lang="en-AU" dirty="0"/>
          </a:p>
        </p:txBody>
      </p:sp>
    </p:spTree>
    <p:extLst>
      <p:ext uri="{BB962C8B-B14F-4D97-AF65-F5344CB8AC3E}">
        <p14:creationId xmlns:p14="http://schemas.microsoft.com/office/powerpoint/2010/main" val="2909058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up)">
                                      <p:cBhvr>
                                        <p:cTn id="11" dur="500"/>
                                        <p:tgtEl>
                                          <p:spTgt spid="3">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up)">
                                      <p:cBhvr>
                                        <p:cTn id="15" dur="500"/>
                                        <p:tgtEl>
                                          <p:spTgt spid="3">
                                            <p:txEl>
                                              <p:pRg st="1" end="1"/>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up)">
                                      <p:cBhvr>
                                        <p:cTn id="19" dur="500"/>
                                        <p:tgtEl>
                                          <p:spTgt spid="3">
                                            <p:txEl>
                                              <p:pRg st="2" end="2"/>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up)">
                                      <p:cBhvr>
                                        <p:cTn id="23" dur="500"/>
                                        <p:tgtEl>
                                          <p:spTgt spid="3">
                                            <p:txEl>
                                              <p:pRg st="3" end="3"/>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up)">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22" presetClass="entr" presetSubtype="1"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2">
            <p:tnLst>
              <p:par>
                <p:cTn presetID="22" presetClass="entr" presetSubtype="1"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3">
            <p:tnLst>
              <p:par>
                <p:cTn presetID="22" presetClass="entr" presetSubtype="1"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4">
            <p:tnLst>
              <p:par>
                <p:cTn presetID="22" presetClass="entr" presetSubtype="1"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5">
            <p:tnLst>
              <p:par>
                <p:cTn presetID="22" presetClass="entr" presetSubtype="1"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625593-BEBF-4D02-A272-04386FC3DDA1}" type="datetimeFigureOut">
              <a:rPr lang="en-AU" smtClean="0"/>
              <a:t>20/02/2024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050E3CBE-9F55-4D9A-93B6-8CEE8CAB996D}" type="slidenum">
              <a:rPr lang="en-AU" smtClean="0"/>
              <a:t>‹#›</a:t>
            </a:fld>
            <a:endParaRPr lang="en-AU" dirty="0"/>
          </a:p>
        </p:txBody>
      </p:sp>
    </p:spTree>
    <p:extLst>
      <p:ext uri="{BB962C8B-B14F-4D97-AF65-F5344CB8AC3E}">
        <p14:creationId xmlns:p14="http://schemas.microsoft.com/office/powerpoint/2010/main" val="3759071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F3625593-BEBF-4D02-A272-04386FC3DDA1}" type="datetimeFigureOut">
              <a:rPr lang="en-AU" smtClean="0"/>
              <a:t>20/02/2024</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050E3CBE-9F55-4D9A-93B6-8CEE8CAB996D}" type="slidenum">
              <a:rPr lang="en-AU" smtClean="0"/>
              <a:t>‹#›</a:t>
            </a:fld>
            <a:endParaRPr lang="en-AU" dirty="0"/>
          </a:p>
        </p:txBody>
      </p:sp>
    </p:spTree>
    <p:extLst>
      <p:ext uri="{BB962C8B-B14F-4D97-AF65-F5344CB8AC3E}">
        <p14:creationId xmlns:p14="http://schemas.microsoft.com/office/powerpoint/2010/main" val="2987155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F3625593-BEBF-4D02-A272-04386FC3DDA1}" type="datetimeFigureOut">
              <a:rPr lang="en-AU" smtClean="0"/>
              <a:t>20/02/2024</a:t>
            </a:fld>
            <a:endParaRPr lang="en-AU" dirty="0"/>
          </a:p>
        </p:txBody>
      </p:sp>
      <p:sp>
        <p:nvSpPr>
          <p:cNvPr id="8" name="Footer Placeholder 7"/>
          <p:cNvSpPr>
            <a:spLocks noGrp="1"/>
          </p:cNvSpPr>
          <p:nvPr>
            <p:ph type="ftr" sz="quarter" idx="11"/>
          </p:nvPr>
        </p:nvSpPr>
        <p:spPr/>
        <p:txBody>
          <a:bodyPr/>
          <a:lstStyle/>
          <a:p>
            <a:endParaRPr lang="en-AU" dirty="0"/>
          </a:p>
        </p:txBody>
      </p:sp>
      <p:sp>
        <p:nvSpPr>
          <p:cNvPr id="9" name="Slide Number Placeholder 8"/>
          <p:cNvSpPr>
            <a:spLocks noGrp="1"/>
          </p:cNvSpPr>
          <p:nvPr>
            <p:ph type="sldNum" sz="quarter" idx="12"/>
          </p:nvPr>
        </p:nvSpPr>
        <p:spPr/>
        <p:txBody>
          <a:bodyPr/>
          <a:lstStyle/>
          <a:p>
            <a:fld id="{050E3CBE-9F55-4D9A-93B6-8CEE8CAB996D}" type="slidenum">
              <a:rPr lang="en-AU" smtClean="0"/>
              <a:t>‹#›</a:t>
            </a:fld>
            <a:endParaRPr lang="en-AU" dirty="0"/>
          </a:p>
        </p:txBody>
      </p:sp>
    </p:spTree>
    <p:extLst>
      <p:ext uri="{BB962C8B-B14F-4D97-AF65-F5344CB8AC3E}">
        <p14:creationId xmlns:p14="http://schemas.microsoft.com/office/powerpoint/2010/main" val="2985096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F3625593-BEBF-4D02-A272-04386FC3DDA1}" type="datetimeFigureOut">
              <a:rPr lang="en-AU" smtClean="0"/>
              <a:t>20/02/2024</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050E3CBE-9F55-4D9A-93B6-8CEE8CAB996D}" type="slidenum">
              <a:rPr lang="en-AU" smtClean="0"/>
              <a:t>‹#›</a:t>
            </a:fld>
            <a:endParaRPr lang="en-AU" dirty="0"/>
          </a:p>
        </p:txBody>
      </p:sp>
    </p:spTree>
    <p:extLst>
      <p:ext uri="{BB962C8B-B14F-4D97-AF65-F5344CB8AC3E}">
        <p14:creationId xmlns:p14="http://schemas.microsoft.com/office/powerpoint/2010/main" val="2626397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5593-BEBF-4D02-A272-04386FC3DDA1}" type="datetimeFigureOut">
              <a:rPr lang="en-AU" smtClean="0"/>
              <a:t>20/02/2024</a:t>
            </a:fld>
            <a:endParaRPr lang="en-AU" dirty="0"/>
          </a:p>
        </p:txBody>
      </p:sp>
      <p:sp>
        <p:nvSpPr>
          <p:cNvPr id="3" name="Footer Placeholder 2"/>
          <p:cNvSpPr>
            <a:spLocks noGrp="1"/>
          </p:cNvSpPr>
          <p:nvPr>
            <p:ph type="ftr" sz="quarter" idx="11"/>
          </p:nvPr>
        </p:nvSpPr>
        <p:spPr/>
        <p:txBody>
          <a:bodyPr/>
          <a:lstStyle/>
          <a:p>
            <a:endParaRPr lang="en-AU" dirty="0"/>
          </a:p>
        </p:txBody>
      </p:sp>
      <p:sp>
        <p:nvSpPr>
          <p:cNvPr id="4" name="Slide Number Placeholder 3"/>
          <p:cNvSpPr>
            <a:spLocks noGrp="1"/>
          </p:cNvSpPr>
          <p:nvPr>
            <p:ph type="sldNum" sz="quarter" idx="12"/>
          </p:nvPr>
        </p:nvSpPr>
        <p:spPr/>
        <p:txBody>
          <a:bodyPr/>
          <a:lstStyle/>
          <a:p>
            <a:fld id="{050E3CBE-9F55-4D9A-93B6-8CEE8CAB996D}" type="slidenum">
              <a:rPr lang="en-AU" smtClean="0"/>
              <a:t>‹#›</a:t>
            </a:fld>
            <a:endParaRPr lang="en-AU" dirty="0"/>
          </a:p>
        </p:txBody>
      </p:sp>
    </p:spTree>
    <p:extLst>
      <p:ext uri="{BB962C8B-B14F-4D97-AF65-F5344CB8AC3E}">
        <p14:creationId xmlns:p14="http://schemas.microsoft.com/office/powerpoint/2010/main" val="149072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625593-BEBF-4D02-A272-04386FC3DDA1}" type="datetimeFigureOut">
              <a:rPr lang="en-AU" smtClean="0"/>
              <a:t>20/02/2024</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050E3CBE-9F55-4D9A-93B6-8CEE8CAB996D}" type="slidenum">
              <a:rPr lang="en-AU" smtClean="0"/>
              <a:t>‹#›</a:t>
            </a:fld>
            <a:endParaRPr lang="en-AU" dirty="0"/>
          </a:p>
        </p:txBody>
      </p:sp>
    </p:spTree>
    <p:extLst>
      <p:ext uri="{BB962C8B-B14F-4D97-AF65-F5344CB8AC3E}">
        <p14:creationId xmlns:p14="http://schemas.microsoft.com/office/powerpoint/2010/main" val="1900893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625593-BEBF-4D02-A272-04386FC3DDA1}" type="datetimeFigureOut">
              <a:rPr lang="en-AU" smtClean="0"/>
              <a:t>20/02/2024</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050E3CBE-9F55-4D9A-93B6-8CEE8CAB996D}" type="slidenum">
              <a:rPr lang="en-AU" smtClean="0"/>
              <a:t>‹#›</a:t>
            </a:fld>
            <a:endParaRPr lang="en-AU" dirty="0"/>
          </a:p>
        </p:txBody>
      </p:sp>
    </p:spTree>
    <p:extLst>
      <p:ext uri="{BB962C8B-B14F-4D97-AF65-F5344CB8AC3E}">
        <p14:creationId xmlns:p14="http://schemas.microsoft.com/office/powerpoint/2010/main" val="3819287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625593-BEBF-4D02-A272-04386FC3DDA1}" type="datetimeFigureOut">
              <a:rPr lang="en-AU" smtClean="0"/>
              <a:t>20/02/2024</a:t>
            </a:fld>
            <a:endParaRPr lang="en-AU"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0E3CBE-9F55-4D9A-93B6-8CEE8CAB996D}" type="slidenum">
              <a:rPr lang="en-AU" smtClean="0"/>
              <a:t>‹#›</a:t>
            </a:fld>
            <a:endParaRPr lang="en-AU" dirty="0"/>
          </a:p>
        </p:txBody>
      </p:sp>
    </p:spTree>
    <p:extLst>
      <p:ext uri="{BB962C8B-B14F-4D97-AF65-F5344CB8AC3E}">
        <p14:creationId xmlns:p14="http://schemas.microsoft.com/office/powerpoint/2010/main" val="3457688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404664"/>
            <a:ext cx="7962327" cy="1754326"/>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fontAlgn="base">
              <a:lnSpc>
                <a:spcPct val="150000"/>
              </a:lnSpc>
              <a:spcBef>
                <a:spcPct val="0"/>
              </a:spcBef>
              <a:spcAft>
                <a:spcPct val="0"/>
              </a:spcAft>
              <a:defRPr/>
            </a:pPr>
            <a:endParaRPr lang="en-US" sz="2400" b="1" spc="50" dirty="0">
              <a:ln w="11430"/>
              <a:solidFill>
                <a:prstClr val="black"/>
              </a:solidFill>
              <a:latin typeface="Arial" charset="0"/>
              <a:cs typeface="Arial" charset="0"/>
            </a:endParaRPr>
          </a:p>
          <a:p>
            <a:pPr algn="ctr" fontAlgn="base">
              <a:lnSpc>
                <a:spcPct val="150000"/>
              </a:lnSpc>
              <a:spcBef>
                <a:spcPct val="0"/>
              </a:spcBef>
              <a:spcAft>
                <a:spcPct val="0"/>
              </a:spcAft>
              <a:defRPr/>
            </a:pPr>
            <a:endParaRPr lang="en-US" sz="2400" b="1" spc="50" dirty="0">
              <a:ln w="11430"/>
              <a:solidFill>
                <a:prstClr val="black"/>
              </a:solidFill>
              <a:latin typeface="Arial" charset="0"/>
              <a:cs typeface="Arial" charset="0"/>
            </a:endParaRPr>
          </a:p>
          <a:p>
            <a:pPr algn="ctr" fontAlgn="base">
              <a:lnSpc>
                <a:spcPct val="150000"/>
              </a:lnSpc>
              <a:spcBef>
                <a:spcPct val="0"/>
              </a:spcBef>
              <a:spcAft>
                <a:spcPct val="0"/>
              </a:spcAft>
              <a:defRPr/>
            </a:pPr>
            <a:r>
              <a:rPr lang="en-US" sz="2400" b="1" spc="50" dirty="0">
                <a:ln w="11430"/>
                <a:solidFill>
                  <a:prstClr val="black"/>
                </a:solidFill>
                <a:latin typeface="Arial" charset="0"/>
                <a:cs typeface="Arial" charset="0"/>
              </a:rPr>
              <a:t>International Foundation </a:t>
            </a:r>
            <a:r>
              <a:rPr lang="en-US" sz="2400" b="1" spc="50" dirty="0" err="1">
                <a:ln w="11430"/>
                <a:solidFill>
                  <a:prstClr val="black"/>
                </a:solidFill>
                <a:latin typeface="Arial" charset="0"/>
                <a:cs typeface="Arial" charset="0"/>
              </a:rPr>
              <a:t>Programme</a:t>
            </a:r>
            <a:endParaRPr lang="en-US" sz="2400" b="1" spc="50" dirty="0">
              <a:ln w="11430"/>
              <a:solidFill>
                <a:prstClr val="black"/>
              </a:solidFill>
              <a:latin typeface="Arial" charset="0"/>
              <a:cs typeface="Arial" charset="0"/>
            </a:endParaRPr>
          </a:p>
        </p:txBody>
      </p:sp>
      <p:sp>
        <p:nvSpPr>
          <p:cNvPr id="6" name="Rectangle 5"/>
          <p:cNvSpPr/>
          <p:nvPr/>
        </p:nvSpPr>
        <p:spPr>
          <a:xfrm>
            <a:off x="3920008" y="5842268"/>
            <a:ext cx="896400" cy="461665"/>
          </a:xfrm>
          <a:prstGeom prst="rect">
            <a:avLst/>
          </a:prstGeom>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fontAlgn="base">
              <a:spcBef>
                <a:spcPct val="0"/>
              </a:spcBef>
              <a:spcAft>
                <a:spcPct val="0"/>
              </a:spcAft>
            </a:pPr>
            <a:r>
              <a:rPr lang="en-US" sz="2400" b="1" spc="50" dirty="0">
                <a:ln w="11430"/>
                <a:gradFill>
                  <a:gsLst>
                    <a:gs pos="25000">
                      <a:srgbClr val="C0504D">
                        <a:satMod val="155000"/>
                      </a:srgbClr>
                    </a:gs>
                    <a:gs pos="100000">
                      <a:srgbClr val="C0504D">
                        <a:shade val="45000"/>
                        <a:satMod val="165000"/>
                      </a:srgbClr>
                    </a:gs>
                  </a:gsLst>
                  <a:lin ang="5400000"/>
                </a:gradFill>
                <a:latin typeface="Arial" charset="0"/>
                <a:cs typeface="Arial" charset="0"/>
              </a:rPr>
              <a:t>2023</a:t>
            </a:r>
          </a:p>
        </p:txBody>
      </p:sp>
      <p:sp>
        <p:nvSpPr>
          <p:cNvPr id="2" name="Rectangle 1"/>
          <p:cNvSpPr/>
          <p:nvPr/>
        </p:nvSpPr>
        <p:spPr>
          <a:xfrm>
            <a:off x="1557622" y="4320967"/>
            <a:ext cx="6119624" cy="1569660"/>
          </a:xfrm>
          <a:prstGeom prst="rect">
            <a:avLst/>
          </a:prstGeom>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fontAlgn="base">
              <a:spcBef>
                <a:spcPct val="0"/>
              </a:spcBef>
              <a:spcAft>
                <a:spcPct val="0"/>
              </a:spcAft>
              <a:defRPr/>
            </a:pPr>
            <a:endParaRPr lang="en-US" sz="2400" b="1" spc="50" dirty="0">
              <a:ln w="11430"/>
              <a:gradFill>
                <a:gsLst>
                  <a:gs pos="25000">
                    <a:srgbClr val="C0504D">
                      <a:satMod val="155000"/>
                    </a:srgbClr>
                  </a:gs>
                  <a:gs pos="100000">
                    <a:srgbClr val="C0504D">
                      <a:shade val="45000"/>
                      <a:satMod val="165000"/>
                    </a:srgbClr>
                  </a:gs>
                </a:gsLst>
                <a:lin ang="5400000"/>
              </a:gradFill>
              <a:latin typeface="Arial" charset="0"/>
              <a:cs typeface="Arial" charset="0"/>
            </a:endParaRPr>
          </a:p>
          <a:p>
            <a:pPr algn="ctr" fontAlgn="base">
              <a:spcBef>
                <a:spcPct val="0"/>
              </a:spcBef>
              <a:spcAft>
                <a:spcPct val="0"/>
              </a:spcAft>
              <a:defRPr/>
            </a:pPr>
            <a:endParaRPr lang="en-US" sz="2400" b="1" spc="50" dirty="0">
              <a:ln w="11430"/>
              <a:gradFill>
                <a:gsLst>
                  <a:gs pos="25000">
                    <a:srgbClr val="C0504D">
                      <a:satMod val="155000"/>
                    </a:srgbClr>
                  </a:gs>
                  <a:gs pos="100000">
                    <a:srgbClr val="C0504D">
                      <a:shade val="45000"/>
                      <a:satMod val="165000"/>
                    </a:srgbClr>
                  </a:gs>
                </a:gsLst>
                <a:lin ang="5400000"/>
              </a:gradFill>
              <a:latin typeface="Arial" charset="0"/>
              <a:cs typeface="Arial" charset="0"/>
            </a:endParaRPr>
          </a:p>
          <a:p>
            <a:pPr algn="ctr" fontAlgn="base">
              <a:spcBef>
                <a:spcPct val="0"/>
              </a:spcBef>
              <a:spcAft>
                <a:spcPct val="0"/>
              </a:spcAft>
              <a:defRPr/>
            </a:pPr>
            <a:r>
              <a:rPr lang="en-US" sz="2400" b="1" spc="50" dirty="0">
                <a:ln w="11430"/>
                <a:gradFill>
                  <a:gsLst>
                    <a:gs pos="25000">
                      <a:srgbClr val="C0504D">
                        <a:satMod val="155000"/>
                      </a:srgbClr>
                    </a:gs>
                    <a:gs pos="100000">
                      <a:srgbClr val="C0504D">
                        <a:shade val="45000"/>
                        <a:satMod val="165000"/>
                      </a:srgbClr>
                    </a:gs>
                  </a:gsLst>
                  <a:lin ang="5400000"/>
                </a:gradFill>
                <a:latin typeface="Arial" charset="0"/>
                <a:cs typeface="Arial" charset="0"/>
              </a:rPr>
              <a:t>CRITICAL THINKING, RESEARCH AND </a:t>
            </a:r>
          </a:p>
          <a:p>
            <a:pPr algn="ctr" fontAlgn="base">
              <a:spcBef>
                <a:spcPct val="0"/>
              </a:spcBef>
              <a:spcAft>
                <a:spcPct val="0"/>
              </a:spcAft>
              <a:defRPr/>
            </a:pPr>
            <a:r>
              <a:rPr lang="en-US" sz="2400" b="1" spc="50" dirty="0">
                <a:ln w="11430"/>
                <a:gradFill>
                  <a:gsLst>
                    <a:gs pos="25000">
                      <a:srgbClr val="C0504D">
                        <a:satMod val="155000"/>
                      </a:srgbClr>
                    </a:gs>
                    <a:gs pos="100000">
                      <a:srgbClr val="C0504D">
                        <a:shade val="45000"/>
                        <a:satMod val="165000"/>
                      </a:srgbClr>
                    </a:gs>
                  </a:gsLst>
                  <a:lin ang="5400000"/>
                </a:gradFill>
                <a:latin typeface="Arial" charset="0"/>
                <a:cs typeface="Arial" charset="0"/>
              </a:rPr>
              <a:t>ACADEMIC WRITING 1</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2303" y="2931002"/>
            <a:ext cx="2390261" cy="1912208"/>
          </a:xfrm>
          <a:prstGeom prst="roundRect">
            <a:avLst>
              <a:gd name="adj" fmla="val 8594"/>
            </a:avLst>
          </a:prstGeom>
          <a:solidFill>
            <a:srgbClr val="FFFFFF">
              <a:shade val="85000"/>
            </a:srgb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pic>
      <p:pic>
        <p:nvPicPr>
          <p:cNvPr id="1025"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8264" y="215015"/>
            <a:ext cx="1958853" cy="8825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solidFill>
                <a:prstClr val="black"/>
              </a:solidFill>
            </a:endParaRPr>
          </a:p>
        </p:txBody>
      </p:sp>
      <p:sp>
        <p:nvSpPr>
          <p:cNvPr id="4" name="Rectangle 4"/>
          <p:cNvSpPr>
            <a:spLocks noChangeArrowheads="1"/>
          </p:cNvSpPr>
          <p:nvPr/>
        </p:nvSpPr>
        <p:spPr bwMode="auto">
          <a:xfrm>
            <a:off x="0" y="1409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eaLnBrk="0" fontAlgn="base" hangingPunct="0">
              <a:spcBef>
                <a:spcPct val="0"/>
              </a:spcBef>
              <a:spcAft>
                <a:spcPct val="0"/>
              </a:spcAft>
            </a:pPr>
            <a:r>
              <a:rPr lang="en-GB" altLang="en-US" sz="1200">
                <a:solidFill>
                  <a:prstClr val="black"/>
                </a:solidFill>
                <a:latin typeface="Batang" panose="02030600000101010101" pitchFamily="18" charset="-127"/>
                <a:ea typeface="Batang" panose="02030600000101010101" pitchFamily="18" charset="-127"/>
                <a:cs typeface="Times New Roman" panose="02020603050405020304" pitchFamily="18" charset="0"/>
              </a:rPr>
              <a:t>                                             </a:t>
            </a:r>
            <a:endParaRPr lang="en-GB" altLang="en-US">
              <a:solidFill>
                <a:prstClr val="black"/>
              </a:solidFill>
              <a:latin typeface="Arial" panose="020B0604020202020204" pitchFamily="34" charset="0"/>
            </a:endParaRPr>
          </a:p>
        </p:txBody>
      </p:sp>
      <p:sp>
        <p:nvSpPr>
          <p:cNvPr id="7" name="Rectangle 5"/>
          <p:cNvSpPr>
            <a:spLocks noChangeArrowheads="1"/>
          </p:cNvSpPr>
          <p:nvPr/>
        </p:nvSpPr>
        <p:spPr bwMode="auto">
          <a:xfrm>
            <a:off x="0" y="20193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solidFill>
                <a:prstClr val="black"/>
              </a:solidFill>
            </a:endParaRPr>
          </a:p>
        </p:txBody>
      </p:sp>
      <p:pic>
        <p:nvPicPr>
          <p:cNvPr id="11" name="Picture 10" descr="C:\Users\j.claasen\AppData\Local\Microsoft\Windows\INetCache\Content.Outlook\967FEJYU\TAG-LOGO---Ghana.jpg"/>
          <p:cNvPicPr/>
          <p:nvPr/>
        </p:nvPicPr>
        <p:blipFill>
          <a:blip r:embed="rId5">
            <a:extLst>
              <a:ext uri="{28A0092B-C50C-407E-A947-70E740481C1C}">
                <a14:useLocalDpi xmlns:a14="http://schemas.microsoft.com/office/drawing/2010/main" val="0"/>
              </a:ext>
            </a:extLst>
          </a:blip>
          <a:srcRect/>
          <a:stretch>
            <a:fillRect/>
          </a:stretch>
        </p:blipFill>
        <p:spPr bwMode="auto">
          <a:xfrm>
            <a:off x="395536" y="0"/>
            <a:ext cx="2880320" cy="1105377"/>
          </a:xfrm>
          <a:prstGeom prst="rect">
            <a:avLst/>
          </a:prstGeom>
          <a:noFill/>
          <a:ln>
            <a:noFill/>
          </a:ln>
        </p:spPr>
      </p:pic>
    </p:spTree>
    <p:extLst>
      <p:ext uri="{BB962C8B-B14F-4D97-AF65-F5344CB8AC3E}">
        <p14:creationId xmlns:p14="http://schemas.microsoft.com/office/powerpoint/2010/main" val="6746130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left)">
                                      <p:cBhvr>
                                        <p:cTn id="7" dur="500"/>
                                        <p:tgtEl>
                                          <p:spTgt spid="5">
                                            <p:txEl>
                                              <p:pRg st="2" end="2"/>
                                            </p:txEl>
                                          </p:spTgt>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1027"/>
                                        </p:tgtEl>
                                        <p:attrNameLst>
                                          <p:attrName>style.visibility</p:attrName>
                                        </p:attrNameLst>
                                      </p:cBhvr>
                                      <p:to>
                                        <p:strVal val="visible"/>
                                      </p:to>
                                    </p:set>
                                    <p:animEffect transition="in" filter="fade">
                                      <p:cBhvr>
                                        <p:cTn id="11" dur="1000"/>
                                        <p:tgtEl>
                                          <p:spTgt spid="1027"/>
                                        </p:tgtEl>
                                      </p:cBhvr>
                                    </p:animEffect>
                                    <p:anim calcmode="lin" valueType="num">
                                      <p:cBhvr>
                                        <p:cTn id="12" dur="1000" fill="hold"/>
                                        <p:tgtEl>
                                          <p:spTgt spid="1027"/>
                                        </p:tgtEl>
                                        <p:attrNameLst>
                                          <p:attrName>ppt_x</p:attrName>
                                        </p:attrNameLst>
                                      </p:cBhvr>
                                      <p:tavLst>
                                        <p:tav tm="0">
                                          <p:val>
                                            <p:strVal val="#ppt_x"/>
                                          </p:val>
                                        </p:tav>
                                        <p:tav tm="100000">
                                          <p:val>
                                            <p:strVal val="#ppt_x"/>
                                          </p:val>
                                        </p:tav>
                                      </p:tavLst>
                                    </p:anim>
                                    <p:anim calcmode="lin" valueType="num">
                                      <p:cBhvr>
                                        <p:cTn id="13" dur="1000" fill="hold"/>
                                        <p:tgtEl>
                                          <p:spTgt spid="1027"/>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par>
                          <p:cTn id="20" fill="hold" nodeType="afterGroup">
                            <p:stCondLst>
                              <p:cond delay="2500"/>
                            </p:stCondLst>
                            <p:childTnLst>
                              <p:par>
                                <p:cTn id="21" presetID="47" presetClass="entr" presetSubtype="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anim calcmode="lin" valueType="num">
                                      <p:cBhvr>
                                        <p:cTn id="24" dur="1000" fill="hold"/>
                                        <p:tgtEl>
                                          <p:spTgt spid="6"/>
                                        </p:tgtEl>
                                        <p:attrNameLst>
                                          <p:attrName>ppt_x</p:attrName>
                                        </p:attrNameLst>
                                      </p:cBhvr>
                                      <p:tavLst>
                                        <p:tav tm="0">
                                          <p:val>
                                            <p:strVal val="#ppt_x"/>
                                          </p:val>
                                        </p:tav>
                                        <p:tav tm="100000">
                                          <p:val>
                                            <p:strVal val="#ppt_x"/>
                                          </p:val>
                                        </p:tav>
                                      </p:tavLst>
                                    </p:anim>
                                    <p:anim calcmode="lin" valueType="num">
                                      <p:cBhvr>
                                        <p:cTn id="2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539552" y="719644"/>
            <a:ext cx="6913562" cy="584775"/>
          </a:xfrm>
          <a:noFill/>
        </p:spPr>
        <p:txBody>
          <a:bodyPr vert="horz" wrap="square" lIns="91440" tIns="45720" rIns="91440" bIns="45720" rtlCol="0" anchor="ctr">
            <a:spAutoFit/>
          </a:bodyPr>
          <a:lstStyle/>
          <a:p>
            <a:pPr algn="l"/>
            <a:r>
              <a:rPr lang="en-AU" sz="3200" b="1" dirty="0">
                <a:solidFill>
                  <a:prstClr val="black"/>
                </a:solidFill>
                <a:latin typeface="+mn-lt"/>
                <a:ea typeface="+mn-ea"/>
                <a:cs typeface="+mn-cs"/>
              </a:rPr>
              <a:t>IN-TEXT CITATION</a:t>
            </a:r>
          </a:p>
        </p:txBody>
      </p:sp>
      <p:sp>
        <p:nvSpPr>
          <p:cNvPr id="12" name="Content Placeholder 2"/>
          <p:cNvSpPr>
            <a:spLocks noGrp="1"/>
          </p:cNvSpPr>
          <p:nvPr>
            <p:ph idx="1"/>
          </p:nvPr>
        </p:nvSpPr>
        <p:spPr>
          <a:xfrm>
            <a:off x="358806" y="1772817"/>
            <a:ext cx="8642350" cy="4728018"/>
          </a:xfrm>
        </p:spPr>
        <p:txBody>
          <a:bodyPr>
            <a:normAutofit/>
          </a:bodyPr>
          <a:lstStyle/>
          <a:p>
            <a:pPr marL="0" indent="0">
              <a:buFontTx/>
              <a:buNone/>
              <a:defRPr/>
            </a:pPr>
            <a:r>
              <a:rPr lang="en-AU" b="1" dirty="0">
                <a:solidFill>
                  <a:srgbClr val="C00000"/>
                </a:solidFill>
              </a:rPr>
              <a:t>Examples:</a:t>
            </a:r>
          </a:p>
          <a:p>
            <a:pPr marL="0" indent="0">
              <a:buFontTx/>
              <a:buNone/>
              <a:defRPr/>
            </a:pPr>
            <a:endParaRPr lang="en-AU" sz="2800" b="1" dirty="0">
              <a:solidFill>
                <a:srgbClr val="002060"/>
              </a:solidFill>
            </a:endParaRPr>
          </a:p>
          <a:p>
            <a:pPr>
              <a:buFont typeface="Wingdings" pitchFamily="2" charset="2"/>
              <a:buChar char="§"/>
              <a:defRPr/>
            </a:pPr>
            <a:r>
              <a:rPr lang="en-AU" sz="2800" b="1" dirty="0">
                <a:solidFill>
                  <a:srgbClr val="002060"/>
                </a:solidFill>
              </a:rPr>
              <a:t>Early onset results is a more persistent and severe course (Kessler, 2003).</a:t>
            </a:r>
          </a:p>
          <a:p>
            <a:pPr>
              <a:buFont typeface="Wingdings" pitchFamily="2" charset="2"/>
              <a:buChar char="§"/>
              <a:defRPr/>
            </a:pPr>
            <a:endParaRPr lang="en-AU" sz="2000" b="1" dirty="0">
              <a:solidFill>
                <a:srgbClr val="002060"/>
              </a:solidFill>
            </a:endParaRPr>
          </a:p>
          <a:p>
            <a:pPr>
              <a:buFont typeface="Wingdings" pitchFamily="2" charset="2"/>
              <a:buChar char="§"/>
              <a:defRPr/>
            </a:pPr>
            <a:r>
              <a:rPr lang="en-AU" sz="2800" b="1" dirty="0">
                <a:solidFill>
                  <a:srgbClr val="002060"/>
                </a:solidFill>
              </a:rPr>
              <a:t>Kessler (2003) found that among epidemiological samples…</a:t>
            </a:r>
          </a:p>
          <a:p>
            <a:pPr>
              <a:buFont typeface="Wingdings" pitchFamily="2" charset="2"/>
              <a:buChar char="§"/>
              <a:defRPr/>
            </a:pPr>
            <a:endParaRPr lang="en-AU" sz="2000" b="1" dirty="0">
              <a:solidFill>
                <a:srgbClr val="002060"/>
              </a:solidFill>
            </a:endParaRPr>
          </a:p>
          <a:p>
            <a:pPr>
              <a:buFont typeface="Wingdings" pitchFamily="2" charset="2"/>
              <a:buChar char="§"/>
              <a:defRPr/>
            </a:pPr>
            <a:r>
              <a:rPr lang="en-AU" sz="2800" b="1" dirty="0">
                <a:solidFill>
                  <a:srgbClr val="002060"/>
                </a:solidFill>
              </a:rPr>
              <a:t>In 2003, Kessler’s study of epidemiological studies showed that…</a:t>
            </a:r>
          </a:p>
          <a:p>
            <a:pPr>
              <a:defRPr/>
            </a:pPr>
            <a:endParaRPr lang="en-AU" sz="2800" b="1" dirty="0">
              <a:solidFill>
                <a:srgbClr val="002060"/>
              </a:solidFill>
            </a:endParaRPr>
          </a:p>
        </p:txBody>
      </p:sp>
    </p:spTree>
    <p:extLst>
      <p:ext uri="{BB962C8B-B14F-4D97-AF65-F5344CB8AC3E}">
        <p14:creationId xmlns:p14="http://schemas.microsoft.com/office/powerpoint/2010/main" val="3411659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971600" y="188640"/>
            <a:ext cx="6913562" cy="584775"/>
          </a:xfrm>
          <a:noFill/>
        </p:spPr>
        <p:txBody>
          <a:bodyPr vert="horz" wrap="square" lIns="91440" tIns="45720" rIns="91440" bIns="45720" rtlCol="0" anchor="ctr">
            <a:spAutoFit/>
          </a:bodyPr>
          <a:lstStyle/>
          <a:p>
            <a:pPr algn="l"/>
            <a:r>
              <a:rPr lang="en-AU" sz="3200" b="1" dirty="0">
                <a:solidFill>
                  <a:prstClr val="black"/>
                </a:solidFill>
                <a:latin typeface="+mn-lt"/>
                <a:ea typeface="+mn-ea"/>
                <a:cs typeface="+mn-cs"/>
              </a:rPr>
              <a:t>IN-TEXT CITATION</a:t>
            </a:r>
          </a:p>
        </p:txBody>
      </p:sp>
      <p:sp>
        <p:nvSpPr>
          <p:cNvPr id="12" name="Content Placeholder 2"/>
          <p:cNvSpPr>
            <a:spLocks noGrp="1"/>
          </p:cNvSpPr>
          <p:nvPr>
            <p:ph idx="1"/>
          </p:nvPr>
        </p:nvSpPr>
        <p:spPr>
          <a:xfrm>
            <a:off x="358806" y="773415"/>
            <a:ext cx="8642350" cy="5727420"/>
          </a:xfrm>
        </p:spPr>
        <p:txBody>
          <a:bodyPr>
            <a:normAutofit lnSpcReduction="10000"/>
          </a:bodyPr>
          <a:lstStyle/>
          <a:p>
            <a:pPr marL="0" indent="0">
              <a:buFontTx/>
              <a:buNone/>
              <a:defRPr/>
            </a:pPr>
            <a:r>
              <a:rPr lang="en-AU" b="1" dirty="0">
                <a:solidFill>
                  <a:srgbClr val="C00000"/>
                </a:solidFill>
              </a:rPr>
              <a:t>More examples: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According to </a:t>
            </a:r>
            <a:r>
              <a:rPr lang="en-US" sz="24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Theall</a:t>
            </a:r>
            <a:r>
              <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(2017), “faculty evaluation and development cannot be considered separately… evaluation without development is punitive, and development without evaluation is guesswork” (p.91). </a:t>
            </a:r>
          </a:p>
          <a:p>
            <a:pPr marL="0" marR="0" indent="0">
              <a:lnSpc>
                <a:spcPct val="107000"/>
              </a:lnSpc>
              <a:spcBef>
                <a:spcPts val="0"/>
              </a:spcBef>
              <a:spcAft>
                <a:spcPts val="800"/>
              </a:spcAft>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practices that constitute modern programmatic faculty development have evolved from their humble beginnings to become a commonplace feature of university life (Lewis, 1996)</a:t>
            </a:r>
            <a:r>
              <a:rPr lang="en-US" sz="2400" dirty="0">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800"/>
              </a:spcAft>
              <a:buNone/>
            </a:pPr>
            <a:r>
              <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Recent research suggest that the usage of SETs in personnel decisions is still overwhelmingly common, though hard percentages are hard to come by, perhaps owing to the multifaceted nature of these decisions (Boring et al., 2017).</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defRPr/>
            </a:pPr>
            <a:endParaRPr lang="en-AU" sz="2800" b="1" dirty="0">
              <a:solidFill>
                <a:srgbClr val="002060"/>
              </a:solidFill>
            </a:endParaRPr>
          </a:p>
        </p:txBody>
      </p:sp>
    </p:spTree>
    <p:extLst>
      <p:ext uri="{BB962C8B-B14F-4D97-AF65-F5344CB8AC3E}">
        <p14:creationId xmlns:p14="http://schemas.microsoft.com/office/powerpoint/2010/main" val="2081611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39552" y="719644"/>
            <a:ext cx="6913562" cy="584775"/>
          </a:xfrm>
          <a:noFill/>
        </p:spPr>
        <p:txBody>
          <a:bodyPr vert="horz" wrap="square" lIns="91440" tIns="45720" rIns="91440" bIns="45720" rtlCol="0" anchor="ctr">
            <a:spAutoFit/>
          </a:bodyPr>
          <a:lstStyle/>
          <a:p>
            <a:pPr algn="l"/>
            <a:r>
              <a:rPr lang="en-AU" sz="3200" b="1" dirty="0">
                <a:solidFill>
                  <a:prstClr val="black"/>
                </a:solidFill>
                <a:latin typeface="+mn-lt"/>
                <a:ea typeface="+mn-ea"/>
                <a:cs typeface="+mn-cs"/>
              </a:rPr>
              <a:t>IN-TEXT CITATION – A Guide</a:t>
            </a:r>
          </a:p>
        </p:txBody>
      </p:sp>
      <p:graphicFrame>
        <p:nvGraphicFramePr>
          <p:cNvPr id="4" name="Table 3"/>
          <p:cNvGraphicFramePr>
            <a:graphicFrameLocks noGrp="1"/>
          </p:cNvGraphicFramePr>
          <p:nvPr>
            <p:extLst>
              <p:ext uri="{D42A27DB-BD31-4B8C-83A1-F6EECF244321}">
                <p14:modId xmlns:p14="http://schemas.microsoft.com/office/powerpoint/2010/main" val="4215902018"/>
              </p:ext>
            </p:extLst>
          </p:nvPr>
        </p:nvGraphicFramePr>
        <p:xfrm>
          <a:off x="0" y="1988840"/>
          <a:ext cx="9144007" cy="4658603"/>
        </p:xfrm>
        <a:graphic>
          <a:graphicData uri="http://schemas.openxmlformats.org/drawingml/2006/table">
            <a:tbl>
              <a:tblPr>
                <a:tableStyleId>{8A107856-5554-42FB-B03E-39F5DBC370BA}</a:tableStyleId>
              </a:tblPr>
              <a:tblGrid>
                <a:gridCol w="1259632">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1800200">
                  <a:extLst>
                    <a:ext uri="{9D8B030D-6E8A-4147-A177-3AD203B41FA5}">
                      <a16:colId xmlns:a16="http://schemas.microsoft.com/office/drawing/2014/main" val="20002"/>
                    </a:ext>
                  </a:extLst>
                </a:gridCol>
                <a:gridCol w="2160241">
                  <a:extLst>
                    <a:ext uri="{9D8B030D-6E8A-4147-A177-3AD203B41FA5}">
                      <a16:colId xmlns:a16="http://schemas.microsoft.com/office/drawing/2014/main" val="20003"/>
                    </a:ext>
                  </a:extLst>
                </a:gridCol>
                <a:gridCol w="1907710">
                  <a:extLst>
                    <a:ext uri="{9D8B030D-6E8A-4147-A177-3AD203B41FA5}">
                      <a16:colId xmlns:a16="http://schemas.microsoft.com/office/drawing/2014/main" val="20004"/>
                    </a:ext>
                  </a:extLst>
                </a:gridCol>
              </a:tblGrid>
              <a:tr h="429621">
                <a:tc>
                  <a:txBody>
                    <a:bodyPr/>
                    <a:lstStyle/>
                    <a:p>
                      <a:pPr marL="72000" lvl="1" algn="l" fontAlgn="b"/>
                      <a:r>
                        <a:rPr lang="en-AU" sz="1600" b="1" u="none" strike="noStrike" dirty="0">
                          <a:effectLst/>
                        </a:rPr>
                        <a:t>Type of Citation</a:t>
                      </a:r>
                      <a:endParaRPr lang="en-AU" sz="1600" b="1" i="0" u="none" strike="noStrike" dirty="0">
                        <a:solidFill>
                          <a:srgbClr val="000000"/>
                        </a:solidFill>
                        <a:effectLst/>
                        <a:latin typeface="Calibri"/>
                      </a:endParaRPr>
                    </a:p>
                  </a:txBody>
                  <a:tcPr marL="6594" marR="6594" marT="6594" marB="0" anchor="ctr"/>
                </a:tc>
                <a:tc>
                  <a:txBody>
                    <a:bodyPr/>
                    <a:lstStyle/>
                    <a:p>
                      <a:pPr marL="72000" lvl="1" algn="l" fontAlgn="b"/>
                      <a:r>
                        <a:rPr lang="en-AU" sz="1600" b="1" u="none" strike="noStrike" dirty="0">
                          <a:effectLst/>
                        </a:rPr>
                        <a:t>First Citation in Text</a:t>
                      </a:r>
                      <a:endParaRPr lang="en-AU" sz="1600" b="1" i="0" u="none" strike="noStrike" dirty="0">
                        <a:solidFill>
                          <a:srgbClr val="000000"/>
                        </a:solidFill>
                        <a:effectLst/>
                        <a:latin typeface="Calibri"/>
                      </a:endParaRPr>
                    </a:p>
                  </a:txBody>
                  <a:tcPr marL="6594" marR="6594" marT="6594" marB="0" anchor="ctr"/>
                </a:tc>
                <a:tc>
                  <a:txBody>
                    <a:bodyPr/>
                    <a:lstStyle/>
                    <a:p>
                      <a:pPr marL="72000" lvl="1" algn="l" fontAlgn="b"/>
                      <a:r>
                        <a:rPr lang="en-AU" sz="1600" b="1" u="none" strike="noStrike" dirty="0">
                          <a:effectLst/>
                        </a:rPr>
                        <a:t>Subsequent Citations in Text</a:t>
                      </a:r>
                      <a:endParaRPr lang="en-AU" sz="1600" b="1" i="0" u="none" strike="noStrike" dirty="0">
                        <a:solidFill>
                          <a:srgbClr val="000000"/>
                        </a:solidFill>
                        <a:effectLst/>
                        <a:latin typeface="Calibri"/>
                      </a:endParaRPr>
                    </a:p>
                  </a:txBody>
                  <a:tcPr marL="6594" marR="6594" marT="6594" marB="0" anchor="ctr"/>
                </a:tc>
                <a:tc>
                  <a:txBody>
                    <a:bodyPr/>
                    <a:lstStyle/>
                    <a:p>
                      <a:pPr marL="72000" lvl="1" algn="l" fontAlgn="b"/>
                      <a:r>
                        <a:rPr lang="en-AU" sz="1600" b="1" u="none" strike="noStrike" dirty="0">
                          <a:effectLst/>
                        </a:rPr>
                        <a:t>Parenthetical Format, First Citation in Text</a:t>
                      </a:r>
                      <a:endParaRPr lang="en-AU" sz="1600" b="1" i="0" u="none" strike="noStrike" dirty="0">
                        <a:solidFill>
                          <a:srgbClr val="000000"/>
                        </a:solidFill>
                        <a:effectLst/>
                        <a:latin typeface="Calibri"/>
                      </a:endParaRPr>
                    </a:p>
                  </a:txBody>
                  <a:tcPr marL="6594" marR="6594" marT="6594" marB="0" anchor="ctr"/>
                </a:tc>
                <a:tc>
                  <a:txBody>
                    <a:bodyPr/>
                    <a:lstStyle/>
                    <a:p>
                      <a:pPr marL="72000" lvl="1" algn="l" fontAlgn="b"/>
                      <a:r>
                        <a:rPr lang="en-AU" sz="1600" b="1" u="none" strike="noStrike" dirty="0">
                          <a:effectLst/>
                        </a:rPr>
                        <a:t>Parenthetical Format, Subsequent Citation in Text</a:t>
                      </a:r>
                      <a:endParaRPr lang="en-AU" sz="1600" b="1" i="0" u="none" strike="noStrike" dirty="0">
                        <a:solidFill>
                          <a:srgbClr val="000000"/>
                        </a:solidFill>
                        <a:effectLst/>
                        <a:latin typeface="Calibri"/>
                      </a:endParaRPr>
                    </a:p>
                  </a:txBody>
                  <a:tcPr marL="6594" marR="6594" marT="6594" marB="0" anchor="ctr"/>
                </a:tc>
                <a:extLst>
                  <a:ext uri="{0D108BD9-81ED-4DB2-BD59-A6C34878D82A}">
                    <a16:rowId xmlns:a16="http://schemas.microsoft.com/office/drawing/2014/main" val="10000"/>
                  </a:ext>
                </a:extLst>
              </a:tr>
              <a:tr h="636475">
                <a:tc>
                  <a:txBody>
                    <a:bodyPr/>
                    <a:lstStyle/>
                    <a:p>
                      <a:pPr marL="72000" lvl="1" algn="l" fontAlgn="ctr"/>
                      <a:r>
                        <a:rPr lang="en-AU" sz="1600" b="1" u="none" strike="noStrike" dirty="0">
                          <a:effectLst/>
                        </a:rPr>
                        <a:t>One Author</a:t>
                      </a:r>
                      <a:endParaRPr lang="en-AU" sz="1600" b="1" i="0" u="none" strike="noStrike" dirty="0">
                        <a:solidFill>
                          <a:srgbClr val="000000"/>
                        </a:solidFill>
                        <a:effectLst/>
                        <a:latin typeface="Calibri"/>
                      </a:endParaRPr>
                    </a:p>
                  </a:txBody>
                  <a:tcPr marL="6594" marR="6594" marT="6594" marB="0" anchor="ctr"/>
                </a:tc>
                <a:tc>
                  <a:txBody>
                    <a:bodyPr/>
                    <a:lstStyle/>
                    <a:p>
                      <a:pPr marL="72000" lvl="1" algn="l" fontAlgn="ctr"/>
                      <a:r>
                        <a:rPr lang="en-AU" sz="1600" b="0" u="none" strike="noStrike" dirty="0">
                          <a:effectLst/>
                        </a:rPr>
                        <a:t>Walker (2007)</a:t>
                      </a:r>
                      <a:endParaRPr lang="en-AU" sz="1600" b="0" i="0" u="none" strike="noStrike" dirty="0">
                        <a:solidFill>
                          <a:srgbClr val="000000"/>
                        </a:solidFill>
                        <a:effectLst/>
                        <a:latin typeface="Calibri"/>
                      </a:endParaRPr>
                    </a:p>
                  </a:txBody>
                  <a:tcPr marL="6594" marR="6594" marT="6594" marB="0" anchor="ctr"/>
                </a:tc>
                <a:tc>
                  <a:txBody>
                    <a:bodyPr/>
                    <a:lstStyle/>
                    <a:p>
                      <a:pPr marL="72000" lvl="1" algn="l" fontAlgn="ctr"/>
                      <a:r>
                        <a:rPr lang="en-AU" sz="1600" b="0" u="none" strike="noStrike" dirty="0">
                          <a:effectLst/>
                        </a:rPr>
                        <a:t>Walker (2007)</a:t>
                      </a:r>
                      <a:endParaRPr lang="en-AU" sz="1600" b="0" i="0" u="none" strike="noStrike" dirty="0">
                        <a:solidFill>
                          <a:srgbClr val="000000"/>
                        </a:solidFill>
                        <a:effectLst/>
                        <a:latin typeface="Calibri"/>
                      </a:endParaRPr>
                    </a:p>
                  </a:txBody>
                  <a:tcPr marL="6594" marR="6594" marT="6594" marB="0" anchor="ctr"/>
                </a:tc>
                <a:tc>
                  <a:txBody>
                    <a:bodyPr/>
                    <a:lstStyle/>
                    <a:p>
                      <a:pPr marL="72000" lvl="1" algn="l" fontAlgn="ctr"/>
                      <a:r>
                        <a:rPr lang="en-AU" sz="1600" b="0" u="none" strike="noStrike" dirty="0">
                          <a:effectLst/>
                        </a:rPr>
                        <a:t>(Walker, 2007)</a:t>
                      </a:r>
                      <a:endParaRPr lang="en-AU" sz="1600" b="0" i="0" u="none" strike="noStrike" dirty="0">
                        <a:solidFill>
                          <a:srgbClr val="000000"/>
                        </a:solidFill>
                        <a:effectLst/>
                        <a:latin typeface="Calibri"/>
                      </a:endParaRPr>
                    </a:p>
                  </a:txBody>
                  <a:tcPr marL="6594" marR="6594" marT="6594" marB="0" anchor="ctr"/>
                </a:tc>
                <a:tc>
                  <a:txBody>
                    <a:bodyPr/>
                    <a:lstStyle/>
                    <a:p>
                      <a:pPr marL="72000" lvl="1" algn="l" fontAlgn="ctr"/>
                      <a:r>
                        <a:rPr lang="en-AU" sz="1600" b="0" u="none" strike="noStrike" dirty="0">
                          <a:effectLst/>
                        </a:rPr>
                        <a:t>(Walker, 2007)</a:t>
                      </a:r>
                      <a:endParaRPr lang="en-AU" sz="1600" b="0" i="0" u="none" strike="noStrike" dirty="0">
                        <a:solidFill>
                          <a:srgbClr val="000000"/>
                        </a:solidFill>
                        <a:effectLst/>
                        <a:latin typeface="Calibri"/>
                      </a:endParaRPr>
                    </a:p>
                  </a:txBody>
                  <a:tcPr marL="6594" marR="6594" marT="6594" marB="0" anchor="ctr"/>
                </a:tc>
                <a:extLst>
                  <a:ext uri="{0D108BD9-81ED-4DB2-BD59-A6C34878D82A}">
                    <a16:rowId xmlns:a16="http://schemas.microsoft.com/office/drawing/2014/main" val="10001"/>
                  </a:ext>
                </a:extLst>
              </a:tr>
              <a:tr h="636475">
                <a:tc>
                  <a:txBody>
                    <a:bodyPr/>
                    <a:lstStyle/>
                    <a:p>
                      <a:pPr marL="72000" lvl="1" algn="l" fontAlgn="ctr"/>
                      <a:r>
                        <a:rPr lang="en-AU" sz="1600" b="1" u="none" strike="noStrike" dirty="0">
                          <a:effectLst/>
                        </a:rPr>
                        <a:t>Two Authors</a:t>
                      </a:r>
                      <a:endParaRPr lang="en-AU" sz="1600" b="1" i="0" u="none" strike="noStrike" dirty="0">
                        <a:solidFill>
                          <a:srgbClr val="000000"/>
                        </a:solidFill>
                        <a:effectLst/>
                        <a:latin typeface="Calibri"/>
                      </a:endParaRPr>
                    </a:p>
                  </a:txBody>
                  <a:tcPr marL="6594" marR="6594" marT="6594" marB="0" anchor="ctr"/>
                </a:tc>
                <a:tc>
                  <a:txBody>
                    <a:bodyPr/>
                    <a:lstStyle/>
                    <a:p>
                      <a:pPr marL="72000" lvl="1" algn="l" fontAlgn="ctr"/>
                      <a:r>
                        <a:rPr lang="en-AU" sz="1600" b="0" u="none" strike="noStrike" dirty="0">
                          <a:effectLst/>
                        </a:rPr>
                        <a:t>Walker and Allen (2007)</a:t>
                      </a:r>
                      <a:endParaRPr lang="en-AU" sz="1600" b="0" i="0" u="none" strike="noStrike" dirty="0">
                        <a:solidFill>
                          <a:srgbClr val="000000"/>
                        </a:solidFill>
                        <a:effectLst/>
                        <a:latin typeface="Calibri"/>
                      </a:endParaRPr>
                    </a:p>
                  </a:txBody>
                  <a:tcPr marL="6594" marR="6594" marT="6594" marB="0" anchor="ctr"/>
                </a:tc>
                <a:tc>
                  <a:txBody>
                    <a:bodyPr/>
                    <a:lstStyle/>
                    <a:p>
                      <a:pPr marL="72000" lvl="1" algn="l" fontAlgn="ctr"/>
                      <a:r>
                        <a:rPr lang="en-AU" sz="1600" b="0" u="none" strike="noStrike" dirty="0">
                          <a:effectLst/>
                        </a:rPr>
                        <a:t>Walker and Allen (2007)</a:t>
                      </a:r>
                      <a:endParaRPr lang="en-AU" sz="1600" b="0" i="0" u="none" strike="noStrike" dirty="0">
                        <a:solidFill>
                          <a:srgbClr val="000000"/>
                        </a:solidFill>
                        <a:effectLst/>
                        <a:latin typeface="Calibri"/>
                      </a:endParaRPr>
                    </a:p>
                  </a:txBody>
                  <a:tcPr marL="6594" marR="6594" marT="6594" marB="0" anchor="ctr"/>
                </a:tc>
                <a:tc>
                  <a:txBody>
                    <a:bodyPr/>
                    <a:lstStyle/>
                    <a:p>
                      <a:pPr marL="72000" lvl="1" algn="l" fontAlgn="ctr"/>
                      <a:r>
                        <a:rPr lang="en-AU" sz="1600" b="0" u="none" strike="noStrike" dirty="0">
                          <a:effectLst/>
                        </a:rPr>
                        <a:t>(Walker and Allen, 2007)</a:t>
                      </a:r>
                      <a:endParaRPr lang="en-AU" sz="1600" b="0" i="0" u="none" strike="noStrike" dirty="0">
                        <a:solidFill>
                          <a:srgbClr val="000000"/>
                        </a:solidFill>
                        <a:effectLst/>
                        <a:latin typeface="Calibri"/>
                      </a:endParaRPr>
                    </a:p>
                  </a:txBody>
                  <a:tcPr marL="6594" marR="6594" marT="6594" marB="0" anchor="ctr"/>
                </a:tc>
                <a:tc>
                  <a:txBody>
                    <a:bodyPr/>
                    <a:lstStyle/>
                    <a:p>
                      <a:pPr marL="72000" lvl="1" algn="l" fontAlgn="ctr"/>
                      <a:r>
                        <a:rPr lang="en-AU" sz="1600" b="0" u="none" strike="noStrike" dirty="0">
                          <a:effectLst/>
                        </a:rPr>
                        <a:t>(Walker and Allen, 2007)</a:t>
                      </a:r>
                      <a:endParaRPr lang="en-AU" sz="1600" b="0" i="0" u="none" strike="noStrike" dirty="0">
                        <a:solidFill>
                          <a:srgbClr val="000000"/>
                        </a:solidFill>
                        <a:effectLst/>
                        <a:latin typeface="Calibri"/>
                      </a:endParaRPr>
                    </a:p>
                  </a:txBody>
                  <a:tcPr marL="6594" marR="6594" marT="6594" marB="0" anchor="ctr"/>
                </a:tc>
                <a:extLst>
                  <a:ext uri="{0D108BD9-81ED-4DB2-BD59-A6C34878D82A}">
                    <a16:rowId xmlns:a16="http://schemas.microsoft.com/office/drawing/2014/main" val="10002"/>
                  </a:ext>
                </a:extLst>
              </a:tr>
              <a:tr h="636475">
                <a:tc>
                  <a:txBody>
                    <a:bodyPr/>
                    <a:lstStyle/>
                    <a:p>
                      <a:pPr marL="72000" lvl="1" algn="l" fontAlgn="ctr"/>
                      <a:r>
                        <a:rPr lang="en-AU" sz="1600" b="1" u="none" strike="noStrike" dirty="0">
                          <a:effectLst/>
                        </a:rPr>
                        <a:t>Three Authors</a:t>
                      </a:r>
                      <a:endParaRPr lang="en-AU" sz="1600" b="1" i="0" u="none" strike="noStrike" dirty="0">
                        <a:solidFill>
                          <a:srgbClr val="000000"/>
                        </a:solidFill>
                        <a:effectLst/>
                        <a:latin typeface="Calibri"/>
                      </a:endParaRPr>
                    </a:p>
                  </a:txBody>
                  <a:tcPr marL="6594" marR="6594" marT="6594" marB="0" anchor="ctr"/>
                </a:tc>
                <a:tc>
                  <a:txBody>
                    <a:bodyPr/>
                    <a:lstStyle/>
                    <a:p>
                      <a:pPr marL="72000" lvl="1" algn="l" fontAlgn="ctr"/>
                      <a:r>
                        <a:rPr lang="en-AU" sz="1600" b="0" u="none" strike="noStrike" dirty="0">
                          <a:effectLst/>
                        </a:rPr>
                        <a:t>Bradley, Ramirez and Soo (1999)</a:t>
                      </a:r>
                      <a:endParaRPr lang="en-AU" sz="1600" b="0" i="0" u="none" strike="noStrike" dirty="0">
                        <a:solidFill>
                          <a:srgbClr val="000000"/>
                        </a:solidFill>
                        <a:effectLst/>
                        <a:latin typeface="Calibri"/>
                      </a:endParaRPr>
                    </a:p>
                  </a:txBody>
                  <a:tcPr marL="6594" marR="6594" marT="6594" marB="0" anchor="ctr"/>
                </a:tc>
                <a:tc>
                  <a:txBody>
                    <a:bodyPr/>
                    <a:lstStyle/>
                    <a:p>
                      <a:pPr marL="72000" lvl="1" algn="l" fontAlgn="ctr"/>
                      <a:r>
                        <a:rPr lang="en-AU" sz="1600" b="0" u="none" strike="noStrike" dirty="0">
                          <a:effectLst/>
                        </a:rPr>
                        <a:t>Bradley et al. (1999)</a:t>
                      </a:r>
                      <a:endParaRPr lang="en-AU" sz="1600" b="0" i="0" u="none" strike="noStrike" dirty="0">
                        <a:solidFill>
                          <a:srgbClr val="000000"/>
                        </a:solidFill>
                        <a:effectLst/>
                        <a:latin typeface="Calibri"/>
                      </a:endParaRPr>
                    </a:p>
                  </a:txBody>
                  <a:tcPr marL="6594" marR="6594" marT="6594" marB="0" anchor="ctr"/>
                </a:tc>
                <a:tc>
                  <a:txBody>
                    <a:bodyPr/>
                    <a:lstStyle/>
                    <a:p>
                      <a:pPr marL="72000" lvl="1" algn="l" fontAlgn="ctr"/>
                      <a:r>
                        <a:rPr lang="en-AU" sz="1600" b="0" u="none" strike="noStrike" dirty="0">
                          <a:effectLst/>
                        </a:rPr>
                        <a:t>(Bradley, Ramirez and Soo, 1999)</a:t>
                      </a:r>
                      <a:endParaRPr lang="en-AU" sz="1600" b="0" i="0" u="none" strike="noStrike" dirty="0">
                        <a:solidFill>
                          <a:srgbClr val="000000"/>
                        </a:solidFill>
                        <a:effectLst/>
                        <a:latin typeface="Calibri"/>
                      </a:endParaRPr>
                    </a:p>
                  </a:txBody>
                  <a:tcPr marL="6594" marR="6594" marT="6594" marB="0" anchor="ctr"/>
                </a:tc>
                <a:tc>
                  <a:txBody>
                    <a:bodyPr/>
                    <a:lstStyle/>
                    <a:p>
                      <a:pPr marL="72000" lvl="1" algn="l" fontAlgn="ctr"/>
                      <a:r>
                        <a:rPr lang="en-AU" sz="1600" b="0" u="none" strike="noStrike" dirty="0">
                          <a:effectLst/>
                        </a:rPr>
                        <a:t>(Bradley et al., 1999)</a:t>
                      </a:r>
                      <a:endParaRPr lang="en-AU" sz="1600" b="0" i="0" u="none" strike="noStrike" dirty="0">
                        <a:solidFill>
                          <a:srgbClr val="000000"/>
                        </a:solidFill>
                        <a:effectLst/>
                        <a:latin typeface="Calibri"/>
                      </a:endParaRPr>
                    </a:p>
                  </a:txBody>
                  <a:tcPr marL="6594" marR="6594" marT="6594" marB="0" anchor="ctr"/>
                </a:tc>
                <a:extLst>
                  <a:ext uri="{0D108BD9-81ED-4DB2-BD59-A6C34878D82A}">
                    <a16:rowId xmlns:a16="http://schemas.microsoft.com/office/drawing/2014/main" val="10003"/>
                  </a:ext>
                </a:extLst>
              </a:tr>
              <a:tr h="636475">
                <a:tc>
                  <a:txBody>
                    <a:bodyPr/>
                    <a:lstStyle/>
                    <a:p>
                      <a:pPr marL="72000" lvl="1" algn="l" fontAlgn="ctr"/>
                      <a:r>
                        <a:rPr lang="en-AU" sz="1600" b="1" u="none" strike="noStrike" dirty="0">
                          <a:effectLst/>
                        </a:rPr>
                        <a:t>Four Authors</a:t>
                      </a:r>
                      <a:endParaRPr lang="en-AU" sz="1600" b="1" i="0" u="none" strike="noStrike" dirty="0">
                        <a:solidFill>
                          <a:srgbClr val="000000"/>
                        </a:solidFill>
                        <a:effectLst/>
                        <a:latin typeface="Calibri"/>
                      </a:endParaRPr>
                    </a:p>
                  </a:txBody>
                  <a:tcPr marL="6594" marR="6594" marT="6594" marB="0" anchor="ctr"/>
                </a:tc>
                <a:tc>
                  <a:txBody>
                    <a:bodyPr/>
                    <a:lstStyle/>
                    <a:p>
                      <a:pPr marL="72000" lvl="1" algn="l" fontAlgn="ctr"/>
                      <a:r>
                        <a:rPr lang="en-AU" sz="1600" b="0" u="none" strike="noStrike" dirty="0">
                          <a:effectLst/>
                        </a:rPr>
                        <a:t>Bradley, Ramirez, Soo and Walsh (2006)</a:t>
                      </a:r>
                      <a:endParaRPr lang="en-AU" sz="1600" b="0" i="0" u="none" strike="noStrike" dirty="0">
                        <a:solidFill>
                          <a:srgbClr val="000000"/>
                        </a:solidFill>
                        <a:effectLst/>
                        <a:latin typeface="Calibri"/>
                      </a:endParaRPr>
                    </a:p>
                  </a:txBody>
                  <a:tcPr marL="6594" marR="6594" marT="6594" marB="0" anchor="ctr"/>
                </a:tc>
                <a:tc>
                  <a:txBody>
                    <a:bodyPr/>
                    <a:lstStyle/>
                    <a:p>
                      <a:pPr marL="72000" lvl="1" algn="l" fontAlgn="ctr"/>
                      <a:r>
                        <a:rPr lang="en-AU" sz="1600" b="0" u="none" strike="noStrike" dirty="0">
                          <a:effectLst/>
                        </a:rPr>
                        <a:t>Bradley et al. (2006)</a:t>
                      </a:r>
                      <a:endParaRPr lang="en-AU" sz="1600" b="0" i="0" u="none" strike="noStrike" dirty="0">
                        <a:solidFill>
                          <a:srgbClr val="000000"/>
                        </a:solidFill>
                        <a:effectLst/>
                        <a:latin typeface="Calibri"/>
                      </a:endParaRPr>
                    </a:p>
                  </a:txBody>
                  <a:tcPr marL="6594" marR="6594" marT="6594" marB="0" anchor="ctr"/>
                </a:tc>
                <a:tc>
                  <a:txBody>
                    <a:bodyPr/>
                    <a:lstStyle/>
                    <a:p>
                      <a:pPr marL="72000" lvl="1" algn="l" fontAlgn="ctr"/>
                      <a:r>
                        <a:rPr lang="en-AU" sz="1600" b="0" u="none" strike="noStrike" dirty="0">
                          <a:effectLst/>
                        </a:rPr>
                        <a:t>(Bradley, Ramirez, Soo and Walsh, 2006)</a:t>
                      </a:r>
                      <a:endParaRPr lang="en-AU" sz="1600" b="0" i="0" u="none" strike="noStrike" dirty="0">
                        <a:solidFill>
                          <a:srgbClr val="000000"/>
                        </a:solidFill>
                        <a:effectLst/>
                        <a:latin typeface="Calibri"/>
                      </a:endParaRPr>
                    </a:p>
                  </a:txBody>
                  <a:tcPr marL="6594" marR="6594" marT="6594" marB="0" anchor="ctr"/>
                </a:tc>
                <a:tc>
                  <a:txBody>
                    <a:bodyPr/>
                    <a:lstStyle/>
                    <a:p>
                      <a:pPr marL="72000" lvl="1" algn="l" fontAlgn="ctr"/>
                      <a:r>
                        <a:rPr lang="en-AU" sz="1600" b="0" u="none" strike="noStrike" dirty="0">
                          <a:effectLst/>
                        </a:rPr>
                        <a:t>(Bradley et al., 2006)</a:t>
                      </a:r>
                      <a:endParaRPr lang="en-AU" sz="1600" b="0" i="0" u="none" strike="noStrike" dirty="0">
                        <a:solidFill>
                          <a:srgbClr val="000000"/>
                        </a:solidFill>
                        <a:effectLst/>
                        <a:latin typeface="Calibri"/>
                      </a:endParaRPr>
                    </a:p>
                  </a:txBody>
                  <a:tcPr marL="6594" marR="6594" marT="6594" marB="0" anchor="ctr"/>
                </a:tc>
                <a:extLst>
                  <a:ext uri="{0D108BD9-81ED-4DB2-BD59-A6C34878D82A}">
                    <a16:rowId xmlns:a16="http://schemas.microsoft.com/office/drawing/2014/main" val="10004"/>
                  </a:ext>
                </a:extLst>
              </a:tr>
              <a:tr h="636475">
                <a:tc>
                  <a:txBody>
                    <a:bodyPr/>
                    <a:lstStyle/>
                    <a:p>
                      <a:pPr marL="72000" lvl="1" algn="l" fontAlgn="ctr"/>
                      <a:r>
                        <a:rPr lang="en-AU" sz="1600" b="1" u="none" strike="noStrike" dirty="0">
                          <a:effectLst/>
                        </a:rPr>
                        <a:t>Five Authors</a:t>
                      </a:r>
                      <a:endParaRPr lang="en-AU" sz="1600" b="1" i="0" u="none" strike="noStrike" dirty="0">
                        <a:solidFill>
                          <a:srgbClr val="000000"/>
                        </a:solidFill>
                        <a:effectLst/>
                        <a:latin typeface="Calibri"/>
                      </a:endParaRPr>
                    </a:p>
                  </a:txBody>
                  <a:tcPr marL="6594" marR="6594" marT="6594" marB="0" anchor="ctr"/>
                </a:tc>
                <a:tc>
                  <a:txBody>
                    <a:bodyPr/>
                    <a:lstStyle/>
                    <a:p>
                      <a:pPr marL="72000" lvl="1" algn="l" fontAlgn="ctr"/>
                      <a:r>
                        <a:rPr lang="en-AU" sz="1600" b="0" u="none" strike="noStrike" dirty="0">
                          <a:effectLst/>
                        </a:rPr>
                        <a:t>Walker, Allen, Bradley, Ramirez and Soo (2008)</a:t>
                      </a:r>
                      <a:endParaRPr lang="en-AU" sz="1600" b="0" i="0" u="none" strike="noStrike" dirty="0">
                        <a:solidFill>
                          <a:srgbClr val="000000"/>
                        </a:solidFill>
                        <a:effectLst/>
                        <a:latin typeface="Calibri"/>
                      </a:endParaRPr>
                    </a:p>
                  </a:txBody>
                  <a:tcPr marL="6594" marR="6594" marT="6594" marB="0" anchor="ctr"/>
                </a:tc>
                <a:tc>
                  <a:txBody>
                    <a:bodyPr/>
                    <a:lstStyle/>
                    <a:p>
                      <a:pPr marL="72000" lvl="1" algn="l" fontAlgn="ctr"/>
                      <a:r>
                        <a:rPr lang="en-AU" sz="1600" b="0" u="none" strike="noStrike" dirty="0">
                          <a:effectLst/>
                        </a:rPr>
                        <a:t>Walker et al. (2008)</a:t>
                      </a:r>
                      <a:endParaRPr lang="en-AU" sz="1600" b="0" i="0" u="none" strike="noStrike" dirty="0">
                        <a:solidFill>
                          <a:srgbClr val="000000"/>
                        </a:solidFill>
                        <a:effectLst/>
                        <a:latin typeface="Calibri"/>
                      </a:endParaRPr>
                    </a:p>
                  </a:txBody>
                  <a:tcPr marL="6594" marR="6594" marT="6594" marB="0" anchor="ctr"/>
                </a:tc>
                <a:tc>
                  <a:txBody>
                    <a:bodyPr/>
                    <a:lstStyle/>
                    <a:p>
                      <a:pPr marL="72000" lvl="1" algn="l" fontAlgn="ctr"/>
                      <a:r>
                        <a:rPr lang="en-AU" sz="1600" b="0" u="none" strike="noStrike" dirty="0">
                          <a:effectLst/>
                        </a:rPr>
                        <a:t>(Walker, Allen, Bradley, Ramirez and Soo, 2008)</a:t>
                      </a:r>
                      <a:endParaRPr lang="en-AU" sz="1600" b="0" i="0" u="none" strike="noStrike" dirty="0">
                        <a:solidFill>
                          <a:srgbClr val="000000"/>
                        </a:solidFill>
                        <a:effectLst/>
                        <a:latin typeface="Calibri"/>
                      </a:endParaRPr>
                    </a:p>
                  </a:txBody>
                  <a:tcPr marL="6594" marR="6594" marT="6594" marB="0" anchor="ctr"/>
                </a:tc>
                <a:tc>
                  <a:txBody>
                    <a:bodyPr/>
                    <a:lstStyle/>
                    <a:p>
                      <a:pPr marL="72000" lvl="1" algn="l" fontAlgn="ctr"/>
                      <a:r>
                        <a:rPr lang="en-AU" sz="1600" b="0" u="none" strike="noStrike" dirty="0">
                          <a:effectLst/>
                        </a:rPr>
                        <a:t>(Walker et al., 2008)</a:t>
                      </a:r>
                      <a:endParaRPr lang="en-AU" sz="1600" b="0" i="0" u="none" strike="noStrike" dirty="0">
                        <a:solidFill>
                          <a:srgbClr val="000000"/>
                        </a:solidFill>
                        <a:effectLst/>
                        <a:latin typeface="Calibri"/>
                      </a:endParaRPr>
                    </a:p>
                  </a:txBody>
                  <a:tcPr marL="6594" marR="6594" marT="6594" marB="0" anchor="ctr"/>
                </a:tc>
                <a:extLst>
                  <a:ext uri="{0D108BD9-81ED-4DB2-BD59-A6C34878D82A}">
                    <a16:rowId xmlns:a16="http://schemas.microsoft.com/office/drawing/2014/main" val="10005"/>
                  </a:ext>
                </a:extLst>
              </a:tr>
              <a:tr h="636475">
                <a:tc>
                  <a:txBody>
                    <a:bodyPr/>
                    <a:lstStyle/>
                    <a:p>
                      <a:pPr marL="72000" lvl="1" algn="l" fontAlgn="ctr"/>
                      <a:r>
                        <a:rPr lang="en-AU" sz="1600" b="1" u="none" strike="noStrike" dirty="0">
                          <a:effectLst/>
                        </a:rPr>
                        <a:t>Six or more Authors</a:t>
                      </a:r>
                      <a:endParaRPr lang="en-AU" sz="1600" b="1" i="0" u="none" strike="noStrike" dirty="0">
                        <a:solidFill>
                          <a:srgbClr val="000000"/>
                        </a:solidFill>
                        <a:effectLst/>
                        <a:latin typeface="Calibri"/>
                      </a:endParaRPr>
                    </a:p>
                  </a:txBody>
                  <a:tcPr marL="6594" marR="6594" marT="6594" marB="0" anchor="ctr"/>
                </a:tc>
                <a:tc>
                  <a:txBody>
                    <a:bodyPr/>
                    <a:lstStyle/>
                    <a:p>
                      <a:pPr marL="72000" lvl="1" algn="l" fontAlgn="ctr"/>
                      <a:r>
                        <a:rPr lang="en-AU" sz="1600" b="0" u="none" strike="noStrike" dirty="0">
                          <a:effectLst/>
                        </a:rPr>
                        <a:t>Wasserstein et al. (2005)</a:t>
                      </a:r>
                      <a:endParaRPr lang="en-AU" sz="1600" b="0" i="0" u="none" strike="noStrike" dirty="0">
                        <a:solidFill>
                          <a:srgbClr val="000000"/>
                        </a:solidFill>
                        <a:effectLst/>
                        <a:latin typeface="Calibri"/>
                      </a:endParaRPr>
                    </a:p>
                  </a:txBody>
                  <a:tcPr marL="6594" marR="6594" marT="6594" marB="0" anchor="ctr"/>
                </a:tc>
                <a:tc>
                  <a:txBody>
                    <a:bodyPr/>
                    <a:lstStyle/>
                    <a:p>
                      <a:pPr marL="72000" lvl="1" algn="l" fontAlgn="ctr"/>
                      <a:r>
                        <a:rPr lang="en-AU" sz="1600" b="0" u="none" strike="noStrike" dirty="0">
                          <a:effectLst/>
                        </a:rPr>
                        <a:t>Wasserstein et al. (2005)</a:t>
                      </a:r>
                      <a:endParaRPr lang="en-AU" sz="1600" b="0" i="0" u="none" strike="noStrike" dirty="0">
                        <a:solidFill>
                          <a:srgbClr val="000000"/>
                        </a:solidFill>
                        <a:effectLst/>
                        <a:latin typeface="Calibri"/>
                      </a:endParaRPr>
                    </a:p>
                  </a:txBody>
                  <a:tcPr marL="6594" marR="6594" marT="6594" marB="0" anchor="ctr"/>
                </a:tc>
                <a:tc>
                  <a:txBody>
                    <a:bodyPr/>
                    <a:lstStyle/>
                    <a:p>
                      <a:pPr marL="72000" lvl="1" algn="l" fontAlgn="ctr"/>
                      <a:r>
                        <a:rPr lang="en-AU" sz="1600" b="0" u="none" strike="noStrike" dirty="0">
                          <a:effectLst/>
                        </a:rPr>
                        <a:t>(Wasserstein et al., 2005)</a:t>
                      </a:r>
                      <a:endParaRPr lang="en-AU" sz="1600" b="0" i="0" u="none" strike="noStrike" dirty="0">
                        <a:solidFill>
                          <a:srgbClr val="000000"/>
                        </a:solidFill>
                        <a:effectLst/>
                        <a:latin typeface="Calibri"/>
                      </a:endParaRPr>
                    </a:p>
                  </a:txBody>
                  <a:tcPr marL="6594" marR="6594" marT="6594" marB="0" anchor="ctr"/>
                </a:tc>
                <a:tc>
                  <a:txBody>
                    <a:bodyPr/>
                    <a:lstStyle/>
                    <a:p>
                      <a:pPr marL="72000" lvl="1" algn="l" fontAlgn="ctr"/>
                      <a:r>
                        <a:rPr lang="en-AU" sz="1600" b="0" u="none" strike="noStrike" dirty="0">
                          <a:effectLst/>
                        </a:rPr>
                        <a:t>(Wasserstein et al., 2005)</a:t>
                      </a:r>
                      <a:endParaRPr lang="en-AU" sz="1600" b="0" i="0" u="none" strike="noStrike" dirty="0">
                        <a:solidFill>
                          <a:srgbClr val="000000"/>
                        </a:solidFill>
                        <a:effectLst/>
                        <a:latin typeface="Calibri"/>
                      </a:endParaRPr>
                    </a:p>
                  </a:txBody>
                  <a:tcPr marL="6594" marR="6594" marT="6594"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99215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BF392-4CC5-B5DB-AA87-00C40B36C2B6}"/>
              </a:ext>
            </a:extLst>
          </p:cNvPr>
          <p:cNvSpPr>
            <a:spLocks noGrp="1"/>
          </p:cNvSpPr>
          <p:nvPr>
            <p:ph type="title"/>
          </p:nvPr>
        </p:nvSpPr>
        <p:spPr/>
        <p:txBody>
          <a:bodyPr/>
          <a:lstStyle/>
          <a:p>
            <a:r>
              <a:rPr lang="en-US" dirty="0"/>
              <a:t>Practice exercise</a:t>
            </a:r>
          </a:p>
        </p:txBody>
      </p:sp>
      <p:sp>
        <p:nvSpPr>
          <p:cNvPr id="3" name="Content Placeholder 2">
            <a:extLst>
              <a:ext uri="{FF2B5EF4-FFF2-40B4-BE49-F238E27FC236}">
                <a16:creationId xmlns:a16="http://schemas.microsoft.com/office/drawing/2014/main" id="{002E656D-FE40-B8B3-DA2B-1988E7C34F6C}"/>
              </a:ext>
            </a:extLst>
          </p:cNvPr>
          <p:cNvSpPr>
            <a:spLocks noGrp="1"/>
          </p:cNvSpPr>
          <p:nvPr>
            <p:ph idx="1"/>
          </p:nvPr>
        </p:nvSpPr>
        <p:spPr>
          <a:xfrm>
            <a:off x="457200" y="1196752"/>
            <a:ext cx="8229600" cy="4929411"/>
          </a:xfrm>
        </p:spPr>
        <p:txBody>
          <a:bodyPr>
            <a:normAutofit fontScale="92500"/>
          </a:bodyPr>
          <a:lstStyle/>
          <a:p>
            <a:pPr marL="0" indent="0">
              <a:buNone/>
            </a:pPr>
            <a:r>
              <a:rPr lang="en-US" dirty="0">
                <a:solidFill>
                  <a:srgbClr val="FF0000"/>
                </a:solidFill>
              </a:rPr>
              <a:t>Construct your own sentence and cite (in-text APA)using the following details </a:t>
            </a:r>
          </a:p>
          <a:p>
            <a:pPr marL="0" indent="0">
              <a:buNone/>
            </a:pPr>
            <a:endParaRPr lang="en-US" sz="3200" dirty="0">
              <a:solidFill>
                <a:srgbClr val="FF0000"/>
              </a:solidFill>
            </a:endParaRPr>
          </a:p>
          <a:p>
            <a:r>
              <a:rPr lang="en-US" sz="3200" b="1" dirty="0"/>
              <a:t>AUTHOR(S) : </a:t>
            </a:r>
            <a:r>
              <a:rPr lang="en-US" sz="3200" dirty="0">
                <a:solidFill>
                  <a:srgbClr val="002060"/>
                </a:solidFill>
              </a:rPr>
              <a:t>Philip Kotler, Kevin Keller, Mairead Brady, Malcolm Goodman, Torben Hansen</a:t>
            </a:r>
          </a:p>
          <a:p>
            <a:pPr marL="0" indent="0">
              <a:buNone/>
            </a:pPr>
            <a:endParaRPr lang="en-US" sz="3200" dirty="0"/>
          </a:p>
          <a:p>
            <a:r>
              <a:rPr lang="en-US" sz="3200" b="1" dirty="0"/>
              <a:t>YEAR: </a:t>
            </a:r>
            <a:r>
              <a:rPr lang="en-US" sz="3200" dirty="0">
                <a:solidFill>
                  <a:srgbClr val="002060"/>
                </a:solidFill>
              </a:rPr>
              <a:t>2009</a:t>
            </a:r>
          </a:p>
          <a:p>
            <a:endParaRPr lang="en-US" sz="3200" dirty="0"/>
          </a:p>
          <a:p>
            <a:r>
              <a:rPr lang="en-US" sz="3200" b="1" dirty="0"/>
              <a:t>PAGE NUMBER: </a:t>
            </a:r>
            <a:r>
              <a:rPr lang="en-US" sz="3200" dirty="0">
                <a:solidFill>
                  <a:srgbClr val="002060"/>
                </a:solidFill>
              </a:rPr>
              <a:t>56</a:t>
            </a:r>
          </a:p>
          <a:p>
            <a:endParaRPr lang="en-US" dirty="0"/>
          </a:p>
        </p:txBody>
      </p:sp>
    </p:spTree>
    <p:extLst>
      <p:ext uri="{BB962C8B-B14F-4D97-AF65-F5344CB8AC3E}">
        <p14:creationId xmlns:p14="http://schemas.microsoft.com/office/powerpoint/2010/main" val="1627506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539552" y="719644"/>
            <a:ext cx="6913562" cy="584775"/>
          </a:xfrm>
          <a:noFill/>
        </p:spPr>
        <p:txBody>
          <a:bodyPr vert="horz" wrap="square" lIns="91440" tIns="45720" rIns="91440" bIns="45720" rtlCol="0" anchor="ctr">
            <a:spAutoFit/>
          </a:bodyPr>
          <a:lstStyle/>
          <a:p>
            <a:pPr algn="l"/>
            <a:r>
              <a:rPr lang="en-AU" sz="3200" b="1" dirty="0">
                <a:solidFill>
                  <a:prstClr val="black"/>
                </a:solidFill>
                <a:latin typeface="+mn-lt"/>
                <a:ea typeface="+mn-ea"/>
                <a:cs typeface="+mn-cs"/>
              </a:rPr>
              <a:t>REFERENCE LIST</a:t>
            </a:r>
          </a:p>
        </p:txBody>
      </p:sp>
      <p:sp>
        <p:nvSpPr>
          <p:cNvPr id="12" name="Content Placeholder 2"/>
          <p:cNvSpPr>
            <a:spLocks noGrp="1"/>
          </p:cNvSpPr>
          <p:nvPr>
            <p:ph idx="1"/>
          </p:nvPr>
        </p:nvSpPr>
        <p:spPr>
          <a:xfrm>
            <a:off x="358806" y="1772816"/>
            <a:ext cx="8642350" cy="5085183"/>
          </a:xfrm>
        </p:spPr>
        <p:txBody>
          <a:bodyPr>
            <a:normAutofit lnSpcReduction="10000"/>
          </a:bodyPr>
          <a:lstStyle/>
          <a:p>
            <a:pPr marL="0" indent="0">
              <a:buFontTx/>
              <a:buNone/>
              <a:defRPr/>
            </a:pPr>
            <a:r>
              <a:rPr lang="en-AU" b="1" dirty="0">
                <a:solidFill>
                  <a:srgbClr val="C00000"/>
                </a:solidFill>
              </a:rPr>
              <a:t>Purpose:</a:t>
            </a:r>
          </a:p>
          <a:p>
            <a:pPr marL="0" indent="0">
              <a:buFontTx/>
              <a:buNone/>
              <a:defRPr/>
            </a:pPr>
            <a:endParaRPr lang="en-AU" sz="1800" b="1" dirty="0">
              <a:solidFill>
                <a:srgbClr val="002060"/>
              </a:solidFill>
            </a:endParaRPr>
          </a:p>
          <a:p>
            <a:pPr>
              <a:buFont typeface="Wingdings" pitchFamily="2" charset="2"/>
              <a:buChar char="§"/>
              <a:defRPr/>
            </a:pPr>
            <a:r>
              <a:rPr lang="en-AU" sz="2800" b="1" dirty="0">
                <a:solidFill>
                  <a:srgbClr val="002060"/>
                </a:solidFill>
              </a:rPr>
              <a:t>The purpose of the reference list is to help a reader locate the source you have used. Thus, it should have as much information as possible. </a:t>
            </a:r>
          </a:p>
          <a:p>
            <a:pPr>
              <a:buFont typeface="Wingdings" pitchFamily="2" charset="2"/>
              <a:buChar char="§"/>
              <a:defRPr/>
            </a:pPr>
            <a:endParaRPr lang="en-AU" sz="1600" b="1" dirty="0">
              <a:solidFill>
                <a:srgbClr val="002060"/>
              </a:solidFill>
            </a:endParaRPr>
          </a:p>
          <a:p>
            <a:pPr>
              <a:buFont typeface="Wingdings" pitchFamily="2" charset="2"/>
              <a:buChar char="§"/>
              <a:defRPr/>
            </a:pPr>
            <a:r>
              <a:rPr lang="en-AU" sz="2800" b="1" dirty="0">
                <a:solidFill>
                  <a:srgbClr val="002060"/>
                </a:solidFill>
              </a:rPr>
              <a:t>All items cited in your essay MUST be listed in the reference list.</a:t>
            </a:r>
          </a:p>
          <a:p>
            <a:pPr>
              <a:buFont typeface="Wingdings" pitchFamily="2" charset="2"/>
              <a:buChar char="§"/>
              <a:defRPr/>
            </a:pPr>
            <a:endParaRPr lang="en-AU" sz="1800" b="1" dirty="0">
              <a:solidFill>
                <a:srgbClr val="002060"/>
              </a:solidFill>
            </a:endParaRPr>
          </a:p>
          <a:p>
            <a:pPr>
              <a:buFont typeface="Wingdings" pitchFamily="2" charset="2"/>
              <a:buChar char="§"/>
              <a:defRPr/>
            </a:pPr>
            <a:r>
              <a:rPr lang="en-AU" sz="2800" b="1" dirty="0">
                <a:solidFill>
                  <a:srgbClr val="002060"/>
                </a:solidFill>
              </a:rPr>
              <a:t>This list should be in alphabetical order of the Author’s surname (or first author’s surname if there are multiple authors).</a:t>
            </a:r>
          </a:p>
          <a:p>
            <a:pPr>
              <a:defRPr/>
            </a:pPr>
            <a:endParaRPr lang="en-AU" sz="2800" b="1" dirty="0">
              <a:solidFill>
                <a:srgbClr val="002060"/>
              </a:solidFill>
            </a:endParaRPr>
          </a:p>
        </p:txBody>
      </p:sp>
    </p:spTree>
    <p:extLst>
      <p:ext uri="{BB962C8B-B14F-4D97-AF65-F5344CB8AC3E}">
        <p14:creationId xmlns:p14="http://schemas.microsoft.com/office/powerpoint/2010/main" val="1074150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539552" y="719644"/>
            <a:ext cx="6913562" cy="584775"/>
          </a:xfrm>
          <a:noFill/>
        </p:spPr>
        <p:txBody>
          <a:bodyPr vert="horz" wrap="square" lIns="91440" tIns="45720" rIns="91440" bIns="45720" rtlCol="0" anchor="ctr">
            <a:spAutoFit/>
          </a:bodyPr>
          <a:lstStyle/>
          <a:p>
            <a:pPr algn="l"/>
            <a:r>
              <a:rPr lang="en-AU" sz="3200" b="1" dirty="0">
                <a:solidFill>
                  <a:prstClr val="black"/>
                </a:solidFill>
                <a:latin typeface="+mn-lt"/>
                <a:ea typeface="+mn-ea"/>
                <a:cs typeface="+mn-cs"/>
              </a:rPr>
              <a:t>REFERENCE LIST</a:t>
            </a:r>
          </a:p>
        </p:txBody>
      </p:sp>
      <p:sp>
        <p:nvSpPr>
          <p:cNvPr id="12" name="Content Placeholder 2"/>
          <p:cNvSpPr>
            <a:spLocks noGrp="1"/>
          </p:cNvSpPr>
          <p:nvPr>
            <p:ph idx="1"/>
          </p:nvPr>
        </p:nvSpPr>
        <p:spPr>
          <a:xfrm>
            <a:off x="323528" y="1410338"/>
            <a:ext cx="8642350" cy="4728018"/>
          </a:xfrm>
        </p:spPr>
        <p:txBody>
          <a:bodyPr>
            <a:normAutofit/>
          </a:bodyPr>
          <a:lstStyle/>
          <a:p>
            <a:pPr marL="0" indent="0">
              <a:buFontTx/>
              <a:buNone/>
              <a:defRPr/>
            </a:pPr>
            <a:r>
              <a:rPr lang="en-AU" b="1" dirty="0">
                <a:solidFill>
                  <a:srgbClr val="C00000"/>
                </a:solidFill>
              </a:rPr>
              <a:t>What to include:</a:t>
            </a:r>
          </a:p>
          <a:p>
            <a:pPr marL="0" indent="0">
              <a:buFontTx/>
              <a:buNone/>
              <a:defRPr/>
            </a:pPr>
            <a:endParaRPr lang="en-AU" sz="2800" b="1" dirty="0">
              <a:solidFill>
                <a:srgbClr val="002060"/>
              </a:solidFill>
            </a:endParaRPr>
          </a:p>
          <a:p>
            <a:pPr>
              <a:buFont typeface="Wingdings" pitchFamily="2" charset="2"/>
              <a:buChar char="§"/>
              <a:defRPr/>
            </a:pPr>
            <a:r>
              <a:rPr lang="en-AU" sz="2800" b="1" dirty="0">
                <a:solidFill>
                  <a:srgbClr val="002060"/>
                </a:solidFill>
              </a:rPr>
              <a:t>Author surname (or surnames) AND initials</a:t>
            </a:r>
          </a:p>
          <a:p>
            <a:pPr>
              <a:buFont typeface="Wingdings" pitchFamily="2" charset="2"/>
              <a:buChar char="§"/>
              <a:defRPr/>
            </a:pPr>
            <a:r>
              <a:rPr lang="en-AU" sz="2800" b="1" dirty="0">
                <a:solidFill>
                  <a:srgbClr val="002060"/>
                </a:solidFill>
              </a:rPr>
              <a:t>Publication date (Year)</a:t>
            </a:r>
          </a:p>
          <a:p>
            <a:pPr>
              <a:buFont typeface="Wingdings" pitchFamily="2" charset="2"/>
              <a:buChar char="§"/>
              <a:defRPr/>
            </a:pPr>
            <a:r>
              <a:rPr lang="en-AU" sz="2800" b="1" dirty="0">
                <a:solidFill>
                  <a:srgbClr val="002060"/>
                </a:solidFill>
              </a:rPr>
              <a:t>Title of the work</a:t>
            </a:r>
          </a:p>
          <a:p>
            <a:pPr>
              <a:buFont typeface="Wingdings" pitchFamily="2" charset="2"/>
              <a:buChar char="§"/>
              <a:defRPr/>
            </a:pPr>
            <a:r>
              <a:rPr lang="en-AU" sz="2800" b="1" dirty="0">
                <a:solidFill>
                  <a:srgbClr val="002060"/>
                </a:solidFill>
              </a:rPr>
              <a:t>Publication data </a:t>
            </a:r>
            <a:r>
              <a:rPr lang="en-AU" sz="2800" b="1" dirty="0">
                <a:solidFill>
                  <a:srgbClr val="002060"/>
                </a:solidFill>
                <a:sym typeface="Wingdings" pitchFamily="2" charset="2"/>
              </a:rPr>
              <a:t>, Issue, Volume Number, etc.</a:t>
            </a:r>
          </a:p>
          <a:p>
            <a:pPr>
              <a:buFont typeface="Wingdings" pitchFamily="2" charset="2"/>
              <a:buChar char="§"/>
              <a:defRPr/>
            </a:pPr>
            <a:r>
              <a:rPr lang="en-AU" sz="2800" b="1" dirty="0">
                <a:solidFill>
                  <a:srgbClr val="002060"/>
                </a:solidFill>
                <a:sym typeface="Wingdings" pitchFamily="2" charset="2"/>
              </a:rPr>
              <a:t>DOI –Digital Object Number</a:t>
            </a:r>
            <a:endParaRPr lang="en-AU" sz="2800" b="1" dirty="0">
              <a:solidFill>
                <a:srgbClr val="002060"/>
              </a:solidFill>
            </a:endParaRPr>
          </a:p>
        </p:txBody>
      </p:sp>
    </p:spTree>
    <p:extLst>
      <p:ext uri="{BB962C8B-B14F-4D97-AF65-F5344CB8AC3E}">
        <p14:creationId xmlns:p14="http://schemas.microsoft.com/office/powerpoint/2010/main" val="3343488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539552" y="719644"/>
            <a:ext cx="6913562" cy="584775"/>
          </a:xfrm>
          <a:noFill/>
        </p:spPr>
        <p:txBody>
          <a:bodyPr vert="horz" wrap="square" lIns="91440" tIns="45720" rIns="91440" bIns="45720" rtlCol="0" anchor="ctr">
            <a:spAutoFit/>
          </a:bodyPr>
          <a:lstStyle/>
          <a:p>
            <a:pPr algn="l"/>
            <a:r>
              <a:rPr lang="en-AU" sz="3200" b="1" dirty="0">
                <a:solidFill>
                  <a:prstClr val="black"/>
                </a:solidFill>
                <a:latin typeface="+mn-lt"/>
                <a:ea typeface="+mn-ea"/>
                <a:cs typeface="+mn-cs"/>
              </a:rPr>
              <a:t>REFERENCE LIST</a:t>
            </a:r>
          </a:p>
        </p:txBody>
      </p:sp>
      <p:sp>
        <p:nvSpPr>
          <p:cNvPr id="12" name="Content Placeholder 2"/>
          <p:cNvSpPr>
            <a:spLocks noGrp="1"/>
          </p:cNvSpPr>
          <p:nvPr>
            <p:ph idx="1"/>
          </p:nvPr>
        </p:nvSpPr>
        <p:spPr>
          <a:xfrm>
            <a:off x="358806" y="1772817"/>
            <a:ext cx="8642350" cy="4728018"/>
          </a:xfrm>
        </p:spPr>
        <p:txBody>
          <a:bodyPr>
            <a:normAutofit lnSpcReduction="10000"/>
          </a:bodyPr>
          <a:lstStyle/>
          <a:p>
            <a:pPr marL="0" indent="0">
              <a:buFontTx/>
              <a:buNone/>
              <a:defRPr/>
            </a:pPr>
            <a:r>
              <a:rPr lang="en-AU" b="1" dirty="0">
                <a:solidFill>
                  <a:srgbClr val="C00000"/>
                </a:solidFill>
              </a:rPr>
              <a:t>Example:</a:t>
            </a:r>
          </a:p>
          <a:p>
            <a:pPr marL="0" indent="0">
              <a:buFontTx/>
              <a:buNone/>
              <a:defRPr/>
            </a:pPr>
            <a:endParaRPr lang="en-AU" sz="2800" b="1" dirty="0">
              <a:solidFill>
                <a:srgbClr val="002060"/>
              </a:solidFill>
            </a:endParaRPr>
          </a:p>
          <a:p>
            <a:pPr>
              <a:buFont typeface="Wingdings" pitchFamily="2" charset="2"/>
              <a:buChar char="§"/>
            </a:pPr>
            <a:r>
              <a:rPr lang="en-AU" sz="2800" dirty="0">
                <a:solidFill>
                  <a:srgbClr val="002060"/>
                </a:solidFill>
              </a:rPr>
              <a:t>Anderson, A. K. (2005). Affective influences on the 	attention dynamics supporting awareness. </a:t>
            </a:r>
            <a:r>
              <a:rPr lang="en-AU" sz="2800" i="1" dirty="0">
                <a:solidFill>
                  <a:srgbClr val="002060"/>
                </a:solidFill>
              </a:rPr>
              <a:t>Journal 	of Experimental Psychology: General, 154, </a:t>
            </a:r>
            <a:r>
              <a:rPr lang="en-AU" sz="2800" dirty="0">
                <a:solidFill>
                  <a:srgbClr val="002060"/>
                </a:solidFill>
              </a:rPr>
              <a:t>258–281. 	doi:10.1037/0096-3445.134.2.258</a:t>
            </a:r>
          </a:p>
          <a:p>
            <a:pPr>
              <a:buFont typeface="Wingdings" pitchFamily="2" charset="2"/>
              <a:buChar char="§"/>
            </a:pPr>
            <a:endParaRPr lang="en-AU" sz="2800" dirty="0">
              <a:solidFill>
                <a:srgbClr val="002060"/>
              </a:solidFill>
            </a:endParaRPr>
          </a:p>
          <a:p>
            <a:pPr>
              <a:buFont typeface="Wingdings" pitchFamily="2" charset="2"/>
              <a:buChar char="§"/>
            </a:pPr>
            <a:r>
              <a:rPr lang="en-AU" sz="2800" dirty="0">
                <a:solidFill>
                  <a:srgbClr val="002060"/>
                </a:solidFill>
              </a:rPr>
              <a:t>Eastwood, J. D., Smilek, D., &amp; Merikle, P. M. (2001). 	Negative facial expression captures attention and 	disrupts performance. </a:t>
            </a:r>
            <a:r>
              <a:rPr lang="en-AU" sz="2800" i="1" dirty="0">
                <a:solidFill>
                  <a:srgbClr val="002060"/>
                </a:solidFill>
              </a:rPr>
              <a:t>Perceptual Physiology, 65, 	</a:t>
            </a:r>
            <a:r>
              <a:rPr lang="en-AU" sz="2800" dirty="0">
                <a:solidFill>
                  <a:srgbClr val="002060"/>
                </a:solidFill>
              </a:rPr>
              <a:t>352–358.</a:t>
            </a:r>
            <a:endParaRPr lang="en-AU" sz="2800" b="1" dirty="0">
              <a:solidFill>
                <a:srgbClr val="002060"/>
              </a:solidFill>
            </a:endParaRPr>
          </a:p>
        </p:txBody>
      </p:sp>
    </p:spTree>
    <p:extLst>
      <p:ext uri="{BB962C8B-B14F-4D97-AF65-F5344CB8AC3E}">
        <p14:creationId xmlns:p14="http://schemas.microsoft.com/office/powerpoint/2010/main" val="3322176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539552" y="719644"/>
            <a:ext cx="6913562" cy="584775"/>
          </a:xfrm>
          <a:noFill/>
        </p:spPr>
        <p:txBody>
          <a:bodyPr vert="horz" wrap="square" lIns="91440" tIns="45720" rIns="91440" bIns="45720" rtlCol="0" anchor="ctr">
            <a:spAutoFit/>
          </a:bodyPr>
          <a:lstStyle/>
          <a:p>
            <a:pPr algn="l"/>
            <a:r>
              <a:rPr lang="en-AU" sz="3200" b="1" dirty="0">
                <a:solidFill>
                  <a:prstClr val="black"/>
                </a:solidFill>
                <a:latin typeface="+mn-lt"/>
                <a:ea typeface="+mn-ea"/>
                <a:cs typeface="+mn-cs"/>
              </a:rPr>
              <a:t>REFERENCE LIST</a:t>
            </a:r>
          </a:p>
        </p:txBody>
      </p:sp>
      <p:sp>
        <p:nvSpPr>
          <p:cNvPr id="12" name="Content Placeholder 2"/>
          <p:cNvSpPr>
            <a:spLocks noGrp="1"/>
          </p:cNvSpPr>
          <p:nvPr>
            <p:ph idx="1"/>
          </p:nvPr>
        </p:nvSpPr>
        <p:spPr>
          <a:xfrm>
            <a:off x="358806" y="1772816"/>
            <a:ext cx="8642350" cy="5085183"/>
          </a:xfrm>
        </p:spPr>
        <p:txBody>
          <a:bodyPr>
            <a:normAutofit/>
          </a:bodyPr>
          <a:lstStyle/>
          <a:p>
            <a:pPr marL="0" indent="0">
              <a:buFontTx/>
              <a:buNone/>
              <a:defRPr/>
            </a:pPr>
            <a:r>
              <a:rPr lang="en-AU" b="1" dirty="0">
                <a:solidFill>
                  <a:srgbClr val="C00000"/>
                </a:solidFill>
              </a:rPr>
              <a:t>Formatting:</a:t>
            </a:r>
          </a:p>
          <a:p>
            <a:pPr marL="0" indent="0">
              <a:buFontTx/>
              <a:buNone/>
              <a:defRPr/>
            </a:pPr>
            <a:endParaRPr lang="en-AU" sz="1800" b="1" dirty="0">
              <a:solidFill>
                <a:srgbClr val="002060"/>
              </a:solidFill>
            </a:endParaRPr>
          </a:p>
          <a:p>
            <a:pPr>
              <a:buFont typeface="Wingdings" pitchFamily="2" charset="2"/>
              <a:buChar char="§"/>
              <a:defRPr/>
            </a:pPr>
            <a:r>
              <a:rPr lang="en-AU" sz="2800" b="1" dirty="0">
                <a:solidFill>
                  <a:srgbClr val="002060"/>
                </a:solidFill>
              </a:rPr>
              <a:t>Use the hanging indent paragraph style for your reference list (as in the previous example)</a:t>
            </a:r>
          </a:p>
          <a:p>
            <a:pPr>
              <a:buFont typeface="Wingdings" pitchFamily="2" charset="2"/>
              <a:buChar char="§"/>
              <a:defRPr/>
            </a:pPr>
            <a:endParaRPr lang="en-AU" sz="2800" b="1" dirty="0">
              <a:solidFill>
                <a:srgbClr val="002060"/>
              </a:solidFill>
            </a:endParaRPr>
          </a:p>
          <a:p>
            <a:pPr>
              <a:buFont typeface="Wingdings" pitchFamily="2" charset="2"/>
              <a:buChar char="§"/>
              <a:defRPr/>
            </a:pPr>
            <a:r>
              <a:rPr lang="en-AU" sz="2800" b="1" dirty="0">
                <a:solidFill>
                  <a:srgbClr val="002060"/>
                </a:solidFill>
              </a:rPr>
              <a:t>Double-space the entire reference list</a:t>
            </a:r>
          </a:p>
          <a:p>
            <a:pPr>
              <a:defRPr/>
            </a:pPr>
            <a:endParaRPr lang="en-AU" sz="2800" b="1" dirty="0">
              <a:solidFill>
                <a:srgbClr val="002060"/>
              </a:solidFill>
            </a:endParaRPr>
          </a:p>
        </p:txBody>
      </p:sp>
    </p:spTree>
    <p:extLst>
      <p:ext uri="{BB962C8B-B14F-4D97-AF65-F5344CB8AC3E}">
        <p14:creationId xmlns:p14="http://schemas.microsoft.com/office/powerpoint/2010/main" val="2015718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611560" y="688866"/>
            <a:ext cx="6913562" cy="646331"/>
          </a:xfrm>
          <a:noFill/>
        </p:spPr>
        <p:txBody>
          <a:bodyPr vert="horz" wrap="square" lIns="91440" tIns="45720" rIns="91440" bIns="45720" rtlCol="0" anchor="ctr">
            <a:spAutoFit/>
          </a:bodyPr>
          <a:lstStyle/>
          <a:p>
            <a:pPr algn="l"/>
            <a:r>
              <a:rPr lang="en-AU" sz="3600" b="1" dirty="0">
                <a:solidFill>
                  <a:prstClr val="black"/>
                </a:solidFill>
                <a:latin typeface="+mn-lt"/>
                <a:ea typeface="+mn-ea"/>
                <a:cs typeface="+mn-cs"/>
              </a:rPr>
              <a:t>EASY WAY OUT! </a:t>
            </a:r>
          </a:p>
        </p:txBody>
      </p:sp>
      <p:pic>
        <p:nvPicPr>
          <p:cNvPr id="12" name="Picture 11" descr="WINKEY.jpg"/>
          <p:cNvPicPr>
            <a:picLocks noChangeAspect="1"/>
          </p:cNvPicPr>
          <p:nvPr/>
        </p:nvPicPr>
        <p:blipFill>
          <a:blip r:embed="rId3"/>
          <a:srcRect b="3703"/>
          <a:stretch>
            <a:fillRect/>
          </a:stretch>
        </p:blipFill>
        <p:spPr>
          <a:xfrm>
            <a:off x="4211960" y="614345"/>
            <a:ext cx="742950" cy="74295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3" name="Picture 12" descr="WORD.jpg"/>
          <p:cNvPicPr>
            <a:picLocks noChangeAspect="1"/>
          </p:cNvPicPr>
          <p:nvPr/>
        </p:nvPicPr>
        <p:blipFill rotWithShape="1">
          <a:blip r:embed="rId4"/>
          <a:srcRect l="12523" t="24302" r="13386" b="24491"/>
          <a:stretch/>
        </p:blipFill>
        <p:spPr>
          <a:xfrm>
            <a:off x="1403648" y="2276872"/>
            <a:ext cx="6186093" cy="3202447"/>
          </a:xfrm>
          <a:prstGeom prst="rect">
            <a:avLst/>
          </a:prstGeom>
        </p:spPr>
      </p:pic>
    </p:spTree>
    <p:extLst>
      <p:ext uri="{BB962C8B-B14F-4D97-AF65-F5344CB8AC3E}">
        <p14:creationId xmlns:p14="http://schemas.microsoft.com/office/powerpoint/2010/main" val="763846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down)">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467544" y="688866"/>
            <a:ext cx="6913562" cy="646331"/>
          </a:xfrm>
          <a:prstGeom prst="rect">
            <a:avLst/>
          </a:prstGeom>
          <a:noFill/>
        </p:spPr>
        <p:txBody>
          <a:bodyPr vert="horz" wrap="square" lIns="91440" tIns="45720" rIns="91440" bIns="45720" rtlCol="0" anchor="ctr">
            <a:spAutoFit/>
          </a:bodyPr>
          <a:lstStyle>
            <a:lvl1pPr>
              <a:spcBef>
                <a:spcPct val="0"/>
              </a:spcBef>
              <a:buNone/>
              <a:defRPr sz="3600" b="1">
                <a:solidFill>
                  <a:prstClr val="black"/>
                </a:solidFill>
              </a:defRPr>
            </a:lvl1pPr>
          </a:lstStyle>
          <a:p>
            <a:r>
              <a:rPr lang="en-AU" dirty="0"/>
              <a:t>EXERCISE</a:t>
            </a:r>
          </a:p>
        </p:txBody>
      </p:sp>
      <p:sp>
        <p:nvSpPr>
          <p:cNvPr id="12" name="Rectangle 11"/>
          <p:cNvSpPr/>
          <p:nvPr/>
        </p:nvSpPr>
        <p:spPr>
          <a:xfrm>
            <a:off x="467544" y="1264686"/>
            <a:ext cx="8676456" cy="6124754"/>
          </a:xfrm>
          <a:prstGeom prst="rect">
            <a:avLst/>
          </a:prstGeom>
        </p:spPr>
        <p:txBody>
          <a:bodyPr wrap="square">
            <a:spAutoFit/>
          </a:bodyPr>
          <a:lstStyle/>
          <a:p>
            <a:r>
              <a:rPr lang="en-US" sz="2800" b="1" dirty="0"/>
              <a:t>Book reference </a:t>
            </a:r>
          </a:p>
          <a:p>
            <a:endParaRPr lang="en-US" sz="2800" b="1" dirty="0"/>
          </a:p>
          <a:p>
            <a:r>
              <a:rPr lang="en-US" sz="2800" b="1" dirty="0"/>
              <a:t>TITLE :</a:t>
            </a:r>
            <a:r>
              <a:rPr lang="en-US" sz="2800" b="1" dirty="0">
                <a:solidFill>
                  <a:srgbClr val="00B0F0"/>
                </a:solidFill>
              </a:rPr>
              <a:t> </a:t>
            </a:r>
            <a:r>
              <a:rPr lang="en-US" sz="2800" dirty="0">
                <a:solidFill>
                  <a:srgbClr val="002060"/>
                </a:solidFill>
              </a:rPr>
              <a:t>Marketing Management</a:t>
            </a:r>
          </a:p>
          <a:p>
            <a:endParaRPr lang="en-US" sz="2800" dirty="0">
              <a:solidFill>
                <a:srgbClr val="00B0F0"/>
              </a:solidFill>
            </a:endParaRPr>
          </a:p>
          <a:p>
            <a:r>
              <a:rPr lang="en-US" sz="2800" b="1" dirty="0"/>
              <a:t>AUTHOR(S) : </a:t>
            </a:r>
            <a:r>
              <a:rPr lang="en-US" sz="2800" dirty="0">
                <a:solidFill>
                  <a:srgbClr val="002060"/>
                </a:solidFill>
              </a:rPr>
              <a:t>Philip Kotler, Kevin Keller, Mairead Brady, Malcolm Goodman, Torben Hansen</a:t>
            </a:r>
          </a:p>
          <a:p>
            <a:endParaRPr lang="en-US" sz="2800" dirty="0"/>
          </a:p>
          <a:p>
            <a:r>
              <a:rPr lang="en-US" sz="2800" b="1" dirty="0"/>
              <a:t>PUBLISHER: </a:t>
            </a:r>
            <a:r>
              <a:rPr lang="en-US" sz="2800" dirty="0">
                <a:solidFill>
                  <a:srgbClr val="002060"/>
                </a:solidFill>
              </a:rPr>
              <a:t>Pearson Prentice Hall</a:t>
            </a:r>
          </a:p>
          <a:p>
            <a:endParaRPr lang="en-US" sz="2800" dirty="0"/>
          </a:p>
          <a:p>
            <a:r>
              <a:rPr lang="en-US" sz="2800" b="1" dirty="0"/>
              <a:t>YEAR: </a:t>
            </a:r>
            <a:r>
              <a:rPr lang="en-US" sz="2800" dirty="0">
                <a:solidFill>
                  <a:srgbClr val="002060"/>
                </a:solidFill>
              </a:rPr>
              <a:t>2009</a:t>
            </a:r>
          </a:p>
          <a:p>
            <a:endParaRPr lang="en-US" sz="2800" dirty="0">
              <a:solidFill>
                <a:srgbClr val="002060"/>
              </a:solidFill>
            </a:endParaRPr>
          </a:p>
          <a:p>
            <a:r>
              <a:rPr lang="en-US" sz="2800" b="1" dirty="0"/>
              <a:t>CITY: </a:t>
            </a:r>
            <a:r>
              <a:rPr lang="en-US" sz="2800" b="1" dirty="0">
                <a:solidFill>
                  <a:srgbClr val="002060"/>
                </a:solidFill>
              </a:rPr>
              <a:t>New Jersey</a:t>
            </a:r>
            <a:endParaRPr lang="en-US" sz="2800" dirty="0"/>
          </a:p>
          <a:p>
            <a:endParaRPr lang="en-US" sz="2800" dirty="0">
              <a:solidFill>
                <a:srgbClr val="002060"/>
              </a:solidFill>
            </a:endParaRPr>
          </a:p>
          <a:p>
            <a:r>
              <a:rPr lang="en-US" sz="2800" dirty="0"/>
              <a:t> </a:t>
            </a:r>
          </a:p>
        </p:txBody>
      </p:sp>
    </p:spTree>
    <p:extLst>
      <p:ext uri="{BB962C8B-B14F-4D97-AF65-F5344CB8AC3E}">
        <p14:creationId xmlns:p14="http://schemas.microsoft.com/office/powerpoint/2010/main" val="3476097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520" y="620688"/>
            <a:ext cx="8352928" cy="584775"/>
          </a:xfrm>
          <a:prstGeom prst="rect">
            <a:avLst/>
          </a:prstGeom>
          <a:noFill/>
        </p:spPr>
        <p:txBody>
          <a:bodyPr wrap="square" rtlCol="0">
            <a:spAutoFit/>
          </a:bodyPr>
          <a:lstStyle/>
          <a:p>
            <a:r>
              <a:rPr lang="en-AU" sz="3200" b="1" dirty="0">
                <a:solidFill>
                  <a:prstClr val="black"/>
                </a:solidFill>
              </a:rPr>
              <a:t>LECTURE 9 – REFERENCING</a:t>
            </a:r>
          </a:p>
        </p:txBody>
      </p:sp>
      <p:pic>
        <p:nvPicPr>
          <p:cNvPr id="7" name="Picture 6" descr="pvt property.jpg"/>
          <p:cNvPicPr>
            <a:picLocks noChangeAspect="1"/>
          </p:cNvPicPr>
          <p:nvPr/>
        </p:nvPicPr>
        <p:blipFill>
          <a:blip r:embed="rId3"/>
          <a:stretch>
            <a:fillRect/>
          </a:stretch>
        </p:blipFill>
        <p:spPr>
          <a:xfrm>
            <a:off x="2633252" y="1484784"/>
            <a:ext cx="3367508" cy="3382542"/>
          </a:xfrm>
          <a:prstGeom prst="rect">
            <a:avLst/>
          </a:prstGeom>
        </p:spPr>
      </p:pic>
      <p:sp>
        <p:nvSpPr>
          <p:cNvPr id="8" name="Multiply 7"/>
          <p:cNvSpPr/>
          <p:nvPr/>
        </p:nvSpPr>
        <p:spPr>
          <a:xfrm>
            <a:off x="1928794" y="476672"/>
            <a:ext cx="4714908" cy="5500726"/>
          </a:xfrm>
          <a:prstGeom prst="mathMultiply">
            <a:avLst/>
          </a:prstGeom>
          <a:solidFill>
            <a:srgbClr val="FF0000">
              <a:alpha val="70000"/>
            </a:srgbClr>
          </a:solidFill>
          <a:ln w="12700">
            <a:solidFill>
              <a:srgbClr val="FF0000"/>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Rectangle 9"/>
          <p:cNvSpPr/>
          <p:nvPr/>
        </p:nvSpPr>
        <p:spPr>
          <a:xfrm>
            <a:off x="433501" y="5099700"/>
            <a:ext cx="7727372" cy="134806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fontAlgn="base">
              <a:spcBef>
                <a:spcPct val="20000"/>
              </a:spcBef>
              <a:spcAft>
                <a:spcPct val="0"/>
              </a:spcAft>
              <a:buFont typeface="Arial" charset="0"/>
              <a:buNone/>
            </a:pPr>
            <a:r>
              <a:rPr lang="en-US" sz="2400" b="1" dirty="0">
                <a:solidFill>
                  <a:srgbClr val="002060"/>
                </a:solidFill>
              </a:rPr>
              <a:t>Lecturer: 	  Daniel Kwami</a:t>
            </a:r>
          </a:p>
          <a:p>
            <a:pPr fontAlgn="base">
              <a:spcBef>
                <a:spcPct val="20000"/>
              </a:spcBef>
              <a:spcAft>
                <a:spcPct val="0"/>
              </a:spcAft>
              <a:buFont typeface="Arial" charset="0"/>
              <a:buNone/>
            </a:pPr>
            <a:r>
              <a:rPr lang="en-US" sz="2400" b="1" dirty="0">
                <a:solidFill>
                  <a:srgbClr val="002060"/>
                </a:solidFill>
              </a:rPr>
              <a:t>Email: 		 y.danielkwami@lancaster.edu.gh  </a:t>
            </a:r>
          </a:p>
          <a:p>
            <a:pPr fontAlgn="base">
              <a:spcBef>
                <a:spcPct val="20000"/>
              </a:spcBef>
              <a:spcAft>
                <a:spcPct val="0"/>
              </a:spcAft>
              <a:buFont typeface="Arial" charset="0"/>
              <a:buNone/>
            </a:pPr>
            <a:r>
              <a:rPr lang="en-US" sz="2400" b="1" dirty="0">
                <a:solidFill>
                  <a:srgbClr val="002060"/>
                </a:solidFill>
              </a:rPr>
              <a:t>		 	</a:t>
            </a:r>
          </a:p>
        </p:txBody>
      </p:sp>
    </p:spTree>
    <p:extLst>
      <p:ext uri="{BB962C8B-B14F-4D97-AF65-F5344CB8AC3E}">
        <p14:creationId xmlns:p14="http://schemas.microsoft.com/office/powerpoint/2010/main" val="38076911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wipe(left)">
                                      <p:cBhvr>
                                        <p:cTn id="16" dur="500"/>
                                        <p:tgtEl>
                                          <p:spTgt spid="10">
                                            <p:txEl>
                                              <p:pRg st="0" end="0"/>
                                            </p:txEl>
                                          </p:spTgt>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10">
                                            <p:txEl>
                                              <p:pRg st="1" end="1"/>
                                            </p:txEl>
                                          </p:spTgt>
                                        </p:tgtEl>
                                        <p:attrNameLst>
                                          <p:attrName>style.visibility</p:attrName>
                                        </p:attrNameLst>
                                      </p:cBhvr>
                                      <p:to>
                                        <p:strVal val="visible"/>
                                      </p:to>
                                    </p:set>
                                    <p:animEffect transition="in" filter="wipe(left)">
                                      <p:cBhvr>
                                        <p:cTn id="20" dur="500"/>
                                        <p:tgtEl>
                                          <p:spTgt spid="10">
                                            <p:txEl>
                                              <p:pRg st="1" end="1"/>
                                            </p:txEl>
                                          </p:spTgt>
                                        </p:tgtEl>
                                      </p:cBhvr>
                                    </p:animEffect>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10">
                                            <p:txEl>
                                              <p:pRg st="2" end="2"/>
                                            </p:txEl>
                                          </p:spTgt>
                                        </p:tgtEl>
                                        <p:attrNameLst>
                                          <p:attrName>style.visibility</p:attrName>
                                        </p:attrNameLst>
                                      </p:cBhvr>
                                      <p:to>
                                        <p:strVal val="visible"/>
                                      </p:to>
                                    </p:set>
                                    <p:animEffect transition="in" filter="wipe(left)">
                                      <p:cBhvr>
                                        <p:cTn id="24"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603845"/>
            <a:ext cx="3557384" cy="658835"/>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50000"/>
              </a:lnSpc>
              <a:defRPr/>
            </a:pPr>
            <a:r>
              <a:rPr lang="en-US" sz="2800" b="1" spc="50" dirty="0">
                <a:ln w="11430"/>
              </a:rPr>
              <a:t>Practice Questions</a:t>
            </a:r>
          </a:p>
        </p:txBody>
      </p:sp>
      <p:sp>
        <p:nvSpPr>
          <p:cNvPr id="4" name="Rectangle 3"/>
          <p:cNvSpPr/>
          <p:nvPr/>
        </p:nvSpPr>
        <p:spPr>
          <a:xfrm>
            <a:off x="467544" y="1484784"/>
            <a:ext cx="8064896" cy="461665"/>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buFontTx/>
              <a:buNone/>
            </a:pPr>
            <a:r>
              <a:rPr lang="en-US" sz="2400" b="1" dirty="0">
                <a:solidFill>
                  <a:srgbClr val="002060"/>
                </a:solidFill>
                <a:latin typeface="Arial" pitchFamily="34" charset="0"/>
                <a:cs typeface="Arial" pitchFamily="34" charset="0"/>
              </a:rPr>
              <a:t>Practice Questions from Handouts on </a:t>
            </a:r>
            <a:r>
              <a:rPr lang="en-US" sz="2400" b="1" dirty="0">
                <a:latin typeface="Arial" pitchFamily="34" charset="0"/>
                <a:cs typeface="Arial" pitchFamily="34" charset="0"/>
              </a:rPr>
              <a:t>Exercise 2.4</a:t>
            </a:r>
            <a:endParaRPr lang="en-US" sz="2400" b="1" dirty="0">
              <a:latin typeface="Arial" pitchFamily="34" charset="0"/>
              <a:ea typeface="Cambria Math" pitchFamily="18" charset="0"/>
              <a:cs typeface="Arial" pitchFamily="34" charset="0"/>
            </a:endParaRPr>
          </a:p>
        </p:txBody>
      </p:sp>
      <p:pic>
        <p:nvPicPr>
          <p:cNvPr id="7" name="Picture 2" descr="http://archives.frederatorblogs.com/nicktoons/files/2008/04/parrishleystill_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5655" y="2060848"/>
            <a:ext cx="6192690" cy="46377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6" name="Rectangle 5"/>
          <p:cNvSpPr/>
          <p:nvPr/>
        </p:nvSpPr>
        <p:spPr>
          <a:xfrm>
            <a:off x="1469239" y="6381328"/>
            <a:ext cx="6205545" cy="323165"/>
          </a:xfrm>
          <a:prstGeom prst="rect">
            <a:avLst/>
          </a:prstGeom>
          <a:noFill/>
        </p:spPr>
        <p:txBody>
          <a:bodyPr wrap="none" lIns="91440" tIns="45720" rIns="91440" bIns="45720">
            <a:spAutoFit/>
            <a:scene3d>
              <a:camera prst="orthographicFront"/>
              <a:lightRig rig="soft" dir="tl">
                <a:rot lat="0" lon="0" rev="0"/>
              </a:lightRig>
            </a:scene3d>
            <a:sp3d contourW="25400" prstMaterial="matte">
              <a:contourClr>
                <a:schemeClr val="accent2">
                  <a:tint val="20000"/>
                </a:schemeClr>
              </a:contourClr>
            </a:sp3d>
          </a:bodyPr>
          <a:lstStyle/>
          <a:p>
            <a:pPr algn="ctr"/>
            <a:r>
              <a:rPr lang="en-US" sz="1500" b="1" cap="none" spc="50" dirty="0">
                <a:ln w="11430">
                  <a:noFill/>
                </a:ln>
              </a:rPr>
              <a:t>Any work not completed in class must be completed at home!</a:t>
            </a:r>
          </a:p>
        </p:txBody>
      </p:sp>
    </p:spTree>
    <p:extLst>
      <p:ext uri="{BB962C8B-B14F-4D97-AF65-F5344CB8AC3E}">
        <p14:creationId xmlns:p14="http://schemas.microsoft.com/office/powerpoint/2010/main" val="3999078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10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2" presetClass="entr" presetSubtype="1" fill="hold" grpId="0" nodeType="after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up)">
                                      <p:cBhvr>
                                        <p:cTn id="12" dur="500"/>
                                        <p:tgtEl>
                                          <p:spTgt spid="4">
                                            <p:txEl>
                                              <p:pRg st="0" end="0"/>
                                            </p:txEl>
                                          </p:spTgt>
                                        </p:tgtEl>
                                      </p:cBhvr>
                                    </p:animEffect>
                                  </p:childTnLst>
                                </p:cTn>
                              </p:par>
                            </p:childTnLst>
                          </p:cTn>
                        </p:par>
                        <p:par>
                          <p:cTn id="13" fill="hold">
                            <p:stCondLst>
                              <p:cond delay="1500"/>
                            </p:stCondLst>
                            <p:childTnLst>
                              <p:par>
                                <p:cTn id="14" presetID="6" presetClass="entr" presetSubtype="16"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circle(in)">
                                      <p:cBhvr>
                                        <p:cTn id="16" dur="2000"/>
                                        <p:tgtEl>
                                          <p:spTgt spid="7"/>
                                        </p:tgtEl>
                                      </p:cBhvr>
                                    </p:animEffect>
                                  </p:childTnLst>
                                </p:cTn>
                              </p:par>
                            </p:childTnLst>
                          </p:cTn>
                        </p:par>
                        <p:par>
                          <p:cTn id="17" fill="hold">
                            <p:stCondLst>
                              <p:cond delay="3500"/>
                            </p:stCondLst>
                            <p:childTnLst>
                              <p:par>
                                <p:cTn id="18" presetID="16" presetClass="entr" presetSubtype="21"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arn(inVertical)">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4" grpId="0" build="p"/>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8264" y="1573275"/>
            <a:ext cx="1977978" cy="1896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95536" y="603845"/>
            <a:ext cx="3725187" cy="738664"/>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50000"/>
              </a:lnSpc>
              <a:defRPr/>
            </a:pPr>
            <a:r>
              <a:rPr lang="en-US" sz="2800" b="1" spc="50" dirty="0">
                <a:ln w="11430"/>
              </a:rPr>
              <a:t>That’s it for today </a:t>
            </a:r>
            <a:r>
              <a:rPr lang="en-US" sz="2800" b="1" spc="50" dirty="0">
                <a:ln w="11430"/>
                <a:sym typeface="Wingdings" pitchFamily="2" charset="2"/>
              </a:rPr>
              <a:t></a:t>
            </a:r>
            <a:endParaRPr lang="en-US" sz="2800" b="1" spc="50" dirty="0">
              <a:ln w="11430"/>
            </a:endParaRPr>
          </a:p>
        </p:txBody>
      </p:sp>
      <p:sp>
        <p:nvSpPr>
          <p:cNvPr id="6" name="Rectangle 5"/>
          <p:cNvSpPr/>
          <p:nvPr/>
        </p:nvSpPr>
        <p:spPr>
          <a:xfrm>
            <a:off x="467544" y="1484784"/>
            <a:ext cx="8064896" cy="1200329"/>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just">
              <a:lnSpc>
                <a:spcPct val="150000"/>
              </a:lnSpc>
              <a:defRPr/>
            </a:pPr>
            <a:r>
              <a:rPr lang="en-AU" sz="2400" b="1" spc="50" dirty="0">
                <a:ln w="11430"/>
                <a:solidFill>
                  <a:srgbClr val="002060"/>
                </a:solidFill>
              </a:rPr>
              <a:t>Tomorrow: </a:t>
            </a:r>
          </a:p>
          <a:p>
            <a:pPr marL="342900" indent="-342900" algn="just">
              <a:lnSpc>
                <a:spcPct val="150000"/>
              </a:lnSpc>
              <a:buFont typeface="Wingdings" pitchFamily="2" charset="2"/>
              <a:buChar char="§"/>
              <a:defRPr/>
            </a:pPr>
            <a:r>
              <a:rPr lang="en-AU" sz="2400" b="1" spc="50" dirty="0">
                <a:ln w="11430"/>
              </a:rPr>
              <a:t>Quoting and Paraphrasing</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3070060"/>
            <a:ext cx="5832648" cy="3478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27619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up)">
                                      <p:cBhvr>
                                        <p:cTn id="11" dur="500"/>
                                        <p:tgtEl>
                                          <p:spTgt spid="6">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wipe(up)">
                                      <p:cBhvr>
                                        <p:cTn id="15" dur="500"/>
                                        <p:tgtEl>
                                          <p:spTgt spid="6">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AU" sz="2800" b="1" dirty="0">
                <a:solidFill>
                  <a:srgbClr val="002060"/>
                </a:solidFill>
              </a:rPr>
              <a:t>Referencing is a </a:t>
            </a:r>
            <a:r>
              <a:rPr lang="en-AU" sz="2800" b="1" u="sng" dirty="0">
                <a:solidFill>
                  <a:srgbClr val="002060"/>
                </a:solidFill>
              </a:rPr>
              <a:t>formal system </a:t>
            </a:r>
            <a:r>
              <a:rPr lang="en-AU" sz="2800" b="1" dirty="0">
                <a:solidFill>
                  <a:srgbClr val="002060"/>
                </a:solidFill>
              </a:rPr>
              <a:t>of </a:t>
            </a:r>
            <a:r>
              <a:rPr lang="en-AU" sz="2800" b="1" u="sng" dirty="0">
                <a:solidFill>
                  <a:srgbClr val="002060"/>
                </a:solidFill>
              </a:rPr>
              <a:t>indicating</a:t>
            </a:r>
            <a:r>
              <a:rPr lang="en-AU" sz="2800" b="1" dirty="0">
                <a:solidFill>
                  <a:srgbClr val="002060"/>
                </a:solidFill>
              </a:rPr>
              <a:t> when an </a:t>
            </a:r>
            <a:r>
              <a:rPr lang="en-AU" sz="2800" b="1" u="sng" dirty="0">
                <a:solidFill>
                  <a:srgbClr val="002060"/>
                </a:solidFill>
              </a:rPr>
              <a:t>author’s words or ideas </a:t>
            </a:r>
            <a:r>
              <a:rPr lang="en-AU" sz="2800" b="1" dirty="0">
                <a:solidFill>
                  <a:srgbClr val="002060"/>
                </a:solidFill>
              </a:rPr>
              <a:t>have been </a:t>
            </a:r>
            <a:r>
              <a:rPr lang="en-AU" sz="2800" b="1" u="sng" dirty="0">
                <a:solidFill>
                  <a:srgbClr val="002060"/>
                </a:solidFill>
              </a:rPr>
              <a:t>used in academic writing</a:t>
            </a:r>
            <a:r>
              <a:rPr lang="en-AU" sz="2800" b="1" dirty="0">
                <a:solidFill>
                  <a:srgbClr val="002060"/>
                </a:solidFill>
              </a:rPr>
              <a:t>.</a:t>
            </a:r>
          </a:p>
          <a:p>
            <a:pPr marL="0" indent="0">
              <a:buNone/>
            </a:pPr>
            <a:endParaRPr lang="en-AU" sz="2800" b="1" dirty="0">
              <a:solidFill>
                <a:srgbClr val="002060"/>
              </a:solidFill>
            </a:endParaRPr>
          </a:p>
          <a:p>
            <a:pPr marL="0" indent="0" algn="ctr">
              <a:buNone/>
            </a:pPr>
            <a:r>
              <a:rPr lang="en-AU" sz="2800" b="1" i="1" dirty="0">
                <a:solidFill>
                  <a:srgbClr val="C00000"/>
                </a:solidFill>
              </a:rPr>
              <a:t>When ideas or words of another individual are used, and is not referenced, this leads to </a:t>
            </a:r>
            <a:r>
              <a:rPr lang="en-AU" sz="2800" b="1" i="1" u="sng" dirty="0">
                <a:solidFill>
                  <a:srgbClr val="C00000"/>
                </a:solidFill>
              </a:rPr>
              <a:t>Plagiarism</a:t>
            </a:r>
            <a:r>
              <a:rPr lang="en-AU" sz="2800" b="1" i="1" dirty="0">
                <a:solidFill>
                  <a:srgbClr val="C00000"/>
                </a:solidFill>
              </a:rPr>
              <a:t> – Lecture 1 </a:t>
            </a:r>
            <a:r>
              <a:rPr lang="en-AU" sz="2800" b="1" i="1" dirty="0">
                <a:solidFill>
                  <a:srgbClr val="C00000"/>
                </a:solidFill>
                <a:sym typeface="Wingdings" pitchFamily="2" charset="2"/>
              </a:rPr>
              <a:t></a:t>
            </a:r>
            <a:endParaRPr lang="en-AU" sz="2800" b="1" i="1" dirty="0">
              <a:solidFill>
                <a:srgbClr val="C00000"/>
              </a:solidFill>
            </a:endParaRPr>
          </a:p>
        </p:txBody>
      </p:sp>
      <p:sp>
        <p:nvSpPr>
          <p:cNvPr id="4" name="Title 1"/>
          <p:cNvSpPr>
            <a:spLocks noGrp="1"/>
          </p:cNvSpPr>
          <p:nvPr>
            <p:ph type="title"/>
          </p:nvPr>
        </p:nvSpPr>
        <p:spPr>
          <a:xfrm>
            <a:off x="457200" y="553750"/>
            <a:ext cx="8229600" cy="584775"/>
          </a:xfrm>
          <a:noFill/>
        </p:spPr>
        <p:txBody>
          <a:bodyPr wrap="square" rtlCol="0">
            <a:spAutoFit/>
          </a:bodyPr>
          <a:lstStyle/>
          <a:p>
            <a:pPr algn="l"/>
            <a:r>
              <a:rPr lang="en-AU" sz="3200" b="1" dirty="0">
                <a:solidFill>
                  <a:prstClr val="black"/>
                </a:solidFill>
                <a:latin typeface="+mn-lt"/>
                <a:ea typeface="+mn-ea"/>
                <a:cs typeface="+mn-cs"/>
              </a:rPr>
              <a:t>REFERENCING - Definition</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4572000"/>
            <a:ext cx="18288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1441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539552" y="719644"/>
            <a:ext cx="6913562" cy="584775"/>
          </a:xfrm>
          <a:noFill/>
        </p:spPr>
        <p:txBody>
          <a:bodyPr wrap="square" rtlCol="0">
            <a:spAutoFit/>
          </a:bodyPr>
          <a:lstStyle/>
          <a:p>
            <a:pPr algn="l"/>
            <a:r>
              <a:rPr lang="en-AU" sz="3200" b="1" dirty="0">
                <a:solidFill>
                  <a:prstClr val="black"/>
                </a:solidFill>
                <a:latin typeface="+mn-lt"/>
                <a:ea typeface="+mn-ea"/>
                <a:cs typeface="+mn-cs"/>
              </a:rPr>
              <a:t>WHY REFERENCE?</a:t>
            </a:r>
          </a:p>
        </p:txBody>
      </p:sp>
      <p:sp>
        <p:nvSpPr>
          <p:cNvPr id="12" name="Content Placeholder 2"/>
          <p:cNvSpPr>
            <a:spLocks noGrp="1"/>
          </p:cNvSpPr>
          <p:nvPr>
            <p:ph idx="1"/>
          </p:nvPr>
        </p:nvSpPr>
        <p:spPr>
          <a:xfrm>
            <a:off x="644558" y="1772817"/>
            <a:ext cx="8751978" cy="5013770"/>
          </a:xfrm>
        </p:spPr>
        <p:txBody>
          <a:bodyPr>
            <a:normAutofit/>
          </a:bodyPr>
          <a:lstStyle/>
          <a:p>
            <a:pPr marL="0" indent="0">
              <a:buFontTx/>
              <a:buNone/>
              <a:defRPr/>
            </a:pPr>
            <a:r>
              <a:rPr lang="en-AU" b="1" dirty="0">
                <a:solidFill>
                  <a:srgbClr val="C00000"/>
                </a:solidFill>
              </a:rPr>
              <a:t>Acknowledging a source</a:t>
            </a:r>
          </a:p>
          <a:p>
            <a:pPr>
              <a:defRPr/>
            </a:pPr>
            <a:endParaRPr lang="en-AU" sz="2400" b="1" dirty="0"/>
          </a:p>
          <a:p>
            <a:pPr>
              <a:buFont typeface="Wingdings" pitchFamily="2" charset="2"/>
              <a:buChar char="§"/>
              <a:defRPr/>
            </a:pPr>
            <a:r>
              <a:rPr lang="en-AU" sz="2400" b="1" dirty="0"/>
              <a:t> </a:t>
            </a:r>
            <a:r>
              <a:rPr lang="en-AU" sz="2800" b="1" dirty="0">
                <a:solidFill>
                  <a:srgbClr val="002060"/>
                </a:solidFill>
              </a:rPr>
              <a:t>Gives credit to the original author. </a:t>
            </a:r>
          </a:p>
          <a:p>
            <a:pPr>
              <a:buFont typeface="Wingdings" pitchFamily="2" charset="2"/>
              <a:buChar char="§"/>
              <a:defRPr/>
            </a:pPr>
            <a:endParaRPr lang="en-AU" sz="1050" b="1" dirty="0">
              <a:solidFill>
                <a:srgbClr val="002060"/>
              </a:solidFill>
            </a:endParaRPr>
          </a:p>
          <a:p>
            <a:pPr>
              <a:buFont typeface="Wingdings" pitchFamily="2" charset="2"/>
              <a:buChar char="§"/>
              <a:defRPr/>
            </a:pPr>
            <a:r>
              <a:rPr lang="en-AU" sz="2800" b="1" dirty="0">
                <a:solidFill>
                  <a:srgbClr val="002060"/>
                </a:solidFill>
              </a:rPr>
              <a:t> Makes it clear to the reader that you are NOT plagiarising!  </a:t>
            </a:r>
          </a:p>
          <a:p>
            <a:pPr>
              <a:buFont typeface="Wingdings" pitchFamily="2" charset="2"/>
              <a:buChar char="§"/>
              <a:defRPr/>
            </a:pPr>
            <a:endParaRPr lang="en-AU" sz="1050" b="1" dirty="0">
              <a:solidFill>
                <a:srgbClr val="002060"/>
              </a:solidFill>
            </a:endParaRPr>
          </a:p>
          <a:p>
            <a:pPr>
              <a:buFont typeface="Wingdings" pitchFamily="2" charset="2"/>
              <a:buChar char="§"/>
              <a:defRPr/>
            </a:pPr>
            <a:r>
              <a:rPr lang="en-AU" sz="2800" b="1" dirty="0">
                <a:solidFill>
                  <a:srgbClr val="002060"/>
                </a:solidFill>
              </a:rPr>
              <a:t> Helps your readers find the original source.</a:t>
            </a:r>
          </a:p>
          <a:p>
            <a:pPr>
              <a:buFont typeface="Wingdings" pitchFamily="2" charset="2"/>
              <a:buChar char="§"/>
              <a:defRPr/>
            </a:pPr>
            <a:endParaRPr lang="en-AU" sz="1050" b="1" dirty="0">
              <a:solidFill>
                <a:srgbClr val="002060"/>
              </a:solidFill>
            </a:endParaRPr>
          </a:p>
          <a:p>
            <a:pPr>
              <a:buFont typeface="Wingdings" pitchFamily="2" charset="2"/>
              <a:buChar char="§"/>
              <a:defRPr/>
            </a:pPr>
            <a:r>
              <a:rPr lang="en-AU" sz="2800" b="1" dirty="0">
                <a:solidFill>
                  <a:srgbClr val="002060"/>
                </a:solidFill>
              </a:rPr>
              <a:t> Makes it easier for you to find the source later. </a:t>
            </a:r>
          </a:p>
          <a:p>
            <a:pPr>
              <a:buFont typeface="Wingdings" pitchFamily="2" charset="2"/>
              <a:buChar char="§"/>
              <a:defRPr/>
            </a:pPr>
            <a:endParaRPr lang="en-AU" sz="1050" b="1" dirty="0">
              <a:solidFill>
                <a:srgbClr val="002060"/>
              </a:solidFill>
            </a:endParaRPr>
          </a:p>
          <a:p>
            <a:pPr>
              <a:buFont typeface="Wingdings" pitchFamily="2" charset="2"/>
              <a:buChar char="§"/>
              <a:defRPr/>
            </a:pPr>
            <a:r>
              <a:rPr lang="en-AU" sz="2800" b="1" dirty="0">
                <a:solidFill>
                  <a:srgbClr val="002060"/>
                </a:solidFill>
              </a:rPr>
              <a:t> Gives your work credibility. </a:t>
            </a:r>
          </a:p>
          <a:p>
            <a:pPr>
              <a:defRPr/>
            </a:pPr>
            <a:endParaRPr lang="en-AU" sz="2400" b="1" dirty="0"/>
          </a:p>
        </p:txBody>
      </p:sp>
    </p:spTree>
    <p:extLst>
      <p:ext uri="{BB962C8B-B14F-4D97-AF65-F5344CB8AC3E}">
        <p14:creationId xmlns:p14="http://schemas.microsoft.com/office/powerpoint/2010/main" val="1623789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539552" y="719644"/>
            <a:ext cx="6913562" cy="584775"/>
          </a:xfrm>
          <a:noFill/>
        </p:spPr>
        <p:txBody>
          <a:bodyPr vert="horz" wrap="square" lIns="91440" tIns="45720" rIns="91440" bIns="45720" rtlCol="0" anchor="ctr">
            <a:spAutoFit/>
          </a:bodyPr>
          <a:lstStyle/>
          <a:p>
            <a:pPr algn="l"/>
            <a:r>
              <a:rPr lang="en-AU" sz="3200" b="1" dirty="0">
                <a:solidFill>
                  <a:prstClr val="black"/>
                </a:solidFill>
                <a:latin typeface="+mn-lt"/>
                <a:ea typeface="+mn-ea"/>
                <a:cs typeface="+mn-cs"/>
              </a:rPr>
              <a:t>WHEN TO REFERENCE</a:t>
            </a:r>
          </a:p>
        </p:txBody>
      </p:sp>
      <p:sp>
        <p:nvSpPr>
          <p:cNvPr id="12" name="Content Placeholder 2"/>
          <p:cNvSpPr>
            <a:spLocks noGrp="1"/>
          </p:cNvSpPr>
          <p:nvPr>
            <p:ph idx="1"/>
          </p:nvPr>
        </p:nvSpPr>
        <p:spPr>
          <a:xfrm>
            <a:off x="358806" y="1772817"/>
            <a:ext cx="8642350" cy="4728018"/>
          </a:xfrm>
        </p:spPr>
        <p:txBody>
          <a:bodyPr>
            <a:normAutofit fontScale="92500" lnSpcReduction="10000"/>
          </a:bodyPr>
          <a:lstStyle/>
          <a:p>
            <a:pPr marL="0" indent="0">
              <a:buFontTx/>
              <a:buNone/>
              <a:defRPr/>
            </a:pPr>
            <a:r>
              <a:rPr lang="en-AU" b="1" dirty="0">
                <a:solidFill>
                  <a:srgbClr val="C00000"/>
                </a:solidFill>
              </a:rPr>
              <a:t>Make sure you reference material that you use</a:t>
            </a:r>
          </a:p>
          <a:p>
            <a:pPr marL="0" indent="0">
              <a:buFontTx/>
              <a:buNone/>
              <a:defRPr/>
            </a:pPr>
            <a:endParaRPr lang="en-AU" sz="1100" b="1" dirty="0"/>
          </a:p>
          <a:p>
            <a:pPr>
              <a:buFont typeface="Wingdings" pitchFamily="2" charset="2"/>
              <a:buChar char="§"/>
              <a:defRPr/>
            </a:pPr>
            <a:r>
              <a:rPr lang="en-AU" sz="2400" b="1" dirty="0"/>
              <a:t> </a:t>
            </a:r>
            <a:r>
              <a:rPr lang="en-AU" sz="2800" b="1" dirty="0">
                <a:solidFill>
                  <a:srgbClr val="002060"/>
                </a:solidFill>
              </a:rPr>
              <a:t>As the source of a particular theory, argument or viewpoint</a:t>
            </a:r>
          </a:p>
          <a:p>
            <a:pPr>
              <a:buFont typeface="Wingdings" pitchFamily="2" charset="2"/>
              <a:buChar char="§"/>
              <a:defRPr/>
            </a:pPr>
            <a:endParaRPr lang="en-AU" sz="1800" b="1" dirty="0">
              <a:solidFill>
                <a:srgbClr val="002060"/>
              </a:solidFill>
            </a:endParaRPr>
          </a:p>
          <a:p>
            <a:pPr>
              <a:buFont typeface="Wingdings" pitchFamily="2" charset="2"/>
              <a:buChar char="§"/>
              <a:defRPr/>
            </a:pPr>
            <a:r>
              <a:rPr lang="en-AU" sz="2800" b="1" dirty="0">
                <a:solidFill>
                  <a:srgbClr val="002060"/>
                </a:solidFill>
              </a:rPr>
              <a:t> For specific information, such as statistics, examples, or case  studies</a:t>
            </a:r>
          </a:p>
          <a:p>
            <a:pPr>
              <a:buFont typeface="Wingdings" pitchFamily="2" charset="2"/>
              <a:buChar char="§"/>
              <a:defRPr/>
            </a:pPr>
            <a:endParaRPr lang="en-AU" sz="1800" b="1" dirty="0">
              <a:solidFill>
                <a:srgbClr val="002060"/>
              </a:solidFill>
            </a:endParaRPr>
          </a:p>
          <a:p>
            <a:pPr>
              <a:buFont typeface="Wingdings" pitchFamily="2" charset="2"/>
              <a:buChar char="§"/>
              <a:defRPr/>
            </a:pPr>
            <a:r>
              <a:rPr lang="en-AU" sz="2800" b="1" dirty="0">
                <a:solidFill>
                  <a:srgbClr val="002060"/>
                </a:solidFill>
              </a:rPr>
              <a:t> For direct quotations (reproducing the writer’s exact words)</a:t>
            </a:r>
          </a:p>
          <a:p>
            <a:pPr>
              <a:buFont typeface="Wingdings" pitchFamily="2" charset="2"/>
              <a:buChar char="§"/>
              <a:defRPr/>
            </a:pPr>
            <a:endParaRPr lang="en-AU" sz="1800" b="1" dirty="0">
              <a:solidFill>
                <a:srgbClr val="002060"/>
              </a:solidFill>
            </a:endParaRPr>
          </a:p>
          <a:p>
            <a:pPr>
              <a:buFont typeface="Wingdings" pitchFamily="2" charset="2"/>
              <a:buChar char="§"/>
              <a:defRPr/>
            </a:pPr>
            <a:r>
              <a:rPr lang="en-AU" sz="2800" b="1" dirty="0">
                <a:solidFill>
                  <a:srgbClr val="002060"/>
                </a:solidFill>
              </a:rPr>
              <a:t> For information which you understand and write in your own words</a:t>
            </a:r>
          </a:p>
          <a:p>
            <a:pPr>
              <a:defRPr/>
            </a:pPr>
            <a:endParaRPr lang="en-AU" sz="2800" b="1" dirty="0">
              <a:solidFill>
                <a:srgbClr val="002060"/>
              </a:solidFill>
            </a:endParaRPr>
          </a:p>
        </p:txBody>
      </p:sp>
    </p:spTree>
    <p:extLst>
      <p:ext uri="{BB962C8B-B14F-4D97-AF65-F5344CB8AC3E}">
        <p14:creationId xmlns:p14="http://schemas.microsoft.com/office/powerpoint/2010/main" val="2397219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539552" y="719644"/>
            <a:ext cx="6913562" cy="584775"/>
          </a:xfrm>
          <a:noFill/>
        </p:spPr>
        <p:txBody>
          <a:bodyPr vert="horz" wrap="square" lIns="91440" tIns="45720" rIns="91440" bIns="45720" rtlCol="0" anchor="ctr">
            <a:spAutoFit/>
          </a:bodyPr>
          <a:lstStyle/>
          <a:p>
            <a:pPr algn="l"/>
            <a:r>
              <a:rPr lang="en-AU" sz="3200" b="1" dirty="0">
                <a:solidFill>
                  <a:prstClr val="black"/>
                </a:solidFill>
                <a:latin typeface="+mn-lt"/>
                <a:ea typeface="+mn-ea"/>
                <a:cs typeface="+mn-cs"/>
              </a:rPr>
              <a:t>STYLES OF REFERENCING</a:t>
            </a:r>
          </a:p>
        </p:txBody>
      </p:sp>
      <p:sp>
        <p:nvSpPr>
          <p:cNvPr id="12" name="Content Placeholder 2"/>
          <p:cNvSpPr>
            <a:spLocks noGrp="1"/>
          </p:cNvSpPr>
          <p:nvPr>
            <p:ph idx="1"/>
          </p:nvPr>
        </p:nvSpPr>
        <p:spPr>
          <a:xfrm>
            <a:off x="358806" y="1772817"/>
            <a:ext cx="8642350" cy="4728018"/>
          </a:xfrm>
        </p:spPr>
        <p:txBody>
          <a:bodyPr>
            <a:normAutofit/>
          </a:bodyPr>
          <a:lstStyle/>
          <a:p>
            <a:pPr marL="0" indent="0">
              <a:buFontTx/>
              <a:buNone/>
              <a:defRPr/>
            </a:pPr>
            <a:r>
              <a:rPr lang="en-AU" b="1" dirty="0">
                <a:solidFill>
                  <a:srgbClr val="C00000"/>
                </a:solidFill>
              </a:rPr>
              <a:t>There are several different styles of referencing around the world. </a:t>
            </a:r>
          </a:p>
          <a:p>
            <a:pPr>
              <a:buFont typeface="Wingdings" pitchFamily="2" charset="2"/>
              <a:buChar char="§"/>
              <a:defRPr/>
            </a:pPr>
            <a:r>
              <a:rPr lang="en-AU" sz="2800" b="1" dirty="0">
                <a:solidFill>
                  <a:srgbClr val="002060"/>
                </a:solidFill>
              </a:rPr>
              <a:t>American Psychological Association (APA)</a:t>
            </a:r>
          </a:p>
          <a:p>
            <a:pPr>
              <a:buFont typeface="Wingdings" pitchFamily="2" charset="2"/>
              <a:buChar char="§"/>
              <a:defRPr/>
            </a:pPr>
            <a:r>
              <a:rPr lang="en-AU" sz="2800" b="1" dirty="0">
                <a:solidFill>
                  <a:srgbClr val="002060"/>
                </a:solidFill>
              </a:rPr>
              <a:t>American Sociological Association (ASA)</a:t>
            </a:r>
          </a:p>
          <a:p>
            <a:pPr>
              <a:buFont typeface="Wingdings" pitchFamily="2" charset="2"/>
              <a:buChar char="§"/>
              <a:defRPr/>
            </a:pPr>
            <a:r>
              <a:rPr lang="en-AU" sz="2800" b="1" dirty="0">
                <a:solidFill>
                  <a:srgbClr val="002060"/>
                </a:solidFill>
              </a:rPr>
              <a:t>Harvard</a:t>
            </a:r>
          </a:p>
          <a:p>
            <a:pPr>
              <a:buFont typeface="Wingdings" pitchFamily="2" charset="2"/>
              <a:buChar char="§"/>
              <a:defRPr/>
            </a:pPr>
            <a:r>
              <a:rPr lang="en-AU" sz="2800" b="1" dirty="0">
                <a:solidFill>
                  <a:srgbClr val="002060"/>
                </a:solidFill>
              </a:rPr>
              <a:t>MLA</a:t>
            </a:r>
          </a:p>
          <a:p>
            <a:pPr>
              <a:buFont typeface="Wingdings" pitchFamily="2" charset="2"/>
              <a:buChar char="§"/>
              <a:defRPr/>
            </a:pPr>
            <a:r>
              <a:rPr lang="en-AU" sz="2800" b="1" dirty="0">
                <a:solidFill>
                  <a:srgbClr val="002060"/>
                </a:solidFill>
              </a:rPr>
              <a:t>Chicago</a:t>
            </a:r>
          </a:p>
          <a:p>
            <a:pPr>
              <a:buFont typeface="Wingdings" pitchFamily="2" charset="2"/>
              <a:buChar char="§"/>
              <a:defRPr/>
            </a:pPr>
            <a:r>
              <a:rPr lang="en-AU" sz="2800" b="1" dirty="0">
                <a:solidFill>
                  <a:srgbClr val="002060"/>
                </a:solidFill>
              </a:rPr>
              <a:t>Oxford, etc…</a:t>
            </a:r>
          </a:p>
          <a:p>
            <a:pPr>
              <a:buFont typeface="Wingdings" pitchFamily="2" charset="2"/>
              <a:buChar char="§"/>
              <a:defRPr/>
            </a:pPr>
            <a:endParaRPr lang="en-AU" sz="2800" b="1" dirty="0">
              <a:solidFill>
                <a:srgbClr val="002060"/>
              </a:solidFill>
            </a:endParaRPr>
          </a:p>
          <a:p>
            <a:pPr>
              <a:defRPr/>
            </a:pPr>
            <a:endParaRPr lang="en-AU" sz="2800" b="1" dirty="0">
              <a:solidFill>
                <a:srgbClr val="002060"/>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4974331"/>
            <a:ext cx="4371091" cy="1623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4598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539552" y="719644"/>
            <a:ext cx="6913562" cy="584775"/>
          </a:xfrm>
          <a:noFill/>
        </p:spPr>
        <p:txBody>
          <a:bodyPr vert="horz" wrap="square" lIns="91440" tIns="45720" rIns="91440" bIns="45720" rtlCol="0" anchor="ctr">
            <a:spAutoFit/>
          </a:bodyPr>
          <a:lstStyle/>
          <a:p>
            <a:pPr algn="l"/>
            <a:r>
              <a:rPr lang="en-AU" sz="3200" b="1" dirty="0">
                <a:solidFill>
                  <a:prstClr val="black"/>
                </a:solidFill>
                <a:latin typeface="+mn-lt"/>
                <a:ea typeface="+mn-ea"/>
                <a:cs typeface="+mn-cs"/>
              </a:rPr>
              <a:t>APA REFERENCING</a:t>
            </a:r>
          </a:p>
        </p:txBody>
      </p:sp>
      <p:sp>
        <p:nvSpPr>
          <p:cNvPr id="12" name="Content Placeholder 2"/>
          <p:cNvSpPr>
            <a:spLocks noGrp="1"/>
          </p:cNvSpPr>
          <p:nvPr>
            <p:ph idx="1"/>
          </p:nvPr>
        </p:nvSpPr>
        <p:spPr>
          <a:xfrm>
            <a:off x="358806" y="1772817"/>
            <a:ext cx="8642350" cy="4728018"/>
          </a:xfrm>
        </p:spPr>
        <p:txBody>
          <a:bodyPr>
            <a:normAutofit/>
          </a:bodyPr>
          <a:lstStyle/>
          <a:p>
            <a:pPr marL="0" indent="0" algn="ctr">
              <a:buFontTx/>
              <a:buNone/>
              <a:defRPr/>
            </a:pPr>
            <a:r>
              <a:rPr lang="en-AU" b="1" dirty="0">
                <a:solidFill>
                  <a:srgbClr val="002060"/>
                </a:solidFill>
              </a:rPr>
              <a:t>In some departments at Lancaster University, we use the APA referencing style.</a:t>
            </a:r>
            <a:endParaRPr lang="en-AU" sz="2800" b="1" dirty="0">
              <a:solidFill>
                <a:srgbClr val="002060"/>
              </a:solidFill>
            </a:endParaRPr>
          </a:p>
          <a:p>
            <a:pPr>
              <a:buFont typeface="Wingdings" pitchFamily="2" charset="2"/>
              <a:buChar char="§"/>
              <a:defRPr/>
            </a:pPr>
            <a:endParaRPr lang="en-AU" sz="2800" b="1" dirty="0">
              <a:solidFill>
                <a:srgbClr val="002060"/>
              </a:solidFill>
            </a:endParaRPr>
          </a:p>
          <a:p>
            <a:pPr>
              <a:defRPr/>
            </a:pPr>
            <a:endParaRPr lang="en-AU" sz="2800" b="1" dirty="0">
              <a:solidFill>
                <a:srgbClr val="002060"/>
              </a:solidFill>
            </a:endParaRP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72857" b="50000"/>
          <a:stretch/>
        </p:blipFill>
        <p:spPr bwMode="auto">
          <a:xfrm>
            <a:off x="2838032" y="3726565"/>
            <a:ext cx="3174128" cy="2169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6695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ipe(down)">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539552" y="719644"/>
            <a:ext cx="6913562" cy="584775"/>
          </a:xfrm>
          <a:noFill/>
        </p:spPr>
        <p:txBody>
          <a:bodyPr vert="horz" wrap="square" lIns="91440" tIns="45720" rIns="91440" bIns="45720" rtlCol="0" anchor="ctr">
            <a:spAutoFit/>
          </a:bodyPr>
          <a:lstStyle/>
          <a:p>
            <a:pPr algn="l"/>
            <a:r>
              <a:rPr lang="en-AU" sz="3200" b="1" dirty="0">
                <a:solidFill>
                  <a:prstClr val="black"/>
                </a:solidFill>
                <a:latin typeface="+mn-lt"/>
                <a:ea typeface="+mn-ea"/>
                <a:cs typeface="+mn-cs"/>
              </a:rPr>
              <a:t>ELEMENTS OF REFERENCING</a:t>
            </a:r>
          </a:p>
        </p:txBody>
      </p:sp>
      <p:sp>
        <p:nvSpPr>
          <p:cNvPr id="12" name="Content Placeholder 2"/>
          <p:cNvSpPr>
            <a:spLocks noGrp="1"/>
          </p:cNvSpPr>
          <p:nvPr>
            <p:ph idx="1"/>
          </p:nvPr>
        </p:nvSpPr>
        <p:spPr>
          <a:xfrm>
            <a:off x="358806" y="1772817"/>
            <a:ext cx="8642350" cy="4728018"/>
          </a:xfrm>
        </p:spPr>
        <p:txBody>
          <a:bodyPr>
            <a:normAutofit/>
          </a:bodyPr>
          <a:lstStyle/>
          <a:p>
            <a:pPr marL="0" indent="0">
              <a:buFontTx/>
              <a:buNone/>
              <a:defRPr/>
            </a:pPr>
            <a:r>
              <a:rPr lang="en-AU" b="1" dirty="0">
                <a:solidFill>
                  <a:srgbClr val="C00000"/>
                </a:solidFill>
              </a:rPr>
              <a:t>There are two elements in a reference:</a:t>
            </a:r>
          </a:p>
          <a:p>
            <a:pPr marL="0" indent="0">
              <a:buFontTx/>
              <a:buNone/>
              <a:defRPr/>
            </a:pPr>
            <a:endParaRPr lang="en-AU" sz="2800" b="1" dirty="0">
              <a:solidFill>
                <a:srgbClr val="002060"/>
              </a:solidFill>
            </a:endParaRPr>
          </a:p>
          <a:p>
            <a:pPr marL="514350" indent="-514350">
              <a:buFontTx/>
              <a:buAutoNum type="arabicPeriod"/>
              <a:defRPr/>
            </a:pPr>
            <a:r>
              <a:rPr lang="en-AU" sz="2800" b="1" dirty="0">
                <a:solidFill>
                  <a:srgbClr val="002060"/>
                </a:solidFill>
              </a:rPr>
              <a:t>A citation inside the body of the text (in-text)</a:t>
            </a:r>
          </a:p>
          <a:p>
            <a:pPr marL="514350" indent="-514350">
              <a:buFontTx/>
              <a:buAutoNum type="arabicPeriod"/>
              <a:defRPr/>
            </a:pPr>
            <a:endParaRPr lang="en-AU" sz="2800" b="1" dirty="0">
              <a:solidFill>
                <a:srgbClr val="002060"/>
              </a:solidFill>
            </a:endParaRPr>
          </a:p>
          <a:p>
            <a:pPr marL="514350" indent="-514350">
              <a:buFontTx/>
              <a:buAutoNum type="arabicPeriod"/>
              <a:defRPr/>
            </a:pPr>
            <a:r>
              <a:rPr lang="en-AU" sz="2800" b="1" dirty="0">
                <a:solidFill>
                  <a:srgbClr val="002060"/>
                </a:solidFill>
              </a:rPr>
              <a:t>An entry in a reference list or bibliography at the end of the essay or report.</a:t>
            </a:r>
          </a:p>
          <a:p>
            <a:pPr>
              <a:buFont typeface="Wingdings" pitchFamily="2" charset="2"/>
              <a:buChar char="§"/>
              <a:defRPr/>
            </a:pPr>
            <a:endParaRPr lang="en-AU" sz="2800" b="1" dirty="0">
              <a:solidFill>
                <a:srgbClr val="002060"/>
              </a:solidFill>
            </a:endParaRPr>
          </a:p>
          <a:p>
            <a:pPr>
              <a:defRPr/>
            </a:pPr>
            <a:endParaRPr lang="en-AU" sz="2800" b="1" dirty="0">
              <a:solidFill>
                <a:srgbClr val="002060"/>
              </a:solidFill>
            </a:endParaRPr>
          </a:p>
        </p:txBody>
      </p:sp>
    </p:spTree>
    <p:extLst>
      <p:ext uri="{BB962C8B-B14F-4D97-AF65-F5344CB8AC3E}">
        <p14:creationId xmlns:p14="http://schemas.microsoft.com/office/powerpoint/2010/main" val="1021408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539552" y="719644"/>
            <a:ext cx="6913562" cy="584775"/>
          </a:xfrm>
          <a:noFill/>
        </p:spPr>
        <p:txBody>
          <a:bodyPr vert="horz" wrap="square" lIns="91440" tIns="45720" rIns="91440" bIns="45720" rtlCol="0" anchor="ctr">
            <a:spAutoFit/>
          </a:bodyPr>
          <a:lstStyle/>
          <a:p>
            <a:pPr algn="l"/>
            <a:r>
              <a:rPr lang="en-AU" sz="3200" b="1" dirty="0">
                <a:solidFill>
                  <a:prstClr val="black"/>
                </a:solidFill>
                <a:latin typeface="+mn-lt"/>
                <a:ea typeface="+mn-ea"/>
                <a:cs typeface="+mn-cs"/>
              </a:rPr>
              <a:t>IN-TEXT CITATION</a:t>
            </a:r>
          </a:p>
        </p:txBody>
      </p:sp>
      <p:sp>
        <p:nvSpPr>
          <p:cNvPr id="12" name="Content Placeholder 2"/>
          <p:cNvSpPr>
            <a:spLocks noGrp="1"/>
          </p:cNvSpPr>
          <p:nvPr>
            <p:ph idx="1"/>
          </p:nvPr>
        </p:nvSpPr>
        <p:spPr>
          <a:xfrm>
            <a:off x="358806" y="1772817"/>
            <a:ext cx="8642350" cy="4728018"/>
          </a:xfrm>
        </p:spPr>
        <p:txBody>
          <a:bodyPr>
            <a:normAutofit/>
          </a:bodyPr>
          <a:lstStyle/>
          <a:p>
            <a:pPr marL="0" indent="0">
              <a:buFontTx/>
              <a:buNone/>
              <a:defRPr/>
            </a:pPr>
            <a:r>
              <a:rPr lang="en-AU" b="1" dirty="0">
                <a:solidFill>
                  <a:srgbClr val="C00000"/>
                </a:solidFill>
              </a:rPr>
              <a:t>What to include:</a:t>
            </a:r>
          </a:p>
          <a:p>
            <a:pPr marL="0" indent="0">
              <a:buFontTx/>
              <a:buNone/>
              <a:defRPr/>
            </a:pPr>
            <a:endParaRPr lang="en-AU" sz="2800" b="1" dirty="0">
              <a:solidFill>
                <a:srgbClr val="002060"/>
              </a:solidFill>
            </a:endParaRPr>
          </a:p>
          <a:p>
            <a:pPr>
              <a:buFont typeface="Wingdings" pitchFamily="2" charset="2"/>
              <a:buChar char="§"/>
              <a:defRPr/>
            </a:pPr>
            <a:r>
              <a:rPr lang="en-AU" sz="2800" b="1" dirty="0">
                <a:solidFill>
                  <a:srgbClr val="002060"/>
                </a:solidFill>
              </a:rPr>
              <a:t>If you have taken someone’s idea and have paraphrased it into your own words </a:t>
            </a:r>
            <a:r>
              <a:rPr lang="en-AU" sz="2800" b="1" dirty="0">
                <a:solidFill>
                  <a:srgbClr val="002060"/>
                </a:solidFill>
                <a:sym typeface="Wingdings" pitchFamily="2" charset="2"/>
              </a:rPr>
              <a:t> Author (Surname) and Year</a:t>
            </a:r>
          </a:p>
          <a:p>
            <a:pPr>
              <a:buFont typeface="Wingdings" pitchFamily="2" charset="2"/>
              <a:buChar char="§"/>
              <a:defRPr/>
            </a:pPr>
            <a:endParaRPr lang="en-AU" sz="2800" b="1" dirty="0">
              <a:solidFill>
                <a:srgbClr val="002060"/>
              </a:solidFill>
              <a:sym typeface="Wingdings" pitchFamily="2" charset="2"/>
            </a:endParaRPr>
          </a:p>
          <a:p>
            <a:pPr>
              <a:buFont typeface="Wingdings" pitchFamily="2" charset="2"/>
              <a:buChar char="§"/>
              <a:defRPr/>
            </a:pPr>
            <a:r>
              <a:rPr lang="en-AU" sz="2800" b="1" dirty="0">
                <a:solidFill>
                  <a:srgbClr val="002060"/>
                </a:solidFill>
                <a:sym typeface="Wingdings" pitchFamily="2" charset="2"/>
              </a:rPr>
              <a:t>If you have quoted a text verbatim  Author (Surname), Year and Page Number, of the exact page you got the quote from.</a:t>
            </a:r>
            <a:endParaRPr lang="en-AU" sz="2800" b="1" dirty="0">
              <a:solidFill>
                <a:srgbClr val="002060"/>
              </a:solidFill>
            </a:endParaRPr>
          </a:p>
          <a:p>
            <a:pPr>
              <a:defRPr/>
            </a:pPr>
            <a:endParaRPr lang="en-AU" sz="2800" b="1" dirty="0">
              <a:solidFill>
                <a:srgbClr val="002060"/>
              </a:solidFill>
            </a:endParaRPr>
          </a:p>
        </p:txBody>
      </p:sp>
    </p:spTree>
    <p:extLst>
      <p:ext uri="{BB962C8B-B14F-4D97-AF65-F5344CB8AC3E}">
        <p14:creationId xmlns:p14="http://schemas.microsoft.com/office/powerpoint/2010/main" val="27321894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2362</TotalTime>
  <Words>1392</Words>
  <Application>Microsoft Office PowerPoint</Application>
  <PresentationFormat>On-screen Show (4:3)</PresentationFormat>
  <Paragraphs>210</Paragraphs>
  <Slides>21</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Batang</vt:lpstr>
      <vt:lpstr>Arial</vt:lpstr>
      <vt:lpstr>Calibri</vt:lpstr>
      <vt:lpstr>Wingdings</vt:lpstr>
      <vt:lpstr>Office Theme</vt:lpstr>
      <vt:lpstr>PowerPoint Presentation</vt:lpstr>
      <vt:lpstr>PowerPoint Presentation</vt:lpstr>
      <vt:lpstr>REFERENCING - Definition</vt:lpstr>
      <vt:lpstr>WHY REFERENCE?</vt:lpstr>
      <vt:lpstr>WHEN TO REFERENCE</vt:lpstr>
      <vt:lpstr>STYLES OF REFERENCING</vt:lpstr>
      <vt:lpstr>APA REFERENCING</vt:lpstr>
      <vt:lpstr>ELEMENTS OF REFERENCING</vt:lpstr>
      <vt:lpstr>IN-TEXT CITATION</vt:lpstr>
      <vt:lpstr>IN-TEXT CITATION</vt:lpstr>
      <vt:lpstr>IN-TEXT CITATION</vt:lpstr>
      <vt:lpstr>IN-TEXT CITATION – A Guide</vt:lpstr>
      <vt:lpstr>Practice exercise</vt:lpstr>
      <vt:lpstr>REFERENCE LIST</vt:lpstr>
      <vt:lpstr>REFERENCE LIST</vt:lpstr>
      <vt:lpstr>REFERENCE LIST</vt:lpstr>
      <vt:lpstr>REFERENCE LIST</vt:lpstr>
      <vt:lpstr>EASY WAY OUT!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GIMEL</dc:creator>
  <cp:lastModifiedBy>Kwami Yao Daniel</cp:lastModifiedBy>
  <cp:revision>59</cp:revision>
  <dcterms:created xsi:type="dcterms:W3CDTF">2013-08-31T14:03:50Z</dcterms:created>
  <dcterms:modified xsi:type="dcterms:W3CDTF">2024-02-20T09:09:06Z</dcterms:modified>
</cp:coreProperties>
</file>