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70" r:id="rId8"/>
    <p:sldId id="278" r:id="rId9"/>
    <p:sldId id="267" r:id="rId10"/>
    <p:sldId id="259" r:id="rId11"/>
    <p:sldId id="271" r:id="rId12"/>
    <p:sldId id="273" r:id="rId13"/>
    <p:sldId id="268" r:id="rId14"/>
    <p:sldId id="269" r:id="rId15"/>
    <p:sldId id="272" r:id="rId16"/>
    <p:sldId id="276" r:id="rId17"/>
    <p:sldId id="274" r:id="rId18"/>
    <p:sldId id="275" r:id="rId19"/>
    <p:sldId id="277" r:id="rId20"/>
    <p:sldId id="2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57AB-E07C-4695-AB73-71FA795776E2}" v="3090" dt="2021-05-16T19:49:34.172"/>
    <p1510:client id="{2A148CB0-4211-6D45-DBD7-8723B7828038}" v="1769" dt="2021-05-17T18:45:55.640"/>
    <p1510:client id="{2BE02FC1-C5F4-422F-963D-0FCC7D05CF1D}" v="2748" dt="2021-05-18T03:52:09.816"/>
    <p1510:client id="{48D0D5AF-50CD-D6D5-6B26-E6C310390646}" v="232" dt="2021-05-18T00:47:30.969"/>
    <p1510:client id="{5112B2AF-EBA8-2110-C37B-A4C9771D9A0C}" v="81" dt="2021-05-18T16:40:44.423"/>
    <p1510:client id="{B3BEAD01-3DC4-471A-914A-CB38BBBCDC41}" v="13" dt="2021-05-16T19:55:06.817"/>
    <p1510:client id="{BC15883A-6344-4DCB-8C72-39D18338A91F}" v="831" dt="2021-05-16T21:44:31.675"/>
    <p1510:client id="{CB1DA0EE-B616-6BB4-EADD-23355ED1AD9E}" v="797" dt="2021-05-17T23:29:37.280"/>
    <p1510:client id="{D652C5B9-8DBE-BFCA-4BC3-B2212D833C3D}" v="29" dt="2021-05-18T00:49:25.514"/>
    <p1510:client id="{DDD571F4-5770-B012-2F0E-647710FFC791}" v="1428" dt="2021-05-18T03:54:04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D5C35-9379-4C8F-B7DA-FB94981571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EEAA6-EAB1-4457-A629-AC42318ADBF7}">
      <dgm:prSet/>
      <dgm:spPr/>
      <dgm:t>
        <a:bodyPr/>
        <a:lstStyle/>
        <a:p>
          <a:r>
            <a:rPr lang="pt-BR"/>
            <a:t>Maior parte das redes neurais são determinísticas</a:t>
          </a:r>
          <a:endParaRPr lang="en-US"/>
        </a:p>
      </dgm:t>
    </dgm:pt>
    <dgm:pt modelId="{FC6DD1CC-B918-4E5E-9CFC-D924C8546D76}" type="parTrans" cxnId="{42E0C17C-37FC-4923-9B1C-BA5F29A17DAC}">
      <dgm:prSet/>
      <dgm:spPr/>
      <dgm:t>
        <a:bodyPr/>
        <a:lstStyle/>
        <a:p>
          <a:endParaRPr lang="en-US"/>
        </a:p>
      </dgm:t>
    </dgm:pt>
    <dgm:pt modelId="{50F7769B-0CD7-410E-8F42-75901E304EFB}" type="sibTrans" cxnId="{42E0C17C-37FC-4923-9B1C-BA5F29A17DAC}">
      <dgm:prSet/>
      <dgm:spPr/>
      <dgm:t>
        <a:bodyPr/>
        <a:lstStyle/>
        <a:p>
          <a:endParaRPr lang="en-US"/>
        </a:p>
      </dgm:t>
    </dgm:pt>
    <dgm:pt modelId="{B5C7BD0D-4362-4DAF-AC18-F9B20F52BF17}">
      <dgm:prSet/>
      <dgm:spPr/>
      <dgm:t>
        <a:bodyPr/>
        <a:lstStyle/>
        <a:p>
          <a:r>
            <a:rPr lang="pt-BR"/>
            <a:t>Previsões intervalares costumam ser mais úteis do que previsões pontuais, pois atrelam uma medida de incerteza às previsões</a:t>
          </a:r>
          <a:endParaRPr lang="en-US"/>
        </a:p>
      </dgm:t>
    </dgm:pt>
    <dgm:pt modelId="{EE5E64E1-846D-43B4-8DCD-F1BA99BF0958}" type="parTrans" cxnId="{1E66E0AB-3FDA-4CC1-9C7E-117BC747635E}">
      <dgm:prSet/>
      <dgm:spPr/>
      <dgm:t>
        <a:bodyPr/>
        <a:lstStyle/>
        <a:p>
          <a:endParaRPr lang="en-US"/>
        </a:p>
      </dgm:t>
    </dgm:pt>
    <dgm:pt modelId="{3D9AD7BC-2CE4-4221-8A59-A73CDAC776B8}" type="sibTrans" cxnId="{1E66E0AB-3FDA-4CC1-9C7E-117BC747635E}">
      <dgm:prSet/>
      <dgm:spPr/>
      <dgm:t>
        <a:bodyPr/>
        <a:lstStyle/>
        <a:p>
          <a:endParaRPr lang="en-US"/>
        </a:p>
      </dgm:t>
    </dgm:pt>
    <dgm:pt modelId="{15A6E509-3518-4562-8DE2-B822BB71FAB4}">
      <dgm:prSet/>
      <dgm:spPr/>
      <dgm:t>
        <a:bodyPr/>
        <a:lstStyle/>
        <a:p>
          <a:pPr rtl="0"/>
          <a:r>
            <a:rPr lang="pt-BR">
              <a:latin typeface="Century Schoolbook" panose="02040604050505020304"/>
            </a:rPr>
            <a:t>Previsões pontuais</a:t>
          </a:r>
          <a:r>
            <a:rPr lang="pt-BR"/>
            <a:t> não </a:t>
          </a:r>
          <a:r>
            <a:rPr lang="pt-BR">
              <a:latin typeface="Century Schoolbook" panose="02040604050505020304"/>
            </a:rPr>
            <a:t>informam</a:t>
          </a:r>
          <a:r>
            <a:rPr lang="pt-BR"/>
            <a:t> sobre a variabilidade das previsões, para uma dada configuração de covariáveis</a:t>
          </a:r>
          <a:endParaRPr lang="en-US"/>
        </a:p>
      </dgm:t>
    </dgm:pt>
    <dgm:pt modelId="{671C4D11-A404-4477-82A4-831C1E1F8EE3}" type="parTrans" cxnId="{C69546E9-4A47-4AAD-9C4E-9AE73602B4A5}">
      <dgm:prSet/>
      <dgm:spPr/>
      <dgm:t>
        <a:bodyPr/>
        <a:lstStyle/>
        <a:p>
          <a:endParaRPr lang="en-US"/>
        </a:p>
      </dgm:t>
    </dgm:pt>
    <dgm:pt modelId="{554DF750-75CA-4DFF-B3CF-EB6FADC10190}" type="sibTrans" cxnId="{C69546E9-4A47-4AAD-9C4E-9AE73602B4A5}">
      <dgm:prSet/>
      <dgm:spPr/>
      <dgm:t>
        <a:bodyPr/>
        <a:lstStyle/>
        <a:p>
          <a:endParaRPr lang="en-US"/>
        </a:p>
      </dgm:t>
    </dgm:pt>
    <dgm:pt modelId="{71D1CB84-A9E8-4E84-8F14-3F5A81B5E3FF}">
      <dgm:prSet/>
      <dgm:spPr/>
      <dgm:t>
        <a:bodyPr/>
        <a:lstStyle/>
        <a:p>
          <a:r>
            <a:rPr lang="pt-BR"/>
            <a:t>O nível de cobertura desejada pode ser definido conforme o interesse e contexto</a:t>
          </a:r>
          <a:endParaRPr lang="en-US"/>
        </a:p>
      </dgm:t>
    </dgm:pt>
    <dgm:pt modelId="{A9EC2228-F10D-47C0-B88A-BEEDEFD8159B}" type="parTrans" cxnId="{70F91DC1-579D-4F88-BAA3-4B806FDA181C}">
      <dgm:prSet/>
      <dgm:spPr/>
      <dgm:t>
        <a:bodyPr/>
        <a:lstStyle/>
        <a:p>
          <a:endParaRPr lang="en-US"/>
        </a:p>
      </dgm:t>
    </dgm:pt>
    <dgm:pt modelId="{1A31939E-2C77-44C7-B179-F8915884AF0F}" type="sibTrans" cxnId="{70F91DC1-579D-4F88-BAA3-4B806FDA181C}">
      <dgm:prSet/>
      <dgm:spPr/>
      <dgm:t>
        <a:bodyPr/>
        <a:lstStyle/>
        <a:p>
          <a:endParaRPr lang="en-US"/>
        </a:p>
      </dgm:t>
    </dgm:pt>
    <dgm:pt modelId="{8AD361E1-2E7E-4EA5-BAF1-B82E6B327BFC}" type="pres">
      <dgm:prSet presAssocID="{E20D5C35-9379-4C8F-B7DA-FB9498157198}" presName="linear" presStyleCnt="0">
        <dgm:presLayoutVars>
          <dgm:animLvl val="lvl"/>
          <dgm:resizeHandles val="exact"/>
        </dgm:presLayoutVars>
      </dgm:prSet>
      <dgm:spPr/>
    </dgm:pt>
    <dgm:pt modelId="{17E3D81E-0964-4990-B9BD-9974B70698C4}" type="pres">
      <dgm:prSet presAssocID="{8B5EEAA6-EAB1-4457-A629-AC42318ADB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1D53E8-504F-43D7-B568-BD60A45A7F80}" type="pres">
      <dgm:prSet presAssocID="{50F7769B-0CD7-410E-8F42-75901E304EFB}" presName="spacer" presStyleCnt="0"/>
      <dgm:spPr/>
    </dgm:pt>
    <dgm:pt modelId="{7E71FA6E-AFFF-4E54-852D-C415E1588A28}" type="pres">
      <dgm:prSet presAssocID="{B5C7BD0D-4362-4DAF-AC18-F9B20F52BF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3EEDD6-CBBE-4251-AAB9-9E268DDDFAC9}" type="pres">
      <dgm:prSet presAssocID="{3D9AD7BC-2CE4-4221-8A59-A73CDAC776B8}" presName="spacer" presStyleCnt="0"/>
      <dgm:spPr/>
    </dgm:pt>
    <dgm:pt modelId="{7BF5F319-FB61-4B50-8580-9A58CE6BB002}" type="pres">
      <dgm:prSet presAssocID="{15A6E509-3518-4562-8DE2-B822BB71FA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302599-EB9A-443E-BB80-1050E6435F0E}" type="pres">
      <dgm:prSet presAssocID="{554DF750-75CA-4DFF-B3CF-EB6FADC10190}" presName="spacer" presStyleCnt="0"/>
      <dgm:spPr/>
    </dgm:pt>
    <dgm:pt modelId="{54098AA2-4148-470E-978C-14EE759E3786}" type="pres">
      <dgm:prSet presAssocID="{71D1CB84-A9E8-4E84-8F14-3F5A81B5E3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A53227-6AB5-4CCC-AE19-C32AAF54059E}" type="presOf" srcId="{15A6E509-3518-4562-8DE2-B822BB71FAB4}" destId="{7BF5F319-FB61-4B50-8580-9A58CE6BB002}" srcOrd="0" destOrd="0" presId="urn:microsoft.com/office/officeart/2005/8/layout/vList2"/>
    <dgm:cxn modelId="{05F50836-813D-44B3-96A8-CC84F3CCD2F6}" type="presOf" srcId="{B5C7BD0D-4362-4DAF-AC18-F9B20F52BF17}" destId="{7E71FA6E-AFFF-4E54-852D-C415E1588A28}" srcOrd="0" destOrd="0" presId="urn:microsoft.com/office/officeart/2005/8/layout/vList2"/>
    <dgm:cxn modelId="{5636004E-5D88-42AA-8A1A-F6FFE75D75A0}" type="presOf" srcId="{71D1CB84-A9E8-4E84-8F14-3F5A81B5E3FF}" destId="{54098AA2-4148-470E-978C-14EE759E3786}" srcOrd="0" destOrd="0" presId="urn:microsoft.com/office/officeart/2005/8/layout/vList2"/>
    <dgm:cxn modelId="{42E0C17C-37FC-4923-9B1C-BA5F29A17DAC}" srcId="{E20D5C35-9379-4C8F-B7DA-FB9498157198}" destId="{8B5EEAA6-EAB1-4457-A629-AC42318ADBF7}" srcOrd="0" destOrd="0" parTransId="{FC6DD1CC-B918-4E5E-9CFC-D924C8546D76}" sibTransId="{50F7769B-0CD7-410E-8F42-75901E304EFB}"/>
    <dgm:cxn modelId="{1E66E0AB-3FDA-4CC1-9C7E-117BC747635E}" srcId="{E20D5C35-9379-4C8F-B7DA-FB9498157198}" destId="{B5C7BD0D-4362-4DAF-AC18-F9B20F52BF17}" srcOrd="1" destOrd="0" parTransId="{EE5E64E1-846D-43B4-8DCD-F1BA99BF0958}" sibTransId="{3D9AD7BC-2CE4-4221-8A59-A73CDAC776B8}"/>
    <dgm:cxn modelId="{70F91DC1-579D-4F88-BAA3-4B806FDA181C}" srcId="{E20D5C35-9379-4C8F-B7DA-FB9498157198}" destId="{71D1CB84-A9E8-4E84-8F14-3F5A81B5E3FF}" srcOrd="3" destOrd="0" parTransId="{A9EC2228-F10D-47C0-B88A-BEEDEFD8159B}" sibTransId="{1A31939E-2C77-44C7-B179-F8915884AF0F}"/>
    <dgm:cxn modelId="{C69546E9-4A47-4AAD-9C4E-9AE73602B4A5}" srcId="{E20D5C35-9379-4C8F-B7DA-FB9498157198}" destId="{15A6E509-3518-4562-8DE2-B822BB71FAB4}" srcOrd="2" destOrd="0" parTransId="{671C4D11-A404-4477-82A4-831C1E1F8EE3}" sibTransId="{554DF750-75CA-4DFF-B3CF-EB6FADC10190}"/>
    <dgm:cxn modelId="{609E48F2-21BB-4472-AA35-0F9240F4235D}" type="presOf" srcId="{E20D5C35-9379-4C8F-B7DA-FB9498157198}" destId="{8AD361E1-2E7E-4EA5-BAF1-B82E6B327BFC}" srcOrd="0" destOrd="0" presId="urn:microsoft.com/office/officeart/2005/8/layout/vList2"/>
    <dgm:cxn modelId="{E88451F4-C9DF-4758-B1D2-73C4C0D1E17F}" type="presOf" srcId="{8B5EEAA6-EAB1-4457-A629-AC42318ADBF7}" destId="{17E3D81E-0964-4990-B9BD-9974B70698C4}" srcOrd="0" destOrd="0" presId="urn:microsoft.com/office/officeart/2005/8/layout/vList2"/>
    <dgm:cxn modelId="{203D017A-E54D-402F-AC74-C9755414F778}" type="presParOf" srcId="{8AD361E1-2E7E-4EA5-BAF1-B82E6B327BFC}" destId="{17E3D81E-0964-4990-B9BD-9974B70698C4}" srcOrd="0" destOrd="0" presId="urn:microsoft.com/office/officeart/2005/8/layout/vList2"/>
    <dgm:cxn modelId="{EEA2292E-3EB4-4895-9784-064A9F3E7F27}" type="presParOf" srcId="{8AD361E1-2E7E-4EA5-BAF1-B82E6B327BFC}" destId="{D91D53E8-504F-43D7-B568-BD60A45A7F80}" srcOrd="1" destOrd="0" presId="urn:microsoft.com/office/officeart/2005/8/layout/vList2"/>
    <dgm:cxn modelId="{E9E17E3C-634D-4CE5-88C6-70868E9D61C5}" type="presParOf" srcId="{8AD361E1-2E7E-4EA5-BAF1-B82E6B327BFC}" destId="{7E71FA6E-AFFF-4E54-852D-C415E1588A28}" srcOrd="2" destOrd="0" presId="urn:microsoft.com/office/officeart/2005/8/layout/vList2"/>
    <dgm:cxn modelId="{EB2C8EF0-F84E-4C02-9FED-D79DF6EA7F0D}" type="presParOf" srcId="{8AD361E1-2E7E-4EA5-BAF1-B82E6B327BFC}" destId="{E43EEDD6-CBBE-4251-AAB9-9E268DDDFAC9}" srcOrd="3" destOrd="0" presId="urn:microsoft.com/office/officeart/2005/8/layout/vList2"/>
    <dgm:cxn modelId="{995ADC82-079B-43B4-9527-594E75D2F936}" type="presParOf" srcId="{8AD361E1-2E7E-4EA5-BAF1-B82E6B327BFC}" destId="{7BF5F319-FB61-4B50-8580-9A58CE6BB002}" srcOrd="4" destOrd="0" presId="urn:microsoft.com/office/officeart/2005/8/layout/vList2"/>
    <dgm:cxn modelId="{061177C8-AFA2-4C35-A224-C24FC0C7D479}" type="presParOf" srcId="{8AD361E1-2E7E-4EA5-BAF1-B82E6B327BFC}" destId="{85302599-EB9A-443E-BB80-1050E6435F0E}" srcOrd="5" destOrd="0" presId="urn:microsoft.com/office/officeart/2005/8/layout/vList2"/>
    <dgm:cxn modelId="{CCE12E89-8906-4729-B18C-0A59F38B2CB1}" type="presParOf" srcId="{8AD361E1-2E7E-4EA5-BAF1-B82E6B327BFC}" destId="{54098AA2-4148-470E-978C-14EE759E37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Parâmetro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Paramétrica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Estrutural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Algorítmica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Experimental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FEE720D-FED5-4118-A6F8-D78C51AAA693}">
      <dgm:prSet/>
      <dgm:spPr/>
      <dgm:t>
        <a:bodyPr/>
        <a:lstStyle/>
        <a:p>
          <a:r>
            <a:rPr lang="pt-BR" baseline="0"/>
            <a:t>Extrapolação</a:t>
          </a:r>
          <a:endParaRPr lang="en-US"/>
        </a:p>
      </dgm:t>
    </dgm:pt>
    <dgm:pt modelId="{88C9C214-D209-41C6-A1A7-539A7D7DC520}" type="parTrans" cxnId="{D088BF80-A22B-4981-8322-516C233639C8}">
      <dgm:prSet/>
      <dgm:spPr/>
      <dgm:t>
        <a:bodyPr/>
        <a:lstStyle/>
        <a:p>
          <a:endParaRPr lang="en-US"/>
        </a:p>
      </dgm:t>
    </dgm:pt>
    <dgm:pt modelId="{A751A4C1-FA78-4615-9DB0-F78576FE378D}" type="sibTrans" cxnId="{D088BF80-A22B-4981-8322-516C233639C8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6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6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6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6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6">
        <dgm:presLayoutVars>
          <dgm:bulletEnabled val="1"/>
        </dgm:presLayoutVars>
      </dgm:prSet>
      <dgm:spPr/>
    </dgm:pt>
    <dgm:pt modelId="{CA41BCF9-8EDA-4BFD-8B25-6DEA25C1F568}" type="pres">
      <dgm:prSet presAssocID="{63ED23E6-E3B6-4A4A-899A-B7AB9B9D8BC0}" presName="sibTrans" presStyleCnt="0"/>
      <dgm:spPr/>
    </dgm:pt>
    <dgm:pt modelId="{C27EDD83-DC35-4FBB-B75E-31A8FC8C1F87}" type="pres">
      <dgm:prSet presAssocID="{5FEE720D-FED5-4118-A6F8-D78C51AAA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036912C-591A-491B-A646-9E7C5295C88A}" type="presOf" srcId="{5FEE720D-FED5-4118-A6F8-D78C51AAA693}" destId="{C27EDD83-DC35-4FBB-B75E-31A8FC8C1F87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D088BF80-A22B-4981-8322-516C233639C8}" srcId="{1EAEC458-088C-4699-9FA1-656DAB5FFEC5}" destId="{5FEE720D-FED5-4118-A6F8-D78C51AAA693}" srcOrd="5" destOrd="0" parTransId="{88C9C214-D209-41C6-A1A7-539A7D7DC520}" sibTransId="{A751A4C1-FA78-4615-9DB0-F78576FE378D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  <dgm:cxn modelId="{5382BBAE-97B9-48B3-8968-BC73C335DCCB}" type="presParOf" srcId="{557B1470-1D03-47BC-8664-DE2133F0AB85}" destId="{CA41BCF9-8EDA-4BFD-8B25-6DEA25C1F568}" srcOrd="9" destOrd="0" presId="urn:microsoft.com/office/officeart/2005/8/layout/default"/>
    <dgm:cxn modelId="{E8805215-3B6C-4951-8B3D-8BC8393FA387}" type="presParOf" srcId="{557B1470-1D03-47BC-8664-DE2133F0AB85}" destId="{C27EDD83-DC35-4FBB-B75E-31A8FC8C1F8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Reamostra dos erros observados, isto é, resíduos de treino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Independência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Mesma distribuição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Homocedasticidade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Não considera o valor das</a:t>
          </a:r>
          <a:r>
            <a:rPr lang="pt-BR"/>
            <a:t> </a:t>
          </a:r>
          <a:r>
            <a:rPr lang="pt-BR" baseline="0"/>
            <a:t>covariáveis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5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5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5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5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5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D81E-0964-4990-B9BD-9974B70698C4}">
      <dsp:nvSpPr>
        <dsp:cNvPr id="0" name=""/>
        <dsp:cNvSpPr/>
      </dsp:nvSpPr>
      <dsp:spPr>
        <a:xfrm>
          <a:off x="0" y="447972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Maior parte das redes neurais são determinísticas</a:t>
          </a:r>
          <a:endParaRPr lang="en-US" sz="2100" kern="1200"/>
        </a:p>
      </dsp:txBody>
      <dsp:txXfrm>
        <a:off x="39955" y="487927"/>
        <a:ext cx="8515450" cy="738578"/>
      </dsp:txXfrm>
    </dsp:sp>
    <dsp:sp modelId="{7E71FA6E-AFFF-4E54-852D-C415E1588A28}">
      <dsp:nvSpPr>
        <dsp:cNvPr id="0" name=""/>
        <dsp:cNvSpPr/>
      </dsp:nvSpPr>
      <dsp:spPr>
        <a:xfrm>
          <a:off x="0" y="1326940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Previsões intervalares costumam ser mais úteis do que previsões pontuais, pois atrelam uma medida de incerteza às previsões</a:t>
          </a:r>
          <a:endParaRPr lang="en-US" sz="2100" kern="1200"/>
        </a:p>
      </dsp:txBody>
      <dsp:txXfrm>
        <a:off x="39955" y="1366895"/>
        <a:ext cx="8515450" cy="738578"/>
      </dsp:txXfrm>
    </dsp:sp>
    <dsp:sp modelId="{7BF5F319-FB61-4B50-8580-9A58CE6BB002}">
      <dsp:nvSpPr>
        <dsp:cNvPr id="0" name=""/>
        <dsp:cNvSpPr/>
      </dsp:nvSpPr>
      <dsp:spPr>
        <a:xfrm>
          <a:off x="0" y="2205908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>
              <a:latin typeface="Century Schoolbook" panose="02040604050505020304"/>
            </a:rPr>
            <a:t>Previsões pontuais</a:t>
          </a:r>
          <a:r>
            <a:rPr lang="pt-BR" sz="2100" kern="1200"/>
            <a:t> não </a:t>
          </a:r>
          <a:r>
            <a:rPr lang="pt-BR" sz="2100" kern="1200">
              <a:latin typeface="Century Schoolbook" panose="02040604050505020304"/>
            </a:rPr>
            <a:t>informam</a:t>
          </a:r>
          <a:r>
            <a:rPr lang="pt-BR" sz="2100" kern="1200"/>
            <a:t> sobre a variabilidade das previsões, para uma dada configuração de covariáveis</a:t>
          </a:r>
          <a:endParaRPr lang="en-US" sz="2100" kern="1200"/>
        </a:p>
      </dsp:txBody>
      <dsp:txXfrm>
        <a:off x="39955" y="2245863"/>
        <a:ext cx="8515450" cy="738578"/>
      </dsp:txXfrm>
    </dsp:sp>
    <dsp:sp modelId="{54098AA2-4148-470E-978C-14EE759E3786}">
      <dsp:nvSpPr>
        <dsp:cNvPr id="0" name=""/>
        <dsp:cNvSpPr/>
      </dsp:nvSpPr>
      <dsp:spPr>
        <a:xfrm>
          <a:off x="0" y="3084876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nível de cobertura desejada pode ser definido conforme o interesse e contexto</a:t>
          </a:r>
          <a:endParaRPr lang="en-US" sz="2100" kern="1200"/>
        </a:p>
      </dsp:txBody>
      <dsp:txXfrm>
        <a:off x="39955" y="3124831"/>
        <a:ext cx="8515450" cy="738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Parâmetro</a:t>
          </a:r>
          <a:endParaRPr lang="en-US" sz="30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Paramétrica</a:t>
          </a:r>
          <a:endParaRPr lang="en-US" sz="30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Estrutural</a:t>
          </a:r>
          <a:endParaRPr lang="en-US" sz="30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0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Algorítmica</a:t>
          </a:r>
          <a:endParaRPr lang="en-US" sz="3000" kern="1200"/>
        </a:p>
      </dsp:txBody>
      <dsp:txXfrm>
        <a:off x="0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2954655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Experimental</a:t>
          </a:r>
          <a:endParaRPr lang="en-US" sz="3000" kern="1200"/>
        </a:p>
      </dsp:txBody>
      <dsp:txXfrm>
        <a:off x="2954655" y="2309970"/>
        <a:ext cx="2686049" cy="1611630"/>
      </dsp:txXfrm>
    </dsp:sp>
    <dsp:sp modelId="{C27EDD83-DC35-4FBB-B75E-31A8FC8C1F87}">
      <dsp:nvSpPr>
        <dsp:cNvPr id="0" name=""/>
        <dsp:cNvSpPr/>
      </dsp:nvSpPr>
      <dsp:spPr>
        <a:xfrm>
          <a:off x="5909309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Extrapolação</a:t>
          </a:r>
          <a:endParaRPr lang="en-US" sz="3000" kern="1200"/>
        </a:p>
      </dsp:txBody>
      <dsp:txXfrm>
        <a:off x="5909309" y="2309970"/>
        <a:ext cx="2686049" cy="1611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Reamostra dos erros observados, isto é, resíduos de treino</a:t>
          </a:r>
          <a:endParaRPr lang="en-US" sz="22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Independência</a:t>
          </a:r>
          <a:endParaRPr lang="en-US" sz="22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Mesma distribuição</a:t>
          </a:r>
          <a:endParaRPr lang="en-US" sz="22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1477327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Homocedasticidade</a:t>
          </a:r>
          <a:endParaRPr lang="en-US" sz="2200" kern="1200"/>
        </a:p>
      </dsp:txBody>
      <dsp:txXfrm>
        <a:off x="1477327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4431982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Não considera o valor das</a:t>
          </a:r>
          <a:r>
            <a:rPr lang="pt-BR" sz="2200" kern="1200"/>
            <a:t> </a:t>
          </a:r>
          <a:r>
            <a:rPr lang="pt-BR" sz="2200" kern="1200" baseline="0"/>
            <a:t>covariáveis</a:t>
          </a:r>
          <a:endParaRPr lang="en-US" sz="2200" kern="1200"/>
        </a:p>
      </dsp:txBody>
      <dsp:txXfrm>
        <a:off x="4431982" y="2309970"/>
        <a:ext cx="2686049" cy="161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5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9" r:id="rId11"/>
    <p:sldLayoutId id="214748384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7411" y="497506"/>
            <a:ext cx="6265077" cy="551949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cs typeface="Arial"/>
              </a:rPr>
              <a:t>Interpretação </a:t>
            </a:r>
            <a:r>
              <a:rPr lang="en-US" sz="6600" err="1">
                <a:cs typeface="Arial"/>
              </a:rPr>
              <a:t>Incerteza</a:t>
            </a:r>
            <a:r>
              <a:rPr lang="en-US" sz="6600">
                <a:cs typeface="Arial"/>
              </a:rPr>
              <a:t> </a:t>
            </a:r>
            <a:br>
              <a:rPr lang="en-US" sz="6600">
                <a:cs typeface="Arial"/>
              </a:rPr>
            </a:br>
            <a:r>
              <a:rPr lang="en-US" sz="6600">
                <a:cs typeface="Arial"/>
              </a:rPr>
              <a:t>em</a:t>
            </a:r>
            <a:br>
              <a:rPr lang="en-US" sz="6600">
                <a:cs typeface="Arial"/>
              </a:rPr>
            </a:br>
            <a:r>
              <a:rPr lang="en-US" sz="6600">
                <a:cs typeface="Arial"/>
              </a:rPr>
              <a:t>RNA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1053717"/>
            <a:ext cx="4172274" cy="4639055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cs typeface="Arial"/>
              </a:rPr>
              <a:t>Álvaro Kothe</a:t>
            </a:r>
          </a:p>
          <a:p>
            <a:pPr algn="l"/>
            <a:r>
              <a:rPr lang="en-US" sz="2800">
                <a:cs typeface="Arial"/>
              </a:rPr>
              <a:t>Marcos Augusto Barbosa</a:t>
            </a:r>
          </a:p>
          <a:p>
            <a:pPr algn="l"/>
            <a:r>
              <a:rPr lang="en-US" sz="2800">
                <a:cs typeface="Arial"/>
              </a:rPr>
              <a:t>Mathews Lisboa</a:t>
            </a:r>
          </a:p>
          <a:p>
            <a:pPr algn="l"/>
            <a:r>
              <a:rPr lang="en-US" sz="2800">
                <a:cs typeface="Arial"/>
              </a:rPr>
              <a:t>William Amorim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Medição de Incerteza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E95554FE-7498-412B-8B86-42008355C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7677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91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35999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Intervalo de Confiança x Predição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6D3B6-5887-41B5-B17E-5EE6B742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Intervalo de confiança (IC) constrói um intervalo com dada probabilidade de conter o valor verdadeiro do parâmetro</a:t>
            </a:r>
          </a:p>
          <a:p>
            <a:pPr>
              <a:buClr>
                <a:srgbClr val="8AD0D6"/>
              </a:buClr>
            </a:pPr>
            <a:r>
              <a:rPr lang="pt-BR"/>
              <a:t>Intervalo de previsão (IP) constrói um intervalo com dada probabilidade de conter uma nova observação (considera a variabilidade dos dados)</a:t>
            </a:r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r>
              <a:rPr lang="pt-BR"/>
              <a:t>IC: </a:t>
            </a:r>
          </a:p>
          <a:p>
            <a:pPr>
              <a:buClr>
                <a:srgbClr val="8AD0D6"/>
              </a:buClr>
            </a:pPr>
            <a:r>
              <a:rPr lang="pt-BR"/>
              <a:t>IP: 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1C8F46C2-9950-46D9-8E81-8226CE96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37" y="3269169"/>
            <a:ext cx="4697895" cy="580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61690E43-8495-4863-8B64-0945481B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6" y="4239981"/>
            <a:ext cx="3012384" cy="318039"/>
          </a:xfrm>
          <a:prstGeom prst="rect">
            <a:avLst/>
          </a:prstGeom>
        </p:spPr>
      </p:pic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id="{139859A2-BFCE-4697-9185-D3ABD9B8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47" y="4718113"/>
            <a:ext cx="2987536" cy="3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0A86-7905-46B7-AC90-F7945879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357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Intervalo de Confiança x Predição</a:t>
            </a:r>
            <a:endParaRPr lang="pt-BR"/>
          </a:p>
        </p:txBody>
      </p:sp>
      <p:pic>
        <p:nvPicPr>
          <p:cNvPr id="8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2640821-C203-4E88-97DA-1F31197D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54" y="2058508"/>
            <a:ext cx="7153688" cy="42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EA32-E1AA-4E92-A640-AA84667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899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Fontes de Incerteza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6BCA1827-D8C3-404A-9CD3-67AF95C05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58AF-9145-4B9E-BE76-B418F2D7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4963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65E6C0-4B68-4E0F-A7EA-C98C2210F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2073F-DDD3-49B7-BAAD-FB915C737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estatística</a:t>
            </a:r>
          </a:p>
          <a:p>
            <a:r>
              <a:rPr lang="pt-BR"/>
              <a:t>O resultado muda cada vez que o experimento é realizado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7E6874B-6B1B-48CF-85D5-B58406A8D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Epistêmica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B93EE6-1786-4484-8B81-4E2E064985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sistemática</a:t>
            </a:r>
          </a:p>
          <a:p>
            <a:r>
              <a:rPr lang="pt-BR"/>
              <a:t>Medida não precisa</a:t>
            </a:r>
          </a:p>
          <a:p>
            <a:r>
              <a:rPr lang="pt-BR"/>
              <a:t>Efeito do modelo negligenciado</a:t>
            </a:r>
          </a:p>
          <a:p>
            <a:r>
              <a:rPr lang="pt-BR"/>
              <a:t>Dados não observados</a:t>
            </a:r>
          </a:p>
        </p:txBody>
      </p:sp>
    </p:spTree>
    <p:extLst>
      <p:ext uri="{BB962C8B-B14F-4D97-AF65-F5344CB8AC3E}">
        <p14:creationId xmlns:p14="http://schemas.microsoft.com/office/powerpoint/2010/main" val="194194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8E3DA-6245-45B6-8A9E-3634495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9" y="391737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6894AAA-7A0B-4532-9DE5-693EA308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999456"/>
            <a:ext cx="6667500" cy="4010025"/>
          </a:xfrm>
        </p:spPr>
      </p:pic>
    </p:spTree>
    <p:extLst>
      <p:ext uri="{BB962C8B-B14F-4D97-AF65-F5344CB8AC3E}">
        <p14:creationId xmlns:p14="http://schemas.microsoft.com/office/powerpoint/2010/main" val="339471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3BCFC-B631-45A9-85FE-B4481292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Métricas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58852-7A44-4655-9E98-39F920BE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pt-BR"/>
              <a:t>PICP: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NMPIW: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CWC:   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3C4AFFF7-2415-4E34-87BD-1CC4D79E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9" y="2015748"/>
            <a:ext cx="2743200" cy="979482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F9257CD-C184-4C6E-910C-F3B89246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58" y="3362236"/>
            <a:ext cx="2105441" cy="1077747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B096D3CB-DCE6-4A19-8BAE-BAED8556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91" y="5119743"/>
            <a:ext cx="6586330" cy="3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BECF-C751-4535-876B-B3461305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46" y="340912"/>
            <a:ext cx="4304804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Procedimento 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8F2A-3FFE-48D4-91C0-0451B6C1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Independência</a:t>
            </a:r>
          </a:p>
          <a:p>
            <a:r>
              <a:rPr lang="pt-BR"/>
              <a:t>Mesma distribuição</a:t>
            </a:r>
          </a:p>
          <a:p>
            <a:r>
              <a:rPr lang="pt-BR"/>
              <a:t>Normalidade</a:t>
            </a:r>
          </a:p>
          <a:p>
            <a:r>
              <a:rPr lang="pt-BR"/>
              <a:t>Média zero</a:t>
            </a:r>
          </a:p>
          <a:p>
            <a:r>
              <a:rPr lang="pt-BR"/>
              <a:t>Homocedasticidade</a:t>
            </a:r>
          </a:p>
          <a:p>
            <a:r>
              <a:rPr lang="pt-BR"/>
              <a:t>Não considera o valor das covariáveis</a:t>
            </a:r>
          </a:p>
          <a:p>
            <a:r>
              <a:rPr lang="pt-BR"/>
              <a:t>IP: </a:t>
            </a:r>
          </a:p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A1AFE6BA-E71E-4564-959D-0C6BAEC2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39" y="722081"/>
            <a:ext cx="3430656" cy="556086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9196EE6-8073-4370-840B-C7C75A79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74" y="4489729"/>
            <a:ext cx="1927364" cy="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5D62DC7-826E-42BE-9EDD-5E5409B7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756D0-BF95-43EA-8626-BC35B24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6913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2: Bootstrap NP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B5B20-9DBC-42D3-9674-95BB1AC5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4" name="Espaço Reservado para Conteúdo 2">
            <a:extLst>
              <a:ext uri="{FF2B5EF4-FFF2-40B4-BE49-F238E27FC236}">
                <a16:creationId xmlns:a16="http://schemas.microsoft.com/office/drawing/2014/main" id="{1FCA10BE-B3E3-4F57-B201-4E089CAB3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90814"/>
              </p:ext>
            </p:extLst>
          </p:nvPr>
        </p:nvGraphicFramePr>
        <p:xfrm>
          <a:off x="1348011" y="1844536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CE01-FC52-4982-9F8A-F08D9DB7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04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3: Dropout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DEA71-47AE-4AE2-BDF0-A62E35A6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Gerar várias máscaras aleatoriamente para os neurônios (M = 100)</a:t>
            </a:r>
          </a:p>
          <a:p>
            <a:r>
              <a:rPr lang="pt-BR"/>
              <a:t>Obtém a previsão com cada rede utilizando as máscaras</a:t>
            </a:r>
          </a:p>
          <a:p>
            <a:r>
              <a:rPr lang="pt-BR"/>
              <a:t>Extrai os quantis empíricos das previsões</a:t>
            </a:r>
          </a:p>
          <a:p>
            <a:r>
              <a:rPr lang="pt-BR"/>
              <a:t>Similar ao Bagging</a:t>
            </a:r>
          </a:p>
        </p:txBody>
      </p:sp>
    </p:spTree>
    <p:extLst>
      <p:ext uri="{BB962C8B-B14F-4D97-AF65-F5344CB8AC3E}">
        <p14:creationId xmlns:p14="http://schemas.microsoft.com/office/powerpoint/2010/main" val="9255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1EE7-94DB-4D2F-8F19-09B713AB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1387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cs typeface="Calibri Light"/>
              </a:rPr>
              <a:t>Interpretação e Importância de Variáveis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81003-CBF5-4577-9D38-86EA457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endParaRPr lang="pt-BR">
              <a:solidFill>
                <a:srgbClr val="000000"/>
              </a:solidFill>
              <a:cs typeface="Arial"/>
            </a:endParaRP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O que se pensa a respeito de importância de variáveis ?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Retirada de variável e observar uma métrica de avaliação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Erro quadrático médio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Acurácia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 Permutação de Colunas (</a:t>
            </a:r>
            <a:r>
              <a:rPr lang="pt-BR" sz="2400" i="1">
                <a:ea typeface="+mn-lt"/>
                <a:cs typeface="+mn-lt"/>
              </a:rPr>
              <a:t>Permutation Importance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>
              <a:buFont typeface="Wingdings"/>
              <a:buChar char="Ø"/>
            </a:pPr>
            <a:endParaRPr lang="pt-BR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50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07" y="365760"/>
            <a:ext cx="10371005" cy="1567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com Camada Probabilística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FE4907F-5FE1-427F-BFBB-D1E8ECE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Os parâmetros de uma f.d.p. são modelados (incerteza aleatória)</a:t>
            </a:r>
          </a:p>
          <a:p>
            <a:pPr>
              <a:buClr>
                <a:srgbClr val="8AD0D6"/>
              </a:buClr>
            </a:pPr>
            <a:r>
              <a:rPr lang="pt-BR"/>
              <a:t>Rede Neural Bayesiana (incerteza epistêmica)</a:t>
            </a:r>
          </a:p>
        </p:txBody>
      </p:sp>
    </p:spTree>
    <p:extLst>
      <p:ext uri="{BB962C8B-B14F-4D97-AF65-F5344CB8AC3E}">
        <p14:creationId xmlns:p14="http://schemas.microsoft.com/office/powerpoint/2010/main" val="61947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57" y="82123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Bayesiana</a:t>
            </a:r>
          </a:p>
        </p:txBody>
      </p: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BD354009-1CAC-47C0-B205-1E4B7FA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37" y="1430257"/>
            <a:ext cx="6930530" cy="4914628"/>
          </a:xfrm>
        </p:spPr>
      </p:pic>
    </p:spTree>
    <p:extLst>
      <p:ext uri="{BB962C8B-B14F-4D97-AF65-F5344CB8AC3E}">
        <p14:creationId xmlns:p14="http://schemas.microsoft.com/office/powerpoint/2010/main" val="3720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8E1E-9216-40B9-A53D-B9D6B9AC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839832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Método por Retirada de Variável para Classificação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A9588-D183-41D5-AAFB-39A58B56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Conforme artigo </a:t>
            </a:r>
            <a:r>
              <a:rPr lang="pt-BR" b="1" err="1"/>
              <a:t>Identifying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Important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Features</a:t>
            </a:r>
            <a:r>
              <a:rPr lang="pt-BR" b="1">
                <a:ea typeface="+mj-lt"/>
                <a:cs typeface="+mj-lt"/>
              </a:rPr>
              <a:t> for </a:t>
            </a:r>
            <a:r>
              <a:rPr lang="pt-BR" b="1" err="1">
                <a:ea typeface="+mj-lt"/>
                <a:cs typeface="+mj-lt"/>
              </a:rPr>
              <a:t>Intrusion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Detection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Using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Support</a:t>
            </a:r>
            <a:r>
              <a:rPr lang="pt-BR" b="1">
                <a:ea typeface="+mj-lt"/>
                <a:cs typeface="+mj-lt"/>
              </a:rPr>
              <a:t> Vector </a:t>
            </a:r>
            <a:r>
              <a:rPr lang="pt-BR" b="1" err="1">
                <a:ea typeface="+mj-lt"/>
                <a:cs typeface="+mj-lt"/>
              </a:rPr>
              <a:t>Machines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and</a:t>
            </a:r>
            <a:r>
              <a:rPr lang="pt-BR" b="1">
                <a:ea typeface="+mj-lt"/>
                <a:cs typeface="+mj-lt"/>
              </a:rPr>
              <a:t> Neural Networks</a:t>
            </a:r>
            <a:endParaRPr lang="pt-BR"/>
          </a:p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O procedimento consiste em: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Deletar uma covariável dos dados (treino e teste)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Utilizar os dados resultantes para treinamento e teste do modelo de classificação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Analisar os resultados do modelo de classificação, conforme as métricas de performance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 err="1"/>
              <a:t>Rankear</a:t>
            </a:r>
            <a:r>
              <a:rPr lang="pt-BR"/>
              <a:t> a importância das variáveis conforme regras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Repetir passos 1 a 4 para cada uma das covariáveis</a:t>
            </a:r>
          </a:p>
        </p:txBody>
      </p:sp>
    </p:spTree>
    <p:extLst>
      <p:ext uri="{BB962C8B-B14F-4D97-AF65-F5344CB8AC3E}">
        <p14:creationId xmlns:p14="http://schemas.microsoft.com/office/powerpoint/2010/main" val="6972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63A15-36FC-41CF-AF96-C69D4917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27925" cy="1325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br>
              <a:rPr lang="pt-BR">
                <a:ea typeface="+mj-lt"/>
                <a:cs typeface="+mj-lt"/>
              </a:rPr>
            </a:br>
            <a:r>
              <a:rPr lang="pt-BR">
                <a:ea typeface="+mj-lt"/>
                <a:cs typeface="+mj-lt"/>
              </a:rPr>
              <a:t>Conjunto de Regras do Artigo</a:t>
            </a:r>
            <a:endParaRPr lang="en-US">
              <a:ea typeface="+mj-lt"/>
              <a:cs typeface="+mj-lt"/>
            </a:endParaRP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A3B40-5074-468E-9E72-DBA0D4BE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27" y="1937899"/>
            <a:ext cx="102548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As métricas de performance de cada modelo com retirada de covariável são comparadas com as métricas do modelo com todas covariáveis</a:t>
            </a:r>
          </a:p>
          <a:p>
            <a:pPr>
              <a:buClr>
                <a:srgbClr val="8AD0D6"/>
              </a:buClr>
            </a:pPr>
            <a:r>
              <a:rPr lang="pt-BR"/>
              <a:t>A: acurácia, TFP: taxa dos falsos positivos, TFN: taxa dos falsos negativos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diminuir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aumentar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aumentar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diminuir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não alterar e TFP não alterar =&gt; covariável secundária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3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6E04-BBF1-4DA1-8EEF-9B2CFD6D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56706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Conjunto de Regras Utilizadas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8F777-DDB4-4D98-97CA-E27438E8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5607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aumentar e TFP diminuir e TFN diminuir =&gt; covariável </a:t>
            </a:r>
            <a:r>
              <a:rPr lang="pt-BR" dirty="0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aumentar e TFP aumentar e TFN diminuir =&gt; covariável </a:t>
            </a:r>
            <a:r>
              <a:rPr lang="pt-BR" dirty="0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diminuir e TFP aumentar e TFN aumentar =&gt; covariável </a:t>
            </a:r>
            <a:r>
              <a:rPr lang="pt-BR" dirty="0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diminuir e TFP diminuir e TFN aumentar =&gt; covariável </a:t>
            </a:r>
            <a:r>
              <a:rPr lang="pt-BR" dirty="0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não alterar e TFP não alterar (iguais até 2ª casa decimal) =&gt; covariável secundária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/>
              <a:t>Caso contrário, covariável </a:t>
            </a:r>
            <a:r>
              <a:rPr lang="pt-BR" dirty="0">
                <a:solidFill>
                  <a:srgbClr val="FF0000"/>
                </a:solidFill>
              </a:rPr>
              <a:t>não importante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3A8B-912A-4153-B9A6-874561B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4" y="150100"/>
            <a:ext cx="927413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D6747-27E1-48CC-B4EC-756E7BBF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A36289-107A-4C43-B5A4-57E813D73B47}"/>
              </a:ext>
            </a:extLst>
          </p:cNvPr>
          <p:cNvSpPr txBox="1"/>
          <p:nvPr/>
        </p:nvSpPr>
        <p:spPr>
          <a:xfrm>
            <a:off x="1158816" y="1201947"/>
            <a:ext cx="916987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pt-BR"/>
              <a:t>Leitura recomendada:</a:t>
            </a:r>
          </a:p>
          <a:p>
            <a:pPr marL="800100" lvl="1" indent="-342900">
              <a:buFont typeface="Wingdings"/>
              <a:buChar char="Ø"/>
            </a:pPr>
            <a:r>
              <a:rPr lang="pt-BR" sz="1200">
                <a:ea typeface="+mn-lt"/>
                <a:cs typeface="+mn-lt"/>
              </a:rPr>
              <a:t>Fisher, </a:t>
            </a:r>
            <a:r>
              <a:rPr lang="pt-BR" sz="1200" err="1">
                <a:ea typeface="+mn-lt"/>
                <a:cs typeface="+mn-lt"/>
              </a:rPr>
              <a:t>Rudin</a:t>
            </a:r>
            <a:r>
              <a:rPr lang="pt-BR" sz="1200">
                <a:ea typeface="+mn-lt"/>
                <a:cs typeface="+mn-lt"/>
              </a:rPr>
              <a:t>, e Dominici; </a:t>
            </a:r>
            <a:r>
              <a:rPr lang="pt-BR" sz="1200" b="1" err="1">
                <a:ea typeface="+mn-lt"/>
                <a:cs typeface="+mn-lt"/>
              </a:rPr>
              <a:t>All</a:t>
            </a:r>
            <a:r>
              <a:rPr lang="pt-BR" sz="1200" b="1">
                <a:ea typeface="+mn-lt"/>
                <a:cs typeface="+mn-lt"/>
              </a:rPr>
              <a:t> Models are </a:t>
            </a:r>
            <a:r>
              <a:rPr lang="pt-BR" sz="1200" b="1" err="1">
                <a:ea typeface="+mn-lt"/>
                <a:cs typeface="+mn-lt"/>
              </a:rPr>
              <a:t>Wrong</a:t>
            </a:r>
            <a:r>
              <a:rPr lang="pt-BR" sz="1200" b="1">
                <a:ea typeface="+mn-lt"/>
                <a:cs typeface="+mn-lt"/>
              </a:rPr>
              <a:t>, </a:t>
            </a:r>
            <a:r>
              <a:rPr lang="pt-BR" sz="1200" b="1" err="1">
                <a:ea typeface="+mn-lt"/>
                <a:cs typeface="+mn-lt"/>
              </a:rPr>
              <a:t>but</a:t>
            </a:r>
            <a:r>
              <a:rPr lang="pt-BR" sz="1200" b="1">
                <a:ea typeface="+mn-lt"/>
                <a:cs typeface="+mn-lt"/>
              </a:rPr>
              <a:t> </a:t>
            </a:r>
            <a:r>
              <a:rPr lang="pt-BR" sz="1200" b="1" err="1">
                <a:ea typeface="+mn-lt"/>
                <a:cs typeface="+mn-lt"/>
              </a:rPr>
              <a:t>Many</a:t>
            </a:r>
            <a:r>
              <a:rPr lang="pt-BR" sz="1200" b="1">
                <a:ea typeface="+mn-lt"/>
                <a:cs typeface="+mn-lt"/>
              </a:rPr>
              <a:t> are </a:t>
            </a:r>
            <a:r>
              <a:rPr lang="pt-BR" sz="1200" b="1" err="1">
                <a:ea typeface="+mn-lt"/>
                <a:cs typeface="+mn-lt"/>
              </a:rPr>
              <a:t>Useful</a:t>
            </a:r>
            <a:r>
              <a:rPr lang="pt-BR" sz="1200" b="1">
                <a:ea typeface="+mn-lt"/>
                <a:cs typeface="+mn-lt"/>
              </a:rPr>
              <a:t>: Learning a Variable’s Importance by Studying an Entire Class of Prediction Models Simultaneously</a:t>
            </a:r>
            <a:r>
              <a:rPr lang="pt-BR" sz="1200">
                <a:ea typeface="+mn-lt"/>
                <a:cs typeface="+mn-lt"/>
              </a:rPr>
              <a:t>, 2018</a:t>
            </a: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pt-BR" sz="2000">
                <a:ea typeface="+mn-lt"/>
                <a:cs typeface="+mn-lt"/>
              </a:rPr>
              <a:t>Como funciona o algoritmo: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Ajusta-se o modelo e calcula-se a métrica de avaliação.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Para cada covariável, será feito uma permutação na ordem da covariável. 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Então calcula-se novamente a métrica de avaliação para o modelo com a covariável permutada.</a:t>
            </a:r>
            <a:endParaRPr lang="pt-BR"/>
          </a:p>
          <a:p>
            <a:pPr marL="914400" lvl="1" indent="-457200">
              <a:buFontTx/>
              <a:buAutoNum type="arabicPeriod"/>
            </a:pPr>
            <a:r>
              <a:rPr lang="pt-BR">
                <a:ea typeface="+mn-lt"/>
                <a:cs typeface="+mn-lt"/>
              </a:rPr>
              <a:t>Então, compara-se a métrica original com a métrica da variável permutada. Essa variação da métrica original será considerada como a importância da covariável permutada.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Obs.: Pode-se repetir o passo </a:t>
            </a:r>
            <a:r>
              <a:rPr lang="pt-BR" b="1">
                <a:ea typeface="+mn-lt"/>
                <a:cs typeface="+mn-lt"/>
              </a:rPr>
              <a:t>4</a:t>
            </a:r>
            <a:r>
              <a:rPr lang="pt-BR">
                <a:ea typeface="+mn-lt"/>
                <a:cs typeface="+mn-lt"/>
              </a:rPr>
              <a:t> várias vezes, tomando a média do processo como a importância da variável.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lvl="1"/>
            <a:endParaRPr lang="pt-BR" sz="2000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91C5-71F5-464B-9A2E-56448FF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5" y="193232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Importance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DECE15-6405-42EA-8150-B2861983D56B}"/>
              </a:ext>
            </a:extLst>
          </p:cNvPr>
          <p:cNvSpPr/>
          <p:nvPr/>
        </p:nvSpPr>
        <p:spPr>
          <a:xfrm>
            <a:off x="711678" y="1157752"/>
            <a:ext cx="9920376" cy="2846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5FA881AB-B50C-46FA-9223-44BC1877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2" y="1237215"/>
            <a:ext cx="8019688" cy="27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5AA9D1-A3D4-4E78-B61A-9EF3815D3133}"/>
              </a:ext>
            </a:extLst>
          </p:cNvPr>
          <p:cNvSpPr/>
          <p:nvPr/>
        </p:nvSpPr>
        <p:spPr>
          <a:xfrm>
            <a:off x="638088" y="1586794"/>
            <a:ext cx="9920376" cy="2530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5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8F3DB1FC-D60C-4F54-995D-2F5E1A04F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013" y="1640359"/>
            <a:ext cx="8010525" cy="2581275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0CF4EB4-FB35-493E-8D2A-66284E4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88" y="156807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Importance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34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4998-F500-4D71-8741-84605636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64" y="279496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342D1-999E-4F41-A2C2-D13EB06A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526749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800"/>
              <a:t>Vantagens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A2B1AA-1954-4A6F-A4E4-3F75BBA85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Tempo: Usa o mesmo modelo para cada permutação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Interpretação fácil 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Pode ser usado para diferentes tipos de problemas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Ideia do comportamento global do modelo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D66FB-50BB-465D-A9C7-2EEB44B2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526749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pt-BR" sz="2800"/>
              <a:t>Desvantagens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37DED-A5F3-4A9D-9432-6949790CBA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Ainda está ligado à(s) métrica(s) escolhida(s)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Necessariamente precisa do valor observado da variável resposta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Pode ser viesado em caso de correlação entre variáveis explicativas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Dividir importância entre variáveis correlacionadas</a:t>
            </a:r>
          </a:p>
        </p:txBody>
      </p:sp>
    </p:spTree>
    <p:extLst>
      <p:ext uri="{BB962C8B-B14F-4D97-AF65-F5344CB8AC3E}">
        <p14:creationId xmlns:p14="http://schemas.microsoft.com/office/powerpoint/2010/main" val="34997961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786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Wingdings</vt:lpstr>
      <vt:lpstr>Wingdings 2</vt:lpstr>
      <vt:lpstr>View</vt:lpstr>
      <vt:lpstr>Interpretação Incerteza  em RNA</vt:lpstr>
      <vt:lpstr>Interpretação e Importância de Variáveis</vt:lpstr>
      <vt:lpstr>Método por Retirada de Variável para Classificação</vt:lpstr>
      <vt:lpstr> Conjunto de Regras do Artigo </vt:lpstr>
      <vt:lpstr>Conjunto de Regras Utilizadas</vt:lpstr>
      <vt:lpstr>Permutation Importance</vt:lpstr>
      <vt:lpstr>Permutation Importance</vt:lpstr>
      <vt:lpstr>Permutation Importance</vt:lpstr>
      <vt:lpstr>Permutation Importance</vt:lpstr>
      <vt:lpstr>Medição de Incerteza</vt:lpstr>
      <vt:lpstr>Intervalo de Confiança x Predição</vt:lpstr>
      <vt:lpstr>Intervalo de Confiança x Predição</vt:lpstr>
      <vt:lpstr>Fontes de Incerteza</vt:lpstr>
      <vt:lpstr>Tipos de Incerteza</vt:lpstr>
      <vt:lpstr>Tipos de Incerteza</vt:lpstr>
      <vt:lpstr>Métricas Utilizadas</vt:lpstr>
      <vt:lpstr>Procedimento 1:</vt:lpstr>
      <vt:lpstr>Procedimento 2: Bootstrap NP</vt:lpstr>
      <vt:lpstr>Procedimento 3: Dropout</vt:lpstr>
      <vt:lpstr>Rede Neural com Camada Probabilística</vt:lpstr>
      <vt:lpstr>Rede Neural Bayesiana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Mathews Lisboa</cp:lastModifiedBy>
  <cp:revision>34</cp:revision>
  <dcterms:created xsi:type="dcterms:W3CDTF">2021-05-16T18:35:46Z</dcterms:created>
  <dcterms:modified xsi:type="dcterms:W3CDTF">2021-05-18T17:13:13Z</dcterms:modified>
</cp:coreProperties>
</file>