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데이터베이스 프로그래밍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삽입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새로운 레코드를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칼럼에 대해 값을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 목록을 지정하지 않은 경우 </a:t>
            </a:r>
            <a:r>
              <a:rPr lang="en-US" altLang="ko-KR" dirty="0" smtClean="0"/>
              <a:t>values </a:t>
            </a:r>
            <a:r>
              <a:rPr lang="ko-KR" altLang="en-US" dirty="0" smtClean="0"/>
              <a:t>에 모든 칼럼에 대한 값을 지정 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65722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insert into [</a:t>
            </a:r>
            <a:r>
              <a:rPr lang="ko-KR" altLang="en-US" dirty="0" smtClean="0"/>
              <a:t>테이블이름</a:t>
            </a:r>
            <a:r>
              <a:rPr lang="en-US" dirty="0" smtClean="0"/>
              <a:t>] ([</a:t>
            </a:r>
            <a:r>
              <a:rPr lang="ko-KR" altLang="en-US" dirty="0" smtClean="0"/>
              <a:t>칼럼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2], .., [</a:t>
            </a:r>
            <a:r>
              <a:rPr lang="ko-KR" altLang="en-US" dirty="0" smtClean="0"/>
              <a:t>칼럼</a:t>
            </a:r>
            <a:r>
              <a:rPr lang="en-US" dirty="0" smtClean="0"/>
              <a:t>n]) </a:t>
            </a:r>
            <a:endParaRPr lang="ko-KR" altLang="en-US" dirty="0" smtClean="0"/>
          </a:p>
          <a:p>
            <a:r>
              <a:rPr lang="en-US" dirty="0" smtClean="0"/>
              <a:t>values ([</a:t>
            </a:r>
            <a:r>
              <a:rPr lang="ko-KR" altLang="en-US" dirty="0" smtClean="0"/>
              <a:t>값</a:t>
            </a:r>
            <a:r>
              <a:rPr lang="en-US" dirty="0" smtClean="0"/>
              <a:t>1], [</a:t>
            </a:r>
            <a:r>
              <a:rPr lang="ko-KR" altLang="en-US" dirty="0" smtClean="0"/>
              <a:t>값</a:t>
            </a:r>
            <a:r>
              <a:rPr lang="en-US" dirty="0" smtClean="0"/>
              <a:t>2], .., [</a:t>
            </a:r>
            <a:r>
              <a:rPr lang="ko-KR" altLang="en-US" dirty="0" smtClean="0"/>
              <a:t>값</a:t>
            </a:r>
            <a:r>
              <a:rPr lang="en-US" dirty="0" smtClean="0"/>
              <a:t>n])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65722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MEMBER (MEMBERID, PASSWORD, NAME)</a:t>
            </a:r>
          </a:p>
          <a:p>
            <a:r>
              <a:rPr lang="en-US" altLang="ko-KR" dirty="0" smtClean="0"/>
              <a:t>values ('</a:t>
            </a:r>
            <a:r>
              <a:rPr lang="en-US" altLang="ko-KR" dirty="0" err="1" smtClean="0"/>
              <a:t>madvirus</a:t>
            </a:r>
            <a:r>
              <a:rPr lang="en-US" altLang="ko-KR" dirty="0" smtClean="0"/>
              <a:t>', '1234', '</a:t>
            </a:r>
            <a:r>
              <a:rPr lang="ko-KR" altLang="en-US" dirty="0" smtClean="0"/>
              <a:t>최범균</a:t>
            </a:r>
            <a:r>
              <a:rPr lang="en-US" altLang="ko-KR" dirty="0" smtClean="0"/>
              <a:t>');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조회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select [</a:t>
            </a:r>
            <a:r>
              <a:rPr lang="ko-KR" altLang="en-US" dirty="0" smtClean="0"/>
              <a:t>칼럼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2], ..., [</a:t>
            </a:r>
            <a:r>
              <a:rPr lang="ko-KR" altLang="en-US" dirty="0" smtClean="0"/>
              <a:t>칼럼</a:t>
            </a:r>
            <a:r>
              <a:rPr lang="en-US" dirty="0" smtClean="0"/>
              <a:t>n]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dirty="0" smtClean="0"/>
              <a:t>select MEMBERID, NAME from MEMBER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맞는 레코드 검색</a:t>
            </a:r>
            <a:endParaRPr lang="en-US" altLang="ko-KR" dirty="0" smtClean="0"/>
          </a:p>
          <a:p>
            <a:pPr lvl="2"/>
            <a:r>
              <a:rPr lang="en-US" dirty="0" smtClean="0"/>
              <a:t>select * from MEMBER where NAME = '</a:t>
            </a:r>
            <a:r>
              <a:rPr lang="ko-KR" altLang="en-US" dirty="0" smtClean="0"/>
              <a:t>최범균</a:t>
            </a:r>
            <a:r>
              <a:rPr lang="en-US" dirty="0" smtClean="0"/>
              <a:t>'</a:t>
            </a:r>
          </a:p>
          <a:p>
            <a:pPr lvl="1"/>
            <a:r>
              <a:rPr lang="en-US" altLang="ko-KR" dirty="0" smtClean="0"/>
              <a:t>and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로 다양한 조건 지정 가능</a:t>
            </a:r>
            <a:endParaRPr lang="en-US" altLang="ko-KR" dirty="0" smtClean="0"/>
          </a:p>
          <a:p>
            <a:pPr lvl="2"/>
            <a:r>
              <a:rPr lang="en-US" dirty="0" smtClean="0"/>
              <a:t>where NAME = '</a:t>
            </a:r>
            <a:r>
              <a:rPr lang="ko-KR" altLang="en-US" dirty="0" smtClean="0"/>
              <a:t>최범균</a:t>
            </a:r>
            <a:r>
              <a:rPr lang="en-US" dirty="0" smtClean="0"/>
              <a:t>' and EMAIL = 'madvirus@madvirus.net'</a:t>
            </a:r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비교문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=, &lt;&gt;, &gt;=, &gt;, &lt;=, &lt;</a:t>
            </a:r>
          </a:p>
          <a:p>
            <a:pPr lvl="2"/>
            <a:r>
              <a:rPr lang="en-US" altLang="ko-KR" dirty="0" smtClean="0"/>
              <a:t>is null, is not null, like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조회 쿼리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를 이용한 조회 정렬 순서 지정</a:t>
            </a:r>
            <a:endParaRPr lang="en-US" altLang="ko-KR" dirty="0" smtClean="0"/>
          </a:p>
          <a:p>
            <a:pPr lvl="1"/>
            <a:r>
              <a:rPr lang="en-US" dirty="0" smtClean="0"/>
              <a:t>select ..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order by [</a:t>
            </a:r>
            <a:r>
              <a:rPr lang="ko-KR" altLang="en-US" dirty="0" smtClean="0"/>
              <a:t>칼럼</a:t>
            </a:r>
            <a:r>
              <a:rPr lang="en-US" dirty="0" smtClean="0"/>
              <a:t>1] </a:t>
            </a:r>
            <a:r>
              <a:rPr lang="en-US" dirty="0" err="1" smtClean="0"/>
              <a:t>asc</a:t>
            </a:r>
            <a:r>
              <a:rPr lang="en-US" dirty="0" smtClean="0"/>
              <a:t>, [</a:t>
            </a:r>
            <a:r>
              <a:rPr lang="ko-KR" altLang="en-US" dirty="0" smtClean="0"/>
              <a:t>칼럼</a:t>
            </a:r>
            <a:r>
              <a:rPr lang="en-US" dirty="0" smtClean="0"/>
              <a:t>2] </a:t>
            </a:r>
            <a:r>
              <a:rPr lang="en-US" dirty="0" err="1" smtClean="0"/>
              <a:t>desc</a:t>
            </a:r>
            <a:r>
              <a:rPr lang="en-US" dirty="0" smtClean="0"/>
              <a:t>, ...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집합 관련 함수</a:t>
            </a:r>
            <a:endParaRPr lang="en-US" altLang="ko-KR" dirty="0" smtClean="0"/>
          </a:p>
          <a:p>
            <a:pPr lvl="1"/>
            <a:r>
              <a:rPr lang="en-US" dirty="0" smtClean="0"/>
              <a:t>select max(SALARY), min(SALARY), sum(SALARY) from ...</a:t>
            </a:r>
          </a:p>
          <a:p>
            <a:pPr lvl="2"/>
            <a:r>
              <a:rPr lang="en-US" altLang="ko-KR" dirty="0" smtClean="0"/>
              <a:t>max() - </a:t>
            </a:r>
            <a:r>
              <a:rPr lang="ko-KR" altLang="en-US" dirty="0" smtClean="0"/>
              <a:t>최대값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min() - </a:t>
            </a:r>
            <a:r>
              <a:rPr lang="ko-KR" altLang="en-US" dirty="0" smtClean="0"/>
              <a:t>최소값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sum() - </a:t>
            </a:r>
            <a:r>
              <a:rPr lang="ko-KR" altLang="en-US" dirty="0" smtClean="0"/>
              <a:t>합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쿼리</a:t>
            </a:r>
            <a:endParaRPr lang="en-US" altLang="ko-KR" dirty="0" smtClean="0"/>
          </a:p>
          <a:p>
            <a:pPr lvl="1"/>
            <a:r>
              <a:rPr lang="en-US" dirty="0" smtClean="0"/>
              <a:t>update [</a:t>
            </a:r>
            <a:r>
              <a:rPr lang="ko-KR" altLang="en-US" dirty="0" smtClean="0"/>
              <a:t>테이블이름</a:t>
            </a:r>
            <a:r>
              <a:rPr lang="en-US" dirty="0" smtClean="0"/>
              <a:t>] set [</a:t>
            </a:r>
            <a:r>
              <a:rPr lang="ko-KR" altLang="en-US" dirty="0" smtClean="0"/>
              <a:t>칼럼</a:t>
            </a:r>
            <a:r>
              <a:rPr lang="en-US" dirty="0" smtClean="0"/>
              <a:t>1]=[</a:t>
            </a:r>
            <a:r>
              <a:rPr lang="ko-KR" altLang="en-US" dirty="0" smtClean="0"/>
              <a:t>값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2]=[</a:t>
            </a:r>
            <a:r>
              <a:rPr lang="ko-KR" altLang="en-US" dirty="0" smtClean="0"/>
              <a:t>값</a:t>
            </a:r>
            <a:r>
              <a:rPr lang="en-US" dirty="0" smtClean="0"/>
              <a:t>2], ..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</a:t>
            </a:r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 smtClean="0"/>
              <a:t>절을 사용하지 않을 경우 모든 레코드가 수정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삭제 쿼리</a:t>
            </a:r>
            <a:endParaRPr lang="en-US" altLang="ko-KR" dirty="0" smtClean="0"/>
          </a:p>
          <a:p>
            <a:pPr lvl="1"/>
            <a:r>
              <a:rPr lang="en-US" dirty="0" smtClean="0"/>
              <a:t>delete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</a:t>
            </a:r>
          </a:p>
          <a:p>
            <a:pPr lvl="1"/>
            <a:r>
              <a:rPr lang="en-US" altLang="ko-KR" dirty="0" smtClean="0"/>
              <a:t>where </a:t>
            </a:r>
            <a:r>
              <a:rPr lang="ko-KR" altLang="en-US" dirty="0" smtClean="0"/>
              <a:t>절을 사용하지 않을 경우 모든 레코드가 삭제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개 이상의 테이블로부터 관련 있는 데이터를 읽어올 때 사용</a:t>
            </a:r>
            <a:endParaRPr lang="en-US" altLang="ko-KR" dirty="0" smtClean="0"/>
          </a:p>
          <a:p>
            <a:r>
              <a:rPr lang="ko-KR" altLang="en-US" dirty="0" smtClean="0"/>
              <a:t>기본 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조인 사용에 따른 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테이블을 한번에 조회할 때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조인이 복잡해 질수록 조회 속도가 느려질 가능성 높음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인덱스 설계 등을 필요로 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786" y="5929330"/>
            <a:ext cx="623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inner join, outer join </a:t>
            </a:r>
            <a:r>
              <a:rPr lang="ko-KR" altLang="en-US" dirty="0" smtClean="0"/>
              <a:t>과 같은 내용은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관련 서적 참고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8662" y="2285992"/>
            <a:ext cx="6786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A. </a:t>
            </a:r>
            <a:r>
              <a:rPr lang="ko-KR" altLang="en-US" dirty="0" smtClean="0"/>
              <a:t>칼럼</a:t>
            </a:r>
            <a:r>
              <a:rPr lang="en-US" dirty="0" smtClean="0"/>
              <a:t>1, A. </a:t>
            </a:r>
            <a:r>
              <a:rPr lang="ko-KR" altLang="en-US" dirty="0" smtClean="0"/>
              <a:t>칼럼</a:t>
            </a:r>
            <a:r>
              <a:rPr lang="en-US" dirty="0" smtClean="0"/>
              <a:t>2, B. </a:t>
            </a:r>
            <a:r>
              <a:rPr lang="ko-KR" altLang="en-US" dirty="0" smtClean="0"/>
              <a:t>칼럼</a:t>
            </a:r>
            <a:r>
              <a:rPr lang="en-US" dirty="0" smtClean="0"/>
              <a:t>3, B. </a:t>
            </a:r>
            <a:r>
              <a:rPr lang="ko-KR" altLang="en-US" dirty="0" smtClean="0"/>
              <a:t>칼럼</a:t>
            </a:r>
            <a:r>
              <a:rPr lang="en-US" dirty="0" smtClean="0"/>
              <a:t>4</a:t>
            </a:r>
            <a:endParaRPr lang="ko-KR" altLang="en-US" dirty="0" smtClean="0"/>
          </a:p>
          <a:p>
            <a:r>
              <a:rPr lang="en-US" dirty="0" smtClean="0"/>
              <a:t>from [</a:t>
            </a:r>
            <a:r>
              <a:rPr lang="ko-KR" altLang="en-US" dirty="0" smtClean="0"/>
              <a:t>테이블</a:t>
            </a:r>
            <a:r>
              <a:rPr lang="en-US" dirty="0" smtClean="0"/>
              <a:t>1] as A, [</a:t>
            </a:r>
            <a:r>
              <a:rPr lang="ko-KR" altLang="en-US" dirty="0" smtClean="0"/>
              <a:t>테이블</a:t>
            </a:r>
            <a:r>
              <a:rPr lang="en-US" dirty="0" smtClean="0"/>
              <a:t>2] as B</a:t>
            </a:r>
            <a:endParaRPr lang="ko-KR" altLang="en-US" dirty="0" smtClean="0"/>
          </a:p>
          <a:p>
            <a:r>
              <a:rPr lang="en-US" dirty="0" smtClean="0"/>
              <a:t>where A.[ </a:t>
            </a:r>
            <a:r>
              <a:rPr lang="ko-KR" altLang="en-US" dirty="0" smtClean="0"/>
              <a:t>칼럼</a:t>
            </a:r>
            <a:r>
              <a:rPr lang="en-US" dirty="0" smtClean="0"/>
              <a:t>x] = B.[ </a:t>
            </a:r>
            <a:r>
              <a:rPr lang="ko-KR" altLang="en-US" dirty="0" smtClean="0"/>
              <a:t>칼럼</a:t>
            </a:r>
            <a:r>
              <a:rPr lang="en-US" dirty="0" smtClean="0"/>
              <a:t>y]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Database Connectivity</a:t>
            </a:r>
          </a:p>
          <a:p>
            <a:r>
              <a:rPr lang="ko-KR" altLang="en-US" dirty="0" smtClean="0"/>
              <a:t>자바에서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프로그래밍을 하기 위해 사용되는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JDBC API </a:t>
            </a:r>
            <a:r>
              <a:rPr lang="ko-KR" altLang="en-US" dirty="0" smtClean="0"/>
              <a:t>사용 어플리케이션의 기본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드라이버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알맞은 클라이언트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형태로 제공</a:t>
            </a:r>
            <a:endParaRPr lang="ko-KR" altLang="en-US" dirty="0"/>
          </a:p>
        </p:txBody>
      </p:sp>
      <p:pic>
        <p:nvPicPr>
          <p:cNvPr id="3074" name="Picture 2" descr="fig12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44291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 코딩 스타일</a:t>
            </a:r>
            <a:endParaRPr lang="ko-KR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57190" y="857232"/>
            <a:ext cx="8215338" cy="54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1. JDBC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드라이버 로딩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Class.forName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com.mysql.jdbc.Driver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Connection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 Statement stmt = null;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ResultSet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2.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데이터베이스 커넥션 생성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(""</a:t>
            </a:r>
            <a:r>
              <a:rPr kumimoji="1" lang="en-US" altLang="ko-KR" sz="1400" b="1" dirty="0" err="1" smtClean="0">
                <a:latin typeface="+mn-ea"/>
                <a:cs typeface="Times New Roman" pitchFamily="18" charset="0"/>
              </a:rPr>
              <a:t>jdbc:mysql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://localhost:3306/chap12",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"user", "pass");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3. Statement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생성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conn.createStatement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4.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stmt.executeQuery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"select * from MEMBER order by MEMBERID"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5.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 결과 출력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while(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rs.next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            String name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rs.getString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(1);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ex.printStackTrace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6.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사용한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Statement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종료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rs.close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(stmt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7.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커넥션 종료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와 통신을 담당하는 자바 클래스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 별로 알맞은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파일로 제공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와 통신하기 위해서는 먼저 로딩해 주어야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로딩 코드</a:t>
            </a:r>
            <a:endParaRPr lang="en-US" altLang="ko-KR" dirty="0" smtClean="0"/>
          </a:p>
          <a:p>
            <a:pPr lvl="2"/>
            <a:r>
              <a:rPr lang="en-US" dirty="0" err="1" smtClean="0"/>
              <a:t>Class.forName</a:t>
            </a:r>
            <a:r>
              <a:rPr lang="en-US" dirty="0" smtClean="0"/>
              <a:t>("JDBC</a:t>
            </a:r>
            <a:r>
              <a:rPr lang="ko-KR" altLang="en-US" dirty="0" smtClean="0"/>
              <a:t>드라이버 클래스의 완전한 이름</a:t>
            </a:r>
            <a:r>
              <a:rPr lang="en-US" dirty="0" smtClean="0"/>
              <a:t>");</a:t>
            </a:r>
          </a:p>
          <a:p>
            <a:pPr lvl="1"/>
            <a:r>
              <a:rPr lang="ko-KR" altLang="en-US" dirty="0" smtClean="0"/>
              <a:t>주요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com.mysql.jdbc.Driver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oracle.jdbc.driver.OracleDriver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MS SQL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com.microsoft.sqlserver.jdbc.SQLServerDriver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와의 연결을 위한 식별 값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드라이버에 따라 형식 다름</a:t>
            </a:r>
            <a:endParaRPr lang="en-US" altLang="ko-KR" dirty="0" smtClean="0"/>
          </a:p>
          <a:p>
            <a:r>
              <a:rPr lang="ko-KR" altLang="en-US" dirty="0" smtClean="0"/>
              <a:t>일반적인 구성</a:t>
            </a:r>
            <a:endParaRPr lang="en-US" altLang="ko-KR" dirty="0" smtClean="0"/>
          </a:p>
          <a:p>
            <a:pPr lvl="1"/>
            <a:r>
              <a:rPr lang="en-US" dirty="0" err="1" smtClean="0"/>
              <a:t>jdbc</a:t>
            </a:r>
            <a:r>
              <a:rPr lang="en-US" dirty="0" smtClean="0"/>
              <a:t>:[DBMS]:[</a:t>
            </a:r>
            <a:r>
              <a:rPr lang="ko-KR" altLang="en-US" dirty="0" err="1" smtClean="0"/>
              <a:t>데이터베이스식별자</a:t>
            </a:r>
            <a:r>
              <a:rPr lang="en-US" dirty="0" smtClean="0"/>
              <a:t>]</a:t>
            </a:r>
          </a:p>
          <a:p>
            <a:r>
              <a:rPr lang="ko-KR" altLang="en-US" dirty="0" smtClean="0"/>
              <a:t>주요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URL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: </a:t>
            </a:r>
            <a:r>
              <a:rPr lang="en-US" dirty="0" err="1" smtClean="0"/>
              <a:t>jdbc:mysql</a:t>
            </a:r>
            <a:r>
              <a:rPr lang="en-US" dirty="0" smtClean="0"/>
              <a:t>://HOST[:PORT]/DBNAME[?</a:t>
            </a:r>
            <a:r>
              <a:rPr lang="en-US" dirty="0" err="1" smtClean="0"/>
              <a:t>param</a:t>
            </a:r>
            <a:r>
              <a:rPr lang="en-US" dirty="0" smtClean="0"/>
              <a:t>=value&amp;param1=value2&amp;...]</a:t>
            </a:r>
          </a:p>
          <a:p>
            <a:pPr lvl="1"/>
            <a:r>
              <a:rPr lang="en-US" altLang="ko-KR" dirty="0" smtClean="0"/>
              <a:t>Oracle: </a:t>
            </a:r>
            <a:r>
              <a:rPr lang="en-US" dirty="0" err="1" smtClean="0"/>
              <a:t>jdbc:oracle:thin</a:t>
            </a:r>
            <a:r>
              <a:rPr lang="en-US" dirty="0" smtClean="0"/>
              <a:t>:@HOST:PORT:SID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MS SQL : </a:t>
            </a:r>
            <a:r>
              <a:rPr lang="en-US" altLang="ko-KR" dirty="0" err="1" smtClean="0"/>
              <a:t>jdbc:sqlserver</a:t>
            </a:r>
            <a:r>
              <a:rPr lang="en-US" altLang="ko-KR" dirty="0" smtClean="0"/>
              <a:t>://HOST[:PORT];</a:t>
            </a:r>
            <a:r>
              <a:rPr lang="en-US" altLang="ko-KR" dirty="0" err="1" smtClean="0"/>
              <a:t>databaseName</a:t>
            </a:r>
            <a:r>
              <a:rPr lang="en-US" altLang="ko-KR" dirty="0" smtClean="0"/>
              <a:t>=DB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DriverManager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, String user, String password)</a:t>
            </a:r>
          </a:p>
          <a:p>
            <a:r>
              <a:rPr lang="ko-KR" altLang="en-US" dirty="0" smtClean="0"/>
              <a:t>일반적인 코드 구성</a:t>
            </a:r>
            <a:endParaRPr lang="ko-KR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57224" y="3000372"/>
            <a:ext cx="7358114" cy="310854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Connection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jdbcDriver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jdbc:mysql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://localhost:3306/chap11?" +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   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useUnicode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true&amp;characterEncoding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euc-kr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dbUser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jspexam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dbPass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jspex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jdbcDriver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dbUser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dbPass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 발생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} catch(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주요키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커넥션 풀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r>
              <a:rPr lang="ko-KR" altLang="en-US" dirty="0" smtClean="0"/>
              <a:t>를 이용한 쿼리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Connection.createStatement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Statement</a:t>
            </a:r>
            <a:r>
              <a:rPr lang="ko-KR" altLang="en-US" dirty="0" smtClean="0"/>
              <a:t>가 제공하는 메서드로 쿼리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(String query) - SELECT </a:t>
            </a:r>
            <a:r>
              <a:rPr lang="ko-KR" altLang="en-US" dirty="0" smtClean="0"/>
              <a:t>쿼리를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(String query) - INSERT, UPDATE, DELETE </a:t>
            </a:r>
            <a:r>
              <a:rPr lang="ko-KR" altLang="en-US" dirty="0" smtClean="0"/>
              <a:t>쿼리를 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3000372"/>
            <a:ext cx="6075189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Statement stmt = null;</a:t>
            </a:r>
          </a:p>
          <a:p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= null;</a:t>
            </a:r>
          </a:p>
          <a:p>
            <a:r>
              <a:rPr lang="en-US" altLang="ko-KR" sz="1600" dirty="0" smtClean="0"/>
              <a:t>try {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stmt = </a:t>
            </a:r>
            <a:r>
              <a:rPr lang="en-US" altLang="ko-KR" sz="1600" dirty="0" err="1" smtClean="0"/>
              <a:t>conn.createStatement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insertedCount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stmt.executeUpdate</a:t>
            </a:r>
            <a:r>
              <a:rPr lang="en-US" altLang="ko-KR" sz="1600" dirty="0" smtClean="0"/>
              <a:t>("insert …..");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stmt.executeQuery</a:t>
            </a:r>
            <a:r>
              <a:rPr lang="en-US" altLang="ko-KR" sz="1600" dirty="0" smtClean="0"/>
              <a:t>("select * from ….");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…</a:t>
            </a:r>
          </a:p>
          <a:p>
            <a:r>
              <a:rPr lang="en-US" altLang="ko-KR" sz="1600" dirty="0" smtClean="0"/>
              <a:t>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…</a:t>
            </a:r>
          </a:p>
          <a:p>
            <a:r>
              <a:rPr lang="en-US" altLang="ko-KR" sz="1600" dirty="0" smtClean="0"/>
              <a:t>} finally {</a:t>
            </a:r>
          </a:p>
          <a:p>
            <a:r>
              <a:rPr lang="en-US" altLang="ko-KR" sz="1600" dirty="0" smtClean="0"/>
              <a:t>    if (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!= null) try { </a:t>
            </a:r>
            <a:r>
              <a:rPr lang="en-US" altLang="ko-KR" sz="1600" dirty="0" err="1" smtClean="0"/>
              <a:t>rs.close</a:t>
            </a:r>
            <a:r>
              <a:rPr lang="en-US" altLang="ko-KR" sz="1600" dirty="0" smtClean="0"/>
              <a:t>(); 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{}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if (stmt != null) try { </a:t>
            </a:r>
            <a:r>
              <a:rPr lang="en-US" altLang="ko-KR" sz="1600" dirty="0" err="1" smtClean="0"/>
              <a:t>stmt.close</a:t>
            </a:r>
            <a:r>
              <a:rPr lang="en-US" altLang="ko-KR" sz="1600" dirty="0" smtClean="0"/>
              <a:t>(); 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{}</a:t>
            </a:r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값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next()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데이터 조회 여부 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조회 위한 주요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getString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getInt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getLong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getFloat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getDouble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getTimestamp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getDate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2770" name="Picture 2" descr="fig12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52768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데이터 조회하는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 행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 이상 행 처리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35811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 = </a:t>
            </a:r>
            <a:r>
              <a:rPr lang="en-US" sz="1600" dirty="0" err="1" smtClean="0"/>
              <a:t>stmt.executeQuery</a:t>
            </a:r>
            <a:r>
              <a:rPr lang="en-US" sz="1600" dirty="0" smtClean="0"/>
              <a:t>("select * from member");</a:t>
            </a:r>
            <a:endParaRPr lang="ko-KR" altLang="en-US" sz="1600" dirty="0" smtClean="0"/>
          </a:p>
          <a:p>
            <a:r>
              <a:rPr lang="en-US" sz="1600" dirty="0" smtClean="0"/>
              <a:t>if (</a:t>
            </a:r>
            <a:r>
              <a:rPr lang="en-US" sz="1600" b="1" dirty="0" err="1" smtClean="0"/>
              <a:t>rs.next</a:t>
            </a:r>
            <a:r>
              <a:rPr lang="en-US" sz="1600" b="1" dirty="0" smtClean="0"/>
              <a:t>()</a:t>
            </a:r>
            <a:r>
              <a:rPr lang="en-US" sz="1600" dirty="0" smtClean="0"/>
              <a:t>) {  // </a:t>
            </a:r>
            <a:r>
              <a:rPr lang="ko-KR" altLang="en-US" sz="1600" dirty="0" smtClean="0"/>
              <a:t>다음 행</a:t>
            </a:r>
            <a:r>
              <a:rPr lang="en-US" sz="1600" dirty="0" smtClean="0"/>
              <a:t>(</a:t>
            </a:r>
            <a:r>
              <a:rPr lang="ko-KR" altLang="en-US" sz="1600" dirty="0" smtClean="0"/>
              <a:t>첫 번째 행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이 존재하면</a:t>
            </a:r>
            <a:r>
              <a:rPr lang="en-US" sz="1600" dirty="0" smtClean="0"/>
              <a:t>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는</a:t>
            </a:r>
            <a:r>
              <a:rPr lang="en-US" sz="1600" dirty="0" smtClean="0"/>
              <a:t> true</a:t>
            </a:r>
            <a:r>
              <a:rPr lang="ko-KR" altLang="en-US" sz="1600" dirty="0" smtClean="0"/>
              <a:t>를 리턴</a:t>
            </a:r>
          </a:p>
          <a:p>
            <a:r>
              <a:rPr lang="en-US" sz="1600" dirty="0" smtClean="0"/>
              <a:t>    //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에 의해 다음 행</a:t>
            </a:r>
            <a:r>
              <a:rPr lang="en-US" sz="1600" dirty="0" smtClean="0"/>
              <a:t>(</a:t>
            </a:r>
            <a:r>
              <a:rPr lang="ko-KR" altLang="en-US" sz="1600" dirty="0" smtClean="0"/>
              <a:t>첫 번째 행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으로 이동</a:t>
            </a:r>
          </a:p>
          <a:p>
            <a:r>
              <a:rPr lang="en-US" sz="1600" dirty="0" smtClean="0"/>
              <a:t>    String name = </a:t>
            </a:r>
            <a:r>
              <a:rPr lang="en-US" sz="1600" dirty="0" err="1" smtClean="0"/>
              <a:t>rs.getString</a:t>
            </a:r>
            <a:r>
              <a:rPr lang="en-US" sz="1600" dirty="0" smtClean="0"/>
              <a:t>("NAME");</a:t>
            </a:r>
            <a:endParaRPr lang="ko-KR" altLang="en-US" sz="1600" dirty="0" smtClean="0"/>
          </a:p>
          <a:p>
            <a:r>
              <a:rPr lang="en-US" sz="1600" dirty="0" smtClean="0"/>
              <a:t>} else {</a:t>
            </a:r>
            <a:endParaRPr lang="ko-KR" altLang="en-US" sz="1600" dirty="0" smtClean="0"/>
          </a:p>
          <a:p>
            <a:r>
              <a:rPr lang="en-US" sz="1600" dirty="0" smtClean="0"/>
              <a:t>    // </a:t>
            </a:r>
            <a:r>
              <a:rPr lang="ko-KR" altLang="en-US" sz="1600" dirty="0" smtClean="0"/>
              <a:t>첫 번째 행이 존재하지 않는다</a:t>
            </a:r>
            <a:r>
              <a:rPr lang="en-US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sz="1600" dirty="0" smtClean="0"/>
              <a:t>, </a:t>
            </a:r>
            <a:r>
              <a:rPr lang="ko-KR" altLang="en-US" sz="1600" dirty="0" smtClean="0"/>
              <a:t>결과가 없다</a:t>
            </a:r>
            <a:r>
              <a:rPr lang="en-US" sz="1600" dirty="0" smtClean="0"/>
              <a:t>.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071942"/>
            <a:ext cx="7358114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 = </a:t>
            </a:r>
            <a:r>
              <a:rPr lang="en-US" sz="1600" dirty="0" err="1" smtClean="0"/>
              <a:t>stmt.executeQuery</a:t>
            </a:r>
            <a:r>
              <a:rPr lang="en-US" sz="1600" dirty="0" smtClean="0"/>
              <a:t>(...);</a:t>
            </a:r>
            <a:endParaRPr lang="ko-KR" altLang="en-US" sz="1600" dirty="0" smtClean="0"/>
          </a:p>
          <a:p>
            <a:r>
              <a:rPr lang="en-US" sz="1600" dirty="0" smtClean="0"/>
              <a:t>if (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()) {</a:t>
            </a:r>
            <a:endParaRPr lang="ko-KR" altLang="en-US" sz="1600" dirty="0" smtClean="0"/>
          </a:p>
          <a:p>
            <a:r>
              <a:rPr lang="en-US" sz="1600" dirty="0" smtClean="0"/>
              <a:t>    do {</a:t>
            </a:r>
            <a:endParaRPr lang="ko-KR" altLang="en-US" sz="1600" dirty="0" smtClean="0"/>
          </a:p>
          <a:p>
            <a:r>
              <a:rPr lang="en-US" sz="1600" dirty="0" smtClean="0"/>
              <a:t>        String name = </a:t>
            </a:r>
            <a:r>
              <a:rPr lang="en-US" sz="1600" dirty="0" err="1" smtClean="0"/>
              <a:t>rs.getString</a:t>
            </a:r>
            <a:r>
              <a:rPr lang="en-US" sz="1600" dirty="0" smtClean="0"/>
              <a:t>("NAME");</a:t>
            </a:r>
            <a:endParaRPr lang="ko-KR" altLang="en-US" sz="1600" dirty="0" smtClean="0"/>
          </a:p>
          <a:p>
            <a:r>
              <a:rPr lang="en-US" sz="1600" dirty="0" smtClean="0"/>
              <a:t>        ...</a:t>
            </a:r>
            <a:endParaRPr lang="ko-KR" altLang="en-US" sz="1600" dirty="0" smtClean="0"/>
          </a:p>
          <a:p>
            <a:r>
              <a:rPr lang="en-US" sz="1600" dirty="0" smtClean="0"/>
              <a:t>    } while(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 );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이용한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의 틀을 미리 정해 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값을 지정하는 방식</a:t>
            </a:r>
            <a:endParaRPr lang="en-US" altLang="ko-KR" dirty="0" smtClean="0"/>
          </a:p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일반적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쿼리 실행 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 - SELECT </a:t>
            </a:r>
            <a:r>
              <a:rPr lang="ko-KR" altLang="en-US" dirty="0" smtClean="0"/>
              <a:t>쿼리를 실행할 때 사용되며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을 결과값으로 리턴한다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 - INSERT, UPDATE, DELETE </a:t>
            </a:r>
            <a:r>
              <a:rPr lang="ko-KR" altLang="en-US" dirty="0" smtClean="0"/>
              <a:t>쿼리를 실행할 때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결과 변경된 레코드의 개수를 </a:t>
            </a:r>
            <a:r>
              <a:rPr lang="ko-KR" altLang="en-US" dirty="0" err="1" smtClean="0"/>
              <a:t>리턴한다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71438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pstmt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conn.prepareStatement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 smtClean="0"/>
              <a:t>   "insert into MEMBER (MEMBERID, NAME, EMAIL) values (?, ?, ?)");</a:t>
            </a:r>
          </a:p>
          <a:p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(1, "</a:t>
            </a:r>
            <a:r>
              <a:rPr lang="en-US" altLang="ko-KR" sz="1600" dirty="0" err="1" smtClean="0"/>
              <a:t>madvirus</a:t>
            </a:r>
            <a:r>
              <a:rPr lang="en-US" altLang="ko-KR" sz="1600" dirty="0" smtClean="0"/>
              <a:t>"); //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물음표의 값 지정</a:t>
            </a:r>
          </a:p>
          <a:p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(2, "</a:t>
            </a:r>
            <a:r>
              <a:rPr lang="ko-KR" altLang="en-US" sz="1600" dirty="0" smtClean="0"/>
              <a:t>최범균</a:t>
            </a:r>
            <a:r>
              <a:rPr lang="en-US" altLang="ko-KR" sz="1600" dirty="0" smtClean="0"/>
              <a:t>");   //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물음표의 값 지정</a:t>
            </a:r>
          </a:p>
          <a:p>
            <a:r>
              <a:rPr lang="en-US" altLang="ko-KR" sz="1600" dirty="0" err="1" smtClean="0"/>
              <a:t>pstmt.executeUpdate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값 바인딩 관련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6"/>
          <a:ext cx="8229600" cy="500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858"/>
                <a:gridCol w="4757742"/>
              </a:tblGrid>
              <a:tr h="512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512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setString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String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int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setLong(int index, long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long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setDouble(int index, double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double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setFloat(int index, float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float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setTimestamp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</a:t>
                      </a:r>
                      <a:endParaRPr lang="en-US" sz="16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  <a:cs typeface="Times New Roman"/>
                        </a:rPr>
                        <a:t>Timesetamp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SQL TIMESTMAP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java.sql.Timestamp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setDate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Date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SQL DATE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java.sql.Date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setTime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Time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SQL TIME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java.sql.Time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사용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반복해서 실행되는 동일 쿼리의 </a:t>
            </a:r>
            <a:r>
              <a:rPr lang="ko-KR" altLang="en-US" dirty="0" smtClean="0"/>
              <a:t>속도를 향상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와 관련된 쿼리 파싱 회수 감소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 변환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따옴표 등 값에 포함된 특수 문자의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간결함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연결에 따른 코드의 복잡함 감소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위해 하나의 작업을 위한 </a:t>
            </a:r>
            <a:r>
              <a:rPr lang="ko-KR" altLang="en-US" dirty="0" err="1" smtClean="0"/>
              <a:t>퀴리는</a:t>
            </a:r>
            <a:r>
              <a:rPr lang="ko-KR" altLang="en-US" dirty="0" smtClean="0"/>
              <a:t> 트랜잭션으로 처리될 필요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 구현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해제</a:t>
            </a:r>
            <a:r>
              <a:rPr lang="en-US" altLang="ko-KR" dirty="0" smtClean="0"/>
              <a:t>, JTA </a:t>
            </a:r>
            <a:r>
              <a:rPr lang="ko-KR" altLang="en-US" dirty="0" smtClean="0"/>
              <a:t>이용 방식</a:t>
            </a:r>
            <a:endParaRPr lang="ko-KR" altLang="en-US" dirty="0"/>
          </a:p>
        </p:txBody>
      </p:sp>
      <p:pic>
        <p:nvPicPr>
          <p:cNvPr id="1026" name="Picture 2" descr="fig12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4629150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API</a:t>
            </a:r>
            <a:r>
              <a:rPr lang="ko-KR" altLang="en-US" dirty="0" smtClean="0"/>
              <a:t>에서의 트랜잭션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(false)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28694" y="1500174"/>
            <a:ext cx="4786314" cy="440120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conn = DriverManager.getConnection(...);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트랜잭션 시작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conn.setAutoCommit(false);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 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 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트랜잭션 커밋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conn.commit();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catch(SQLException ex)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(conn != null)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트랜잭션 롤백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conn.rollback();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(conn != null)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conn.close();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catch(SQLException ex) {}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데이터베이스와 연결된 커넥션을 미리 만들어서 풀</a:t>
            </a:r>
            <a:r>
              <a:rPr lang="en-US" altLang="ko-KR" dirty="0" smtClean="0"/>
              <a:t>(pool) </a:t>
            </a:r>
            <a:r>
              <a:rPr lang="ko-KR" altLang="en-US" dirty="0" smtClean="0"/>
              <a:t>속에 저장해 두고 있다가 필요할 때에 커넥션을 풀에서 가져다 쓰고 다시 풀에 반환하는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커넥션을 </a:t>
            </a:r>
            <a:r>
              <a:rPr lang="ko-KR" altLang="en-US" dirty="0" smtClean="0"/>
              <a:t>생성하는 데 드는 연결 시간이 소비되지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커넥션을 </a:t>
            </a:r>
            <a:r>
              <a:rPr lang="ko-KR" altLang="en-US" dirty="0" smtClean="0"/>
              <a:t>재사용하기 </a:t>
            </a:r>
            <a:r>
              <a:rPr lang="ko-KR" altLang="en-US" dirty="0" smtClean="0"/>
              <a:t>때문에 생성되는 커넥션 수가 많지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62" name="Picture 2" descr="fig12-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41910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DBCP API</a:t>
            </a:r>
            <a:r>
              <a:rPr lang="ko-KR" altLang="en-US" dirty="0" smtClean="0"/>
              <a:t>를 이용한 커넥션 풀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 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Commons-DBCP API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commons-dbcp-1.2.2.jar</a:t>
            </a:r>
          </a:p>
          <a:p>
            <a:pPr lvl="1"/>
            <a:r>
              <a:rPr lang="en-US" altLang="ko-KR" dirty="0" smtClean="0"/>
              <a:t>Commons-Pool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en-US" altLang="ko-KR" dirty="0" smtClean="0"/>
              <a:t>commons-pool-1.4.jar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DBCP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org.apache.commons.dbcp.PoolingDriver</a:t>
            </a:r>
            <a:r>
              <a:rPr lang="en-US" altLang="ko-KR" dirty="0" smtClean="0"/>
              <a:t>");</a:t>
            </a:r>
          </a:p>
          <a:p>
            <a:pPr lvl="1"/>
            <a:r>
              <a:rPr lang="ko-KR" altLang="en-US" dirty="0" smtClean="0"/>
              <a:t>실제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연결할 때 사용될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드라이버도 로딩해야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DBCP</a:t>
            </a:r>
            <a:r>
              <a:rPr lang="ko-KR" altLang="en-US" dirty="0" smtClean="0"/>
              <a:t>가 제공하는 커넥션 풀로부터 커넥션 가져오기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URL: </a:t>
            </a:r>
            <a:r>
              <a:rPr lang="en-US" altLang="ko-KR" dirty="0" err="1" smtClean="0"/>
              <a:t>jdbc:apache:common:dbcp</a:t>
            </a:r>
            <a:r>
              <a:rPr lang="en-US" altLang="ko-KR" dirty="0" smtClean="0"/>
              <a:t>:</a:t>
            </a:r>
            <a:r>
              <a:rPr lang="ko-KR" altLang="en-US" dirty="0" smtClean="0"/>
              <a:t>설정파일명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클래스패스</a:t>
            </a:r>
            <a:r>
              <a:rPr lang="en-US" altLang="ko-KR" dirty="0" smtClean="0"/>
              <a:t>:/</a:t>
            </a:r>
            <a:r>
              <a:rPr lang="en-US" altLang="ko-KR" dirty="0" err="1" smtClean="0"/>
              <a:t>pool.jocl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설정된 풀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jdbc:apache:commons:dbcp</a:t>
            </a:r>
            <a:r>
              <a:rPr lang="en-US" altLang="ko-KR" dirty="0" smtClean="0"/>
              <a:t>:/pool");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&amp;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(database)</a:t>
            </a:r>
          </a:p>
          <a:p>
            <a:pPr lvl="1"/>
            <a:r>
              <a:rPr lang="ko-KR" altLang="en-US" dirty="0" smtClean="0"/>
              <a:t>빠른 탐색과 검색을 위해 조직된 데이터의 집합체</a:t>
            </a:r>
            <a:endParaRPr lang="en-US" altLang="ko-KR" dirty="0" smtClean="0"/>
          </a:p>
          <a:p>
            <a:r>
              <a:rPr lang="en-US" altLang="ko-KR" dirty="0" smtClean="0"/>
              <a:t>DBMS(Database Management System)</a:t>
            </a:r>
          </a:p>
          <a:p>
            <a:pPr lvl="1"/>
            <a:r>
              <a:rPr lang="ko-KR" altLang="en-US" dirty="0" smtClean="0"/>
              <a:t>데이터베이스를 관리하기 위한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</a:p>
          <a:p>
            <a:pPr lvl="2"/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유지</a:t>
            </a:r>
          </a:p>
          <a:p>
            <a:pPr lvl="2"/>
            <a:r>
              <a:rPr lang="ko-KR" altLang="en-US" dirty="0" smtClean="0"/>
              <a:t>트랜잭션 관리</a:t>
            </a:r>
          </a:p>
          <a:p>
            <a:pPr lvl="2"/>
            <a:r>
              <a:rPr lang="ko-KR" altLang="en-US" dirty="0" smtClean="0"/>
              <a:t>데이터의 백업 및 복원</a:t>
            </a:r>
          </a:p>
          <a:p>
            <a:pPr lvl="2"/>
            <a:r>
              <a:rPr lang="ko-KR" altLang="en-US" dirty="0" smtClean="0"/>
              <a:t>데이터 보안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 설정 파일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000108"/>
            <a:ext cx="7786742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&lt;object class="</a:t>
            </a:r>
            <a:r>
              <a:rPr lang="en-US" altLang="ko-KR" sz="1200" dirty="0" err="1" smtClean="0"/>
              <a:t>org.apache.commons.dbcp.PoolableConnectionFactory</a:t>
            </a:r>
            <a:r>
              <a:rPr lang="en-US" altLang="ko-KR" sz="1200" dirty="0" smtClean="0"/>
              <a:t>"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xmlns</a:t>
            </a:r>
            <a:r>
              <a:rPr lang="en-US" altLang="ko-KR" sz="1200" dirty="0" smtClean="0"/>
              <a:t>="http://apache.org/xml/xmlns/jakarta/commons/jocl</a:t>
            </a:r>
            <a:r>
              <a:rPr lang="en-US" altLang="ko-KR" sz="1200" dirty="0" smtClean="0"/>
              <a:t>"&gt;</a:t>
            </a:r>
            <a:endParaRPr lang="en-US" altLang="ko-KR" sz="1200" dirty="0" smtClean="0"/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org.apache.commons.dbcp.DriverManagerConnectionFactory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jdbc:mysql</a:t>
            </a:r>
            <a:r>
              <a:rPr lang="en-US" altLang="ko-KR" sz="1200" dirty="0" smtClean="0"/>
              <a:t>://localhost:3306/chap11" /&gt;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jspexam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jspex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   &lt;/object</a:t>
            </a:r>
            <a:r>
              <a:rPr lang="en-US" altLang="ko-KR" sz="1200" dirty="0" smtClean="0"/>
              <a:t>&gt;</a:t>
            </a:r>
            <a:endParaRPr lang="en-US" altLang="ko-KR" sz="1200" dirty="0" smtClean="0"/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org.apache.commons.pool.impl.GenericObjectPool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   &lt;object class="</a:t>
            </a:r>
            <a:r>
              <a:rPr lang="en-US" altLang="ko-KR" sz="1200" dirty="0" err="1" smtClean="0"/>
              <a:t>org.apache.commons.pool.PoolableObjectFactory</a:t>
            </a:r>
            <a:r>
              <a:rPr lang="en-US" altLang="ko-KR" sz="1200" dirty="0" smtClean="0"/>
              <a:t>" </a:t>
            </a:r>
          </a:p>
          <a:p>
            <a:r>
              <a:rPr lang="en-US" altLang="ko-KR" sz="1200" dirty="0" smtClean="0"/>
              <a:t>            null="true" /&gt;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value="10" /&gt;  &lt;!-- </a:t>
            </a:r>
            <a:r>
              <a:rPr lang="en-US" altLang="ko-KR" sz="1200" dirty="0" err="1" smtClean="0"/>
              <a:t>maxActive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&lt;byte value="1" /&gt;  &lt;!-- </a:t>
            </a:r>
            <a:r>
              <a:rPr lang="en-US" altLang="ko-KR" sz="1200" dirty="0" err="1" smtClean="0"/>
              <a:t>whenExhaustedAction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value="10000" /&gt; &lt;!-- </a:t>
            </a:r>
            <a:r>
              <a:rPr lang="en-US" altLang="ko-KR" sz="1200" dirty="0" err="1" smtClean="0"/>
              <a:t>maxWait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value="10" /&gt; &lt;!-- </a:t>
            </a:r>
            <a:r>
              <a:rPr lang="en-US" altLang="ko-KR" sz="1200" dirty="0" err="1" smtClean="0"/>
              <a:t>maxIdle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value="3" /&gt; &lt;!-- </a:t>
            </a:r>
            <a:r>
              <a:rPr lang="en-US" altLang="ko-KR" sz="1200" dirty="0" err="1" smtClean="0"/>
              <a:t>minIdle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testOnBorrow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testOnReturn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value="600000" /&gt; &lt;!-- </a:t>
            </a:r>
            <a:r>
              <a:rPr lang="en-US" altLang="ko-KR" sz="1200" dirty="0" err="1" smtClean="0"/>
              <a:t>timeBetweenEvctionRunsMillis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value="5" /&gt; &lt;!-- </a:t>
            </a:r>
            <a:r>
              <a:rPr lang="en-US" altLang="ko-KR" sz="1200" dirty="0" err="1" smtClean="0"/>
              <a:t>numTestsPerEvictionRun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value="3600000" /&gt; &lt;!-- </a:t>
            </a:r>
            <a:r>
              <a:rPr lang="en-US" altLang="ko-KR" sz="1200" dirty="0" err="1" smtClean="0"/>
              <a:t>minEvictableIdleTimeMillis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testWhileIdle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&lt;/object</a:t>
            </a:r>
            <a:r>
              <a:rPr lang="en-US" altLang="ko-KR" sz="1200" dirty="0" smtClean="0"/>
              <a:t>&gt;</a:t>
            </a:r>
            <a:endParaRPr lang="en-US" altLang="ko-KR" sz="1200" dirty="0" smtClean="0"/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org.apache.commons.pool.impl.GenericKeyedObjectPoolFactory</a:t>
            </a:r>
            <a:r>
              <a:rPr lang="en-US" altLang="ko-KR" sz="1200" dirty="0" smtClean="0"/>
              <a:t>"</a:t>
            </a:r>
          </a:p>
          <a:p>
            <a:r>
              <a:rPr lang="en-US" altLang="ko-KR" sz="1200" dirty="0" smtClean="0"/>
              <a:t>      null="true" /&gt;</a:t>
            </a:r>
          </a:p>
          <a:p>
            <a:r>
              <a:rPr lang="en-US" altLang="ko-KR" sz="1200" dirty="0" smtClean="0"/>
              <a:t>   &lt;string null="true" 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value="false" 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</a:t>
            </a:r>
          </a:p>
          <a:p>
            <a:r>
              <a:rPr lang="en-US" altLang="ko-KR" sz="1200" dirty="0" smtClean="0"/>
              <a:t>&lt;/object&gt;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데이터가 저장되는 가상의 장소</a:t>
            </a:r>
            <a:endParaRPr lang="en-US" altLang="ko-KR" dirty="0" smtClean="0"/>
          </a:p>
          <a:p>
            <a:r>
              <a:rPr lang="ko-KR" altLang="en-US" dirty="0" smtClean="0"/>
              <a:t>테이블은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칼럼으로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칼럼은 타입을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값의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가질 수 있는 값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이런 테이블의 구성을 스키마</a:t>
            </a:r>
            <a:r>
              <a:rPr lang="en-US" altLang="ko-KR" dirty="0" smtClean="0"/>
              <a:t>(schema)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r>
              <a:rPr lang="ko-KR" altLang="en-US" dirty="0" smtClean="0"/>
              <a:t>칼럼의 모음을 레코드</a:t>
            </a:r>
            <a:r>
              <a:rPr lang="en-US" altLang="ko-KR" dirty="0" smtClean="0"/>
              <a:t>(record)</a:t>
            </a:r>
            <a:r>
              <a:rPr lang="ko-KR" altLang="en-US" dirty="0" smtClean="0"/>
              <a:t>라고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테이블은 여러 개의 레코드로 구성</a:t>
            </a:r>
            <a:endParaRPr lang="ko-KR" altLang="en-US" dirty="0"/>
          </a:p>
        </p:txBody>
      </p:sp>
      <p:pic>
        <p:nvPicPr>
          <p:cNvPr id="1026" name="Picture 2" descr="fig12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929066"/>
            <a:ext cx="4962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주요키와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주요키</a:t>
            </a:r>
            <a:r>
              <a:rPr lang="en-US" altLang="ko-KR" dirty="0" smtClean="0"/>
              <a:t>(Primary Key)</a:t>
            </a:r>
          </a:p>
          <a:p>
            <a:pPr lvl="1"/>
            <a:r>
              <a:rPr lang="ko-KR" altLang="en-US" dirty="0" smtClean="0"/>
              <a:t>각각의 레코드를 구별하기 위해 사용되는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레코드가 서로 다른 값을 갖는 칼럼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주요키 값을 이용해서 빠른 검색 가능</a:t>
            </a:r>
            <a:endParaRPr lang="en-US" altLang="ko-KR" dirty="0" smtClean="0"/>
          </a:p>
          <a:p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칼럼에 맞춰 데이터의 정렬 순서를 미리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주요키도 인덱스의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인덱스로 사용되는 칼럼은 중복된 값을 가질 수도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 순서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필수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</a:p>
          <a:p>
            <a:pPr lvl="1"/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pic>
        <p:nvPicPr>
          <p:cNvPr id="2050" name="Picture 2" descr="fig12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4476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타입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1"/>
          <a:ext cx="8229600" cy="514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5829312"/>
              </a:tblGrid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SQL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5355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CHAR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확정 길이의 문자열을 저장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표준의 경우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255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글자까지만 저장할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55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VARCHAR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가변 길이의 문자열을 저장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표준의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255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글자까지만 저장할 수 있다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 VARCHAR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긴 가변 길이의 문자열을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NUMERIC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숫자를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DECIMAL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십진수를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INTEGER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정수를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TIMESTAMP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날짜 및 시간을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TIME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시간을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날짜를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CLOB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대량의 문자열 데이터를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BLOB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대량의 바이너리 데이터를 저장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Structured Query Language</a:t>
            </a:r>
          </a:p>
          <a:p>
            <a:r>
              <a:rPr lang="ko-KR" altLang="en-US" dirty="0" smtClean="0"/>
              <a:t>데이터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등의 데이터베이스 작업을 수행할 때 사용되는 언어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DDL (Data Description Language) : </a:t>
            </a:r>
            <a:r>
              <a:rPr lang="ko-KR" altLang="en-US" dirty="0" smtClean="0"/>
              <a:t>테이블 생성과 같이 데이터를 정의할 대 사용되는 </a:t>
            </a:r>
            <a:r>
              <a:rPr lang="en-US" altLang="ko-KR" dirty="0" smtClean="0"/>
              <a:t>SQL</a:t>
            </a:r>
          </a:p>
          <a:p>
            <a:pPr lvl="1"/>
            <a:r>
              <a:rPr lang="en-US" altLang="ko-KR" dirty="0" smtClean="0"/>
              <a:t>DML (Data </a:t>
            </a:r>
            <a:r>
              <a:rPr lang="en-US" altLang="ko-KR" dirty="0" err="1" smtClean="0"/>
              <a:t>Manipluation</a:t>
            </a:r>
            <a:r>
              <a:rPr lang="en-US" altLang="ko-KR" dirty="0" smtClean="0"/>
              <a:t> Language) : </a:t>
            </a:r>
            <a:r>
              <a:rPr lang="ko-KR" altLang="en-US" dirty="0" smtClean="0"/>
              <a:t>데이터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삭제와 같이 데이터를 다루기 위해 사용되는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457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 smtClean="0"/>
              <a:t>create table TABLENAME (</a:t>
            </a:r>
          </a:p>
          <a:p>
            <a:r>
              <a:rPr lang="en-US" altLang="ko-KR" dirty="0" smtClean="0"/>
              <a:t>    COL_NAME1       COL_TYPE1(LEN1),</a:t>
            </a:r>
          </a:p>
          <a:p>
            <a:r>
              <a:rPr lang="en-US" altLang="ko-KR" dirty="0" smtClean="0"/>
              <a:t>    COL_NAME2       COL_TYPE2(LEN2),</a:t>
            </a:r>
          </a:p>
          <a:p>
            <a:r>
              <a:rPr lang="en-US" altLang="ko-KR" dirty="0" smtClean="0"/>
              <a:t>    ...,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COL_NAMEn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COL_TYPEn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692948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create table MEMBER (</a:t>
            </a:r>
            <a:endParaRPr lang="ko-KR" altLang="en-US" dirty="0" smtClean="0"/>
          </a:p>
          <a:p>
            <a:r>
              <a:rPr lang="en-US" dirty="0" smtClean="0"/>
              <a:t>   MEMBERID      VARCHAR(10) NOT NULL PRIMARY KEY,</a:t>
            </a:r>
            <a:endParaRPr lang="ko-KR" altLang="en-US" dirty="0" smtClean="0"/>
          </a:p>
          <a:p>
            <a:r>
              <a:rPr lang="en-US" dirty="0" smtClean="0"/>
              <a:t>   PASSWORD      VARCHAR(10) NOT NULL,</a:t>
            </a:r>
            <a:endParaRPr lang="ko-KR" altLang="en-US" dirty="0" smtClean="0"/>
          </a:p>
          <a:p>
            <a:r>
              <a:rPr lang="en-US" dirty="0" smtClean="0"/>
              <a:t>   NAME          VARCHAR(20) NOT NULL,</a:t>
            </a:r>
            <a:endParaRPr lang="ko-KR" altLang="en-US" dirty="0" smtClean="0"/>
          </a:p>
          <a:p>
            <a:r>
              <a:rPr lang="en-US" dirty="0" smtClean="0"/>
              <a:t>   EMAIL         VARCHAR(80)</a:t>
            </a:r>
            <a:endParaRPr lang="ko-KR" altLang="en-US" dirty="0" smtClean="0"/>
          </a:p>
          <a:p>
            <a:r>
              <a:rPr lang="en-US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2114</Words>
  <Application>Microsoft Office PowerPoint</Application>
  <PresentationFormat>화면 슬라이드 쇼(4:3)</PresentationFormat>
  <Paragraphs>405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12장-데이터베이스 프로그래밍 기초</vt:lpstr>
      <vt:lpstr>TOC</vt:lpstr>
      <vt:lpstr>데이터베이스 &amp; DBMS</vt:lpstr>
      <vt:lpstr>테이블 &amp; 레코드</vt:lpstr>
      <vt:lpstr>주요키와 인덱스</vt:lpstr>
      <vt:lpstr>데이터베이스 프로그래밍</vt:lpstr>
      <vt:lpstr>SQL 기초 - 주요 타입</vt:lpstr>
      <vt:lpstr>SQL</vt:lpstr>
      <vt:lpstr>테이블 생성 쿼리</vt:lpstr>
      <vt:lpstr>데이터 삽입 쿼리</vt:lpstr>
      <vt:lpstr>데이터 조회 쿼리</vt:lpstr>
      <vt:lpstr>데이터 조회 쿼리 - 정렬, 집합</vt:lpstr>
      <vt:lpstr>데이터 수정/삭제 쿼리</vt:lpstr>
      <vt:lpstr>조인</vt:lpstr>
      <vt:lpstr>JDBC</vt:lpstr>
      <vt:lpstr>JDBC 프로그래밍 코딩 스타일</vt:lpstr>
      <vt:lpstr>JDBC 드라이버</vt:lpstr>
      <vt:lpstr>JDBC URL</vt:lpstr>
      <vt:lpstr>DB 연결 생성</vt:lpstr>
      <vt:lpstr>Statement를 이용한 쿼리 실행</vt:lpstr>
      <vt:lpstr>ResultSet에서 값 조회</vt:lpstr>
      <vt:lpstr>ResultSet에서 데이터 조회하는 코드</vt:lpstr>
      <vt:lpstr>PreparedStatement를 이용한 처리</vt:lpstr>
      <vt:lpstr>PreparedStatement의 값 바인딩 관련 메서드</vt:lpstr>
      <vt:lpstr>PreparedStatement의 사용 이유</vt:lpstr>
      <vt:lpstr>트랜잭션</vt:lpstr>
      <vt:lpstr>JDBC API에서의 트랜잭션 처리</vt:lpstr>
      <vt:lpstr>커넥션 풀</vt:lpstr>
      <vt:lpstr>DBCP API를 이용한 커넥션 풀 사용</vt:lpstr>
      <vt:lpstr>커넥션 풀 설정 파일 예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19</cp:revision>
  <dcterms:created xsi:type="dcterms:W3CDTF">2006-10-05T04:04:58Z</dcterms:created>
  <dcterms:modified xsi:type="dcterms:W3CDTF">2009-07-09T12:42:14Z</dcterms:modified>
</cp:coreProperties>
</file>