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웹 어플리케이션 구조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클래스와 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서비스 클래스의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서비스가 제공하는 기능에 알맞은 예외를 발생시키는 것이 좋음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서비스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내부에서의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1857364"/>
            <a:ext cx="585089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public Article </a:t>
            </a:r>
            <a:r>
              <a:rPr lang="en-US" altLang="ko-KR" dirty="0" err="1" smtClean="0"/>
              <a:t>readArticle</a:t>
            </a:r>
            <a:r>
              <a:rPr lang="en-US" altLang="ko-KR" dirty="0" smtClean="0"/>
              <a:t>(..) throws </a:t>
            </a:r>
            <a:r>
              <a:rPr lang="en-US" altLang="ko-KR" dirty="0" err="1" smtClean="0"/>
              <a:t>SQLException</a:t>
            </a:r>
            <a:r>
              <a:rPr lang="en-US" altLang="ko-KR" dirty="0" smtClean="0"/>
              <a:t> { … 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2643182"/>
            <a:ext cx="715657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public Article </a:t>
            </a:r>
            <a:r>
              <a:rPr lang="en-US" altLang="ko-KR" dirty="0" err="1" smtClean="0"/>
              <a:t>readArticle</a:t>
            </a:r>
            <a:r>
              <a:rPr lang="en-US" altLang="ko-KR" dirty="0" smtClean="0"/>
              <a:t>(..) throws </a:t>
            </a:r>
            <a:r>
              <a:rPr lang="en-US" altLang="ko-KR" dirty="0" err="1" smtClean="0"/>
              <a:t>ArticleNotFoundException</a:t>
            </a:r>
            <a:r>
              <a:rPr lang="en-US" altLang="ko-KR" dirty="0" smtClean="0"/>
              <a:t> { … }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3719060" y="2433184"/>
            <a:ext cx="273610" cy="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패턴을 이용한 서비스</a:t>
            </a:r>
            <a:r>
              <a:rPr lang="en-US" altLang="ko-KR" dirty="0" smtClean="0"/>
              <a:t>/DAO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패턴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클래스 당 한 개의 객체만 생성되도록 제약하는 구현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 방식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서비스나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는 매번 객체를 생성할 필요가 없으므로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err="1" smtClean="0"/>
              <a:t>싱글톤</a:t>
            </a:r>
            <a:r>
              <a:rPr lang="ko-KR" altLang="en-US" dirty="0" smtClean="0"/>
              <a:t> 패턴 적용하기에 적합</a:t>
            </a:r>
            <a:endParaRPr lang="ko-KR" altLang="en-US" dirty="0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000100" y="2214554"/>
            <a:ext cx="7500990" cy="289310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public class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ReadArticleService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//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유일한 객체를 정적 필드에 저장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private static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ReadArticleService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instance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new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ReadArticleService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//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유일한 객체에 접근할 수 있는 정적 </a:t>
            </a:r>
            <a:r>
              <a:rPr kumimoji="1" lang="ko-KR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메서드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정의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public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static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ReadArticleService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getInstance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return instance;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// </a:t>
            </a:r>
            <a:r>
              <a:rPr kumimoji="1" lang="ko-KR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생성자를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private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으로 설정해서 외부에서 접근하지 못함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private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ReadArticleService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ConnectionProvider</a:t>
            </a:r>
            <a:r>
              <a:rPr lang="ko-KR" altLang="en-US" dirty="0" smtClean="0"/>
              <a:t>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서비스에서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을 직접 생성할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JDBC URL </a:t>
            </a:r>
            <a:r>
              <a:rPr lang="ko-KR" altLang="en-US" dirty="0" smtClean="0"/>
              <a:t>등이 변경될 경우 모든 코드를 변경할 가능성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유지보수에 불리할 수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이유로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을 제공하는 역할을 가진 클래스를 별도 작성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DataSource</a:t>
            </a:r>
            <a:r>
              <a:rPr lang="ko-KR" altLang="en-US" dirty="0" smtClean="0"/>
              <a:t>를 이용하기도 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3500438"/>
            <a:ext cx="757242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public class </a:t>
            </a:r>
            <a:r>
              <a:rPr lang="en-US" altLang="ko-KR" dirty="0" err="1" smtClean="0"/>
              <a:t>ConnectionProvider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public static Connection </a:t>
            </a:r>
            <a:r>
              <a:rPr lang="en-US" altLang="ko-KR" dirty="0" err="1" smtClean="0"/>
              <a:t>getConnection</a:t>
            </a:r>
            <a:r>
              <a:rPr lang="en-US" altLang="ko-KR" dirty="0" smtClean="0"/>
              <a:t>() throws </a:t>
            </a:r>
            <a:r>
              <a:rPr lang="en-US" altLang="ko-KR" dirty="0" err="1" smtClean="0"/>
              <a:t>SQLException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    return ….; // </a:t>
            </a:r>
            <a:r>
              <a:rPr lang="ko-KR" altLang="en-US" dirty="0" smtClean="0"/>
              <a:t>커넥션 생성 코드</a:t>
            </a:r>
            <a:endParaRPr lang="en-US" altLang="ko-KR" dirty="0" smtClean="0"/>
          </a:p>
          <a:p>
            <a:r>
              <a:rPr lang="en-US" altLang="ko-KR" dirty="0" smtClean="0"/>
              <a:t>    }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방명록의 구성 예</a:t>
            </a:r>
            <a:endParaRPr lang="ko-KR" altLang="en-US" dirty="0"/>
          </a:p>
        </p:txBody>
      </p:sp>
      <p:pic>
        <p:nvPicPr>
          <p:cNvPr id="24578" name="Picture 2" descr="fig13-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71546"/>
            <a:ext cx="7358114" cy="45420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어플리케이션의 구성</a:t>
            </a:r>
            <a:endParaRPr lang="en-US" altLang="ko-KR" dirty="0" smtClean="0"/>
          </a:p>
          <a:p>
            <a:r>
              <a:rPr lang="en-US" altLang="ko-KR" dirty="0" smtClean="0"/>
              <a:t>DAO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전파</a:t>
            </a:r>
            <a:endParaRPr lang="en-US" altLang="ko-KR" dirty="0" smtClean="0"/>
          </a:p>
          <a:p>
            <a:r>
              <a:rPr lang="ko-KR" altLang="en-US" dirty="0" smtClean="0"/>
              <a:t>서비스 클래스의 구현</a:t>
            </a:r>
            <a:endParaRPr lang="en-US" altLang="ko-KR" dirty="0" smtClean="0"/>
          </a:p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r>
              <a:rPr lang="en-US" altLang="ko-KR" dirty="0" err="1" smtClean="0"/>
              <a:t>ConnectionProvider</a:t>
            </a:r>
            <a:endParaRPr lang="en-US" altLang="ko-KR" dirty="0" smtClean="0"/>
          </a:p>
          <a:p>
            <a:r>
              <a:rPr lang="ko-KR" altLang="en-US" dirty="0" smtClean="0"/>
              <a:t>방명록 구성 예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만을 이용하는 경우의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동일한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수행하는 코드가 중복될 가능성이 높음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 변경 발생 시 여러 코드에 동일한 수정 반영해 주어야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누락될 가능성 발생 → 버그 발생 가능성 높음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 descr="fig13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4467225" cy="199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클래스를 이용한 중복 제거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클래스를 이용해서 중복된 코드를 한 곳으로 분리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화면 요청 처리하는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실제 로직을 수행하는 클래스로 분리하는 것이 일반적인 구성</a:t>
            </a:r>
            <a:endParaRPr lang="ko-KR" altLang="en-US" dirty="0"/>
          </a:p>
        </p:txBody>
      </p:sp>
      <p:pic>
        <p:nvPicPr>
          <p:cNvPr id="2050" name="Picture 2" descr="fig13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6392"/>
            <a:ext cx="4419600" cy="2495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어플리케이션의 일반적인 구성</a:t>
            </a:r>
            <a:endParaRPr lang="ko-KR" altLang="en-US" dirty="0"/>
          </a:p>
        </p:txBody>
      </p:sp>
      <p:pic>
        <p:nvPicPr>
          <p:cNvPr id="3074" name="Picture 2" descr="fig13-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142984"/>
            <a:ext cx="50958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642910" y="3057125"/>
            <a:ext cx="764386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Wingdings"/>
              <a:buChar char=""/>
            </a:pPr>
            <a:r>
              <a:rPr lang="en-US" sz="1600" kern="100" dirty="0" smtClean="0">
                <a:latin typeface="+mn-ea"/>
                <a:cs typeface="Times New Roman"/>
              </a:rPr>
              <a:t>Service </a:t>
            </a:r>
            <a:r>
              <a:rPr lang="ko-KR" altLang="en-US" sz="1600" kern="100" dirty="0" smtClean="0">
                <a:latin typeface="+mn-ea"/>
                <a:cs typeface="Times New Roman"/>
              </a:rPr>
              <a:t>클래스</a:t>
            </a:r>
            <a:r>
              <a:rPr lang="en-US" sz="1600" kern="100" dirty="0" smtClean="0">
                <a:latin typeface="+mn-ea"/>
                <a:cs typeface="Times New Roman"/>
              </a:rPr>
              <a:t> - </a:t>
            </a:r>
            <a:r>
              <a:rPr lang="ko-KR" altLang="en-US" sz="1600" kern="100" dirty="0" smtClean="0">
                <a:latin typeface="+mn-ea"/>
                <a:cs typeface="Times New Roman"/>
              </a:rPr>
              <a:t>사용자의 요청을 처리하는 기능을 제공한다</a:t>
            </a:r>
            <a:r>
              <a:rPr lang="en-US" sz="1600" kern="100" dirty="0" smtClean="0">
                <a:latin typeface="+mn-ea"/>
                <a:cs typeface="Times New Roman"/>
              </a:rPr>
              <a:t>. DAO </a:t>
            </a:r>
            <a:r>
              <a:rPr lang="ko-KR" altLang="en-US" sz="1600" kern="100" dirty="0" smtClean="0">
                <a:latin typeface="+mn-ea"/>
                <a:cs typeface="Times New Roman"/>
              </a:rPr>
              <a:t>클래스를 통해서 </a:t>
            </a:r>
            <a:r>
              <a:rPr lang="en-US" sz="1600" kern="100" dirty="0" smtClean="0">
                <a:latin typeface="+mn-ea"/>
                <a:cs typeface="Times New Roman"/>
              </a:rPr>
              <a:t>DB </a:t>
            </a:r>
            <a:r>
              <a:rPr lang="ko-KR" altLang="en-US" sz="1600" kern="100" dirty="0" smtClean="0">
                <a:latin typeface="+mn-ea"/>
                <a:cs typeface="Times New Roman"/>
              </a:rPr>
              <a:t>연동을 처리한다</a:t>
            </a:r>
            <a:r>
              <a:rPr lang="en-US" sz="1600" kern="100" dirty="0" smtClean="0">
                <a:latin typeface="+mn-ea"/>
                <a:cs typeface="Times New Roman"/>
              </a:rPr>
              <a:t>. </a:t>
            </a:r>
            <a:r>
              <a:rPr lang="ko-KR" altLang="en-US" sz="1600" kern="100" dirty="0" smtClean="0">
                <a:latin typeface="+mn-ea"/>
                <a:cs typeface="Times New Roman"/>
              </a:rPr>
              <a:t>가입 신청 처리</a:t>
            </a:r>
            <a:r>
              <a:rPr lang="en-US" sz="1600" kern="100" dirty="0" smtClean="0">
                <a:latin typeface="+mn-ea"/>
                <a:cs typeface="Times New Roman"/>
              </a:rPr>
              <a:t>, </a:t>
            </a:r>
            <a:r>
              <a:rPr lang="ko-KR" altLang="en-US" sz="1600" kern="100" dirty="0" smtClean="0">
                <a:latin typeface="+mn-ea"/>
                <a:cs typeface="Times New Roman"/>
              </a:rPr>
              <a:t>글 목록 제공 등의 기능을 구현</a:t>
            </a:r>
            <a:r>
              <a:rPr lang="en-US" altLang="ko-KR" sz="1600" kern="100" dirty="0" smtClean="0">
                <a:latin typeface="+mn-ea"/>
                <a:cs typeface="Times New Roman"/>
              </a:rPr>
              <a:t>.</a:t>
            </a:r>
            <a:br>
              <a:rPr lang="en-US" altLang="ko-KR" sz="1600" kern="100" dirty="0" smtClean="0">
                <a:latin typeface="+mn-ea"/>
                <a:cs typeface="Times New Roman"/>
              </a:rPr>
            </a:br>
            <a:endParaRPr lang="ko-KR" altLang="en-US" sz="1600" kern="100" dirty="0" smtClean="0">
              <a:latin typeface="+mn-ea"/>
              <a:cs typeface="Times New Roman"/>
            </a:endParaRPr>
          </a:p>
          <a:p>
            <a:pPr marL="342900" lvl="0" indent="-342900" algn="just">
              <a:buFont typeface="Wingdings"/>
              <a:buChar char=""/>
            </a:pPr>
            <a:r>
              <a:rPr lang="en-US" sz="1600" kern="100" dirty="0" smtClean="0">
                <a:latin typeface="+mn-ea"/>
                <a:cs typeface="Times New Roman"/>
              </a:rPr>
              <a:t>DAO </a:t>
            </a:r>
            <a:r>
              <a:rPr lang="ko-KR" altLang="en-US" sz="1600" kern="100" dirty="0" smtClean="0">
                <a:latin typeface="+mn-ea"/>
                <a:cs typeface="Times New Roman"/>
              </a:rPr>
              <a:t>클래스</a:t>
            </a:r>
            <a:r>
              <a:rPr lang="en-US" sz="1600" kern="100" dirty="0" smtClean="0">
                <a:latin typeface="+mn-ea"/>
                <a:cs typeface="Times New Roman"/>
              </a:rPr>
              <a:t> - DB</a:t>
            </a:r>
            <a:r>
              <a:rPr lang="ko-KR" altLang="en-US" sz="1600" kern="100" dirty="0" smtClean="0">
                <a:latin typeface="+mn-ea"/>
                <a:cs typeface="Times New Roman"/>
              </a:rPr>
              <a:t>와 관련된</a:t>
            </a:r>
            <a:r>
              <a:rPr lang="en-US" sz="1600" kern="100" dirty="0" smtClean="0">
                <a:latin typeface="+mn-ea"/>
                <a:cs typeface="Times New Roman"/>
              </a:rPr>
              <a:t> CRUD </a:t>
            </a:r>
            <a:r>
              <a:rPr lang="ko-KR" altLang="en-US" sz="1600" kern="100" dirty="0" smtClean="0">
                <a:latin typeface="+mn-ea"/>
                <a:cs typeface="Times New Roman"/>
              </a:rPr>
              <a:t>작업을 처리한다</a:t>
            </a:r>
            <a:r>
              <a:rPr lang="en-US" sz="1600" kern="100" dirty="0" smtClean="0">
                <a:latin typeface="+mn-ea"/>
                <a:cs typeface="Times New Roman"/>
              </a:rPr>
              <a:t>. (SQL </a:t>
            </a:r>
            <a:r>
              <a:rPr lang="ko-KR" altLang="en-US" sz="1600" kern="100" dirty="0" smtClean="0">
                <a:latin typeface="+mn-ea"/>
                <a:cs typeface="Times New Roman"/>
              </a:rPr>
              <a:t>쿼리를 실행</a:t>
            </a:r>
            <a:r>
              <a:rPr lang="en-US" altLang="ko-KR" sz="1600" kern="100" dirty="0" smtClean="0">
                <a:latin typeface="+mn-ea"/>
                <a:cs typeface="Times New Roman"/>
              </a:rPr>
              <a:t>)</a:t>
            </a:r>
            <a:br>
              <a:rPr lang="en-US" altLang="ko-KR" sz="1600" kern="100" dirty="0" smtClean="0">
                <a:latin typeface="+mn-ea"/>
                <a:cs typeface="Times New Roman"/>
              </a:rPr>
            </a:br>
            <a:endParaRPr lang="ko-KR" altLang="en-US" sz="1600" kern="100" dirty="0" smtClean="0">
              <a:latin typeface="+mn-ea"/>
              <a:cs typeface="Times New Roman"/>
            </a:endParaRPr>
          </a:p>
          <a:p>
            <a:pPr marL="342900" lvl="0" indent="-342900" algn="just">
              <a:buFont typeface="Wingdings"/>
              <a:buChar char=""/>
            </a:pPr>
            <a:r>
              <a:rPr lang="en-US" sz="1600" kern="100" dirty="0" smtClean="0">
                <a:latin typeface="+mn-ea"/>
                <a:cs typeface="Times New Roman"/>
              </a:rPr>
              <a:t>JSP(</a:t>
            </a:r>
            <a:r>
              <a:rPr lang="ko-KR" altLang="en-US" sz="1600" kern="100" dirty="0" err="1" smtClean="0">
                <a:latin typeface="+mn-ea"/>
                <a:cs typeface="Times New Roman"/>
              </a:rPr>
              <a:t>뷰</a:t>
            </a:r>
            <a:r>
              <a:rPr lang="en-US" sz="1600" kern="100" dirty="0" smtClean="0">
                <a:latin typeface="+mn-ea"/>
                <a:cs typeface="Times New Roman"/>
              </a:rPr>
              <a:t>) - Service </a:t>
            </a:r>
            <a:r>
              <a:rPr lang="ko-KR" altLang="en-US" sz="1600" kern="100" dirty="0" smtClean="0">
                <a:latin typeface="+mn-ea"/>
                <a:cs typeface="Times New Roman"/>
              </a:rPr>
              <a:t>클래스가 실행한 결과를 화면에 출력해주거나</a:t>
            </a:r>
            <a:r>
              <a:rPr lang="en-US" sz="1600" kern="100" dirty="0" smtClean="0">
                <a:latin typeface="+mn-ea"/>
                <a:cs typeface="Times New Roman"/>
              </a:rPr>
              <a:t> Service</a:t>
            </a:r>
            <a:r>
              <a:rPr lang="ko-KR" altLang="en-US" sz="1600" kern="100" dirty="0" smtClean="0">
                <a:latin typeface="+mn-ea"/>
                <a:cs typeface="Times New Roman"/>
              </a:rPr>
              <a:t>가 기능을 수행하는 데 필요한 데이터를 전달한다</a:t>
            </a:r>
            <a:r>
              <a:rPr lang="en-US" sz="1600" kern="100" dirty="0" smtClean="0">
                <a:latin typeface="+mn-ea"/>
                <a:cs typeface="Times New Roman"/>
              </a:rPr>
              <a:t>.</a:t>
            </a:r>
            <a:br>
              <a:rPr lang="en-US" sz="1600" kern="100" dirty="0" smtClean="0">
                <a:latin typeface="+mn-ea"/>
                <a:cs typeface="Times New Roman"/>
              </a:rPr>
            </a:br>
            <a:endParaRPr lang="en-US" sz="1600" kern="100" dirty="0" smtClean="0">
              <a:latin typeface="+mn-ea"/>
              <a:cs typeface="Times New Roman"/>
            </a:endParaRPr>
          </a:p>
          <a:p>
            <a:pPr marL="342900" lvl="0" indent="-342900" algn="just">
              <a:buFont typeface="Wingdings"/>
              <a:buChar char=""/>
            </a:pPr>
            <a:r>
              <a:rPr lang="en-US" sz="1600" kern="100" dirty="0" smtClean="0">
                <a:latin typeface="+mn-ea"/>
                <a:cs typeface="Times New Roman"/>
              </a:rPr>
              <a:t>MVC </a:t>
            </a:r>
            <a:r>
              <a:rPr lang="ko-KR" altLang="en-US" sz="1600" kern="100" dirty="0" smtClean="0">
                <a:latin typeface="+mn-ea"/>
                <a:cs typeface="Times New Roman"/>
              </a:rPr>
              <a:t>프레임워크</a:t>
            </a:r>
            <a:r>
              <a:rPr lang="en-US" sz="1600" kern="100" dirty="0" smtClean="0">
                <a:latin typeface="+mn-ea"/>
                <a:cs typeface="Times New Roman"/>
              </a:rPr>
              <a:t> - </a:t>
            </a:r>
            <a:r>
              <a:rPr lang="ko-KR" altLang="en-US" sz="1600" kern="100" dirty="0" smtClean="0">
                <a:latin typeface="+mn-ea"/>
                <a:cs typeface="Times New Roman"/>
              </a:rPr>
              <a:t>사용자의 요청을</a:t>
            </a:r>
            <a:r>
              <a:rPr lang="en-US" sz="1600" kern="100" dirty="0" smtClean="0">
                <a:latin typeface="+mn-ea"/>
                <a:cs typeface="Times New Roman"/>
              </a:rPr>
              <a:t> Service</a:t>
            </a:r>
            <a:r>
              <a:rPr lang="ko-KR" altLang="en-US" sz="1600" kern="100" dirty="0" smtClean="0">
                <a:latin typeface="+mn-ea"/>
                <a:cs typeface="Times New Roman"/>
              </a:rPr>
              <a:t>에 전달하고</a:t>
            </a:r>
            <a:r>
              <a:rPr lang="en-US" sz="1600" kern="100" dirty="0" smtClean="0">
                <a:latin typeface="+mn-ea"/>
                <a:cs typeface="Times New Roman"/>
              </a:rPr>
              <a:t> Service</a:t>
            </a:r>
            <a:r>
              <a:rPr lang="ko-KR" altLang="en-US" sz="1600" kern="100" dirty="0" smtClean="0">
                <a:latin typeface="+mn-ea"/>
                <a:cs typeface="Times New Roman"/>
              </a:rPr>
              <a:t>의 실행 결과를</a:t>
            </a:r>
            <a:r>
              <a:rPr lang="en-US" sz="1600" kern="100" dirty="0" smtClean="0">
                <a:latin typeface="+mn-ea"/>
                <a:cs typeface="Times New Roman"/>
              </a:rPr>
              <a:t> JSP</a:t>
            </a:r>
            <a:r>
              <a:rPr lang="ko-KR" altLang="en-US" sz="1600" kern="100" dirty="0" smtClean="0">
                <a:latin typeface="+mn-ea"/>
                <a:cs typeface="Times New Roman"/>
              </a:rPr>
              <a:t>와 같은 뷰에 전달한다</a:t>
            </a:r>
            <a:r>
              <a:rPr lang="en-US" sz="1600" kern="100" dirty="0" smtClean="0">
                <a:latin typeface="+mn-ea"/>
                <a:cs typeface="Times New Roman"/>
              </a:rPr>
              <a:t>. </a:t>
            </a:r>
            <a:r>
              <a:rPr lang="ko-KR" altLang="en-US" sz="1600" kern="100" dirty="0" smtClean="0">
                <a:latin typeface="+mn-ea"/>
                <a:cs typeface="Times New Roman"/>
              </a:rPr>
              <a:t>스프링 </a:t>
            </a:r>
            <a:r>
              <a:rPr lang="en-US" sz="1600" kern="100" dirty="0" smtClean="0">
                <a:latin typeface="+mn-ea"/>
                <a:cs typeface="Times New Roman"/>
              </a:rPr>
              <a:t>MVC</a:t>
            </a:r>
            <a:r>
              <a:rPr lang="ko-KR" altLang="en-US" sz="1600" kern="100" dirty="0" smtClean="0">
                <a:latin typeface="+mn-ea"/>
                <a:cs typeface="Times New Roman"/>
              </a:rPr>
              <a:t>나 스트러츠와 같은 프레임워크가</a:t>
            </a:r>
            <a:r>
              <a:rPr lang="en-US" sz="1600" kern="100" dirty="0" smtClean="0">
                <a:latin typeface="+mn-ea"/>
                <a:cs typeface="Times New Roman"/>
              </a:rPr>
              <a:t> MVC </a:t>
            </a:r>
            <a:r>
              <a:rPr lang="ko-KR" altLang="en-US" sz="1600" kern="100" dirty="0" smtClean="0">
                <a:latin typeface="+mn-ea"/>
                <a:cs typeface="Times New Roman"/>
              </a:rPr>
              <a:t>프레임워크에 해당된다</a:t>
            </a:r>
            <a:r>
              <a:rPr lang="en-US" sz="1600" kern="100" dirty="0" smtClean="0">
                <a:latin typeface="+mn-ea"/>
                <a:cs typeface="Times New Roman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DAO</a:t>
            </a:r>
            <a:r>
              <a:rPr lang="ko-KR" altLang="en-US" dirty="0" smtClean="0"/>
              <a:t>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CRUD</a:t>
            </a:r>
            <a:r>
              <a:rPr lang="ko-KR" altLang="en-US" dirty="0" smtClean="0"/>
              <a:t>를 위한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insert()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INSERT </a:t>
            </a:r>
            <a:r>
              <a:rPr lang="ko-KR" altLang="en-US" dirty="0" smtClean="0"/>
              <a:t>쿼리를 실행한다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select()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SELECT </a:t>
            </a:r>
            <a:r>
              <a:rPr lang="ko-KR" altLang="en-US" dirty="0" smtClean="0"/>
              <a:t>쿼리를 실행한다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검색 조건에 따라서 한 개 이상의 </a:t>
            </a:r>
            <a:r>
              <a:rPr lang="en-US" altLang="ko-KR" dirty="0" smtClean="0"/>
              <a:t>select()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제공한다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update()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UPDATE </a:t>
            </a:r>
            <a:r>
              <a:rPr lang="ko-KR" altLang="en-US" dirty="0" smtClean="0"/>
              <a:t>쿼리를 실행한다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delete()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DELETE </a:t>
            </a:r>
            <a:r>
              <a:rPr lang="ko-KR" altLang="en-US" dirty="0" smtClean="0"/>
              <a:t>쿼리를 실행한다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테이블과 </a:t>
            </a:r>
            <a:r>
              <a:rPr lang="ko-KR" altLang="en-US" dirty="0" err="1" smtClean="0"/>
              <a:t>매핑될</a:t>
            </a:r>
            <a:r>
              <a:rPr lang="ko-KR" altLang="en-US" dirty="0" smtClean="0"/>
              <a:t> 클래스 작성</a:t>
            </a:r>
            <a:endParaRPr lang="ko-KR" altLang="en-US" dirty="0"/>
          </a:p>
        </p:txBody>
      </p:sp>
      <p:pic>
        <p:nvPicPr>
          <p:cNvPr id="4098" name="Picture 2" descr="fig13-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6800" y="3667140"/>
            <a:ext cx="5391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DAO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전달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DAO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메서드에서</a:t>
            </a:r>
            <a:r>
              <a:rPr lang="ko-KR" altLang="en-US" dirty="0" smtClean="0"/>
              <a:t> 직접</a:t>
            </a:r>
            <a:r>
              <a:rPr lang="en-US" dirty="0" smtClean="0"/>
              <a:t> Connection</a:t>
            </a:r>
            <a:r>
              <a:rPr lang="ko-KR" altLang="en-US" dirty="0" smtClean="0"/>
              <a:t>을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 이상의 </a:t>
            </a:r>
            <a:r>
              <a:rPr lang="en-US" altLang="ko-KR" dirty="0" smtClean="0"/>
              <a:t>DAO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호출을 하나의 트랜잭션을 처리 불가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DAO </a:t>
            </a:r>
            <a:r>
              <a:rPr lang="ko-KR" altLang="en-US" dirty="0" smtClean="0"/>
              <a:t>객체를 생성할 때 </a:t>
            </a:r>
            <a:r>
              <a:rPr lang="ko-KR" altLang="en-US" dirty="0" err="1" smtClean="0"/>
              <a:t>생성자에서</a:t>
            </a:r>
            <a:r>
              <a:rPr lang="en-US" dirty="0" smtClean="0"/>
              <a:t> Connection</a:t>
            </a:r>
            <a:r>
              <a:rPr lang="ko-KR" altLang="en-US" dirty="0" smtClean="0"/>
              <a:t>을 전달 받기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 이상의 </a:t>
            </a:r>
            <a:r>
              <a:rPr lang="en-US" altLang="ko-KR" dirty="0" smtClean="0"/>
              <a:t>DAO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호출을 트랜잭션으로 묶을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불필요하게 </a:t>
            </a:r>
            <a:r>
              <a:rPr lang="en-US" altLang="ko-KR" dirty="0" smtClean="0"/>
              <a:t>DAO </a:t>
            </a:r>
            <a:r>
              <a:rPr lang="ko-KR" altLang="en-US" dirty="0" smtClean="0"/>
              <a:t>객체를 매번 생성하는 단점</a:t>
            </a:r>
          </a:p>
          <a:p>
            <a:endParaRPr lang="en-US" dirty="0" smtClean="0"/>
          </a:p>
          <a:p>
            <a:r>
              <a:rPr lang="en-US" dirty="0" smtClean="0"/>
              <a:t>DAO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파라미터로</a:t>
            </a:r>
            <a:r>
              <a:rPr lang="en-US" dirty="0" smtClean="0"/>
              <a:t> Connection</a:t>
            </a:r>
            <a:r>
              <a:rPr lang="ko-KR" altLang="en-US" dirty="0" smtClean="0"/>
              <a:t>을 전달 받기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 이상의 </a:t>
            </a:r>
            <a:r>
              <a:rPr lang="en-US" altLang="ko-KR" dirty="0" smtClean="0"/>
              <a:t>DAO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호출을 트랜잭션으로 묶을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DAO </a:t>
            </a:r>
            <a:r>
              <a:rPr lang="ko-KR" altLang="en-US" dirty="0" smtClean="0"/>
              <a:t>객체를 매번 생성할 필요 없음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클래스의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사용자의 요청을 처리하기 위한 기능을 구현</a:t>
            </a:r>
            <a:endParaRPr lang="en-US" altLang="ko-KR" dirty="0" smtClean="0"/>
          </a:p>
          <a:p>
            <a:r>
              <a:rPr lang="en-US" altLang="ko-KR" dirty="0" smtClean="0"/>
              <a:t>DAO</a:t>
            </a:r>
            <a:r>
              <a:rPr lang="ko-KR" altLang="en-US" dirty="0" smtClean="0"/>
              <a:t>를 통해서 데이터에 접근</a:t>
            </a:r>
            <a:endParaRPr lang="en-US" altLang="ko-KR" dirty="0" smtClean="0"/>
          </a:p>
          <a:p>
            <a:r>
              <a:rPr lang="ko-KR" altLang="en-US" dirty="0" smtClean="0"/>
              <a:t>코드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71670" y="1928802"/>
            <a:ext cx="6715172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ReadArticleService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 smtClean="0"/>
              <a:t>    public Article read(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articleId</a:t>
            </a:r>
            <a:r>
              <a:rPr lang="en-US" altLang="ko-KR" sz="1400" dirty="0" smtClean="0"/>
              <a:t>) {</a:t>
            </a:r>
          </a:p>
          <a:p>
            <a:r>
              <a:rPr lang="en-US" altLang="ko-KR" sz="1400" dirty="0" smtClean="0"/>
              <a:t>        Connection 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 = null;</a:t>
            </a:r>
          </a:p>
          <a:p>
            <a:r>
              <a:rPr lang="en-US" altLang="ko-KR" sz="1400" dirty="0" smtClean="0"/>
              <a:t>        try {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 = ...// </a:t>
            </a:r>
            <a:r>
              <a:rPr lang="en-US" altLang="ko-KR" sz="1400" dirty="0" err="1" smtClean="0"/>
              <a:t>Conneciton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구함</a:t>
            </a:r>
          </a:p>
          <a:p>
            <a:r>
              <a:rPr lang="ko-KR" altLang="en-US" sz="1400" dirty="0" smtClean="0"/>
              <a:t>            </a:t>
            </a:r>
            <a:r>
              <a:rPr lang="en-US" altLang="ko-KR" sz="1400" dirty="0" err="1" smtClean="0"/>
              <a:t>conn.setAutoCommit</a:t>
            </a:r>
            <a:r>
              <a:rPr lang="en-US" altLang="ko-KR" sz="1400" dirty="0" smtClean="0"/>
              <a:t>(false);</a:t>
            </a:r>
          </a:p>
          <a:p>
            <a:r>
              <a:rPr lang="en-US" altLang="ko-KR" sz="1400" dirty="0" smtClean="0"/>
              <a:t>            // </a:t>
            </a:r>
            <a:r>
              <a:rPr lang="ko-KR" altLang="en-US" sz="1400" dirty="0" smtClean="0"/>
              <a:t>기능을 구현하는 데 필요한 </a:t>
            </a:r>
            <a:r>
              <a:rPr lang="en-US" altLang="ko-KR" sz="1400" dirty="0" smtClean="0"/>
              <a:t>DAO</a:t>
            </a:r>
            <a:r>
              <a:rPr lang="ko-KR" altLang="en-US" sz="1400" dirty="0" smtClean="0"/>
              <a:t>를 구한다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ArticleDao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articleDao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ArticleDaoProvider.getInstance</a:t>
            </a:r>
            <a:r>
              <a:rPr lang="en-US" altLang="ko-KR" sz="1400" dirty="0" smtClean="0"/>
              <a:t>().</a:t>
            </a:r>
            <a:r>
              <a:rPr lang="en-US" altLang="ko-KR" sz="1400" dirty="0" err="1" smtClean="0"/>
              <a:t>getDao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      Article </a:t>
            </a:r>
            <a:r>
              <a:rPr lang="en-US" altLang="ko-KR" sz="1400" dirty="0" err="1" smtClean="0"/>
              <a:t>article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articleDao.selectById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articleId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        if (article == null) { throw new </a:t>
            </a:r>
            <a:r>
              <a:rPr lang="en-US" altLang="ko-KR" sz="1400" dirty="0" err="1" smtClean="0"/>
              <a:t>ArticleNotFoundException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articleId</a:t>
            </a:r>
            <a:r>
              <a:rPr lang="en-US" altLang="ko-KR" sz="1400" dirty="0" smtClean="0"/>
              <a:t>); }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article.increaseReadCount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articleDao.updateReadCount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, article);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conn.commit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      return article;</a:t>
            </a:r>
          </a:p>
          <a:p>
            <a:r>
              <a:rPr lang="en-US" altLang="ko-KR" sz="1400" dirty="0" smtClean="0"/>
              <a:t>        } catch (Exception ex) {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JdbcUtil.rollback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        throw new </a:t>
            </a:r>
            <a:r>
              <a:rPr lang="en-US" altLang="ko-KR" sz="1400" dirty="0" err="1" smtClean="0"/>
              <a:t>ArticleServiceException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에러 발생</a:t>
            </a:r>
            <a:r>
              <a:rPr lang="en-US" altLang="ko-KR" sz="1400" dirty="0" smtClean="0"/>
              <a:t>:"+</a:t>
            </a:r>
            <a:r>
              <a:rPr lang="en-US" altLang="ko-KR" sz="1400" dirty="0" err="1" smtClean="0"/>
              <a:t>ex.getMessage</a:t>
            </a:r>
            <a:r>
              <a:rPr lang="en-US" altLang="ko-KR" sz="1400" dirty="0" smtClean="0"/>
              <a:t>());</a:t>
            </a:r>
          </a:p>
          <a:p>
            <a:r>
              <a:rPr lang="en-US" altLang="ko-KR" sz="1400" dirty="0" smtClean="0"/>
              <a:t>        } finally {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JdbcUtil.close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    }</a:t>
            </a:r>
          </a:p>
          <a:p>
            <a:r>
              <a:rPr lang="en-US" altLang="ko-KR" sz="1400" dirty="0" smtClean="0"/>
              <a:t>   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클래스와 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서비스가 제공하는 기능이 트랜잭션 </a:t>
            </a:r>
            <a:r>
              <a:rPr lang="ko-KR" altLang="en-US" dirty="0" err="1" smtClean="0"/>
              <a:t>필요시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Connection.setAutoCommit</a:t>
            </a:r>
            <a:r>
              <a:rPr lang="en-US" altLang="ko-KR" dirty="0" smtClean="0"/>
              <a:t>(false)</a:t>
            </a:r>
            <a:r>
              <a:rPr lang="ko-KR" altLang="en-US" dirty="0" smtClean="0"/>
              <a:t>로 트랜잭션 처리</a:t>
            </a:r>
            <a:endParaRPr lang="ko-KR" altLang="en-US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857224" y="2000802"/>
            <a:ext cx="7786742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try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...// Connection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을 구한다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.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conn.setAutoCommit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(false); //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로직을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수행하기 전에 트랜잭션 시작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dirty="0" smtClean="0">
                <a:latin typeface="+mn-ea"/>
                <a:cs typeface="Times New Roman" pitchFamily="18" charset="0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…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conn.commit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 //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로직을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수행한 뒤 트랜잭션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커밋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catch(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if 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!= null)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try {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conn.rollback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 //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로직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실행 도중 예외가 발생한 트랜잭션 롤백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catch(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ex1) {}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finally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639</Words>
  <Application>Microsoft Office PowerPoint</Application>
  <PresentationFormat>화면 슬라이드 쇼(4:3)</PresentationFormat>
  <Paragraphs>147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13장-웹 어플리케이션 구조</vt:lpstr>
      <vt:lpstr>TOC</vt:lpstr>
      <vt:lpstr>JSP만을 이용하는 경우의 문제</vt:lpstr>
      <vt:lpstr>클래스를 이용한 중복 제거</vt:lpstr>
      <vt:lpstr>웹 어플리케이션의 일반적인 구성</vt:lpstr>
      <vt:lpstr>DAO의 구현</vt:lpstr>
      <vt:lpstr>DAO에 Connection 전달 방법</vt:lpstr>
      <vt:lpstr>서비스 클래스의 구현</vt:lpstr>
      <vt:lpstr>서비스 클래스와 트랜잭션</vt:lpstr>
      <vt:lpstr>서비스 클래스와 예외 처리</vt:lpstr>
      <vt:lpstr>싱글톤 패턴을 이용한 서비스/DAO 구현</vt:lpstr>
      <vt:lpstr>ConnectionProvider의 구현</vt:lpstr>
      <vt:lpstr>방명록의 구성 예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choi</cp:lastModifiedBy>
  <cp:revision>14</cp:revision>
  <dcterms:created xsi:type="dcterms:W3CDTF">2006-10-05T04:04:58Z</dcterms:created>
  <dcterms:modified xsi:type="dcterms:W3CDTF">2009-07-12T13:32:42Z</dcterms:modified>
</cp:coreProperties>
</file>