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105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13/04/2017</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8D87B5C2-953C-48F4-8036-8149E321EBE7}"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3627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B71667AA-A0F9-4CEA-9C89-7CC4B96EFBBB}"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392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4C80D9D-8886-438C-B3AC-C0C6499B7D8C}"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00199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83CF400-3EDD-4B93-B1D4-3B4E907EC021}"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04186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34E3B09-D336-4CF7-91D4-B6E9115CB8A4}"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5332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9D65138E-880C-4059-8E27-FF876D100CAF}" type="datetime1">
              <a:rPr lang="es-CO" smtClean="0"/>
              <a:t>13/04/2017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51649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DC6E6577-1C7A-4DFE-9700-2D8DFB3472D1}" type="datetime1">
              <a:rPr lang="es-CO" smtClean="0"/>
              <a:t>13/04/2017</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16295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91EF63B6-7456-4C8A-AEAF-570166D79A4F}" type="datetime1">
              <a:rPr lang="es-CO" smtClean="0"/>
              <a:t>13/04/2017</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455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DA94E56-31C3-428C-906D-B3E9E4B8DBAD}" type="datetime1">
              <a:rPr lang="es-CO" smtClean="0"/>
              <a:t>13/04/2017</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126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407FB20-0F53-4606-9515-75A418ADA495}" type="datetime1">
              <a:rPr lang="es-CO" smtClean="0"/>
              <a:t>13/04/2017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9460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A7B92AE-B2EB-4F10-B119-B863F70790DC}" type="datetime1">
              <a:rPr lang="es-CO" smtClean="0"/>
              <a:t>13/04/2017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6941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30FAE-141A-4BFF-887C-E995FE81429D}" type="datetime1">
              <a:rPr lang="es-CO" smtClean="0"/>
              <a:t>13/04/2017</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9274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107504" y="2132856"/>
            <a:ext cx="8715375" cy="1368152"/>
          </a:xfrm>
          <a:prstGeom prst="rect">
            <a:avLst/>
          </a:prstGeom>
        </p:spPr>
        <p:txBody>
          <a:bodyPr>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 b="1" dirty="0" smtClean="0">
                <a:latin typeface="Arial Narrow" panose="020B0606020202030204" pitchFamily="34" charset="0"/>
                <a:cs typeface="Arial" charset="0"/>
              </a:rPr>
              <a:t>SEGURIDAD BÁSICA EN INTERNET </a:t>
            </a:r>
            <a:endParaRPr lang="es-ES" sz="3600" b="1" dirty="0" smtClean="0">
              <a:solidFill>
                <a:schemeClr val="tx2"/>
              </a:solidFill>
              <a:latin typeface="Arial Narrow" panose="020B0606020202030204" pitchFamily="34" charset="0"/>
              <a:cs typeface="Arial" charset="0"/>
            </a:endParaRPr>
          </a:p>
          <a:p>
            <a:pPr marL="0" indent="0" algn="ctr">
              <a:buNone/>
            </a:pPr>
            <a:endParaRPr lang="es-ES" sz="2800" b="1" dirty="0" smtClean="0">
              <a:solidFill>
                <a:schemeClr val="tx2"/>
              </a:solidFill>
              <a:latin typeface="Arial" charset="0"/>
              <a:cs typeface="Arial" charset="0"/>
            </a:endParaRPr>
          </a:p>
          <a:p>
            <a:pPr marL="0" indent="0" algn="ctr">
              <a:buNone/>
            </a:pPr>
            <a:endParaRPr lang="es-ES" sz="2800" b="1" dirty="0">
              <a:solidFill>
                <a:schemeClr val="tx2"/>
              </a:solidFill>
              <a:latin typeface="Arial Narrow" panose="020B0606020202030204" pitchFamily="34" charset="0"/>
              <a:cs typeface="Arial" charset="0"/>
            </a:endParaRPr>
          </a:p>
        </p:txBody>
      </p:sp>
    </p:spTree>
    <p:extLst>
      <p:ext uri="{BB962C8B-B14F-4D97-AF65-F5344CB8AC3E}">
        <p14:creationId xmlns:p14="http://schemas.microsoft.com/office/powerpoint/2010/main" val="1936742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9592" y="1268760"/>
            <a:ext cx="7560840" cy="3416320"/>
          </a:xfrm>
          <a:prstGeom prst="rect">
            <a:avLst/>
          </a:prstGeom>
        </p:spPr>
        <p:txBody>
          <a:bodyPr wrap="square">
            <a:spAutoFit/>
          </a:bodyPr>
          <a:lstStyle/>
          <a:p>
            <a:r>
              <a:rPr lang="es-CO" b="1" dirty="0"/>
              <a:t>Cortafuegos (Firewall) </a:t>
            </a:r>
          </a:p>
          <a:p>
            <a:r>
              <a:rPr lang="es-CO" dirty="0"/>
              <a:t> </a:t>
            </a:r>
          </a:p>
          <a:p>
            <a:r>
              <a:rPr lang="es-CO" dirty="0"/>
              <a:t>Un cortafuegos (o firewall en inglés) es un elemento de hardware o software que se utiliza en una red de computadoras para controlar las comunicaciones, permitiéndolas o prohibiéndolas según las políticas de red que haya definido la organización responsable de la red. Su modo de funcionar es indicado por la recomendación RFC 2979, que define las características de comportamiento y requerimientos de interoperabilidad. La ubicación habitual de un cortafuegos es el punto de conexión de la red interna de la organización con la red exterior, que normalmente es Internet; de este modo se protege la red interna de intentos de acceso no autorizados desde Internet, que puedan aprovechar vulnerabilidades de los sistemas de la red interna. </a:t>
            </a:r>
          </a:p>
        </p:txBody>
      </p:sp>
    </p:spTree>
    <p:extLst>
      <p:ext uri="{BB962C8B-B14F-4D97-AF65-F5344CB8AC3E}">
        <p14:creationId xmlns:p14="http://schemas.microsoft.com/office/powerpoint/2010/main" val="227648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836712"/>
            <a:ext cx="7776864" cy="4247317"/>
          </a:xfrm>
          <a:prstGeom prst="rect">
            <a:avLst/>
          </a:prstGeom>
        </p:spPr>
        <p:txBody>
          <a:bodyPr wrap="square">
            <a:spAutoFit/>
          </a:bodyPr>
          <a:lstStyle/>
          <a:p>
            <a:r>
              <a:rPr lang="es-CO" dirty="0"/>
              <a:t>La instalación y uso de firewall tiene ventajas que repercuten en la seguridad general del sistema informático: </a:t>
            </a:r>
          </a:p>
          <a:p>
            <a:r>
              <a:rPr lang="es-CO" dirty="0"/>
              <a:t> </a:t>
            </a:r>
          </a:p>
          <a:p>
            <a:r>
              <a:rPr lang="es-CO" dirty="0" smtClean="0"/>
              <a:t>•Protege </a:t>
            </a:r>
            <a:r>
              <a:rPr lang="es-CO" dirty="0"/>
              <a:t>de intrusiones.- El acceso a ciertos segmentos de la red de una organización sólo se permite desde máquinas autorizadas de otros segmentos de la organización o de Internet. </a:t>
            </a:r>
            <a:endParaRPr lang="es-CO" dirty="0" smtClean="0"/>
          </a:p>
          <a:p>
            <a:endParaRPr lang="es-CO" dirty="0"/>
          </a:p>
          <a:p>
            <a:r>
              <a:rPr lang="es-CO" dirty="0" smtClean="0"/>
              <a:t>•Protección  </a:t>
            </a:r>
            <a:r>
              <a:rPr lang="es-CO" dirty="0"/>
              <a:t>de  información  privada.-  Permite  definir  distintos  niveles  de  acceso  a  la información, de manera que en una organización cada grupo de usuarios definido tendrá acceso sólo a los servicios y la información que le son estrictamente necesarios. </a:t>
            </a:r>
            <a:endParaRPr lang="es-CO" dirty="0" smtClean="0"/>
          </a:p>
          <a:p>
            <a:endParaRPr lang="es-CO" dirty="0"/>
          </a:p>
          <a:p>
            <a:r>
              <a:rPr lang="es-CO" dirty="0" smtClean="0"/>
              <a:t>•Optimización </a:t>
            </a:r>
            <a:r>
              <a:rPr lang="es-CO" dirty="0"/>
              <a:t>de acceso.- Identifica los elementos de la red internos y optimiza que la comunicación entre ellos sea más directa. Esto ayuda a reconfigurar los parámetros de seguridad. </a:t>
            </a:r>
          </a:p>
        </p:txBody>
      </p:sp>
    </p:spTree>
    <p:extLst>
      <p:ext uri="{BB962C8B-B14F-4D97-AF65-F5344CB8AC3E}">
        <p14:creationId xmlns:p14="http://schemas.microsoft.com/office/powerpoint/2010/main" val="120647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576" y="620688"/>
            <a:ext cx="7272808" cy="4524315"/>
          </a:xfrm>
          <a:prstGeom prst="rect">
            <a:avLst/>
          </a:prstGeom>
        </p:spPr>
        <p:txBody>
          <a:bodyPr wrap="square">
            <a:spAutoFit/>
          </a:bodyPr>
          <a:lstStyle/>
          <a:p>
            <a:r>
              <a:rPr lang="es-CO" b="1" dirty="0"/>
              <a:t>Navegadores Web </a:t>
            </a:r>
          </a:p>
          <a:p>
            <a:r>
              <a:rPr lang="es-CO" dirty="0"/>
              <a:t> </a:t>
            </a:r>
          </a:p>
          <a:p>
            <a:pPr algn="just"/>
            <a:r>
              <a:rPr lang="es-CO" dirty="0"/>
              <a:t>Un navegador web (del inglés, web browser) es una aplicación software que permite al usuario recuperar y visualizar documentos de hipertexto, comúnmente descritos en HTML, desde servidores web de todo el mundo a través de </a:t>
            </a:r>
            <a:r>
              <a:rPr lang="es-CO" dirty="0" smtClean="0"/>
              <a:t>Internet</a:t>
            </a:r>
          </a:p>
          <a:p>
            <a:pPr algn="just"/>
            <a:endParaRPr lang="es-CO" dirty="0"/>
          </a:p>
          <a:p>
            <a:pPr algn="just"/>
            <a:r>
              <a:rPr lang="es-CO" dirty="0"/>
              <a:t>Usar un navegador seguro y mantenerlo actualizado proporciona una base de seguridad mínima que facilita el trabajo a otros programas como antivirus o firewalls. </a:t>
            </a:r>
            <a:endParaRPr lang="es-CO" dirty="0" smtClean="0"/>
          </a:p>
          <a:p>
            <a:pPr algn="just"/>
            <a:endParaRPr lang="es-CO" dirty="0"/>
          </a:p>
          <a:p>
            <a:pPr marL="285750" indent="-285750" algn="just">
              <a:buFont typeface="Arial" panose="020B0604020202020204" pitchFamily="34" charset="0"/>
              <a:buChar char="•"/>
            </a:pPr>
            <a:r>
              <a:rPr lang="es-CO" dirty="0" smtClean="0"/>
              <a:t>Bloqueador </a:t>
            </a:r>
            <a:r>
              <a:rPr lang="es-CO" dirty="0"/>
              <a:t>de ventanas emergentes </a:t>
            </a:r>
          </a:p>
          <a:p>
            <a:pPr algn="just"/>
            <a:endParaRPr lang="es-CO" dirty="0"/>
          </a:p>
          <a:p>
            <a:pPr algn="just"/>
            <a:r>
              <a:rPr lang="es-CO" dirty="0"/>
              <a:t>Un Bloqueador de ventanas emergentes o Anti pop-up es un programa diseñada con el único fin de evitar, bloquear o no mostrar ventanas emergentes. </a:t>
            </a:r>
          </a:p>
        </p:txBody>
      </p:sp>
    </p:spTree>
    <p:extLst>
      <p:ext uri="{BB962C8B-B14F-4D97-AF65-F5344CB8AC3E}">
        <p14:creationId xmlns:p14="http://schemas.microsoft.com/office/powerpoint/2010/main" val="150229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836712"/>
            <a:ext cx="7776864" cy="5355312"/>
          </a:xfrm>
          <a:prstGeom prst="rect">
            <a:avLst/>
          </a:prstGeom>
        </p:spPr>
        <p:txBody>
          <a:bodyPr wrap="square">
            <a:spAutoFit/>
          </a:bodyPr>
          <a:lstStyle/>
          <a:p>
            <a:r>
              <a:rPr lang="es-CO" b="1" dirty="0"/>
              <a:t>Correo Electrónico y Spam </a:t>
            </a:r>
          </a:p>
          <a:p>
            <a:r>
              <a:rPr lang="es-CO" dirty="0"/>
              <a:t> </a:t>
            </a:r>
          </a:p>
          <a:p>
            <a:pPr algn="just"/>
            <a:r>
              <a:rPr lang="es-CO" sz="1600" dirty="0"/>
              <a:t>El principal problema actual es el spam, que se refiere a la recepción de correos no solicitados, normalmente de publicidad engañosa, y en grandes cantidades, promoviendo </a:t>
            </a:r>
            <a:r>
              <a:rPr lang="es-CO" sz="1600" dirty="0" err="1"/>
              <a:t>Rolex</a:t>
            </a:r>
            <a:r>
              <a:rPr lang="es-CO" sz="1600" dirty="0"/>
              <a:t>, </a:t>
            </a:r>
            <a:r>
              <a:rPr lang="es-CO" sz="1600" dirty="0" err="1"/>
              <a:t>Viagra</a:t>
            </a:r>
            <a:r>
              <a:rPr lang="es-CO" sz="1600" dirty="0"/>
              <a:t>, pornografía y otros productos y servicios de la calidad sospechosa.  </a:t>
            </a:r>
            <a:r>
              <a:rPr lang="es-CO" sz="1600" dirty="0" smtClean="0"/>
              <a:t>Usualmente </a:t>
            </a:r>
            <a:r>
              <a:rPr lang="es-CO" sz="1600" dirty="0"/>
              <a:t>los mensajes indican como remitente del correo una dirección falsa. Por esta razón, es más difícil localizar a los verdaderos remitentes, y no sirve de nada contestar a los mensajes de Spam: las respuestas serán recibidas por usuarios que nada tienen que ver con ellos. </a:t>
            </a:r>
            <a:endParaRPr lang="es-CO" sz="1600" dirty="0" smtClean="0"/>
          </a:p>
          <a:p>
            <a:pPr algn="just"/>
            <a:endParaRPr lang="es-CO" sz="1600" dirty="0" smtClean="0"/>
          </a:p>
          <a:p>
            <a:pPr algn="just"/>
            <a:r>
              <a:rPr lang="es-CO" sz="1600" dirty="0" smtClean="0"/>
              <a:t>Además </a:t>
            </a:r>
            <a:r>
              <a:rPr lang="es-CO" sz="1600" dirty="0"/>
              <a:t>del spam, existen otros problemas que afectan a la seguridad y veracidad de este medio de comunicación: </a:t>
            </a:r>
          </a:p>
          <a:p>
            <a:pPr algn="just"/>
            <a:r>
              <a:rPr lang="es-CO" sz="1600" dirty="0"/>
              <a:t> </a:t>
            </a:r>
          </a:p>
          <a:p>
            <a:pPr marL="285750" lvl="0" indent="-285750" algn="just" fontAlgn="base">
              <a:buFont typeface="Arial" panose="020B0604020202020204" pitchFamily="34" charset="0"/>
              <a:buChar char="•"/>
            </a:pPr>
            <a:r>
              <a:rPr lang="es-CO" sz="1600" dirty="0"/>
              <a:t>los virus informáticos, que se propagan mediante ficheros adjuntos infectando el ordenador de quien los abre </a:t>
            </a:r>
          </a:p>
          <a:p>
            <a:pPr marL="285750" lvl="0" indent="-285750" algn="just" fontAlgn="base">
              <a:buFont typeface="Arial" panose="020B0604020202020204" pitchFamily="34" charset="0"/>
              <a:buChar char="•"/>
            </a:pPr>
            <a:r>
              <a:rPr lang="es-CO" sz="1600" dirty="0"/>
              <a:t>el </a:t>
            </a:r>
            <a:r>
              <a:rPr lang="es-CO" sz="1600" dirty="0" err="1"/>
              <a:t>phishing</a:t>
            </a:r>
            <a:r>
              <a:rPr lang="es-CO" sz="1600" dirty="0"/>
              <a:t>, que son correos fraudulentos que intentan conseguir información bancaria </a:t>
            </a:r>
          </a:p>
          <a:p>
            <a:pPr marL="285750" lvl="0" indent="-285750" algn="just" fontAlgn="base">
              <a:buFont typeface="Arial" panose="020B0604020202020204" pitchFamily="34" charset="0"/>
              <a:buChar char="•"/>
            </a:pPr>
            <a:r>
              <a:rPr lang="es-CO" sz="1600" dirty="0"/>
              <a:t>los engaños (</a:t>
            </a:r>
            <a:r>
              <a:rPr lang="es-CO" sz="1600" dirty="0" err="1"/>
              <a:t>hoax</a:t>
            </a:r>
            <a:r>
              <a:rPr lang="es-CO" sz="1600" dirty="0"/>
              <a:t>), que difunden noticias falsas masivamente </a:t>
            </a:r>
          </a:p>
          <a:p>
            <a:pPr marL="285750" lvl="0" indent="-285750" algn="just" fontAlgn="base">
              <a:buFont typeface="Arial" panose="020B0604020202020204" pitchFamily="34" charset="0"/>
              <a:buChar char="•"/>
            </a:pPr>
            <a:r>
              <a:rPr lang="es-CO" sz="1600" dirty="0"/>
              <a:t>las cadenas de correo electrónico, que consisten en reenviar un mensaje a mucha gente; aunque parece inofensivo, la publicación de listas de direcciones de correo contribuye a la propagación a gran escala del spam y de mensajes con virus, </a:t>
            </a:r>
            <a:r>
              <a:rPr lang="es-CO" sz="1600" dirty="0" err="1"/>
              <a:t>phishing</a:t>
            </a:r>
            <a:r>
              <a:rPr lang="es-CO" sz="1600" dirty="0"/>
              <a:t> y </a:t>
            </a:r>
            <a:r>
              <a:rPr lang="es-CO" sz="1600" dirty="0" err="1"/>
              <a:t>hoax</a:t>
            </a:r>
            <a:r>
              <a:rPr lang="es-CO" sz="1600" dirty="0"/>
              <a:t>. </a:t>
            </a:r>
          </a:p>
          <a:p>
            <a:pPr algn="just"/>
            <a:endParaRPr lang="es-CO" dirty="0"/>
          </a:p>
        </p:txBody>
      </p:sp>
    </p:spTree>
    <p:extLst>
      <p:ext uri="{BB962C8B-B14F-4D97-AF65-F5344CB8AC3E}">
        <p14:creationId xmlns:p14="http://schemas.microsoft.com/office/powerpoint/2010/main" val="105771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39552" y="1124744"/>
            <a:ext cx="7848872" cy="3416320"/>
          </a:xfrm>
          <a:prstGeom prst="rect">
            <a:avLst/>
          </a:prstGeom>
        </p:spPr>
        <p:txBody>
          <a:bodyPr wrap="square">
            <a:spAutoFit/>
          </a:bodyPr>
          <a:lstStyle/>
          <a:p>
            <a:r>
              <a:rPr lang="es-CO" b="1" dirty="0"/>
              <a:t>Servidores FTP </a:t>
            </a:r>
          </a:p>
          <a:p>
            <a:r>
              <a:rPr lang="es-CO" dirty="0"/>
              <a:t> </a:t>
            </a:r>
          </a:p>
          <a:p>
            <a:pPr algn="just"/>
            <a:r>
              <a:rPr lang="es-CO" dirty="0"/>
              <a:t>Un servidor FTP es un programa especial que se ejecuta en un equipo servidor normalmente conectado a Internet (aunque puede estar conectado a otros tipos de redes, LAN, MAN, etc.). Su función es permitir el intercambio de datos entre diferentes servidores/ordenadores. </a:t>
            </a:r>
            <a:endParaRPr lang="es-CO" dirty="0"/>
          </a:p>
          <a:p>
            <a:pPr algn="just"/>
            <a:endParaRPr lang="es-CO" dirty="0"/>
          </a:p>
          <a:p>
            <a:pPr algn="just"/>
            <a:r>
              <a:rPr lang="es-CO" dirty="0"/>
              <a:t>El uso de servidores FTP sin seguridad no es recomendado, permite con mucha facilidad el acceso de intrusos desde el exterior (Internet) al interior de la red de la empresa con el consiguiente peligro que representa por fuga de datos sensibles o uso </a:t>
            </a:r>
            <a:r>
              <a:rPr lang="es-CO" dirty="0" smtClean="0"/>
              <a:t>indebido </a:t>
            </a:r>
            <a:r>
              <a:rPr lang="es-CO" dirty="0"/>
              <a:t>de su sistema informático. </a:t>
            </a:r>
            <a:r>
              <a:rPr lang="es-CO" dirty="0"/>
              <a:t>El anterior mencionado SFTP añade un nivel extra de seguridad y encriptación que lo hacen más recomendable. </a:t>
            </a:r>
          </a:p>
        </p:txBody>
      </p:sp>
    </p:spTree>
    <p:extLst>
      <p:ext uri="{BB962C8B-B14F-4D97-AF65-F5344CB8AC3E}">
        <p14:creationId xmlns:p14="http://schemas.microsoft.com/office/powerpoint/2010/main" val="4713439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TotalTime>
  <Words>687</Words>
  <Application>Microsoft Office PowerPoint</Application>
  <PresentationFormat>Presentación en pantalla (4:3)</PresentationFormat>
  <Paragraphs>35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Arial Narrow</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Viviana Gaitan Naranjo</dc:creator>
  <cp:lastModifiedBy>WHILMAR HARWEY CORTES ESPEJO</cp:lastModifiedBy>
  <cp:revision>44</cp:revision>
  <dcterms:created xsi:type="dcterms:W3CDTF">2013-04-16T14:03:18Z</dcterms:created>
  <dcterms:modified xsi:type="dcterms:W3CDTF">2017-04-14T03:41:36Z</dcterms:modified>
</cp:coreProperties>
</file>