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b8f41d01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b8f41d01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1e463a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1e463a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b8f41d01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b8f41d01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b8f41d01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b8f41d01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01e463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01e463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01e463a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01e463a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Network Security</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Dheeraj: 2017044</a:t>
            </a:r>
            <a:endParaRPr/>
          </a:p>
          <a:p>
            <a:pPr indent="0" lvl="0" marL="0" rtl="0" algn="l">
              <a:spcBef>
                <a:spcPts val="0"/>
              </a:spcBef>
              <a:spcAft>
                <a:spcPts val="0"/>
              </a:spcAft>
              <a:buNone/>
            </a:pPr>
            <a:r>
              <a:rPr lang="en"/>
              <a:t>Sehaj Singh: 2017099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Advanced Encryption Standard {AES}</a:t>
            </a:r>
            <a:endParaRPr b="1"/>
          </a:p>
        </p:txBody>
      </p:sp>
      <p:sp>
        <p:nvSpPr>
          <p:cNvPr id="66" name="Google Shape;66;p14"/>
          <p:cNvSpPr txBox="1"/>
          <p:nvPr>
            <p:ph idx="1" type="body"/>
          </p:nvPr>
        </p:nvSpPr>
        <p:spPr>
          <a:xfrm>
            <a:off x="311700" y="1415100"/>
            <a:ext cx="8520600" cy="23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reliable and secure successor of DES cryptosystem</a:t>
            </a:r>
            <a:endParaRPr/>
          </a:p>
          <a:p>
            <a:pPr indent="-342900" lvl="0" marL="457200" rtl="0" algn="l">
              <a:spcBef>
                <a:spcPts val="0"/>
              </a:spcBef>
              <a:spcAft>
                <a:spcPts val="0"/>
              </a:spcAft>
              <a:buSzPts val="1800"/>
              <a:buChar char="●"/>
            </a:pPr>
            <a:r>
              <a:rPr lang="en"/>
              <a:t>Used in military applications</a:t>
            </a:r>
            <a:endParaRPr/>
          </a:p>
          <a:p>
            <a:pPr indent="-342900" lvl="0" marL="457200" rtl="0" algn="l">
              <a:spcBef>
                <a:spcPts val="0"/>
              </a:spcBef>
              <a:spcAft>
                <a:spcPts val="0"/>
              </a:spcAft>
              <a:buSzPts val="1800"/>
              <a:buChar char="●"/>
            </a:pPr>
            <a:r>
              <a:rPr lang="en"/>
              <a:t>No known attacks to break the system, except side-channel attacks.</a:t>
            </a:r>
            <a:endParaRPr/>
          </a:p>
          <a:p>
            <a:pPr indent="-342900" lvl="0" marL="457200" rtl="0" algn="l">
              <a:spcBef>
                <a:spcPts val="0"/>
              </a:spcBef>
              <a:spcAft>
                <a:spcPts val="0"/>
              </a:spcAft>
              <a:buSzPts val="1800"/>
              <a:buChar char="●"/>
            </a:pPr>
            <a:r>
              <a:rPr lang="en"/>
              <a:t>Inherited a major breakthrough, i.e, ‘Avalanche effect’ from its ancestor DES.</a:t>
            </a:r>
            <a:endParaRPr/>
          </a:p>
          <a:p>
            <a:pPr indent="-342900" lvl="0" marL="457200" rtl="0" algn="l">
              <a:spcBef>
                <a:spcPts val="0"/>
              </a:spcBef>
              <a:spcAft>
                <a:spcPts val="0"/>
              </a:spcAft>
              <a:buSzPts val="1800"/>
              <a:buChar char="●"/>
            </a:pPr>
            <a:r>
              <a:rPr lang="en"/>
              <a:t>Gave a proper reasoning for each and every step (not present in DES).</a:t>
            </a:r>
            <a:endParaRPr/>
          </a:p>
          <a:p>
            <a:pPr indent="-342900" lvl="0" marL="457200" rtl="0" algn="l">
              <a:spcBef>
                <a:spcPts val="0"/>
              </a:spcBef>
              <a:spcAft>
                <a:spcPts val="0"/>
              </a:spcAft>
              <a:buSzPts val="1800"/>
              <a:buChar char="●"/>
            </a:pPr>
            <a:r>
              <a:rPr lang="en"/>
              <a:t>Quantum proof cryptosystem.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a:t>
            </a:r>
            <a:endParaRPr b="1"/>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the keys are generated in the beginning as soon as the input of plaintext and 16-byte key is given to the system.</a:t>
            </a:r>
            <a:endParaRPr/>
          </a:p>
          <a:p>
            <a:pPr indent="-342900" lvl="0" marL="457200" rtl="0" algn="l">
              <a:spcBef>
                <a:spcPts val="0"/>
              </a:spcBef>
              <a:spcAft>
                <a:spcPts val="0"/>
              </a:spcAft>
              <a:buSzPts val="1800"/>
              <a:buChar char="●"/>
            </a:pPr>
            <a:r>
              <a:rPr lang="en"/>
              <a:t>There are in total 10 rounds of encryption and decryption for a single block of plaintext (16 bytes).</a:t>
            </a:r>
            <a:endParaRPr/>
          </a:p>
          <a:p>
            <a:pPr indent="-342900" lvl="0" marL="457200" rtl="0" algn="l">
              <a:spcBef>
                <a:spcPts val="0"/>
              </a:spcBef>
              <a:spcAft>
                <a:spcPts val="0"/>
              </a:spcAft>
              <a:buSzPts val="1800"/>
              <a:buChar char="●"/>
            </a:pPr>
            <a:r>
              <a:rPr lang="en"/>
              <a:t>Galois field arithmetic is done using Pyfinite library and it is used in “Mix Columns” and “Inverse Mix-Columns” operations.</a:t>
            </a:r>
            <a:endParaRPr/>
          </a:p>
          <a:p>
            <a:pPr indent="-342900" lvl="0" marL="457200" rtl="0" algn="l">
              <a:spcBef>
                <a:spcPts val="0"/>
              </a:spcBef>
              <a:spcAft>
                <a:spcPts val="0"/>
              </a:spcAft>
              <a:buSzPts val="1800"/>
              <a:buChar char="●"/>
            </a:pPr>
            <a:r>
              <a:rPr lang="en"/>
              <a:t>We used table lookup method for “Substitute Bytes” round.</a:t>
            </a:r>
            <a:endParaRPr/>
          </a:p>
          <a:p>
            <a:pPr indent="-342900" lvl="0" marL="457200" rtl="0" algn="l">
              <a:spcBef>
                <a:spcPts val="0"/>
              </a:spcBef>
              <a:spcAft>
                <a:spcPts val="0"/>
              </a:spcAft>
              <a:buSzPts val="1800"/>
              <a:buChar char="●"/>
            </a:pPr>
            <a:r>
              <a:rPr lang="en"/>
              <a:t>Numpy library is used very frequently to perform operation on the state matrix during encipherment and decipherment.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Additional efforts</a:t>
            </a:r>
            <a:endParaRPr b="1"/>
          </a:p>
        </p:txBody>
      </p:sp>
      <p:sp>
        <p:nvSpPr>
          <p:cNvPr id="78" name="Google Shape;78;p16"/>
          <p:cNvSpPr txBox="1"/>
          <p:nvPr>
            <p:ph idx="1" type="body"/>
          </p:nvPr>
        </p:nvSpPr>
        <p:spPr>
          <a:xfrm>
            <a:off x="311700" y="1165800"/>
            <a:ext cx="8520600" cy="281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Pretty intuitive, but our implementation of AES algorithm can encrypt plaintext of size &gt; 16 bytes. We implemented this by first of all breaking the plaintext into chunks of 16 bytes and then putting them through the encryption process one by one.</a:t>
            </a:r>
            <a:endParaRPr/>
          </a:p>
          <a:p>
            <a:pPr indent="-342900" lvl="0" marL="457200" rtl="0" algn="l">
              <a:spcBef>
                <a:spcPts val="0"/>
              </a:spcBef>
              <a:spcAft>
                <a:spcPts val="0"/>
              </a:spcAft>
              <a:buSzPts val="1800"/>
              <a:buChar char="●"/>
            </a:pPr>
            <a:r>
              <a:rPr lang="en"/>
              <a:t>Additional padding was also done to make blocks of exactly 16 bytes. For example, if the plaintext is of 28 bytes, first block will have full 16 bytes but the second chunk will only have 12 bytes. So now 4 more bytes will be added by our system (which will be 0x04, 0x04, 0x04, 0x04).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