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b8f41d01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b8f41d01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01e463af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01e463a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b8f41d01a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b8f41d01a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b8f41d01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b8f41d01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01e463a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01e463a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01e463a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01e463a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Network Security</a:t>
            </a:r>
            <a:endParaRPr b="1"/>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Dheeraj: 2017044</a:t>
            </a:r>
            <a:endParaRPr/>
          </a:p>
          <a:p>
            <a:pPr indent="0" lvl="0" marL="0" rtl="0" algn="l">
              <a:spcBef>
                <a:spcPts val="0"/>
              </a:spcBef>
              <a:spcAft>
                <a:spcPts val="0"/>
              </a:spcAft>
              <a:buNone/>
            </a:pPr>
            <a:r>
              <a:rPr lang="en"/>
              <a:t>Sehaj Singh: 2017099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Digitally Signed Degree Certificates </a:t>
            </a:r>
            <a:endParaRPr b="1"/>
          </a:p>
        </p:txBody>
      </p:sp>
      <p:sp>
        <p:nvSpPr>
          <p:cNvPr id="66" name="Google Shape;66;p14"/>
          <p:cNvSpPr txBox="1"/>
          <p:nvPr>
            <p:ph idx="1" type="body"/>
          </p:nvPr>
        </p:nvSpPr>
        <p:spPr>
          <a:xfrm>
            <a:off x="311700" y="1415100"/>
            <a:ext cx="8520600" cy="312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OBJECTIVE</a:t>
            </a:r>
            <a:endParaRPr/>
          </a:p>
          <a:p>
            <a:pPr indent="-317500" lvl="1" marL="914400" rtl="0" algn="l">
              <a:spcBef>
                <a:spcPts val="0"/>
              </a:spcBef>
              <a:spcAft>
                <a:spcPts val="0"/>
              </a:spcAft>
              <a:buSzPts val="1400"/>
              <a:buChar char="○"/>
            </a:pPr>
            <a:r>
              <a:rPr lang="en"/>
              <a:t>To create digitally signed degree certificates for authenticated students using Director’s and Registrar’s Key pairs.</a:t>
            </a:r>
            <a:endParaRPr/>
          </a:p>
          <a:p>
            <a:pPr indent="-342900" lvl="0" marL="457200" rtl="0" algn="l">
              <a:spcBef>
                <a:spcPts val="0"/>
              </a:spcBef>
              <a:spcAft>
                <a:spcPts val="0"/>
              </a:spcAft>
              <a:buSzPts val="1800"/>
              <a:buChar char="●"/>
            </a:pPr>
            <a:r>
              <a:rPr lang="en"/>
              <a:t>Algorithms/Implementations used:</a:t>
            </a:r>
            <a:endParaRPr/>
          </a:p>
          <a:p>
            <a:pPr indent="-317500" lvl="1" marL="914400" rtl="0" algn="l">
              <a:spcBef>
                <a:spcPts val="0"/>
              </a:spcBef>
              <a:spcAft>
                <a:spcPts val="0"/>
              </a:spcAft>
              <a:buSzPts val="1400"/>
              <a:buChar char="○"/>
            </a:pPr>
            <a:r>
              <a:rPr lang="en"/>
              <a:t>RSA cryptosystem (utilized from the previous assignment)</a:t>
            </a:r>
            <a:endParaRPr/>
          </a:p>
          <a:p>
            <a:pPr indent="-317500" lvl="1" marL="914400" rtl="0" algn="l">
              <a:spcBef>
                <a:spcPts val="0"/>
              </a:spcBef>
              <a:spcAft>
                <a:spcPts val="0"/>
              </a:spcAft>
              <a:buSzPts val="1400"/>
              <a:buChar char="○"/>
            </a:pPr>
            <a:r>
              <a:rPr lang="en"/>
              <a:t>SHA-256 Hash Function</a:t>
            </a:r>
            <a:endParaRPr/>
          </a:p>
          <a:p>
            <a:pPr indent="-317500" lvl="1" marL="914400" rtl="0" algn="l">
              <a:spcBef>
                <a:spcPts val="0"/>
              </a:spcBef>
              <a:spcAft>
                <a:spcPts val="0"/>
              </a:spcAft>
              <a:buSzPts val="1400"/>
              <a:buChar char="○"/>
            </a:pPr>
            <a:r>
              <a:rPr lang="en"/>
              <a:t>time.gmtime() function to get correct gmt time in a secure manner.</a:t>
            </a:r>
            <a:endParaRPr/>
          </a:p>
          <a:p>
            <a:pPr indent="-317500" lvl="1" marL="914400" rtl="0" algn="l">
              <a:spcBef>
                <a:spcPts val="0"/>
              </a:spcBef>
              <a:spcAft>
                <a:spcPts val="0"/>
              </a:spcAft>
              <a:buSzPts val="1400"/>
              <a:buChar char="○"/>
            </a:pPr>
            <a:r>
              <a:rPr lang="en"/>
              <a:t>Socket programming</a:t>
            </a:r>
            <a:endParaRPr/>
          </a:p>
          <a:p>
            <a:pPr indent="-317500" lvl="1" marL="914400" rtl="0" algn="l">
              <a:spcBef>
                <a:spcPts val="0"/>
              </a:spcBef>
              <a:spcAft>
                <a:spcPts val="0"/>
              </a:spcAft>
              <a:buSzPts val="1400"/>
              <a:buChar char="○"/>
            </a:pPr>
            <a:r>
              <a:rPr lang="en"/>
              <a:t>fpdf python library to make pdf of the certificate.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Implementation</a:t>
            </a:r>
            <a:endParaRPr b="1"/>
          </a:p>
        </p:txBody>
      </p:sp>
      <p:sp>
        <p:nvSpPr>
          <p:cNvPr id="72" name="Google Shape;72;p15"/>
          <p:cNvSpPr txBox="1"/>
          <p:nvPr>
            <p:ph idx="1" type="body"/>
          </p:nvPr>
        </p:nvSpPr>
        <p:spPr>
          <a:xfrm>
            <a:off x="311700" y="1058225"/>
            <a:ext cx="8520600" cy="3397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First of all, the student sends his/her credentials to the server where the server verifies if the credentials of the student are valid or not, that is, if the data of this student matches in the database or not. </a:t>
            </a:r>
            <a:endParaRPr sz="1300"/>
          </a:p>
          <a:p>
            <a:pPr indent="-311150" lvl="0" marL="457200" rtl="0" algn="just">
              <a:spcBef>
                <a:spcPts val="0"/>
              </a:spcBef>
              <a:spcAft>
                <a:spcPts val="0"/>
              </a:spcAft>
              <a:buSzPts val="1300"/>
              <a:buChar char="●"/>
            </a:pPr>
            <a:r>
              <a:rPr lang="en" sz="1300"/>
              <a:t>If the credentials don’t match, an error is sent back to the student and no certificate is generated.</a:t>
            </a:r>
            <a:endParaRPr sz="1300"/>
          </a:p>
          <a:p>
            <a:pPr indent="-311150" lvl="0" marL="457200" rtl="0" algn="just">
              <a:spcBef>
                <a:spcPts val="0"/>
              </a:spcBef>
              <a:spcAft>
                <a:spcPts val="0"/>
              </a:spcAft>
              <a:buSzPts val="1300"/>
              <a:buChar char="●"/>
            </a:pPr>
            <a:r>
              <a:rPr lang="en" sz="1300"/>
              <a:t>If the credentials are a match, the certificate is generated and the certificate of degree completion consists of all the student’s data, the correct GMT time when the certificate was being processed and the signatures of the Director and Registrar of the college.</a:t>
            </a:r>
            <a:endParaRPr sz="1300"/>
          </a:p>
          <a:p>
            <a:pPr indent="-311150" lvl="0" marL="457200" rtl="0" algn="just">
              <a:spcBef>
                <a:spcPts val="0"/>
              </a:spcBef>
              <a:spcAft>
                <a:spcPts val="0"/>
              </a:spcAft>
              <a:buSzPts val="1300"/>
              <a:buChar char="●"/>
            </a:pPr>
            <a:r>
              <a:rPr lang="en" sz="1300"/>
              <a:t>Now, the generation of signatures consists of 2 steps. Firstly, the certificate data is taken and encrypted using the Director’s/ Registrar’s private key and then the result is passed through the SHA-256 algorithm to generate the final Director/Registrar signature.</a:t>
            </a:r>
            <a:endParaRPr sz="1300"/>
          </a:p>
          <a:p>
            <a:pPr indent="-311150" lvl="0" marL="457200" rtl="0" algn="just">
              <a:spcBef>
                <a:spcPts val="0"/>
              </a:spcBef>
              <a:spcAft>
                <a:spcPts val="0"/>
              </a:spcAft>
              <a:buSzPts val="1300"/>
              <a:buChar char="●"/>
            </a:pPr>
            <a:r>
              <a:rPr lang="en" sz="1300"/>
              <a:t>The above step is done separately for both, the Director and Registrar and the signatures are appended in the certificate.</a:t>
            </a:r>
            <a:endParaRPr sz="1300"/>
          </a:p>
          <a:p>
            <a:pPr indent="-311150" lvl="0" marL="457200" rtl="0" algn="just">
              <a:spcBef>
                <a:spcPts val="0"/>
              </a:spcBef>
              <a:spcAft>
                <a:spcPts val="0"/>
              </a:spcAft>
              <a:buSzPts val="1300"/>
              <a:buChar char="●"/>
            </a:pPr>
            <a:r>
              <a:rPr lang="en" sz="1300"/>
              <a:t>Another crucial step is the generation of the digital watermark. The watermark is used essentially for the tracing back of the certificate’s origin. The student details are taken together with the GMT time of issuing the certificate and then is passing through a hashing function (SHA-256) to create a digital watermark.</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Additional efforts</a:t>
            </a:r>
            <a:endParaRPr b="1"/>
          </a:p>
        </p:txBody>
      </p:sp>
      <p:sp>
        <p:nvSpPr>
          <p:cNvPr id="78" name="Google Shape;78;p16"/>
          <p:cNvSpPr txBox="1"/>
          <p:nvPr>
            <p:ph idx="1" type="body"/>
          </p:nvPr>
        </p:nvSpPr>
        <p:spPr>
          <a:xfrm>
            <a:off x="311700" y="1587450"/>
            <a:ext cx="8520600" cy="196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implementation takes care of authenticity of the certificates as well as confidentiality while sending the certificate to the student from the server. The server encrypts the file by using the public key of the Student who requested for the certificate to make sure that only he/she can decrypt and get his/her certificate.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Demonstration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