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6F97AE-D9CC-4B5A-A29D-2F0681CF9C63}"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A09D9E-342A-43FF-8091-EC80048A67F8}"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9043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C6F97AE-D9CC-4B5A-A29D-2F0681CF9C63}" type="datetimeFigureOut">
              <a:rPr lang="en-IN" smtClean="0"/>
              <a:t>22-06-2023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A09D9E-342A-43FF-8091-EC80048A67F8}" type="slidenum">
              <a:rPr lang="en-IN" smtClean="0"/>
              <a:t>‹#›</a:t>
            </a:fld>
            <a:endParaRPr lang="en-IN"/>
          </a:p>
        </p:txBody>
      </p:sp>
    </p:spTree>
    <p:extLst>
      <p:ext uri="{BB962C8B-B14F-4D97-AF65-F5344CB8AC3E}">
        <p14:creationId xmlns:p14="http://schemas.microsoft.com/office/powerpoint/2010/main" val="1256849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6F97AE-D9CC-4B5A-A29D-2F0681CF9C63}"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A09D9E-342A-43FF-8091-EC80048A67F8}" type="slidenum">
              <a:rPr lang="en-IN" smtClean="0"/>
              <a:t>‹#›</a:t>
            </a:fld>
            <a:endParaRPr lang="en-IN"/>
          </a:p>
        </p:txBody>
      </p:sp>
    </p:spTree>
    <p:extLst>
      <p:ext uri="{BB962C8B-B14F-4D97-AF65-F5344CB8AC3E}">
        <p14:creationId xmlns:p14="http://schemas.microsoft.com/office/powerpoint/2010/main" val="394901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6F97AE-D9CC-4B5A-A29D-2F0681CF9C63}"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A09D9E-342A-43FF-8091-EC80048A67F8}"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65944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6F97AE-D9CC-4B5A-A29D-2F0681CF9C63}"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A09D9E-342A-43FF-8091-EC80048A67F8}" type="slidenum">
              <a:rPr lang="en-IN" smtClean="0"/>
              <a:t>‹#›</a:t>
            </a:fld>
            <a:endParaRPr lang="en-IN"/>
          </a:p>
        </p:txBody>
      </p:sp>
    </p:spTree>
    <p:extLst>
      <p:ext uri="{BB962C8B-B14F-4D97-AF65-F5344CB8AC3E}">
        <p14:creationId xmlns:p14="http://schemas.microsoft.com/office/powerpoint/2010/main" val="3518452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6F97AE-D9CC-4B5A-A29D-2F0681CF9C63}"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A09D9E-342A-43FF-8091-EC80048A67F8}"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7377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6F97AE-D9CC-4B5A-A29D-2F0681CF9C63}"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A09D9E-342A-43FF-8091-EC80048A67F8}" type="slidenum">
              <a:rPr lang="en-IN" smtClean="0"/>
              <a:t>‹#›</a:t>
            </a:fld>
            <a:endParaRPr lang="en-IN"/>
          </a:p>
        </p:txBody>
      </p:sp>
    </p:spTree>
    <p:extLst>
      <p:ext uri="{BB962C8B-B14F-4D97-AF65-F5344CB8AC3E}">
        <p14:creationId xmlns:p14="http://schemas.microsoft.com/office/powerpoint/2010/main" val="2077693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6F97AE-D9CC-4B5A-A29D-2F0681CF9C63}"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A09D9E-342A-43FF-8091-EC80048A67F8}" type="slidenum">
              <a:rPr lang="en-IN" smtClean="0"/>
              <a:t>‹#›</a:t>
            </a:fld>
            <a:endParaRPr lang="en-IN"/>
          </a:p>
        </p:txBody>
      </p:sp>
    </p:spTree>
    <p:extLst>
      <p:ext uri="{BB962C8B-B14F-4D97-AF65-F5344CB8AC3E}">
        <p14:creationId xmlns:p14="http://schemas.microsoft.com/office/powerpoint/2010/main" val="36503668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6F97AE-D9CC-4B5A-A29D-2F0681CF9C63}"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A09D9E-342A-43FF-8091-EC80048A67F8}" type="slidenum">
              <a:rPr lang="en-IN" smtClean="0"/>
              <a:t>‹#›</a:t>
            </a:fld>
            <a:endParaRPr lang="en-IN"/>
          </a:p>
        </p:txBody>
      </p:sp>
    </p:spTree>
    <p:extLst>
      <p:ext uri="{BB962C8B-B14F-4D97-AF65-F5344CB8AC3E}">
        <p14:creationId xmlns:p14="http://schemas.microsoft.com/office/powerpoint/2010/main" val="241697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6F97AE-D9CC-4B5A-A29D-2F0681CF9C63}"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A09D9E-342A-43FF-8091-EC80048A67F8}" type="slidenum">
              <a:rPr lang="en-IN" smtClean="0"/>
              <a:t>‹#›</a:t>
            </a:fld>
            <a:endParaRPr lang="en-IN"/>
          </a:p>
        </p:txBody>
      </p:sp>
    </p:spTree>
    <p:extLst>
      <p:ext uri="{BB962C8B-B14F-4D97-AF65-F5344CB8AC3E}">
        <p14:creationId xmlns:p14="http://schemas.microsoft.com/office/powerpoint/2010/main" val="557021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6F97AE-D9CC-4B5A-A29D-2F0681CF9C63}"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A09D9E-342A-43FF-8091-EC80048A67F8}" type="slidenum">
              <a:rPr lang="en-IN" smtClean="0"/>
              <a:t>‹#›</a:t>
            </a:fld>
            <a:endParaRPr lang="en-IN"/>
          </a:p>
        </p:txBody>
      </p:sp>
    </p:spTree>
    <p:extLst>
      <p:ext uri="{BB962C8B-B14F-4D97-AF65-F5344CB8AC3E}">
        <p14:creationId xmlns:p14="http://schemas.microsoft.com/office/powerpoint/2010/main" val="1410631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6F97AE-D9CC-4B5A-A29D-2F0681CF9C63}" type="datetimeFigureOut">
              <a:rPr lang="en-IN" smtClean="0"/>
              <a:t>22-06-2023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A09D9E-342A-43FF-8091-EC80048A67F8}" type="slidenum">
              <a:rPr lang="en-IN" smtClean="0"/>
              <a:t>‹#›</a:t>
            </a:fld>
            <a:endParaRPr lang="en-IN"/>
          </a:p>
        </p:txBody>
      </p:sp>
    </p:spTree>
    <p:extLst>
      <p:ext uri="{BB962C8B-B14F-4D97-AF65-F5344CB8AC3E}">
        <p14:creationId xmlns:p14="http://schemas.microsoft.com/office/powerpoint/2010/main" val="996265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6F97AE-D9CC-4B5A-A29D-2F0681CF9C63}" type="datetimeFigureOut">
              <a:rPr lang="en-IN" smtClean="0"/>
              <a:t>22-06-2023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A09D9E-342A-43FF-8091-EC80048A67F8}" type="slidenum">
              <a:rPr lang="en-IN" smtClean="0"/>
              <a:t>‹#›</a:t>
            </a:fld>
            <a:endParaRPr lang="en-IN"/>
          </a:p>
        </p:txBody>
      </p:sp>
    </p:spTree>
    <p:extLst>
      <p:ext uri="{BB962C8B-B14F-4D97-AF65-F5344CB8AC3E}">
        <p14:creationId xmlns:p14="http://schemas.microsoft.com/office/powerpoint/2010/main" val="2516100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6F97AE-D9CC-4B5A-A29D-2F0681CF9C63}" type="datetimeFigureOut">
              <a:rPr lang="en-IN" smtClean="0"/>
              <a:t>22-06-2023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A09D9E-342A-43FF-8091-EC80048A67F8}" type="slidenum">
              <a:rPr lang="en-IN" smtClean="0"/>
              <a:t>‹#›</a:t>
            </a:fld>
            <a:endParaRPr lang="en-IN"/>
          </a:p>
        </p:txBody>
      </p:sp>
    </p:spTree>
    <p:extLst>
      <p:ext uri="{BB962C8B-B14F-4D97-AF65-F5344CB8AC3E}">
        <p14:creationId xmlns:p14="http://schemas.microsoft.com/office/powerpoint/2010/main" val="2318158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6F97AE-D9CC-4B5A-A29D-2F0681CF9C63}" type="datetimeFigureOut">
              <a:rPr lang="en-IN" smtClean="0"/>
              <a:t>22-06-2023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A09D9E-342A-43FF-8091-EC80048A67F8}" type="slidenum">
              <a:rPr lang="en-IN" smtClean="0"/>
              <a:t>‹#›</a:t>
            </a:fld>
            <a:endParaRPr lang="en-IN"/>
          </a:p>
        </p:txBody>
      </p:sp>
    </p:spTree>
    <p:extLst>
      <p:ext uri="{BB962C8B-B14F-4D97-AF65-F5344CB8AC3E}">
        <p14:creationId xmlns:p14="http://schemas.microsoft.com/office/powerpoint/2010/main" val="3819892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6F97AE-D9CC-4B5A-A29D-2F0681CF9C63}" type="datetimeFigureOut">
              <a:rPr lang="en-IN" smtClean="0"/>
              <a:t>22-06-2023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A09D9E-342A-43FF-8091-EC80048A67F8}" type="slidenum">
              <a:rPr lang="en-IN" smtClean="0"/>
              <a:t>‹#›</a:t>
            </a:fld>
            <a:endParaRPr lang="en-IN"/>
          </a:p>
        </p:txBody>
      </p:sp>
    </p:spTree>
    <p:extLst>
      <p:ext uri="{BB962C8B-B14F-4D97-AF65-F5344CB8AC3E}">
        <p14:creationId xmlns:p14="http://schemas.microsoft.com/office/powerpoint/2010/main" val="3618803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6F97AE-D9CC-4B5A-A29D-2F0681CF9C63}" type="datetimeFigureOut">
              <a:rPr lang="en-IN" smtClean="0"/>
              <a:t>22-06-2023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A09D9E-342A-43FF-8091-EC80048A67F8}" type="slidenum">
              <a:rPr lang="en-IN" smtClean="0"/>
              <a:t>‹#›</a:t>
            </a:fld>
            <a:endParaRPr lang="en-IN"/>
          </a:p>
        </p:txBody>
      </p:sp>
    </p:spTree>
    <p:extLst>
      <p:ext uri="{BB962C8B-B14F-4D97-AF65-F5344CB8AC3E}">
        <p14:creationId xmlns:p14="http://schemas.microsoft.com/office/powerpoint/2010/main" val="2498090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7000"/>
                <a:hueMod val="92000"/>
                <a:satMod val="169000"/>
                <a:lumMod val="164000"/>
                <a:alpha val="74000"/>
              </a:schemeClr>
            </a:gs>
            <a:gs pos="96000">
              <a:schemeClr val="bg2">
                <a:shade val="96000"/>
                <a:satMod val="120000"/>
                <a:lumMod val="90000"/>
                <a:alpha val="89000"/>
              </a:schemeClr>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C6F97AE-D9CC-4B5A-A29D-2F0681CF9C63}" type="datetimeFigureOut">
              <a:rPr lang="en-IN" smtClean="0"/>
              <a:t>22-06-2023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6A09D9E-342A-43FF-8091-EC80048A67F8}" type="slidenum">
              <a:rPr lang="en-IN" smtClean="0"/>
              <a:t>‹#›</a:t>
            </a:fld>
            <a:endParaRPr lang="en-IN"/>
          </a:p>
        </p:txBody>
      </p:sp>
    </p:spTree>
    <p:extLst>
      <p:ext uri="{BB962C8B-B14F-4D97-AF65-F5344CB8AC3E}">
        <p14:creationId xmlns:p14="http://schemas.microsoft.com/office/powerpoint/2010/main" val="8366007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C8010C-7C0C-4BE0-CB6B-31E1A831CA75}"/>
              </a:ext>
            </a:extLst>
          </p:cNvPr>
          <p:cNvSpPr>
            <a:spLocks noGrp="1"/>
          </p:cNvSpPr>
          <p:nvPr>
            <p:ph type="ctrTitle"/>
          </p:nvPr>
        </p:nvSpPr>
        <p:spPr>
          <a:xfrm>
            <a:off x="181249" y="42880"/>
            <a:ext cx="11983453" cy="1411707"/>
          </a:xfrm>
        </p:spPr>
        <p:txBody>
          <a:bodyPr>
            <a:normAutofit fontScale="90000"/>
          </a:bodyPr>
          <a:lstStyle/>
          <a:p>
            <a:pPr algn="just"/>
            <a:r>
              <a:rPr lang="en-IN" sz="4400" b="1" dirty="0">
                <a:solidFill>
                  <a:schemeClr val="accent1">
                    <a:lumMod val="50000"/>
                  </a:schemeClr>
                </a:solidFill>
                <a:latin typeface="Calisto MT" panose="02040603050505030304" pitchFamily="18" charset="0"/>
              </a:rPr>
              <a:t>Efficient utilization of space using Genetic Algorithm  </a:t>
            </a:r>
          </a:p>
        </p:txBody>
      </p:sp>
      <p:sp>
        <p:nvSpPr>
          <p:cNvPr id="7" name="Subtitle 6">
            <a:extLst>
              <a:ext uri="{FF2B5EF4-FFF2-40B4-BE49-F238E27FC236}">
                <a16:creationId xmlns:a16="http://schemas.microsoft.com/office/drawing/2014/main" id="{D50E6368-CECB-DDED-6EF3-CC70882778B6}"/>
              </a:ext>
            </a:extLst>
          </p:cNvPr>
          <p:cNvSpPr>
            <a:spLocks noGrp="1"/>
          </p:cNvSpPr>
          <p:nvPr>
            <p:ph type="subTitle" idx="1"/>
          </p:nvPr>
        </p:nvSpPr>
        <p:spPr>
          <a:xfrm>
            <a:off x="181249" y="1538898"/>
            <a:ext cx="11823033" cy="5141819"/>
          </a:xfrm>
        </p:spPr>
        <p:txBody>
          <a:bodyPr>
            <a:normAutofit/>
          </a:bodyPr>
          <a:lstStyle/>
          <a:p>
            <a:r>
              <a:rPr lang="en-IN" sz="2800" b="1" u="sng" dirty="0">
                <a:solidFill>
                  <a:schemeClr val="accent1">
                    <a:lumMod val="50000"/>
                  </a:schemeClr>
                </a:solidFill>
              </a:rPr>
              <a:t>TASK(Problem Statement)</a:t>
            </a:r>
            <a:r>
              <a:rPr lang="en-IN" sz="2400" b="1" u="sng" dirty="0">
                <a:solidFill>
                  <a:schemeClr val="accent1">
                    <a:lumMod val="50000"/>
                  </a:schemeClr>
                </a:solidFill>
              </a:rPr>
              <a:t> :</a:t>
            </a:r>
          </a:p>
          <a:p>
            <a:pPr algn="just"/>
            <a:r>
              <a:rPr lang="en-US" sz="2400" dirty="0">
                <a:solidFill>
                  <a:schemeClr val="accent1">
                    <a:lumMod val="50000"/>
                  </a:schemeClr>
                </a:solidFill>
                <a:latin typeface="Arial" panose="020B0604020202020204" pitchFamily="34" charset="0"/>
              </a:rPr>
              <a:t>We</a:t>
            </a:r>
            <a:r>
              <a:rPr lang="en-US" sz="2400" b="0" i="0" dirty="0">
                <a:solidFill>
                  <a:schemeClr val="accent1">
                    <a:lumMod val="50000"/>
                  </a:schemeClr>
                </a:solidFill>
                <a:effectLst/>
                <a:latin typeface="Arial" panose="020B0604020202020204" pitchFamily="34" charset="0"/>
              </a:rPr>
              <a:t> have [X] no. of  files on the computer. Unfortunately, the hard drive started making noise and we need to better save our files. Unfortunately, only CDs can be burnt on the computer. </a:t>
            </a:r>
            <a:r>
              <a:rPr lang="en-US" sz="2400" dirty="0">
                <a:solidFill>
                  <a:schemeClr val="accent1">
                    <a:lumMod val="50000"/>
                  </a:schemeClr>
                </a:solidFill>
                <a:latin typeface="Arial" panose="020B0604020202020204" pitchFamily="34" charset="0"/>
              </a:rPr>
              <a:t>We</a:t>
            </a:r>
            <a:r>
              <a:rPr lang="en-US" sz="2400" b="0" i="0" dirty="0">
                <a:solidFill>
                  <a:schemeClr val="accent1">
                    <a:lumMod val="50000"/>
                  </a:schemeClr>
                </a:solidFill>
                <a:effectLst/>
                <a:latin typeface="Arial" panose="020B0604020202020204" pitchFamily="34" charset="0"/>
              </a:rPr>
              <a:t> need to minimize the number of CDs we use, so we decided to design a genetic algorithm to choose which MP3s to put on each CD to fill each CD as completely as possible.</a:t>
            </a:r>
          </a:p>
          <a:p>
            <a:pPr algn="just"/>
            <a:r>
              <a:rPr lang="en-US" sz="2800" b="1" u="sng" dirty="0">
                <a:solidFill>
                  <a:schemeClr val="accent1">
                    <a:lumMod val="50000"/>
                  </a:schemeClr>
                </a:solidFill>
                <a:latin typeface="Century Gothic (Body)"/>
              </a:rPr>
              <a:t>FEASIBILITY OF THE PROBLEM:</a:t>
            </a:r>
          </a:p>
          <a:p>
            <a:pPr algn="just"/>
            <a:r>
              <a:rPr lang="en-US" sz="2400" dirty="0">
                <a:solidFill>
                  <a:schemeClr val="accent1">
                    <a:lumMod val="50000"/>
                  </a:schemeClr>
                </a:solidFill>
                <a:latin typeface="Arial" panose="020B0604020202020204" pitchFamily="34" charset="0"/>
              </a:rPr>
              <a:t>Such a problem which involves near complete utilization of space, and where the fractional knapsack approach also cannot be used, promises to have its scope in a variety of different spheres facing shortage of space. Whenever there be loads of items and very few containers to store them, the same problem will arise. So, a good solution is always desired.</a:t>
            </a:r>
          </a:p>
        </p:txBody>
      </p:sp>
    </p:spTree>
    <p:extLst>
      <p:ext uri="{BB962C8B-B14F-4D97-AF65-F5344CB8AC3E}">
        <p14:creationId xmlns:p14="http://schemas.microsoft.com/office/powerpoint/2010/main" val="3644250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621FC-6388-89A1-B3E4-70E9D701B25C}"/>
              </a:ext>
            </a:extLst>
          </p:cNvPr>
          <p:cNvSpPr>
            <a:spLocks noGrp="1"/>
          </p:cNvSpPr>
          <p:nvPr>
            <p:ph type="title"/>
          </p:nvPr>
        </p:nvSpPr>
        <p:spPr>
          <a:xfrm>
            <a:off x="0" y="-122830"/>
            <a:ext cx="11507788" cy="1507067"/>
          </a:xfrm>
        </p:spPr>
        <p:txBody>
          <a:bodyPr>
            <a:normAutofit/>
          </a:bodyPr>
          <a:lstStyle/>
          <a:p>
            <a:r>
              <a:rPr lang="en-IN" sz="3600" b="1" i="0" dirty="0">
                <a:solidFill>
                  <a:schemeClr val="accent1">
                    <a:lumMod val="50000"/>
                  </a:schemeClr>
                </a:solidFill>
                <a:effectLst/>
                <a:latin typeface="Arial" panose="020B0604020202020204" pitchFamily="34" charset="0"/>
                <a:cs typeface="Arial" panose="020B0604020202020204" pitchFamily="34" charset="0"/>
              </a:rPr>
              <a:t>7.  </a:t>
            </a:r>
            <a:r>
              <a:rPr lang="en-IN" sz="3600" b="1" i="0" u="sng" dirty="0" err="1">
                <a:solidFill>
                  <a:schemeClr val="accent1">
                    <a:lumMod val="50000"/>
                  </a:schemeClr>
                </a:solidFill>
                <a:effectLst/>
                <a:latin typeface="Arial" panose="020B0604020202020204" pitchFamily="34" charset="0"/>
                <a:cs typeface="Arial" panose="020B0604020202020204" pitchFamily="34" charset="0"/>
              </a:rPr>
              <a:t>newGeneration</a:t>
            </a:r>
            <a:r>
              <a:rPr lang="en-IN" sz="3600" b="1" i="0" u="sng" dirty="0">
                <a:solidFill>
                  <a:schemeClr val="accent1">
                    <a:lumMod val="50000"/>
                  </a:schemeClr>
                </a:solidFill>
                <a:effectLst/>
                <a:latin typeface="Arial" panose="020B0604020202020204" pitchFamily="34" charset="0"/>
                <a:cs typeface="Arial" panose="020B0604020202020204" pitchFamily="34" charset="0"/>
              </a:rPr>
              <a:t>(generation, size) :</a:t>
            </a:r>
            <a:br>
              <a:rPr lang="en-IN" sz="3600" b="1" i="0" dirty="0">
                <a:solidFill>
                  <a:schemeClr val="accent1">
                    <a:lumMod val="50000"/>
                  </a:schemeClr>
                </a:solidFill>
                <a:effectLst/>
                <a:latin typeface="Arial" panose="020B0604020202020204" pitchFamily="34" charset="0"/>
                <a:cs typeface="Arial" panose="020B0604020202020204" pitchFamily="34" charset="0"/>
              </a:rPr>
            </a:br>
            <a:endParaRPr lang="en-IN" b="1" dirty="0"/>
          </a:p>
        </p:txBody>
      </p:sp>
      <p:sp>
        <p:nvSpPr>
          <p:cNvPr id="3" name="Content Placeholder 2">
            <a:extLst>
              <a:ext uri="{FF2B5EF4-FFF2-40B4-BE49-F238E27FC236}">
                <a16:creationId xmlns:a16="http://schemas.microsoft.com/office/drawing/2014/main" id="{B62FC527-2C36-AF2E-D34A-E9F38E45E302}"/>
              </a:ext>
            </a:extLst>
          </p:cNvPr>
          <p:cNvSpPr>
            <a:spLocks noGrp="1"/>
          </p:cNvSpPr>
          <p:nvPr>
            <p:ph idx="1"/>
          </p:nvPr>
        </p:nvSpPr>
        <p:spPr>
          <a:xfrm>
            <a:off x="134314" y="4096139"/>
            <a:ext cx="11745047" cy="3387782"/>
          </a:xfrm>
        </p:spPr>
        <p:txBody>
          <a:bodyPr>
            <a:normAutofit/>
          </a:bodyPr>
          <a:lstStyle/>
          <a:p>
            <a:pPr algn="just"/>
            <a:r>
              <a:rPr lang="en-US" sz="2600" b="0" i="0" dirty="0">
                <a:solidFill>
                  <a:schemeClr val="tx2">
                    <a:lumMod val="20000"/>
                    <a:lumOff val="80000"/>
                  </a:schemeClr>
                </a:solidFill>
                <a:effectLst/>
                <a:latin typeface="Arial" panose="020B0604020202020204" pitchFamily="34" charset="0"/>
              </a:rPr>
              <a:t>The </a:t>
            </a:r>
            <a:r>
              <a:rPr lang="en-US" sz="2600" b="0" i="0" dirty="0" err="1">
                <a:solidFill>
                  <a:schemeClr val="tx2">
                    <a:lumMod val="20000"/>
                    <a:lumOff val="80000"/>
                  </a:schemeClr>
                </a:solidFill>
                <a:effectLst/>
                <a:latin typeface="Arial" panose="020B0604020202020204" pitchFamily="34" charset="0"/>
              </a:rPr>
              <a:t>newGeneration</a:t>
            </a:r>
            <a:r>
              <a:rPr lang="en-US" sz="2600" b="0" i="0" dirty="0">
                <a:solidFill>
                  <a:schemeClr val="tx2">
                    <a:lumMod val="20000"/>
                    <a:lumOff val="80000"/>
                  </a:schemeClr>
                </a:solidFill>
                <a:effectLst/>
                <a:latin typeface="Arial" panose="020B0604020202020204" pitchFamily="34" charset="0"/>
              </a:rPr>
              <a:t> function takes the current generation and produces the next generation. </a:t>
            </a:r>
          </a:p>
          <a:p>
            <a:pPr algn="just"/>
            <a:r>
              <a:rPr lang="en-US" sz="2600" dirty="0">
                <a:solidFill>
                  <a:schemeClr val="tx2">
                    <a:lumMod val="20000"/>
                    <a:lumOff val="80000"/>
                  </a:schemeClr>
                </a:solidFill>
                <a:latin typeface="Arial" panose="020B0604020202020204" pitchFamily="34" charset="0"/>
              </a:rPr>
              <a:t>It</a:t>
            </a:r>
            <a:r>
              <a:rPr lang="en-US" sz="2600" b="0" i="0" dirty="0">
                <a:solidFill>
                  <a:schemeClr val="tx2">
                    <a:lumMod val="20000"/>
                    <a:lumOff val="80000"/>
                  </a:schemeClr>
                </a:solidFill>
                <a:effectLst/>
                <a:latin typeface="Arial" panose="020B0604020202020204" pitchFamily="34" charset="0"/>
              </a:rPr>
              <a:t> takes the 4 best parents in terms of fitness and crosses each pair of them to generate new offspring.</a:t>
            </a:r>
          </a:p>
          <a:p>
            <a:pPr algn="just"/>
            <a:r>
              <a:rPr lang="en-US" sz="2600" b="0" i="0" dirty="0">
                <a:solidFill>
                  <a:schemeClr val="tx2">
                    <a:lumMod val="20000"/>
                    <a:lumOff val="80000"/>
                  </a:schemeClr>
                </a:solidFill>
                <a:effectLst/>
                <a:latin typeface="Arial" panose="020B0604020202020204" pitchFamily="34" charset="0"/>
              </a:rPr>
              <a:t>We also add the top 2 parents to the new generation to ensure that we don’t lose the optimal results created in previous generations.</a:t>
            </a:r>
          </a:p>
          <a:p>
            <a:pPr algn="just"/>
            <a:endParaRPr lang="en-IN" sz="2600" dirty="0">
              <a:solidFill>
                <a:schemeClr val="tx2">
                  <a:lumMod val="20000"/>
                  <a:lumOff val="80000"/>
                </a:schemeClr>
              </a:solidFill>
            </a:endParaRPr>
          </a:p>
        </p:txBody>
      </p:sp>
      <p:sp>
        <p:nvSpPr>
          <p:cNvPr id="4" name="TextBox 3">
            <a:extLst>
              <a:ext uri="{FF2B5EF4-FFF2-40B4-BE49-F238E27FC236}">
                <a16:creationId xmlns:a16="http://schemas.microsoft.com/office/drawing/2014/main" id="{677A6B24-4052-E5EE-EE4F-A98D3AA76F14}"/>
              </a:ext>
            </a:extLst>
          </p:cNvPr>
          <p:cNvSpPr txBox="1"/>
          <p:nvPr/>
        </p:nvSpPr>
        <p:spPr>
          <a:xfrm>
            <a:off x="684212" y="762854"/>
            <a:ext cx="10645253" cy="3477875"/>
          </a:xfrm>
          <a:prstGeom prst="rect">
            <a:avLst/>
          </a:prstGeom>
          <a:noFill/>
        </p:spPr>
        <p:txBody>
          <a:bodyPr wrap="square" rtlCol="0">
            <a:spAutoFit/>
          </a:bodyPr>
          <a:lstStyle/>
          <a:p>
            <a:r>
              <a:rPr lang="en-US" sz="2200" b="1" i="1" dirty="0">
                <a:solidFill>
                  <a:schemeClr val="accent1">
                    <a:lumMod val="50000"/>
                  </a:schemeClr>
                </a:solidFill>
                <a:latin typeface="Candara" panose="020E0502030303020204" pitchFamily="34" charset="0"/>
              </a:rPr>
              <a:t>def </a:t>
            </a:r>
            <a:r>
              <a:rPr lang="en-US" sz="2200" b="1" i="1" dirty="0" err="1">
                <a:solidFill>
                  <a:schemeClr val="accent1">
                    <a:lumMod val="50000"/>
                  </a:schemeClr>
                </a:solidFill>
                <a:latin typeface="Candara" panose="020E0502030303020204" pitchFamily="34" charset="0"/>
              </a:rPr>
              <a:t>newGeneration</a:t>
            </a:r>
            <a:r>
              <a:rPr lang="en-US" sz="2200" b="1" i="1" dirty="0">
                <a:solidFill>
                  <a:schemeClr val="accent1">
                    <a:lumMod val="50000"/>
                  </a:schemeClr>
                </a:solidFill>
                <a:latin typeface="Candara" panose="020E0502030303020204" pitchFamily="34" charset="0"/>
              </a:rPr>
              <a:t>(generation, size):          </a:t>
            </a:r>
          </a:p>
          <a:p>
            <a:r>
              <a:rPr lang="en-US" sz="2200" b="1" i="1" dirty="0">
                <a:solidFill>
                  <a:schemeClr val="accent1">
                    <a:lumMod val="50000"/>
                  </a:schemeClr>
                </a:solidFill>
                <a:latin typeface="Candara" panose="020E0502030303020204" pitchFamily="34" charset="0"/>
              </a:rPr>
              <a:t>    top4 = generation[:4, 0]                     </a:t>
            </a:r>
          </a:p>
          <a:p>
            <a:r>
              <a:rPr lang="en-US" sz="2200" b="1" i="1" dirty="0">
                <a:solidFill>
                  <a:schemeClr val="accent1">
                    <a:lumMod val="50000"/>
                  </a:schemeClr>
                </a:solidFill>
                <a:latin typeface="Candara" panose="020E0502030303020204" pitchFamily="34" charset="0"/>
              </a:rPr>
              <a:t>    </a:t>
            </a:r>
            <a:r>
              <a:rPr lang="en-US" sz="2200" b="1" i="1" dirty="0" err="1">
                <a:solidFill>
                  <a:schemeClr val="accent1">
                    <a:lumMod val="50000"/>
                  </a:schemeClr>
                </a:solidFill>
                <a:latin typeface="Candara" panose="020E0502030303020204" pitchFamily="34" charset="0"/>
              </a:rPr>
              <a:t>newGen</a:t>
            </a:r>
            <a:r>
              <a:rPr lang="en-US" sz="2200" b="1" i="1" dirty="0">
                <a:solidFill>
                  <a:schemeClr val="accent1">
                    <a:lumMod val="50000"/>
                  </a:schemeClr>
                </a:solidFill>
                <a:latin typeface="Candara" panose="020E0502030303020204" pitchFamily="34" charset="0"/>
              </a:rPr>
              <a:t> = generation[:2,0]                   </a:t>
            </a:r>
          </a:p>
          <a:p>
            <a:r>
              <a:rPr lang="en-US" sz="2200" b="1" i="1" dirty="0">
                <a:solidFill>
                  <a:schemeClr val="accent1">
                    <a:lumMod val="50000"/>
                  </a:schemeClr>
                </a:solidFill>
                <a:latin typeface="Candara" panose="020E0502030303020204" pitchFamily="34" charset="0"/>
              </a:rPr>
              <a:t>    for </a:t>
            </a:r>
            <a:r>
              <a:rPr lang="en-US" sz="2200" b="1" i="1" dirty="0" err="1">
                <a:solidFill>
                  <a:schemeClr val="accent1">
                    <a:lumMod val="50000"/>
                  </a:schemeClr>
                </a:solidFill>
                <a:latin typeface="Candara" panose="020E0502030303020204" pitchFamily="34" charset="0"/>
              </a:rPr>
              <a:t>i</a:t>
            </a:r>
            <a:r>
              <a:rPr lang="en-US" sz="2200" b="1" i="1" dirty="0">
                <a:solidFill>
                  <a:schemeClr val="accent1">
                    <a:lumMod val="50000"/>
                  </a:schemeClr>
                </a:solidFill>
                <a:latin typeface="Candara" panose="020E0502030303020204" pitchFamily="34" charset="0"/>
              </a:rPr>
              <a:t> in range(0, 4):                       </a:t>
            </a:r>
          </a:p>
          <a:p>
            <a:r>
              <a:rPr lang="en-US" sz="2200" b="1" i="1" dirty="0">
                <a:solidFill>
                  <a:schemeClr val="accent1">
                    <a:lumMod val="50000"/>
                  </a:schemeClr>
                </a:solidFill>
                <a:latin typeface="Candara" panose="020E0502030303020204" pitchFamily="34" charset="0"/>
              </a:rPr>
              <a:t>        for j in range(0, 4):</a:t>
            </a:r>
          </a:p>
          <a:p>
            <a:r>
              <a:rPr lang="en-US" sz="2200" b="1" i="1" dirty="0">
                <a:solidFill>
                  <a:schemeClr val="accent1">
                    <a:lumMod val="50000"/>
                  </a:schemeClr>
                </a:solidFill>
                <a:latin typeface="Candara" panose="020E0502030303020204" pitchFamily="34" charset="0"/>
              </a:rPr>
              <a:t>            if(</a:t>
            </a:r>
            <a:r>
              <a:rPr lang="en-US" sz="2200" b="1" i="1" dirty="0" err="1">
                <a:solidFill>
                  <a:schemeClr val="accent1">
                    <a:lumMod val="50000"/>
                  </a:schemeClr>
                </a:solidFill>
                <a:latin typeface="Candara" panose="020E0502030303020204" pitchFamily="34" charset="0"/>
              </a:rPr>
              <a:t>i</a:t>
            </a:r>
            <a:r>
              <a:rPr lang="en-US" sz="2200" b="1" i="1" dirty="0">
                <a:solidFill>
                  <a:schemeClr val="accent1">
                    <a:lumMod val="50000"/>
                  </a:schemeClr>
                </a:solidFill>
                <a:latin typeface="Candara" panose="020E0502030303020204" pitchFamily="34" charset="0"/>
              </a:rPr>
              <a:t> != j):</a:t>
            </a:r>
          </a:p>
          <a:p>
            <a:r>
              <a:rPr lang="en-US" sz="2200" b="1" i="1" dirty="0">
                <a:solidFill>
                  <a:schemeClr val="accent1">
                    <a:lumMod val="50000"/>
                  </a:schemeClr>
                </a:solidFill>
                <a:latin typeface="Candara" panose="020E0502030303020204" pitchFamily="34" charset="0"/>
              </a:rPr>
              <a:t>                c1, c2 = crossover(top4[</a:t>
            </a:r>
            <a:r>
              <a:rPr lang="en-US" sz="2200" b="1" i="1" dirty="0" err="1">
                <a:solidFill>
                  <a:schemeClr val="accent1">
                    <a:lumMod val="50000"/>
                  </a:schemeClr>
                </a:solidFill>
                <a:latin typeface="Candara" panose="020E0502030303020204" pitchFamily="34" charset="0"/>
              </a:rPr>
              <a:t>i</a:t>
            </a:r>
            <a:r>
              <a:rPr lang="en-US" sz="2200" b="1" i="1" dirty="0">
                <a:solidFill>
                  <a:schemeClr val="accent1">
                    <a:lumMod val="50000"/>
                  </a:schemeClr>
                </a:solidFill>
                <a:latin typeface="Candara" panose="020E0502030303020204" pitchFamily="34" charset="0"/>
              </a:rPr>
              <a:t>], top4[j], size)  </a:t>
            </a:r>
          </a:p>
          <a:p>
            <a:r>
              <a:rPr lang="en-US" sz="2200" b="1" i="1" dirty="0">
                <a:solidFill>
                  <a:schemeClr val="accent1">
                    <a:lumMod val="50000"/>
                  </a:schemeClr>
                </a:solidFill>
                <a:latin typeface="Candara" panose="020E0502030303020204" pitchFamily="34" charset="0"/>
              </a:rPr>
              <a:t>                </a:t>
            </a:r>
            <a:r>
              <a:rPr lang="en-US" sz="2200" b="1" i="1" dirty="0" err="1">
                <a:solidFill>
                  <a:schemeClr val="accent1">
                    <a:lumMod val="50000"/>
                  </a:schemeClr>
                </a:solidFill>
                <a:latin typeface="Candara" panose="020E0502030303020204" pitchFamily="34" charset="0"/>
              </a:rPr>
              <a:t>newGen</a:t>
            </a:r>
            <a:r>
              <a:rPr lang="en-US" sz="2200" b="1" i="1" dirty="0">
                <a:solidFill>
                  <a:schemeClr val="accent1">
                    <a:lumMod val="50000"/>
                  </a:schemeClr>
                </a:solidFill>
                <a:latin typeface="Candara" panose="020E0502030303020204" pitchFamily="34" charset="0"/>
              </a:rPr>
              <a:t> = </a:t>
            </a:r>
            <a:r>
              <a:rPr lang="en-US" sz="2200" b="1" i="1" dirty="0" err="1">
                <a:solidFill>
                  <a:schemeClr val="accent1">
                    <a:lumMod val="50000"/>
                  </a:schemeClr>
                </a:solidFill>
                <a:latin typeface="Candara" panose="020E0502030303020204" pitchFamily="34" charset="0"/>
              </a:rPr>
              <a:t>np.append</a:t>
            </a:r>
            <a:r>
              <a:rPr lang="en-US" sz="2200" b="1" i="1" dirty="0">
                <a:solidFill>
                  <a:schemeClr val="accent1">
                    <a:lumMod val="50000"/>
                  </a:schemeClr>
                </a:solidFill>
                <a:latin typeface="Candara" panose="020E0502030303020204" pitchFamily="34" charset="0"/>
              </a:rPr>
              <a:t>(</a:t>
            </a:r>
            <a:r>
              <a:rPr lang="en-US" sz="2200" b="1" i="1" dirty="0" err="1">
                <a:solidFill>
                  <a:schemeClr val="accent1">
                    <a:lumMod val="50000"/>
                  </a:schemeClr>
                </a:solidFill>
                <a:latin typeface="Candara" panose="020E0502030303020204" pitchFamily="34" charset="0"/>
              </a:rPr>
              <a:t>newGen</a:t>
            </a:r>
            <a:r>
              <a:rPr lang="en-US" sz="2200" b="1" i="1" dirty="0">
                <a:solidFill>
                  <a:schemeClr val="accent1">
                    <a:lumMod val="50000"/>
                  </a:schemeClr>
                </a:solidFill>
                <a:latin typeface="Candara" panose="020E0502030303020204" pitchFamily="34" charset="0"/>
              </a:rPr>
              <a:t>, c1)       </a:t>
            </a:r>
          </a:p>
          <a:p>
            <a:r>
              <a:rPr lang="en-US" sz="2200" b="1" i="1" dirty="0">
                <a:solidFill>
                  <a:schemeClr val="accent1">
                    <a:lumMod val="50000"/>
                  </a:schemeClr>
                </a:solidFill>
                <a:latin typeface="Candara" panose="020E0502030303020204" pitchFamily="34" charset="0"/>
              </a:rPr>
              <a:t>                </a:t>
            </a:r>
            <a:r>
              <a:rPr lang="en-US" sz="2200" b="1" i="1" dirty="0" err="1">
                <a:solidFill>
                  <a:schemeClr val="accent1">
                    <a:lumMod val="50000"/>
                  </a:schemeClr>
                </a:solidFill>
                <a:latin typeface="Candara" panose="020E0502030303020204" pitchFamily="34" charset="0"/>
              </a:rPr>
              <a:t>newGen</a:t>
            </a:r>
            <a:r>
              <a:rPr lang="en-US" sz="2200" b="1" i="1" dirty="0">
                <a:solidFill>
                  <a:schemeClr val="accent1">
                    <a:lumMod val="50000"/>
                  </a:schemeClr>
                </a:solidFill>
                <a:latin typeface="Candara" panose="020E0502030303020204" pitchFamily="34" charset="0"/>
              </a:rPr>
              <a:t> = </a:t>
            </a:r>
            <a:r>
              <a:rPr lang="en-US" sz="2200" b="1" i="1" dirty="0" err="1">
                <a:solidFill>
                  <a:schemeClr val="accent1">
                    <a:lumMod val="50000"/>
                  </a:schemeClr>
                </a:solidFill>
                <a:latin typeface="Candara" panose="020E0502030303020204" pitchFamily="34" charset="0"/>
              </a:rPr>
              <a:t>np.append</a:t>
            </a:r>
            <a:r>
              <a:rPr lang="en-US" sz="2200" b="1" i="1" dirty="0">
                <a:solidFill>
                  <a:schemeClr val="accent1">
                    <a:lumMod val="50000"/>
                  </a:schemeClr>
                </a:solidFill>
                <a:latin typeface="Candara" panose="020E0502030303020204" pitchFamily="34" charset="0"/>
              </a:rPr>
              <a:t>(</a:t>
            </a:r>
            <a:r>
              <a:rPr lang="en-US" sz="2200" b="1" i="1" dirty="0" err="1">
                <a:solidFill>
                  <a:schemeClr val="accent1">
                    <a:lumMod val="50000"/>
                  </a:schemeClr>
                </a:solidFill>
                <a:latin typeface="Candara" panose="020E0502030303020204" pitchFamily="34" charset="0"/>
              </a:rPr>
              <a:t>newGen</a:t>
            </a:r>
            <a:r>
              <a:rPr lang="en-US" sz="2200" b="1" i="1" dirty="0">
                <a:solidFill>
                  <a:schemeClr val="accent1">
                    <a:lumMod val="50000"/>
                  </a:schemeClr>
                </a:solidFill>
                <a:latin typeface="Candara" panose="020E0502030303020204" pitchFamily="34" charset="0"/>
              </a:rPr>
              <a:t>, c2)</a:t>
            </a:r>
          </a:p>
          <a:p>
            <a:r>
              <a:rPr lang="en-US" sz="2200" b="1" i="1" dirty="0">
                <a:solidFill>
                  <a:schemeClr val="accent1">
                    <a:lumMod val="50000"/>
                  </a:schemeClr>
                </a:solidFill>
                <a:latin typeface="Candara" panose="020E0502030303020204" pitchFamily="34" charset="0"/>
              </a:rPr>
              <a:t>    return </a:t>
            </a:r>
            <a:r>
              <a:rPr lang="en-US" sz="2200" b="1" i="1" dirty="0" err="1">
                <a:solidFill>
                  <a:schemeClr val="accent1">
                    <a:lumMod val="50000"/>
                  </a:schemeClr>
                </a:solidFill>
                <a:latin typeface="Candara" panose="020E0502030303020204" pitchFamily="34" charset="0"/>
              </a:rPr>
              <a:t>newGen</a:t>
            </a:r>
            <a:r>
              <a:rPr lang="en-US" sz="2200" b="1" i="1" dirty="0">
                <a:solidFill>
                  <a:schemeClr val="accent1">
                    <a:lumMod val="50000"/>
                  </a:schemeClr>
                </a:solidFill>
                <a:latin typeface="Candara" panose="020E0502030303020204" pitchFamily="34" charset="0"/>
              </a:rPr>
              <a:t> </a:t>
            </a:r>
            <a:endParaRPr lang="en-IN" sz="2200" b="1" i="1" dirty="0">
              <a:solidFill>
                <a:schemeClr val="accent1">
                  <a:lumMod val="50000"/>
                </a:schemeClr>
              </a:solidFill>
              <a:latin typeface="Candara" panose="020E0502030303020204" pitchFamily="34" charset="0"/>
            </a:endParaRPr>
          </a:p>
        </p:txBody>
      </p:sp>
    </p:spTree>
    <p:extLst>
      <p:ext uri="{BB962C8B-B14F-4D97-AF65-F5344CB8AC3E}">
        <p14:creationId xmlns:p14="http://schemas.microsoft.com/office/powerpoint/2010/main" val="661515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DCD92-8315-9FE9-3EA9-C3F671D82CE9}"/>
              </a:ext>
            </a:extLst>
          </p:cNvPr>
          <p:cNvSpPr>
            <a:spLocks noGrp="1"/>
          </p:cNvSpPr>
          <p:nvPr>
            <p:ph type="title"/>
          </p:nvPr>
        </p:nvSpPr>
        <p:spPr>
          <a:xfrm>
            <a:off x="0" y="-289388"/>
            <a:ext cx="12191999" cy="1507067"/>
          </a:xfrm>
        </p:spPr>
        <p:txBody>
          <a:bodyPr>
            <a:noAutofit/>
          </a:bodyPr>
          <a:lstStyle/>
          <a:p>
            <a:r>
              <a:rPr lang="en-IN" sz="2600" b="1" i="0" dirty="0">
                <a:solidFill>
                  <a:schemeClr val="accent1">
                    <a:lumMod val="50000"/>
                  </a:schemeClr>
                </a:solidFill>
                <a:effectLst/>
                <a:latin typeface="Arial" panose="020B0604020202020204" pitchFamily="34" charset="0"/>
                <a:cs typeface="Arial" panose="020B0604020202020204" pitchFamily="34" charset="0"/>
              </a:rPr>
              <a:t>8. </a:t>
            </a:r>
            <a:r>
              <a:rPr lang="en-IN" sz="2600" b="1" i="0" u="sng" dirty="0" err="1">
                <a:solidFill>
                  <a:schemeClr val="accent1">
                    <a:lumMod val="50000"/>
                  </a:schemeClr>
                </a:solidFill>
                <a:effectLst/>
                <a:latin typeface="Arial" panose="020B0604020202020204" pitchFamily="34" charset="0"/>
                <a:cs typeface="Arial" panose="020B0604020202020204" pitchFamily="34" charset="0"/>
              </a:rPr>
              <a:t>implementga</a:t>
            </a:r>
            <a:r>
              <a:rPr lang="en-IN" sz="2600" b="1" i="0" u="sng" dirty="0">
                <a:solidFill>
                  <a:schemeClr val="accent1">
                    <a:lumMod val="50000"/>
                  </a:schemeClr>
                </a:solidFill>
                <a:effectLst/>
                <a:latin typeface="Arial" panose="020B0604020202020204" pitchFamily="34" charset="0"/>
                <a:cs typeface="Arial" panose="020B0604020202020204" pitchFamily="34" charset="0"/>
              </a:rPr>
              <a:t>(mp3Cnt, mp3s, population, generations Per CD) :</a:t>
            </a:r>
            <a:br>
              <a:rPr lang="en-IN" sz="2600" b="1" u="sng" dirty="0">
                <a:solidFill>
                  <a:schemeClr val="accent1">
                    <a:lumMod val="50000"/>
                  </a:schemeClr>
                </a:solidFill>
                <a:latin typeface="Arial" panose="020B0604020202020204" pitchFamily="34" charset="0"/>
                <a:cs typeface="Arial" panose="020B0604020202020204" pitchFamily="34" charset="0"/>
              </a:rPr>
            </a:br>
            <a:endParaRPr lang="en-IN" sz="2600" b="1" u="sng" dirty="0"/>
          </a:p>
        </p:txBody>
      </p:sp>
      <p:sp>
        <p:nvSpPr>
          <p:cNvPr id="4" name="TextBox 3">
            <a:extLst>
              <a:ext uri="{FF2B5EF4-FFF2-40B4-BE49-F238E27FC236}">
                <a16:creationId xmlns:a16="http://schemas.microsoft.com/office/drawing/2014/main" id="{8A61A122-AB44-B7EF-9612-C693EB29B1AE}"/>
              </a:ext>
            </a:extLst>
          </p:cNvPr>
          <p:cNvSpPr txBox="1"/>
          <p:nvPr/>
        </p:nvSpPr>
        <p:spPr>
          <a:xfrm>
            <a:off x="333396" y="551759"/>
            <a:ext cx="11727975" cy="6555641"/>
          </a:xfrm>
          <a:prstGeom prst="rect">
            <a:avLst/>
          </a:prstGeom>
          <a:noFill/>
        </p:spPr>
        <p:txBody>
          <a:bodyPr wrap="square" rtlCol="0">
            <a:spAutoFit/>
          </a:bodyPr>
          <a:lstStyle/>
          <a:p>
            <a:r>
              <a:rPr lang="en-US" sz="2100" b="1" i="1" dirty="0">
                <a:solidFill>
                  <a:schemeClr val="accent1">
                    <a:lumMod val="50000"/>
                  </a:schemeClr>
                </a:solidFill>
                <a:latin typeface="Candara" panose="020E0502030303020204" pitchFamily="34" charset="0"/>
              </a:rPr>
              <a:t>def </a:t>
            </a:r>
            <a:r>
              <a:rPr lang="en-US" sz="2100" b="1" i="1" dirty="0" err="1">
                <a:solidFill>
                  <a:schemeClr val="accent1">
                    <a:lumMod val="50000"/>
                  </a:schemeClr>
                </a:solidFill>
                <a:latin typeface="Candara" panose="020E0502030303020204" pitchFamily="34" charset="0"/>
              </a:rPr>
              <a:t>implement_ga</a:t>
            </a:r>
            <a:r>
              <a:rPr lang="en-US" sz="2100" b="1" i="1" dirty="0">
                <a:solidFill>
                  <a:schemeClr val="accent1">
                    <a:lumMod val="50000"/>
                  </a:schemeClr>
                </a:solidFill>
                <a:latin typeface="Candara" panose="020E0502030303020204" pitchFamily="34" charset="0"/>
              </a:rPr>
              <a:t>(</a:t>
            </a:r>
            <a:r>
              <a:rPr lang="en-US" sz="2100" b="1" i="1" dirty="0" err="1">
                <a:solidFill>
                  <a:schemeClr val="accent1">
                    <a:lumMod val="50000"/>
                  </a:schemeClr>
                </a:solidFill>
                <a:latin typeface="Candara" panose="020E0502030303020204" pitchFamily="34" charset="0"/>
              </a:rPr>
              <a:t>file_Cnt</a:t>
            </a:r>
            <a:r>
              <a:rPr lang="en-US" sz="2100" b="1" i="1" dirty="0">
                <a:solidFill>
                  <a:schemeClr val="accent1">
                    <a:lumMod val="50000"/>
                  </a:schemeClr>
                </a:solidFill>
                <a:latin typeface="Candara" panose="020E0502030303020204" pitchFamily="34" charset="0"/>
              </a:rPr>
              <a:t>, </a:t>
            </a:r>
            <a:r>
              <a:rPr lang="en-US" sz="2100" b="1" i="1" dirty="0" err="1">
                <a:solidFill>
                  <a:schemeClr val="accent1">
                    <a:lumMod val="50000"/>
                  </a:schemeClr>
                </a:solidFill>
                <a:latin typeface="Candara" panose="020E0502030303020204" pitchFamily="34" charset="0"/>
              </a:rPr>
              <a:t>file_sizes</a:t>
            </a:r>
            <a:r>
              <a:rPr lang="en-US" sz="2100" b="1" i="1" dirty="0">
                <a:solidFill>
                  <a:schemeClr val="accent1">
                    <a:lumMod val="50000"/>
                  </a:schemeClr>
                </a:solidFill>
                <a:latin typeface="Candara" panose="020E0502030303020204" pitchFamily="34" charset="0"/>
              </a:rPr>
              <a:t>, population, </a:t>
            </a:r>
            <a:r>
              <a:rPr lang="en-US" sz="2100" b="1" i="1" dirty="0" err="1">
                <a:solidFill>
                  <a:schemeClr val="accent1">
                    <a:lumMod val="50000"/>
                  </a:schemeClr>
                </a:solidFill>
                <a:latin typeface="Candara" panose="020E0502030303020204" pitchFamily="34" charset="0"/>
              </a:rPr>
              <a:t>generationsPerCD</a:t>
            </a:r>
            <a:r>
              <a:rPr lang="en-US" sz="2100" b="1" i="1" dirty="0">
                <a:solidFill>
                  <a:schemeClr val="accent1">
                    <a:lumMod val="50000"/>
                  </a:schemeClr>
                </a:solidFill>
                <a:latin typeface="Candara" panose="020E0502030303020204" pitchFamily="34" charset="0"/>
              </a:rPr>
              <a:t>):   </a:t>
            </a:r>
          </a:p>
          <a:p>
            <a:r>
              <a:rPr lang="en-US" sz="2100" b="1" i="1" dirty="0">
                <a:solidFill>
                  <a:schemeClr val="accent1">
                    <a:lumMod val="50000"/>
                  </a:schemeClr>
                </a:solidFill>
                <a:latin typeface="Candara" panose="020E0502030303020204" pitchFamily="34" charset="0"/>
              </a:rPr>
              <a:t>    </a:t>
            </a:r>
            <a:r>
              <a:rPr lang="en-US" sz="2100" b="1" i="1" dirty="0" err="1">
                <a:solidFill>
                  <a:schemeClr val="accent1">
                    <a:lumMod val="50000"/>
                  </a:schemeClr>
                </a:solidFill>
                <a:latin typeface="Candara" panose="020E0502030303020204" pitchFamily="34" charset="0"/>
              </a:rPr>
              <a:t>curCD</a:t>
            </a:r>
            <a:r>
              <a:rPr lang="en-US" sz="2100" b="1" i="1" dirty="0">
                <a:solidFill>
                  <a:schemeClr val="accent1">
                    <a:lumMod val="50000"/>
                  </a:schemeClr>
                </a:solidFill>
                <a:latin typeface="Candara" panose="020E0502030303020204" pitchFamily="34" charset="0"/>
              </a:rPr>
              <a:t> = 1                                          </a:t>
            </a:r>
          </a:p>
          <a:p>
            <a:r>
              <a:rPr lang="en-US" sz="2100" b="1" i="1" dirty="0">
                <a:solidFill>
                  <a:schemeClr val="accent1">
                    <a:lumMod val="50000"/>
                  </a:schemeClr>
                </a:solidFill>
                <a:latin typeface="Candara" panose="020E0502030303020204" pitchFamily="34" charset="0"/>
              </a:rPr>
              <a:t>    </a:t>
            </a:r>
            <a:r>
              <a:rPr lang="en-US" sz="2100" b="1" i="1" dirty="0" err="1">
                <a:solidFill>
                  <a:schemeClr val="accent1">
                    <a:lumMod val="50000"/>
                  </a:schemeClr>
                </a:solidFill>
                <a:latin typeface="Candara" panose="020E0502030303020204" pitchFamily="34" charset="0"/>
              </a:rPr>
              <a:t>combinedSizes</a:t>
            </a:r>
            <a:r>
              <a:rPr lang="en-US" sz="2100" b="1" i="1" dirty="0">
                <a:solidFill>
                  <a:schemeClr val="accent1">
                    <a:lumMod val="50000"/>
                  </a:schemeClr>
                </a:solidFill>
                <a:latin typeface="Candara" panose="020E0502030303020204" pitchFamily="34" charset="0"/>
              </a:rPr>
              <a:t> = </a:t>
            </a:r>
            <a:r>
              <a:rPr lang="en-US" sz="2100" b="1" i="1" dirty="0" err="1">
                <a:solidFill>
                  <a:schemeClr val="accent1">
                    <a:lumMod val="50000"/>
                  </a:schemeClr>
                </a:solidFill>
                <a:latin typeface="Candara" panose="020E0502030303020204" pitchFamily="34" charset="0"/>
              </a:rPr>
              <a:t>totalSize</a:t>
            </a:r>
            <a:r>
              <a:rPr lang="en-US" sz="2100" b="1" i="1" dirty="0">
                <a:solidFill>
                  <a:schemeClr val="accent1">
                    <a:lumMod val="50000"/>
                  </a:schemeClr>
                </a:solidFill>
                <a:latin typeface="Candara" panose="020E0502030303020204" pitchFamily="34" charset="0"/>
              </a:rPr>
              <a:t>(2**file_Cnt-1, </a:t>
            </a:r>
            <a:r>
              <a:rPr lang="en-US" sz="2100" b="1" i="1" dirty="0" err="1">
                <a:solidFill>
                  <a:schemeClr val="accent1">
                    <a:lumMod val="50000"/>
                  </a:schemeClr>
                </a:solidFill>
                <a:latin typeface="Candara" panose="020E0502030303020204" pitchFamily="34" charset="0"/>
              </a:rPr>
              <a:t>file_Cnt</a:t>
            </a:r>
            <a:r>
              <a:rPr lang="en-US" sz="2100" b="1" i="1" dirty="0">
                <a:solidFill>
                  <a:schemeClr val="accent1">
                    <a:lumMod val="50000"/>
                  </a:schemeClr>
                </a:solidFill>
                <a:latin typeface="Candara" panose="020E0502030303020204" pitchFamily="34" charset="0"/>
              </a:rPr>
              <a:t>)     </a:t>
            </a:r>
          </a:p>
          <a:p>
            <a:r>
              <a:rPr lang="en-US" sz="2100" b="1" i="1" dirty="0">
                <a:solidFill>
                  <a:schemeClr val="accent1">
                    <a:lumMod val="50000"/>
                  </a:schemeClr>
                </a:solidFill>
                <a:latin typeface="Candara" panose="020E0502030303020204" pitchFamily="34" charset="0"/>
              </a:rPr>
              <a:t>    print(</a:t>
            </a:r>
            <a:r>
              <a:rPr lang="en-US" sz="2100" b="1" i="1" dirty="0" err="1">
                <a:solidFill>
                  <a:schemeClr val="accent1">
                    <a:lumMod val="50000"/>
                  </a:schemeClr>
                </a:solidFill>
                <a:latin typeface="Candara" panose="020E0502030303020204" pitchFamily="34" charset="0"/>
              </a:rPr>
              <a:t>combinedSizes</a:t>
            </a:r>
            <a:r>
              <a:rPr lang="en-US" sz="2100" b="1" i="1" dirty="0">
                <a:solidFill>
                  <a:schemeClr val="accent1">
                    <a:lumMod val="50000"/>
                  </a:schemeClr>
                </a:solidFill>
                <a:latin typeface="Candara" panose="020E0502030303020204" pitchFamily="34" charset="0"/>
              </a:rPr>
              <a:t>)</a:t>
            </a:r>
          </a:p>
          <a:p>
            <a:r>
              <a:rPr lang="en-US" sz="2100" b="1" i="1" dirty="0">
                <a:solidFill>
                  <a:schemeClr val="accent1">
                    <a:lumMod val="50000"/>
                  </a:schemeClr>
                </a:solidFill>
                <a:latin typeface="Candara" panose="020E0502030303020204" pitchFamily="34" charset="0"/>
              </a:rPr>
              <a:t>    </a:t>
            </a:r>
            <a:r>
              <a:rPr lang="en-US" sz="2100" b="1" i="1" dirty="0" err="1">
                <a:solidFill>
                  <a:schemeClr val="accent1">
                    <a:lumMod val="50000"/>
                  </a:schemeClr>
                </a:solidFill>
                <a:latin typeface="Candara" panose="020E0502030303020204" pitchFamily="34" charset="0"/>
              </a:rPr>
              <a:t>doneSizes</a:t>
            </a:r>
            <a:r>
              <a:rPr lang="en-US" sz="2100" b="1" i="1" dirty="0">
                <a:solidFill>
                  <a:schemeClr val="accent1">
                    <a:lumMod val="50000"/>
                  </a:schemeClr>
                </a:solidFill>
                <a:latin typeface="Candara" panose="020E0502030303020204" pitchFamily="34" charset="0"/>
              </a:rPr>
              <a:t> = 0.0                                    </a:t>
            </a:r>
          </a:p>
          <a:p>
            <a:r>
              <a:rPr lang="en-US" sz="2100" b="1" i="1" dirty="0">
                <a:solidFill>
                  <a:schemeClr val="accent1">
                    <a:lumMod val="50000"/>
                  </a:schemeClr>
                </a:solidFill>
                <a:latin typeface="Candara" panose="020E0502030303020204" pitchFamily="34" charset="0"/>
              </a:rPr>
              <a:t>    while(True):                                         </a:t>
            </a:r>
          </a:p>
          <a:p>
            <a:r>
              <a:rPr lang="en-US" sz="2100" b="1" i="1" dirty="0">
                <a:solidFill>
                  <a:schemeClr val="accent1">
                    <a:lumMod val="50000"/>
                  </a:schemeClr>
                </a:solidFill>
                <a:latin typeface="Candara" panose="020E0502030303020204" pitchFamily="34" charset="0"/>
              </a:rPr>
              <a:t>        if(</a:t>
            </a:r>
            <a:r>
              <a:rPr lang="en-US" sz="2100" b="1" i="1" dirty="0" err="1">
                <a:solidFill>
                  <a:schemeClr val="accent1">
                    <a:lumMod val="50000"/>
                  </a:schemeClr>
                </a:solidFill>
                <a:latin typeface="Candara" panose="020E0502030303020204" pitchFamily="34" charset="0"/>
              </a:rPr>
              <a:t>file_Cnt</a:t>
            </a:r>
            <a:r>
              <a:rPr lang="en-US" sz="2100" b="1" i="1" dirty="0">
                <a:solidFill>
                  <a:schemeClr val="accent1">
                    <a:lumMod val="50000"/>
                  </a:schemeClr>
                </a:solidFill>
                <a:latin typeface="Candara" panose="020E0502030303020204" pitchFamily="34" charset="0"/>
              </a:rPr>
              <a:t> == 0):</a:t>
            </a:r>
          </a:p>
          <a:p>
            <a:r>
              <a:rPr lang="en-US" sz="2100" b="1" i="1" dirty="0">
                <a:solidFill>
                  <a:schemeClr val="accent1">
                    <a:lumMod val="50000"/>
                  </a:schemeClr>
                </a:solidFill>
                <a:latin typeface="Candara" panose="020E0502030303020204" pitchFamily="34" charset="0"/>
              </a:rPr>
              <a:t>            break</a:t>
            </a:r>
          </a:p>
          <a:p>
            <a:r>
              <a:rPr lang="en-US" sz="2100" b="1" i="1" dirty="0">
                <a:solidFill>
                  <a:schemeClr val="accent1">
                    <a:lumMod val="50000"/>
                  </a:schemeClr>
                </a:solidFill>
                <a:latin typeface="Candara" panose="020E0502030303020204" pitchFamily="34" charset="0"/>
              </a:rPr>
              <a:t>        parents = </a:t>
            </a:r>
            <a:r>
              <a:rPr lang="en-US" sz="2100" b="1" i="1" dirty="0" err="1">
                <a:solidFill>
                  <a:schemeClr val="accent1">
                    <a:lumMod val="50000"/>
                  </a:schemeClr>
                </a:solidFill>
                <a:latin typeface="Candara" panose="020E0502030303020204" pitchFamily="34" charset="0"/>
              </a:rPr>
              <a:t>generateParents</a:t>
            </a:r>
            <a:r>
              <a:rPr lang="en-US" sz="2100" b="1" i="1" dirty="0">
                <a:solidFill>
                  <a:schemeClr val="accent1">
                    <a:lumMod val="50000"/>
                  </a:schemeClr>
                </a:solidFill>
                <a:latin typeface="Candara" panose="020E0502030303020204" pitchFamily="34" charset="0"/>
              </a:rPr>
              <a:t>(</a:t>
            </a:r>
            <a:r>
              <a:rPr lang="en-US" sz="2100" b="1" i="1" dirty="0" err="1">
                <a:solidFill>
                  <a:schemeClr val="accent1">
                    <a:lumMod val="50000"/>
                  </a:schemeClr>
                </a:solidFill>
                <a:latin typeface="Candara" panose="020E0502030303020204" pitchFamily="34" charset="0"/>
              </a:rPr>
              <a:t>file_Cnt,population</a:t>
            </a:r>
            <a:r>
              <a:rPr lang="en-US" sz="2100" b="1" i="1" dirty="0">
                <a:solidFill>
                  <a:schemeClr val="accent1">
                    <a:lumMod val="50000"/>
                  </a:schemeClr>
                </a:solidFill>
                <a:latin typeface="Candara" panose="020E0502030303020204" pitchFamily="34" charset="0"/>
              </a:rPr>
              <a:t>)    </a:t>
            </a:r>
          </a:p>
          <a:p>
            <a:r>
              <a:rPr lang="en-US" sz="2100" b="1" i="1" dirty="0">
                <a:solidFill>
                  <a:schemeClr val="accent1">
                    <a:lumMod val="50000"/>
                  </a:schemeClr>
                </a:solidFill>
                <a:latin typeface="Candara" panose="020E0502030303020204" pitchFamily="34" charset="0"/>
              </a:rPr>
              <a:t>        generation = </a:t>
            </a:r>
            <a:r>
              <a:rPr lang="en-US" sz="2100" b="1" i="1" dirty="0" err="1">
                <a:solidFill>
                  <a:schemeClr val="accent1">
                    <a:lumMod val="50000"/>
                  </a:schemeClr>
                </a:solidFill>
                <a:latin typeface="Candara" panose="020E0502030303020204" pitchFamily="34" charset="0"/>
              </a:rPr>
              <a:t>fixChromosomes</a:t>
            </a:r>
            <a:r>
              <a:rPr lang="en-US" sz="2100" b="1" i="1" dirty="0">
                <a:solidFill>
                  <a:schemeClr val="accent1">
                    <a:lumMod val="50000"/>
                  </a:schemeClr>
                </a:solidFill>
                <a:latin typeface="Candara" panose="020E0502030303020204" pitchFamily="34" charset="0"/>
              </a:rPr>
              <a:t>(parents, </a:t>
            </a:r>
            <a:r>
              <a:rPr lang="en-US" sz="2100" b="1" i="1" dirty="0" err="1">
                <a:solidFill>
                  <a:schemeClr val="accent1">
                    <a:lumMod val="50000"/>
                  </a:schemeClr>
                </a:solidFill>
                <a:latin typeface="Candara" panose="020E0502030303020204" pitchFamily="34" charset="0"/>
              </a:rPr>
              <a:t>file_Cnt</a:t>
            </a:r>
            <a:r>
              <a:rPr lang="en-US" sz="2100" b="1" i="1" dirty="0">
                <a:solidFill>
                  <a:schemeClr val="accent1">
                    <a:lumMod val="50000"/>
                  </a:schemeClr>
                </a:solidFill>
                <a:latin typeface="Candara" panose="020E0502030303020204" pitchFamily="34" charset="0"/>
              </a:rPr>
              <a:t>, population)  </a:t>
            </a:r>
          </a:p>
          <a:p>
            <a:r>
              <a:rPr lang="en-US" sz="2100" b="1" i="1" dirty="0">
                <a:solidFill>
                  <a:schemeClr val="accent1">
                    <a:lumMod val="50000"/>
                  </a:schemeClr>
                </a:solidFill>
                <a:latin typeface="Candara" panose="020E0502030303020204" pitchFamily="34" charset="0"/>
              </a:rPr>
              <a:t>        ng = generation</a:t>
            </a:r>
          </a:p>
          <a:p>
            <a:r>
              <a:rPr lang="en-US" sz="2100" b="1" i="1" dirty="0">
                <a:solidFill>
                  <a:schemeClr val="accent1">
                    <a:lumMod val="50000"/>
                  </a:schemeClr>
                </a:solidFill>
                <a:latin typeface="Candara" panose="020E0502030303020204" pitchFamily="34" charset="0"/>
              </a:rPr>
              <a:t>        for </a:t>
            </a:r>
            <a:r>
              <a:rPr lang="en-US" sz="2100" b="1" i="1" dirty="0" err="1">
                <a:solidFill>
                  <a:schemeClr val="accent1">
                    <a:lumMod val="50000"/>
                  </a:schemeClr>
                </a:solidFill>
                <a:latin typeface="Candara" panose="020E0502030303020204" pitchFamily="34" charset="0"/>
              </a:rPr>
              <a:t>i</a:t>
            </a:r>
            <a:r>
              <a:rPr lang="en-US" sz="2100" b="1" i="1" dirty="0">
                <a:solidFill>
                  <a:schemeClr val="accent1">
                    <a:lumMod val="50000"/>
                  </a:schemeClr>
                </a:solidFill>
                <a:latin typeface="Candara" panose="020E0502030303020204" pitchFamily="34" charset="0"/>
              </a:rPr>
              <a:t> in range(</a:t>
            </a:r>
            <a:r>
              <a:rPr lang="en-US" sz="2100" b="1" i="1" dirty="0" err="1">
                <a:solidFill>
                  <a:schemeClr val="accent1">
                    <a:lumMod val="50000"/>
                  </a:schemeClr>
                </a:solidFill>
                <a:latin typeface="Candara" panose="020E0502030303020204" pitchFamily="34" charset="0"/>
              </a:rPr>
              <a:t>generationsPerCD</a:t>
            </a:r>
            <a:r>
              <a:rPr lang="en-US" sz="2100" b="1" i="1" dirty="0">
                <a:solidFill>
                  <a:schemeClr val="accent1">
                    <a:lumMod val="50000"/>
                  </a:schemeClr>
                </a:solidFill>
                <a:latin typeface="Candara" panose="020E0502030303020204" pitchFamily="34" charset="0"/>
              </a:rPr>
              <a:t>):         </a:t>
            </a:r>
          </a:p>
          <a:p>
            <a:r>
              <a:rPr lang="en-US" sz="2100" b="1" i="1" dirty="0">
                <a:solidFill>
                  <a:schemeClr val="accent1">
                    <a:lumMod val="50000"/>
                  </a:schemeClr>
                </a:solidFill>
                <a:latin typeface="Candara" panose="020E0502030303020204" pitchFamily="34" charset="0"/>
              </a:rPr>
              <a:t>            ng = </a:t>
            </a:r>
            <a:r>
              <a:rPr lang="en-US" sz="2100" b="1" i="1" dirty="0" err="1">
                <a:solidFill>
                  <a:schemeClr val="accent1">
                    <a:lumMod val="50000"/>
                  </a:schemeClr>
                </a:solidFill>
                <a:latin typeface="Candara" panose="020E0502030303020204" pitchFamily="34" charset="0"/>
              </a:rPr>
              <a:t>newGeneration</a:t>
            </a:r>
            <a:r>
              <a:rPr lang="en-US" sz="2100" b="1" i="1" dirty="0">
                <a:solidFill>
                  <a:schemeClr val="accent1">
                    <a:lumMod val="50000"/>
                  </a:schemeClr>
                </a:solidFill>
                <a:latin typeface="Candara" panose="020E0502030303020204" pitchFamily="34" charset="0"/>
              </a:rPr>
              <a:t>(ng, </a:t>
            </a:r>
            <a:r>
              <a:rPr lang="en-US" sz="2100" b="1" i="1" dirty="0" err="1">
                <a:solidFill>
                  <a:schemeClr val="accent1">
                    <a:lumMod val="50000"/>
                  </a:schemeClr>
                </a:solidFill>
                <a:latin typeface="Candara" panose="020E0502030303020204" pitchFamily="34" charset="0"/>
              </a:rPr>
              <a:t>file_Cnt</a:t>
            </a:r>
            <a:r>
              <a:rPr lang="en-US" sz="2100" b="1" i="1" dirty="0">
                <a:solidFill>
                  <a:schemeClr val="accent1">
                    <a:lumMod val="50000"/>
                  </a:schemeClr>
                </a:solidFill>
                <a:latin typeface="Candara" panose="020E0502030303020204" pitchFamily="34" charset="0"/>
              </a:rPr>
              <a:t>)               </a:t>
            </a:r>
          </a:p>
          <a:p>
            <a:r>
              <a:rPr lang="en-US" sz="2100" b="1" i="1" dirty="0">
                <a:solidFill>
                  <a:schemeClr val="accent1">
                    <a:lumMod val="50000"/>
                  </a:schemeClr>
                </a:solidFill>
                <a:latin typeface="Candara" panose="020E0502030303020204" pitchFamily="34" charset="0"/>
              </a:rPr>
              <a:t>            ng = </a:t>
            </a:r>
            <a:r>
              <a:rPr lang="en-US" sz="2100" b="1" i="1" dirty="0" err="1">
                <a:solidFill>
                  <a:schemeClr val="accent1">
                    <a:lumMod val="50000"/>
                  </a:schemeClr>
                </a:solidFill>
                <a:latin typeface="Candara" panose="020E0502030303020204" pitchFamily="34" charset="0"/>
              </a:rPr>
              <a:t>fixChromosomes</a:t>
            </a:r>
            <a:r>
              <a:rPr lang="en-US" sz="2100" b="1" i="1" dirty="0">
                <a:solidFill>
                  <a:schemeClr val="accent1">
                    <a:lumMod val="50000"/>
                  </a:schemeClr>
                </a:solidFill>
                <a:latin typeface="Candara" panose="020E0502030303020204" pitchFamily="34" charset="0"/>
              </a:rPr>
              <a:t>(ng, </a:t>
            </a:r>
            <a:r>
              <a:rPr lang="en-US" sz="2100" b="1" i="1" dirty="0" err="1">
                <a:solidFill>
                  <a:schemeClr val="accent1">
                    <a:lumMod val="50000"/>
                  </a:schemeClr>
                </a:solidFill>
                <a:latin typeface="Candara" panose="020E0502030303020204" pitchFamily="34" charset="0"/>
              </a:rPr>
              <a:t>file_Cnt</a:t>
            </a:r>
            <a:r>
              <a:rPr lang="en-US" sz="2100" b="1" i="1" dirty="0">
                <a:solidFill>
                  <a:schemeClr val="accent1">
                    <a:lumMod val="50000"/>
                  </a:schemeClr>
                </a:solidFill>
                <a:latin typeface="Candara" panose="020E0502030303020204" pitchFamily="34" charset="0"/>
              </a:rPr>
              <a:t>, population)</a:t>
            </a:r>
          </a:p>
          <a:p>
            <a:r>
              <a:rPr lang="en-US" sz="2100" b="1" i="1" dirty="0">
                <a:solidFill>
                  <a:schemeClr val="accent1">
                    <a:lumMod val="50000"/>
                  </a:schemeClr>
                </a:solidFill>
                <a:latin typeface="Candara" panose="020E0502030303020204" pitchFamily="34" charset="0"/>
              </a:rPr>
              <a:t>        </a:t>
            </a:r>
            <a:r>
              <a:rPr lang="en-US" sz="2100" b="1" i="1" dirty="0" err="1">
                <a:solidFill>
                  <a:schemeClr val="accent1">
                    <a:lumMod val="50000"/>
                  </a:schemeClr>
                </a:solidFill>
                <a:latin typeface="Candara" panose="020E0502030303020204" pitchFamily="34" charset="0"/>
              </a:rPr>
              <a:t>allFileSize</a:t>
            </a:r>
            <a:r>
              <a:rPr lang="en-US" sz="2100" b="1" i="1" dirty="0">
                <a:solidFill>
                  <a:schemeClr val="accent1">
                    <a:lumMod val="50000"/>
                  </a:schemeClr>
                </a:solidFill>
                <a:latin typeface="Candara" panose="020E0502030303020204" pitchFamily="34" charset="0"/>
              </a:rPr>
              <a:t> = </a:t>
            </a:r>
            <a:r>
              <a:rPr lang="en-US" sz="2100" b="1" i="1" dirty="0" err="1">
                <a:solidFill>
                  <a:schemeClr val="accent1">
                    <a:lumMod val="50000"/>
                  </a:schemeClr>
                </a:solidFill>
                <a:latin typeface="Candara" panose="020E0502030303020204" pitchFamily="34" charset="0"/>
              </a:rPr>
              <a:t>totalSize</a:t>
            </a:r>
            <a:r>
              <a:rPr lang="en-US" sz="2100" b="1" i="1" dirty="0">
                <a:solidFill>
                  <a:schemeClr val="accent1">
                    <a:lumMod val="50000"/>
                  </a:schemeClr>
                </a:solidFill>
                <a:latin typeface="Candara" panose="020E0502030303020204" pitchFamily="34" charset="0"/>
              </a:rPr>
              <a:t>(2**file_Cnt-1, </a:t>
            </a:r>
            <a:r>
              <a:rPr lang="en-US" sz="2100" b="1" i="1" dirty="0" err="1">
                <a:solidFill>
                  <a:schemeClr val="accent1">
                    <a:lumMod val="50000"/>
                  </a:schemeClr>
                </a:solidFill>
                <a:latin typeface="Candara" panose="020E0502030303020204" pitchFamily="34" charset="0"/>
              </a:rPr>
              <a:t>file_Cnt</a:t>
            </a:r>
            <a:r>
              <a:rPr lang="en-US" sz="2100" b="1" i="1" dirty="0">
                <a:solidFill>
                  <a:schemeClr val="accent1">
                    <a:lumMod val="50000"/>
                  </a:schemeClr>
                </a:solidFill>
                <a:latin typeface="Candara" panose="020E0502030303020204" pitchFamily="34" charset="0"/>
              </a:rPr>
              <a:t>)   </a:t>
            </a:r>
          </a:p>
          <a:p>
            <a:r>
              <a:rPr lang="en-US" sz="2100" b="1" i="1" dirty="0">
                <a:solidFill>
                  <a:schemeClr val="accent1">
                    <a:lumMod val="50000"/>
                  </a:schemeClr>
                </a:solidFill>
                <a:latin typeface="Candara" panose="020E0502030303020204" pitchFamily="34" charset="0"/>
              </a:rPr>
              <a:t>        </a:t>
            </a:r>
            <a:r>
              <a:rPr lang="en-US" sz="2100" b="1" i="1" dirty="0" err="1">
                <a:solidFill>
                  <a:schemeClr val="accent1">
                    <a:lumMod val="50000"/>
                  </a:schemeClr>
                </a:solidFill>
                <a:latin typeface="Candara" panose="020E0502030303020204" pitchFamily="34" charset="0"/>
              </a:rPr>
              <a:t>cdContents</a:t>
            </a:r>
            <a:r>
              <a:rPr lang="en-US" sz="2100" b="1" i="1" dirty="0">
                <a:solidFill>
                  <a:schemeClr val="accent1">
                    <a:lumMod val="50000"/>
                  </a:schemeClr>
                </a:solidFill>
                <a:latin typeface="Candara" panose="020E0502030303020204" pitchFamily="34" charset="0"/>
              </a:rPr>
              <a:t> = ng[0,0]                            </a:t>
            </a:r>
          </a:p>
          <a:p>
            <a:r>
              <a:rPr lang="en-US" sz="2100" b="1" i="1" dirty="0">
                <a:solidFill>
                  <a:schemeClr val="accent1">
                    <a:lumMod val="50000"/>
                  </a:schemeClr>
                </a:solidFill>
                <a:latin typeface="Candara" panose="020E0502030303020204" pitchFamily="34" charset="0"/>
              </a:rPr>
              <a:t>        if(</a:t>
            </a:r>
            <a:r>
              <a:rPr lang="en-US" sz="2100" b="1" i="1" dirty="0" err="1">
                <a:solidFill>
                  <a:schemeClr val="accent1">
                    <a:lumMod val="50000"/>
                  </a:schemeClr>
                </a:solidFill>
                <a:latin typeface="Candara" panose="020E0502030303020204" pitchFamily="34" charset="0"/>
              </a:rPr>
              <a:t>allFileSize</a:t>
            </a:r>
            <a:r>
              <a:rPr lang="en-US" sz="2100" b="1" i="1" dirty="0">
                <a:solidFill>
                  <a:schemeClr val="accent1">
                    <a:lumMod val="50000"/>
                  </a:schemeClr>
                </a:solidFill>
                <a:latin typeface="Candara" panose="020E0502030303020204" pitchFamily="34" charset="0"/>
              </a:rPr>
              <a:t> &lt; 700):                           </a:t>
            </a:r>
          </a:p>
          <a:p>
            <a:r>
              <a:rPr lang="en-US" sz="2100" b="1" i="1" dirty="0">
                <a:solidFill>
                  <a:schemeClr val="accent1">
                    <a:lumMod val="50000"/>
                  </a:schemeClr>
                </a:solidFill>
                <a:latin typeface="Candara" panose="020E0502030303020204" pitchFamily="34" charset="0"/>
              </a:rPr>
              <a:t>            </a:t>
            </a:r>
            <a:r>
              <a:rPr lang="en-US" sz="2100" b="1" i="1" dirty="0" err="1">
                <a:solidFill>
                  <a:schemeClr val="accent1">
                    <a:lumMod val="50000"/>
                  </a:schemeClr>
                </a:solidFill>
                <a:latin typeface="Candara" panose="020E0502030303020204" pitchFamily="34" charset="0"/>
              </a:rPr>
              <a:t>cdContents</a:t>
            </a:r>
            <a:r>
              <a:rPr lang="en-US" sz="2100" b="1" i="1" dirty="0">
                <a:solidFill>
                  <a:schemeClr val="accent1">
                    <a:lumMod val="50000"/>
                  </a:schemeClr>
                </a:solidFill>
                <a:latin typeface="Candara" panose="020E0502030303020204" pitchFamily="34" charset="0"/>
              </a:rPr>
              <a:t> = 2**</a:t>
            </a:r>
            <a:r>
              <a:rPr lang="en-US" sz="2100" b="1" i="1" dirty="0" err="1">
                <a:solidFill>
                  <a:schemeClr val="accent1">
                    <a:lumMod val="50000"/>
                  </a:schemeClr>
                </a:solidFill>
                <a:latin typeface="Candara" panose="020E0502030303020204" pitchFamily="34" charset="0"/>
              </a:rPr>
              <a:t>file_Cnt</a:t>
            </a:r>
            <a:r>
              <a:rPr lang="en-US" sz="2100" b="1" i="1" dirty="0">
                <a:solidFill>
                  <a:schemeClr val="accent1">
                    <a:lumMod val="50000"/>
                  </a:schemeClr>
                </a:solidFill>
                <a:latin typeface="Candara" panose="020E0502030303020204" pitchFamily="34" charset="0"/>
              </a:rPr>
              <a:t> -1             </a:t>
            </a:r>
          </a:p>
          <a:p>
            <a:r>
              <a:rPr lang="en-US" sz="2100" b="1" i="1" dirty="0">
                <a:solidFill>
                  <a:schemeClr val="accent1">
                    <a:lumMod val="50000"/>
                  </a:schemeClr>
                </a:solidFill>
                <a:latin typeface="Candara" panose="020E0502030303020204" pitchFamily="34" charset="0"/>
              </a:rPr>
              <a:t>        </a:t>
            </a:r>
            <a:r>
              <a:rPr lang="en-US" sz="2100" b="1" i="1" dirty="0" err="1">
                <a:solidFill>
                  <a:schemeClr val="accent1">
                    <a:lumMod val="50000"/>
                  </a:schemeClr>
                </a:solidFill>
                <a:latin typeface="Candara" panose="020E0502030303020204" pitchFamily="34" charset="0"/>
              </a:rPr>
              <a:t>currentBestCDSize</a:t>
            </a:r>
            <a:r>
              <a:rPr lang="en-US" sz="2100" b="1" i="1" dirty="0">
                <a:solidFill>
                  <a:schemeClr val="accent1">
                    <a:lumMod val="50000"/>
                  </a:schemeClr>
                </a:solidFill>
                <a:latin typeface="Candara" panose="020E0502030303020204" pitchFamily="34" charset="0"/>
              </a:rPr>
              <a:t> = </a:t>
            </a:r>
            <a:r>
              <a:rPr lang="en-US" sz="2100" b="1" i="1" dirty="0" err="1">
                <a:solidFill>
                  <a:schemeClr val="accent1">
                    <a:lumMod val="50000"/>
                  </a:schemeClr>
                </a:solidFill>
                <a:latin typeface="Candara" panose="020E0502030303020204" pitchFamily="34" charset="0"/>
              </a:rPr>
              <a:t>totalSize</a:t>
            </a:r>
            <a:r>
              <a:rPr lang="en-US" sz="2100" b="1" i="1" dirty="0">
                <a:solidFill>
                  <a:schemeClr val="accent1">
                    <a:lumMod val="50000"/>
                  </a:schemeClr>
                </a:solidFill>
                <a:latin typeface="Candara" panose="020E0502030303020204" pitchFamily="34" charset="0"/>
              </a:rPr>
              <a:t>(</a:t>
            </a:r>
            <a:r>
              <a:rPr lang="en-US" sz="2100" b="1" i="1" dirty="0" err="1">
                <a:solidFill>
                  <a:schemeClr val="accent1">
                    <a:lumMod val="50000"/>
                  </a:schemeClr>
                </a:solidFill>
                <a:latin typeface="Candara" panose="020E0502030303020204" pitchFamily="34" charset="0"/>
              </a:rPr>
              <a:t>cdContents</a:t>
            </a:r>
            <a:r>
              <a:rPr lang="en-US" sz="2100" b="1" i="1" dirty="0">
                <a:solidFill>
                  <a:schemeClr val="accent1">
                    <a:lumMod val="50000"/>
                  </a:schemeClr>
                </a:solidFill>
                <a:latin typeface="Candara" panose="020E0502030303020204" pitchFamily="34" charset="0"/>
              </a:rPr>
              <a:t>, </a:t>
            </a:r>
            <a:r>
              <a:rPr lang="en-US" sz="2100" b="1" i="1" dirty="0" err="1">
                <a:solidFill>
                  <a:schemeClr val="accent1">
                    <a:lumMod val="50000"/>
                  </a:schemeClr>
                </a:solidFill>
                <a:latin typeface="Candara" panose="020E0502030303020204" pitchFamily="34" charset="0"/>
              </a:rPr>
              <a:t>file_Cnt</a:t>
            </a:r>
            <a:r>
              <a:rPr lang="en-US" sz="2100" b="1" i="1" dirty="0">
                <a:solidFill>
                  <a:schemeClr val="accent1">
                    <a:lumMod val="50000"/>
                  </a:schemeClr>
                </a:solidFill>
                <a:latin typeface="Candara" panose="020E0502030303020204" pitchFamily="34" charset="0"/>
              </a:rPr>
              <a:t>)          </a:t>
            </a:r>
          </a:p>
          <a:p>
            <a:endParaRPr lang="en-IN" sz="2100" b="1" i="1" dirty="0">
              <a:solidFill>
                <a:schemeClr val="accent1">
                  <a:lumMod val="50000"/>
                </a:schemeClr>
              </a:solidFill>
              <a:latin typeface="Candara" panose="020E0502030303020204" pitchFamily="34" charset="0"/>
            </a:endParaRPr>
          </a:p>
        </p:txBody>
      </p:sp>
    </p:spTree>
    <p:extLst>
      <p:ext uri="{BB962C8B-B14F-4D97-AF65-F5344CB8AC3E}">
        <p14:creationId xmlns:p14="http://schemas.microsoft.com/office/powerpoint/2010/main" val="2024264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228749-C8D6-792B-1F8D-2DFEE6523B93}"/>
              </a:ext>
            </a:extLst>
          </p:cNvPr>
          <p:cNvSpPr>
            <a:spLocks noGrp="1"/>
          </p:cNvSpPr>
          <p:nvPr>
            <p:ph idx="1"/>
          </p:nvPr>
        </p:nvSpPr>
        <p:spPr>
          <a:xfrm>
            <a:off x="218365" y="4084092"/>
            <a:ext cx="11755270" cy="3615267"/>
          </a:xfrm>
        </p:spPr>
        <p:txBody>
          <a:bodyPr>
            <a:normAutofit/>
          </a:bodyPr>
          <a:lstStyle/>
          <a:p>
            <a:pPr algn="just"/>
            <a:r>
              <a:rPr lang="en-US" sz="2400" dirty="0">
                <a:solidFill>
                  <a:schemeClr val="tx2">
                    <a:lumMod val="20000"/>
                    <a:lumOff val="80000"/>
                  </a:schemeClr>
                </a:solidFill>
                <a:latin typeface="Arial" panose="020B0604020202020204" pitchFamily="34" charset="0"/>
              </a:rPr>
              <a:t>In the</a:t>
            </a:r>
            <a:r>
              <a:rPr lang="en-US" sz="2400" b="0" i="0" dirty="0">
                <a:solidFill>
                  <a:schemeClr val="tx2">
                    <a:lumMod val="20000"/>
                    <a:lumOff val="80000"/>
                  </a:schemeClr>
                </a:solidFill>
                <a:effectLst/>
                <a:latin typeface="Arial" panose="020B0604020202020204" pitchFamily="34" charset="0"/>
              </a:rPr>
              <a:t> train function everything comes together. </a:t>
            </a:r>
          </a:p>
          <a:p>
            <a:pPr algn="just"/>
            <a:r>
              <a:rPr lang="en-US" sz="2400" dirty="0">
                <a:solidFill>
                  <a:schemeClr val="tx2">
                    <a:lumMod val="20000"/>
                    <a:lumOff val="80000"/>
                  </a:schemeClr>
                </a:solidFill>
                <a:latin typeface="Arial" panose="020B0604020202020204" pitchFamily="34" charset="0"/>
              </a:rPr>
              <a:t>‘</a:t>
            </a:r>
            <a:r>
              <a:rPr lang="en-US" sz="2400" dirty="0" err="1">
                <a:solidFill>
                  <a:schemeClr val="tx2">
                    <a:lumMod val="20000"/>
                    <a:lumOff val="80000"/>
                  </a:schemeClr>
                </a:solidFill>
                <a:latin typeface="Arial" panose="020B0604020202020204" pitchFamily="34" charset="0"/>
              </a:rPr>
              <a:t>file_</a:t>
            </a:r>
            <a:r>
              <a:rPr lang="en-US" sz="2400" b="0" i="0" dirty="0" err="1">
                <a:solidFill>
                  <a:schemeClr val="tx2">
                    <a:lumMod val="20000"/>
                    <a:lumOff val="80000"/>
                  </a:schemeClr>
                </a:solidFill>
                <a:effectLst/>
                <a:latin typeface="Arial" panose="020B0604020202020204" pitchFamily="34" charset="0"/>
              </a:rPr>
              <a:t>Cnt</a:t>
            </a:r>
            <a:r>
              <a:rPr lang="en-US" sz="2400" b="0" i="0" dirty="0">
                <a:solidFill>
                  <a:schemeClr val="tx2">
                    <a:lumMod val="20000"/>
                    <a:lumOff val="80000"/>
                  </a:schemeClr>
                </a:solidFill>
                <a:effectLst/>
                <a:latin typeface="Arial" panose="020B0604020202020204" pitchFamily="34" charset="0"/>
              </a:rPr>
              <a:t>’ contains the total number of files that have not yet been stored on a CD.</a:t>
            </a:r>
          </a:p>
          <a:p>
            <a:pPr algn="just"/>
            <a:r>
              <a:rPr lang="en-US" sz="2400" b="0" i="0" dirty="0">
                <a:solidFill>
                  <a:schemeClr val="tx2">
                    <a:lumMod val="20000"/>
                    <a:lumOff val="80000"/>
                  </a:schemeClr>
                </a:solidFill>
                <a:effectLst/>
                <a:latin typeface="Arial" panose="020B0604020202020204" pitchFamily="34" charset="0"/>
              </a:rPr>
              <a:t> Every time we process the generation cycle we find a chromosome that best matches the current CD that we are working on.</a:t>
            </a:r>
            <a:endParaRPr lang="en-IN" sz="2400" dirty="0">
              <a:solidFill>
                <a:schemeClr val="tx2">
                  <a:lumMod val="20000"/>
                  <a:lumOff val="80000"/>
                </a:schemeClr>
              </a:solidFill>
            </a:endParaRPr>
          </a:p>
        </p:txBody>
      </p:sp>
      <p:sp>
        <p:nvSpPr>
          <p:cNvPr id="4" name="TextBox 3">
            <a:extLst>
              <a:ext uri="{FF2B5EF4-FFF2-40B4-BE49-F238E27FC236}">
                <a16:creationId xmlns:a16="http://schemas.microsoft.com/office/drawing/2014/main" id="{0FC76C64-4C2A-3B12-7FB4-CD5694931432}"/>
              </a:ext>
            </a:extLst>
          </p:cNvPr>
          <p:cNvSpPr txBox="1"/>
          <p:nvPr/>
        </p:nvSpPr>
        <p:spPr>
          <a:xfrm>
            <a:off x="313899" y="0"/>
            <a:ext cx="11878101" cy="4939814"/>
          </a:xfrm>
          <a:prstGeom prst="rect">
            <a:avLst/>
          </a:prstGeom>
          <a:noFill/>
        </p:spPr>
        <p:txBody>
          <a:bodyPr wrap="square" rtlCol="0">
            <a:spAutoFit/>
          </a:bodyPr>
          <a:lstStyle/>
          <a:p>
            <a:r>
              <a:rPr lang="en-US" sz="2100" b="1" i="1" dirty="0">
                <a:solidFill>
                  <a:schemeClr val="accent1">
                    <a:lumMod val="50000"/>
                  </a:schemeClr>
                </a:solidFill>
                <a:latin typeface="Candara" panose="020E0502030303020204" pitchFamily="34" charset="0"/>
              </a:rPr>
              <a:t> if(</a:t>
            </a:r>
            <a:r>
              <a:rPr lang="en-US" sz="2100" b="1" i="1" dirty="0" err="1">
                <a:solidFill>
                  <a:schemeClr val="accent1">
                    <a:lumMod val="50000"/>
                  </a:schemeClr>
                </a:solidFill>
                <a:latin typeface="Candara" panose="020E0502030303020204" pitchFamily="34" charset="0"/>
              </a:rPr>
              <a:t>currentBestCDSize</a:t>
            </a:r>
            <a:r>
              <a:rPr lang="en-US" sz="2100" b="1" i="1" dirty="0">
                <a:solidFill>
                  <a:schemeClr val="accent1">
                    <a:lumMod val="50000"/>
                  </a:schemeClr>
                </a:solidFill>
                <a:latin typeface="Candara" panose="020E0502030303020204" pitchFamily="34" charset="0"/>
              </a:rPr>
              <a:t> &gt;= 699 or </a:t>
            </a:r>
            <a:r>
              <a:rPr lang="en-US" sz="2100" b="1" i="1" dirty="0" err="1">
                <a:solidFill>
                  <a:schemeClr val="accent1">
                    <a:lumMod val="50000"/>
                  </a:schemeClr>
                </a:solidFill>
                <a:latin typeface="Candara" panose="020E0502030303020204" pitchFamily="34" charset="0"/>
              </a:rPr>
              <a:t>allFileSize</a:t>
            </a:r>
            <a:r>
              <a:rPr lang="en-US" sz="2100" b="1" i="1" dirty="0">
                <a:solidFill>
                  <a:schemeClr val="accent1">
                    <a:lumMod val="50000"/>
                  </a:schemeClr>
                </a:solidFill>
                <a:latin typeface="Candara" panose="020E0502030303020204" pitchFamily="34" charset="0"/>
              </a:rPr>
              <a:t> &lt; 700):     </a:t>
            </a:r>
          </a:p>
          <a:p>
            <a:r>
              <a:rPr lang="en-US" sz="2100" b="1" i="1" dirty="0">
                <a:solidFill>
                  <a:schemeClr val="accent1">
                    <a:lumMod val="50000"/>
                  </a:schemeClr>
                </a:solidFill>
                <a:latin typeface="Candara" panose="020E0502030303020204" pitchFamily="34" charset="0"/>
              </a:rPr>
              <a:t>            </a:t>
            </a:r>
            <a:r>
              <a:rPr lang="en-US" sz="2100" b="1" i="1" dirty="0" err="1">
                <a:solidFill>
                  <a:schemeClr val="accent1">
                    <a:lumMod val="50000"/>
                  </a:schemeClr>
                </a:solidFill>
                <a:latin typeface="Candara" panose="020E0502030303020204" pitchFamily="34" charset="0"/>
              </a:rPr>
              <a:t>indexesToRemove</a:t>
            </a:r>
            <a:r>
              <a:rPr lang="en-US" sz="2100" b="1" i="1" dirty="0">
                <a:solidFill>
                  <a:schemeClr val="accent1">
                    <a:lumMod val="50000"/>
                  </a:schemeClr>
                </a:solidFill>
                <a:latin typeface="Candara" panose="020E0502030303020204" pitchFamily="34" charset="0"/>
              </a:rPr>
              <a:t> = []                    </a:t>
            </a:r>
          </a:p>
          <a:p>
            <a:r>
              <a:rPr lang="en-US" sz="2100" b="1" i="1" dirty="0">
                <a:solidFill>
                  <a:schemeClr val="accent1">
                    <a:lumMod val="50000"/>
                  </a:schemeClr>
                </a:solidFill>
                <a:latin typeface="Candara" panose="020E0502030303020204" pitchFamily="34" charset="0"/>
              </a:rPr>
              <a:t>            for </a:t>
            </a:r>
            <a:r>
              <a:rPr lang="en-US" sz="2100" b="1" i="1" dirty="0" err="1">
                <a:solidFill>
                  <a:schemeClr val="accent1">
                    <a:lumMod val="50000"/>
                  </a:schemeClr>
                </a:solidFill>
                <a:latin typeface="Candara" panose="020E0502030303020204" pitchFamily="34" charset="0"/>
              </a:rPr>
              <a:t>i</a:t>
            </a:r>
            <a:r>
              <a:rPr lang="en-US" sz="2100" b="1" i="1" dirty="0">
                <a:solidFill>
                  <a:schemeClr val="accent1">
                    <a:lumMod val="50000"/>
                  </a:schemeClr>
                </a:solidFill>
                <a:latin typeface="Candara" panose="020E0502030303020204" pitchFamily="34" charset="0"/>
              </a:rPr>
              <a:t> in range(0, </a:t>
            </a:r>
            <a:r>
              <a:rPr lang="en-US" sz="2100" b="1" i="1" dirty="0" err="1">
                <a:solidFill>
                  <a:schemeClr val="accent1">
                    <a:lumMod val="50000"/>
                  </a:schemeClr>
                </a:solidFill>
                <a:latin typeface="Candara" panose="020E0502030303020204" pitchFamily="34" charset="0"/>
              </a:rPr>
              <a:t>file_Cnt</a:t>
            </a:r>
            <a:r>
              <a:rPr lang="en-US" sz="2100" b="1" i="1" dirty="0">
                <a:solidFill>
                  <a:schemeClr val="accent1">
                    <a:lumMod val="50000"/>
                  </a:schemeClr>
                </a:solidFill>
                <a:latin typeface="Candara" panose="020E0502030303020204" pitchFamily="34" charset="0"/>
              </a:rPr>
              <a:t>):              </a:t>
            </a:r>
          </a:p>
          <a:p>
            <a:r>
              <a:rPr lang="en-US" sz="2100" b="1" i="1" dirty="0">
                <a:solidFill>
                  <a:schemeClr val="accent1">
                    <a:lumMod val="50000"/>
                  </a:schemeClr>
                </a:solidFill>
                <a:latin typeface="Candara" panose="020E0502030303020204" pitchFamily="34" charset="0"/>
              </a:rPr>
              <a:t>                if(</a:t>
            </a:r>
            <a:r>
              <a:rPr lang="en-US" sz="2100" b="1" i="1" dirty="0" err="1">
                <a:solidFill>
                  <a:schemeClr val="accent1">
                    <a:lumMod val="50000"/>
                  </a:schemeClr>
                </a:solidFill>
                <a:latin typeface="Candara" panose="020E0502030303020204" pitchFamily="34" charset="0"/>
              </a:rPr>
              <a:t>cdContents</a:t>
            </a:r>
            <a:r>
              <a:rPr lang="en-US" sz="2100" b="1" i="1" dirty="0">
                <a:solidFill>
                  <a:schemeClr val="accent1">
                    <a:lumMod val="50000"/>
                  </a:schemeClr>
                </a:solidFill>
                <a:latin typeface="Candara" panose="020E0502030303020204" pitchFamily="34" charset="0"/>
              </a:rPr>
              <a:t> &amp; (1 &lt;&lt; </a:t>
            </a:r>
            <a:r>
              <a:rPr lang="en-US" sz="2100" b="1" i="1" dirty="0" err="1">
                <a:solidFill>
                  <a:schemeClr val="accent1">
                    <a:lumMod val="50000"/>
                  </a:schemeClr>
                </a:solidFill>
                <a:latin typeface="Candara" panose="020E0502030303020204" pitchFamily="34" charset="0"/>
              </a:rPr>
              <a:t>i</a:t>
            </a:r>
            <a:r>
              <a:rPr lang="en-US" sz="2100" b="1" i="1" dirty="0">
                <a:solidFill>
                  <a:schemeClr val="accent1">
                    <a:lumMod val="50000"/>
                  </a:schemeClr>
                </a:solidFill>
                <a:latin typeface="Candara" panose="020E0502030303020204" pitchFamily="34" charset="0"/>
              </a:rPr>
              <a:t>) &gt; 0):      </a:t>
            </a:r>
          </a:p>
          <a:p>
            <a:r>
              <a:rPr lang="en-US" sz="2100" b="1" i="1" dirty="0">
                <a:solidFill>
                  <a:schemeClr val="accent1">
                    <a:lumMod val="50000"/>
                  </a:schemeClr>
                </a:solidFill>
                <a:latin typeface="Candara" panose="020E0502030303020204" pitchFamily="34" charset="0"/>
              </a:rPr>
              <a:t>                    </a:t>
            </a:r>
            <a:r>
              <a:rPr lang="en-US" sz="2100" b="1" i="1" dirty="0" err="1">
                <a:solidFill>
                  <a:schemeClr val="accent1">
                    <a:lumMod val="50000"/>
                  </a:schemeClr>
                </a:solidFill>
                <a:latin typeface="Candara" panose="020E0502030303020204" pitchFamily="34" charset="0"/>
              </a:rPr>
              <a:t>indexesToRemove.append</a:t>
            </a:r>
            <a:r>
              <a:rPr lang="en-US" sz="2100" b="1" i="1" dirty="0">
                <a:solidFill>
                  <a:schemeClr val="accent1">
                    <a:lumMod val="50000"/>
                  </a:schemeClr>
                </a:solidFill>
                <a:latin typeface="Candara" panose="020E0502030303020204" pitchFamily="34" charset="0"/>
              </a:rPr>
              <a:t>(</a:t>
            </a:r>
            <a:r>
              <a:rPr lang="en-US" sz="2100" b="1" i="1" dirty="0" err="1">
                <a:solidFill>
                  <a:schemeClr val="accent1">
                    <a:lumMod val="50000"/>
                  </a:schemeClr>
                </a:solidFill>
                <a:latin typeface="Candara" panose="020E0502030303020204" pitchFamily="34" charset="0"/>
              </a:rPr>
              <a:t>i</a:t>
            </a:r>
            <a:r>
              <a:rPr lang="en-US" sz="2100" b="1" i="1" dirty="0">
                <a:solidFill>
                  <a:schemeClr val="accent1">
                    <a:lumMod val="50000"/>
                  </a:schemeClr>
                </a:solidFill>
                <a:latin typeface="Candara" panose="020E0502030303020204" pitchFamily="34" charset="0"/>
              </a:rPr>
              <a:t>)       </a:t>
            </a:r>
          </a:p>
          <a:p>
            <a:r>
              <a:rPr lang="en-US" sz="2100" b="1" i="1" dirty="0">
                <a:solidFill>
                  <a:schemeClr val="accent1">
                    <a:lumMod val="50000"/>
                  </a:schemeClr>
                </a:solidFill>
                <a:latin typeface="Candara" panose="020E0502030303020204" pitchFamily="34" charset="0"/>
              </a:rPr>
              <a:t>            </a:t>
            </a:r>
            <a:r>
              <a:rPr lang="en-US" sz="2100" b="1" i="1" dirty="0" err="1">
                <a:solidFill>
                  <a:schemeClr val="accent1">
                    <a:lumMod val="50000"/>
                  </a:schemeClr>
                </a:solidFill>
                <a:latin typeface="Candara" panose="020E0502030303020204" pitchFamily="34" charset="0"/>
              </a:rPr>
              <a:t>indexesToRemove</a:t>
            </a:r>
            <a:r>
              <a:rPr lang="en-US" sz="2100" b="1" i="1" dirty="0">
                <a:solidFill>
                  <a:schemeClr val="accent1">
                    <a:lumMod val="50000"/>
                  </a:schemeClr>
                </a:solidFill>
                <a:latin typeface="Candara" panose="020E0502030303020204" pitchFamily="34" charset="0"/>
              </a:rPr>
              <a:t> = list(reversed(</a:t>
            </a:r>
            <a:r>
              <a:rPr lang="en-US" sz="2100" b="1" i="1" dirty="0" err="1">
                <a:solidFill>
                  <a:schemeClr val="accent1">
                    <a:lumMod val="50000"/>
                  </a:schemeClr>
                </a:solidFill>
                <a:latin typeface="Candara" panose="020E0502030303020204" pitchFamily="34" charset="0"/>
              </a:rPr>
              <a:t>indexesToRemove</a:t>
            </a:r>
            <a:r>
              <a:rPr lang="en-US" sz="2100" b="1" i="1" dirty="0">
                <a:solidFill>
                  <a:schemeClr val="accent1">
                    <a:lumMod val="50000"/>
                  </a:schemeClr>
                </a:solidFill>
                <a:latin typeface="Candara" panose="020E0502030303020204" pitchFamily="34" charset="0"/>
              </a:rPr>
              <a:t>))</a:t>
            </a:r>
          </a:p>
          <a:p>
            <a:r>
              <a:rPr lang="en-US" sz="2100" b="1" i="1" dirty="0">
                <a:solidFill>
                  <a:schemeClr val="accent1">
                    <a:lumMod val="50000"/>
                  </a:schemeClr>
                </a:solidFill>
                <a:latin typeface="Candara" panose="020E0502030303020204" pitchFamily="34" charset="0"/>
              </a:rPr>
              <a:t>            </a:t>
            </a:r>
            <a:r>
              <a:rPr lang="en-US" sz="2100" b="1" i="1" dirty="0" err="1">
                <a:solidFill>
                  <a:schemeClr val="accent1">
                    <a:lumMod val="50000"/>
                  </a:schemeClr>
                </a:solidFill>
                <a:latin typeface="Candara" panose="020E0502030303020204" pitchFamily="34" charset="0"/>
              </a:rPr>
              <a:t>doneSizes</a:t>
            </a:r>
            <a:r>
              <a:rPr lang="en-US" sz="2100" b="1" i="1" dirty="0">
                <a:solidFill>
                  <a:schemeClr val="accent1">
                    <a:lumMod val="50000"/>
                  </a:schemeClr>
                </a:solidFill>
                <a:latin typeface="Candara" panose="020E0502030303020204" pitchFamily="34" charset="0"/>
              </a:rPr>
              <a:t> += </a:t>
            </a:r>
            <a:r>
              <a:rPr lang="en-US" sz="2100" b="1" i="1" dirty="0" err="1">
                <a:solidFill>
                  <a:schemeClr val="accent1">
                    <a:lumMod val="50000"/>
                  </a:schemeClr>
                </a:solidFill>
                <a:latin typeface="Candara" panose="020E0502030303020204" pitchFamily="34" charset="0"/>
              </a:rPr>
              <a:t>currentBestCDSize</a:t>
            </a:r>
            <a:r>
              <a:rPr lang="en-US" sz="2100" b="1" i="1" dirty="0">
                <a:solidFill>
                  <a:schemeClr val="accent1">
                    <a:lumMod val="50000"/>
                  </a:schemeClr>
                </a:solidFill>
                <a:latin typeface="Candara" panose="020E0502030303020204" pitchFamily="34" charset="0"/>
              </a:rPr>
              <a:t>                         </a:t>
            </a:r>
          </a:p>
          <a:p>
            <a:r>
              <a:rPr lang="en-US" sz="2100" b="1" i="1" dirty="0">
                <a:solidFill>
                  <a:schemeClr val="accent1">
                    <a:lumMod val="50000"/>
                  </a:schemeClr>
                </a:solidFill>
                <a:latin typeface="Candara" panose="020E0502030303020204" pitchFamily="34" charset="0"/>
              </a:rPr>
              <a:t>            print("CD"+ str(</a:t>
            </a:r>
            <a:r>
              <a:rPr lang="en-US" sz="2100" b="1" i="1" dirty="0" err="1">
                <a:solidFill>
                  <a:schemeClr val="accent1">
                    <a:lumMod val="50000"/>
                  </a:schemeClr>
                </a:solidFill>
                <a:latin typeface="Candara" panose="020E0502030303020204" pitchFamily="34" charset="0"/>
              </a:rPr>
              <a:t>curCD</a:t>
            </a:r>
            <a:r>
              <a:rPr lang="en-US" sz="2100" b="1" i="1" dirty="0">
                <a:solidFill>
                  <a:schemeClr val="accent1">
                    <a:lumMod val="50000"/>
                  </a:schemeClr>
                </a:solidFill>
                <a:latin typeface="Candara" panose="020E0502030303020204" pitchFamily="34" charset="0"/>
              </a:rPr>
              <a:t>) + ": MP3 Count:" + str(</a:t>
            </a:r>
            <a:r>
              <a:rPr lang="en-US" sz="2100" b="1" i="1" dirty="0" err="1">
                <a:solidFill>
                  <a:schemeClr val="accent1">
                    <a:lumMod val="50000"/>
                  </a:schemeClr>
                </a:solidFill>
                <a:latin typeface="Candara" panose="020E0502030303020204" pitchFamily="34" charset="0"/>
              </a:rPr>
              <a:t>len</a:t>
            </a:r>
            <a:r>
              <a:rPr lang="en-US" sz="2100" b="1" i="1" dirty="0">
                <a:solidFill>
                  <a:schemeClr val="accent1">
                    <a:lumMod val="50000"/>
                  </a:schemeClr>
                </a:solidFill>
                <a:latin typeface="Candara" panose="020E0502030303020204" pitchFamily="34" charset="0"/>
              </a:rPr>
              <a:t>(</a:t>
            </a:r>
            <a:r>
              <a:rPr lang="en-US" sz="2100" b="1" i="1" dirty="0" err="1">
                <a:solidFill>
                  <a:schemeClr val="accent1">
                    <a:lumMod val="50000"/>
                  </a:schemeClr>
                </a:solidFill>
                <a:latin typeface="Candara" panose="020E0502030303020204" pitchFamily="34" charset="0"/>
              </a:rPr>
              <a:t>indexesToRemove</a:t>
            </a:r>
            <a:r>
              <a:rPr lang="en-US" sz="2100" b="1" i="1" dirty="0">
                <a:solidFill>
                  <a:schemeClr val="accent1">
                    <a:lumMod val="50000"/>
                  </a:schemeClr>
                </a:solidFill>
                <a:latin typeface="Candara" panose="020E0502030303020204" pitchFamily="34" charset="0"/>
              </a:rPr>
              <a:t>)) + " Size: " +                                    str(</a:t>
            </a:r>
            <a:r>
              <a:rPr lang="en-US" sz="2100" b="1" i="1" dirty="0" err="1">
                <a:solidFill>
                  <a:schemeClr val="accent1">
                    <a:lumMod val="50000"/>
                  </a:schemeClr>
                </a:solidFill>
                <a:latin typeface="Candara" panose="020E0502030303020204" pitchFamily="34" charset="0"/>
              </a:rPr>
              <a:t>currentBestCDSize</a:t>
            </a:r>
            <a:r>
              <a:rPr lang="en-US" sz="2100" b="1" i="1" dirty="0">
                <a:solidFill>
                  <a:schemeClr val="accent1">
                    <a:lumMod val="50000"/>
                  </a:schemeClr>
                </a:solidFill>
                <a:latin typeface="Candara" panose="020E0502030303020204" pitchFamily="34" charset="0"/>
              </a:rPr>
              <a:t>))</a:t>
            </a:r>
          </a:p>
          <a:p>
            <a:r>
              <a:rPr lang="en-US" sz="2100" b="1" i="1" dirty="0">
                <a:solidFill>
                  <a:schemeClr val="accent1">
                    <a:lumMod val="50000"/>
                  </a:schemeClr>
                </a:solidFill>
                <a:latin typeface="Candara" panose="020E0502030303020204" pitchFamily="34" charset="0"/>
              </a:rPr>
              <a:t>            </a:t>
            </a:r>
            <a:r>
              <a:rPr lang="en-US" sz="2100" b="1" i="1" dirty="0" err="1">
                <a:solidFill>
                  <a:schemeClr val="accent1">
                    <a:lumMod val="50000"/>
                  </a:schemeClr>
                </a:solidFill>
                <a:latin typeface="Candara" panose="020E0502030303020204" pitchFamily="34" charset="0"/>
              </a:rPr>
              <a:t>file_Cnt</a:t>
            </a:r>
            <a:r>
              <a:rPr lang="en-US" sz="2100" b="1" i="1" dirty="0">
                <a:solidFill>
                  <a:schemeClr val="accent1">
                    <a:lumMod val="50000"/>
                  </a:schemeClr>
                </a:solidFill>
                <a:latin typeface="Candara" panose="020E0502030303020204" pitchFamily="34" charset="0"/>
              </a:rPr>
              <a:t> = </a:t>
            </a:r>
            <a:r>
              <a:rPr lang="en-US" sz="2100" b="1" i="1" dirty="0" err="1">
                <a:solidFill>
                  <a:schemeClr val="accent1">
                    <a:lumMod val="50000"/>
                  </a:schemeClr>
                </a:solidFill>
                <a:latin typeface="Candara" panose="020E0502030303020204" pitchFamily="34" charset="0"/>
              </a:rPr>
              <a:t>file_Cnt</a:t>
            </a:r>
            <a:r>
              <a:rPr lang="en-US" sz="2100" b="1" i="1" dirty="0">
                <a:solidFill>
                  <a:schemeClr val="accent1">
                    <a:lumMod val="50000"/>
                  </a:schemeClr>
                </a:solidFill>
                <a:latin typeface="Candara" panose="020E0502030303020204" pitchFamily="34" charset="0"/>
              </a:rPr>
              <a:t> - </a:t>
            </a:r>
            <a:r>
              <a:rPr lang="en-US" sz="2100" b="1" i="1" dirty="0" err="1">
                <a:solidFill>
                  <a:schemeClr val="accent1">
                    <a:lumMod val="50000"/>
                  </a:schemeClr>
                </a:solidFill>
                <a:latin typeface="Candara" panose="020E0502030303020204" pitchFamily="34" charset="0"/>
              </a:rPr>
              <a:t>len</a:t>
            </a:r>
            <a:r>
              <a:rPr lang="en-US" sz="2100" b="1" i="1" dirty="0">
                <a:solidFill>
                  <a:schemeClr val="accent1">
                    <a:lumMod val="50000"/>
                  </a:schemeClr>
                </a:solidFill>
                <a:latin typeface="Candara" panose="020E0502030303020204" pitchFamily="34" charset="0"/>
              </a:rPr>
              <a:t>(</a:t>
            </a:r>
            <a:r>
              <a:rPr lang="en-US" sz="2100" b="1" i="1" dirty="0" err="1">
                <a:solidFill>
                  <a:schemeClr val="accent1">
                    <a:lumMod val="50000"/>
                  </a:schemeClr>
                </a:solidFill>
                <a:latin typeface="Candara" panose="020E0502030303020204" pitchFamily="34" charset="0"/>
              </a:rPr>
              <a:t>indexesToRemove</a:t>
            </a:r>
            <a:r>
              <a:rPr lang="en-US" sz="2100" b="1" i="1" dirty="0">
                <a:solidFill>
                  <a:schemeClr val="accent1">
                    <a:lumMod val="50000"/>
                  </a:schemeClr>
                </a:solidFill>
                <a:latin typeface="Candara" panose="020E0502030303020204" pitchFamily="34" charset="0"/>
              </a:rPr>
              <a:t>)  </a:t>
            </a:r>
          </a:p>
          <a:p>
            <a:r>
              <a:rPr lang="en-US" sz="2100" b="1" i="1" dirty="0">
                <a:solidFill>
                  <a:schemeClr val="accent1">
                    <a:lumMod val="50000"/>
                  </a:schemeClr>
                </a:solidFill>
                <a:latin typeface="Candara" panose="020E0502030303020204" pitchFamily="34" charset="0"/>
              </a:rPr>
              <a:t>            for </a:t>
            </a:r>
            <a:r>
              <a:rPr lang="en-US" sz="2100" b="1" i="1" dirty="0" err="1">
                <a:solidFill>
                  <a:schemeClr val="accent1">
                    <a:lumMod val="50000"/>
                  </a:schemeClr>
                </a:solidFill>
                <a:latin typeface="Candara" panose="020E0502030303020204" pitchFamily="34" charset="0"/>
              </a:rPr>
              <a:t>i</a:t>
            </a:r>
            <a:r>
              <a:rPr lang="en-US" sz="2100" b="1" i="1" dirty="0">
                <a:solidFill>
                  <a:schemeClr val="accent1">
                    <a:lumMod val="50000"/>
                  </a:schemeClr>
                </a:solidFill>
                <a:latin typeface="Candara" panose="020E0502030303020204" pitchFamily="34" charset="0"/>
              </a:rPr>
              <a:t> in range(</a:t>
            </a:r>
            <a:r>
              <a:rPr lang="en-US" sz="2100" b="1" i="1" dirty="0" err="1">
                <a:solidFill>
                  <a:schemeClr val="accent1">
                    <a:lumMod val="50000"/>
                  </a:schemeClr>
                </a:solidFill>
                <a:latin typeface="Candara" panose="020E0502030303020204" pitchFamily="34" charset="0"/>
              </a:rPr>
              <a:t>len</a:t>
            </a:r>
            <a:r>
              <a:rPr lang="en-US" sz="2100" b="1" i="1" dirty="0">
                <a:solidFill>
                  <a:schemeClr val="accent1">
                    <a:lumMod val="50000"/>
                  </a:schemeClr>
                </a:solidFill>
                <a:latin typeface="Candara" panose="020E0502030303020204" pitchFamily="34" charset="0"/>
              </a:rPr>
              <a:t>(</a:t>
            </a:r>
            <a:r>
              <a:rPr lang="en-US" sz="2100" b="1" i="1" dirty="0" err="1">
                <a:solidFill>
                  <a:schemeClr val="accent1">
                    <a:lumMod val="50000"/>
                  </a:schemeClr>
                </a:solidFill>
                <a:latin typeface="Candara" panose="020E0502030303020204" pitchFamily="34" charset="0"/>
              </a:rPr>
              <a:t>indexesToRemove</a:t>
            </a:r>
            <a:r>
              <a:rPr lang="en-US" sz="2100" b="1" i="1" dirty="0">
                <a:solidFill>
                  <a:schemeClr val="accent1">
                    <a:lumMod val="50000"/>
                  </a:schemeClr>
                </a:solidFill>
                <a:latin typeface="Candara" panose="020E0502030303020204" pitchFamily="34" charset="0"/>
              </a:rPr>
              <a:t>)):                  </a:t>
            </a:r>
          </a:p>
          <a:p>
            <a:r>
              <a:rPr lang="en-US" sz="2100" b="1" i="1" dirty="0">
                <a:solidFill>
                  <a:schemeClr val="accent1">
                    <a:lumMod val="50000"/>
                  </a:schemeClr>
                </a:solidFill>
                <a:latin typeface="Candara" panose="020E0502030303020204" pitchFamily="34" charset="0"/>
              </a:rPr>
              <a:t>                mp3s = </a:t>
            </a:r>
            <a:r>
              <a:rPr lang="en-US" sz="2100" b="1" i="1" dirty="0" err="1">
                <a:solidFill>
                  <a:schemeClr val="accent1">
                    <a:lumMod val="50000"/>
                  </a:schemeClr>
                </a:solidFill>
                <a:latin typeface="Candara" panose="020E0502030303020204" pitchFamily="34" charset="0"/>
              </a:rPr>
              <a:t>np.delete</a:t>
            </a:r>
            <a:r>
              <a:rPr lang="en-US" sz="2100" b="1" i="1" dirty="0">
                <a:solidFill>
                  <a:schemeClr val="accent1">
                    <a:lumMod val="50000"/>
                  </a:schemeClr>
                </a:solidFill>
                <a:latin typeface="Candara" panose="020E0502030303020204" pitchFamily="34" charset="0"/>
              </a:rPr>
              <a:t>(</a:t>
            </a:r>
            <a:r>
              <a:rPr lang="en-US" sz="2100" b="1" i="1" dirty="0" err="1">
                <a:solidFill>
                  <a:schemeClr val="accent1">
                    <a:lumMod val="50000"/>
                  </a:schemeClr>
                </a:solidFill>
                <a:latin typeface="Candara" panose="020E0502030303020204" pitchFamily="34" charset="0"/>
              </a:rPr>
              <a:t>file_sizes</a:t>
            </a:r>
            <a:r>
              <a:rPr lang="en-US" sz="2100" b="1" i="1" dirty="0">
                <a:solidFill>
                  <a:schemeClr val="accent1">
                    <a:lumMod val="50000"/>
                  </a:schemeClr>
                </a:solidFill>
                <a:latin typeface="Candara" panose="020E0502030303020204" pitchFamily="34" charset="0"/>
              </a:rPr>
              <a:t>, </a:t>
            </a:r>
            <a:r>
              <a:rPr lang="en-US" sz="2100" b="1" i="1" dirty="0" err="1">
                <a:solidFill>
                  <a:schemeClr val="accent1">
                    <a:lumMod val="50000"/>
                  </a:schemeClr>
                </a:solidFill>
                <a:latin typeface="Candara" panose="020E0502030303020204" pitchFamily="34" charset="0"/>
              </a:rPr>
              <a:t>indexesToRemove</a:t>
            </a:r>
            <a:r>
              <a:rPr lang="en-US" sz="2100" b="1" i="1" dirty="0">
                <a:solidFill>
                  <a:schemeClr val="accent1">
                    <a:lumMod val="50000"/>
                  </a:schemeClr>
                </a:solidFill>
                <a:latin typeface="Candara" panose="020E0502030303020204" pitchFamily="34" charset="0"/>
              </a:rPr>
              <a:t>[</a:t>
            </a:r>
            <a:r>
              <a:rPr lang="en-US" sz="2100" b="1" i="1" dirty="0" err="1">
                <a:solidFill>
                  <a:schemeClr val="accent1">
                    <a:lumMod val="50000"/>
                  </a:schemeClr>
                </a:solidFill>
                <a:latin typeface="Candara" panose="020E0502030303020204" pitchFamily="34" charset="0"/>
              </a:rPr>
              <a:t>i</a:t>
            </a:r>
            <a:r>
              <a:rPr lang="en-US" sz="2100" b="1" i="1" dirty="0">
                <a:solidFill>
                  <a:schemeClr val="accent1">
                    <a:lumMod val="50000"/>
                  </a:schemeClr>
                </a:solidFill>
                <a:latin typeface="Candara" panose="020E0502030303020204" pitchFamily="34" charset="0"/>
              </a:rPr>
              <a:t>]) </a:t>
            </a:r>
          </a:p>
          <a:p>
            <a:r>
              <a:rPr lang="en-US" sz="2100" b="1" i="1" dirty="0">
                <a:solidFill>
                  <a:schemeClr val="accent1">
                    <a:lumMod val="50000"/>
                  </a:schemeClr>
                </a:solidFill>
                <a:latin typeface="Candara" panose="020E0502030303020204" pitchFamily="34" charset="0"/>
              </a:rPr>
              <a:t>            </a:t>
            </a:r>
            <a:r>
              <a:rPr lang="en-US" sz="2100" b="1" i="1" dirty="0" err="1">
                <a:solidFill>
                  <a:schemeClr val="accent1">
                    <a:lumMod val="50000"/>
                  </a:schemeClr>
                </a:solidFill>
                <a:latin typeface="Candara" panose="020E0502030303020204" pitchFamily="34" charset="0"/>
              </a:rPr>
              <a:t>curCD</a:t>
            </a:r>
            <a:r>
              <a:rPr lang="en-US" sz="2100" b="1" i="1" dirty="0">
                <a:solidFill>
                  <a:schemeClr val="accent1">
                    <a:lumMod val="50000"/>
                  </a:schemeClr>
                </a:solidFill>
                <a:latin typeface="Candara" panose="020E0502030303020204" pitchFamily="34" charset="0"/>
              </a:rPr>
              <a:t> = </a:t>
            </a:r>
            <a:r>
              <a:rPr lang="en-US" sz="2100" b="1" i="1" dirty="0" err="1">
                <a:solidFill>
                  <a:schemeClr val="accent1">
                    <a:lumMod val="50000"/>
                  </a:schemeClr>
                </a:solidFill>
                <a:latin typeface="Candara" panose="020E0502030303020204" pitchFamily="34" charset="0"/>
              </a:rPr>
              <a:t>curCD</a:t>
            </a:r>
            <a:r>
              <a:rPr lang="en-US" sz="2100" b="1" i="1" dirty="0">
                <a:solidFill>
                  <a:schemeClr val="accent1">
                    <a:lumMod val="50000"/>
                  </a:schemeClr>
                </a:solidFill>
                <a:latin typeface="Candara" panose="020E0502030303020204" pitchFamily="34" charset="0"/>
              </a:rPr>
              <a:t> + 1</a:t>
            </a:r>
          </a:p>
          <a:p>
            <a:r>
              <a:rPr lang="en-US" sz="2100" b="1" i="1" dirty="0">
                <a:solidFill>
                  <a:schemeClr val="accent1">
                    <a:lumMod val="50000"/>
                  </a:schemeClr>
                </a:solidFill>
                <a:latin typeface="Candara" panose="020E0502030303020204" pitchFamily="34" charset="0"/>
              </a:rPr>
              <a:t>        else:</a:t>
            </a:r>
          </a:p>
          <a:p>
            <a:r>
              <a:rPr lang="en-US" sz="2100" b="1" i="1" dirty="0">
                <a:solidFill>
                  <a:schemeClr val="accent1">
                    <a:lumMod val="50000"/>
                  </a:schemeClr>
                </a:solidFill>
                <a:latin typeface="Candara" panose="020E0502030303020204" pitchFamily="34" charset="0"/>
              </a:rPr>
              <a:t>            continue</a:t>
            </a:r>
            <a:endParaRPr lang="en-IN" sz="2100" b="1" i="1" dirty="0">
              <a:solidFill>
                <a:schemeClr val="accent1">
                  <a:lumMod val="50000"/>
                </a:schemeClr>
              </a:solidFill>
              <a:latin typeface="Candara" panose="020E0502030303020204" pitchFamily="34" charset="0"/>
            </a:endParaRPr>
          </a:p>
        </p:txBody>
      </p:sp>
    </p:spTree>
    <p:extLst>
      <p:ext uri="{BB962C8B-B14F-4D97-AF65-F5344CB8AC3E}">
        <p14:creationId xmlns:p14="http://schemas.microsoft.com/office/powerpoint/2010/main" val="3340529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7C0EE-02E9-5ECF-2C57-643282FF0F47}"/>
              </a:ext>
            </a:extLst>
          </p:cNvPr>
          <p:cNvSpPr>
            <a:spLocks noGrp="1"/>
          </p:cNvSpPr>
          <p:nvPr>
            <p:ph type="title"/>
          </p:nvPr>
        </p:nvSpPr>
        <p:spPr>
          <a:xfrm>
            <a:off x="482221" y="-225749"/>
            <a:ext cx="11709779" cy="1507067"/>
          </a:xfrm>
        </p:spPr>
        <p:txBody>
          <a:bodyPr/>
          <a:lstStyle/>
          <a:p>
            <a:r>
              <a:rPr lang="en-IN" b="1" u="sng" dirty="0">
                <a:solidFill>
                  <a:schemeClr val="accent1">
                    <a:lumMod val="50000"/>
                  </a:schemeClr>
                </a:solidFill>
                <a:latin typeface="Arial" panose="020B0604020202020204" pitchFamily="34" charset="0"/>
                <a:cs typeface="Arial" panose="020B0604020202020204" pitchFamily="34" charset="0"/>
              </a:rPr>
              <a:t>VARIABLE/PARAMETER INITIALIZATION:</a:t>
            </a:r>
          </a:p>
        </p:txBody>
      </p:sp>
      <p:sp>
        <p:nvSpPr>
          <p:cNvPr id="3" name="Content Placeholder 2">
            <a:extLst>
              <a:ext uri="{FF2B5EF4-FFF2-40B4-BE49-F238E27FC236}">
                <a16:creationId xmlns:a16="http://schemas.microsoft.com/office/drawing/2014/main" id="{46A31BD0-F9F8-8CA2-9796-6DB7C3E37A1A}"/>
              </a:ext>
            </a:extLst>
          </p:cNvPr>
          <p:cNvSpPr>
            <a:spLocks noGrp="1"/>
          </p:cNvSpPr>
          <p:nvPr>
            <p:ph idx="1"/>
          </p:nvPr>
        </p:nvSpPr>
        <p:spPr>
          <a:xfrm>
            <a:off x="163773" y="3429000"/>
            <a:ext cx="11900848" cy="3429000"/>
          </a:xfrm>
        </p:spPr>
        <p:txBody>
          <a:bodyPr>
            <a:normAutofit/>
          </a:bodyPr>
          <a:lstStyle/>
          <a:p>
            <a:pPr algn="just"/>
            <a:r>
              <a:rPr lang="en-US" sz="2400" dirty="0">
                <a:solidFill>
                  <a:schemeClr val="tx2">
                    <a:lumMod val="20000"/>
                    <a:lumOff val="80000"/>
                  </a:schemeClr>
                </a:solidFill>
                <a:latin typeface="Arial" panose="020B0604020202020204" pitchFamily="34" charset="0"/>
                <a:cs typeface="Arial" panose="020B0604020202020204" pitchFamily="34" charset="0"/>
              </a:rPr>
              <a:t>Count of initial population of chromosomes is initialized to 0.</a:t>
            </a:r>
          </a:p>
          <a:p>
            <a:pPr algn="just"/>
            <a:r>
              <a:rPr lang="en-US" sz="2400" dirty="0">
                <a:solidFill>
                  <a:schemeClr val="tx2">
                    <a:lumMod val="20000"/>
                    <a:lumOff val="80000"/>
                  </a:schemeClr>
                </a:solidFill>
                <a:latin typeface="Arial" panose="020B0604020202020204" pitchFamily="34" charset="0"/>
                <a:cs typeface="Arial" panose="020B0604020202020204" pitchFamily="34" charset="0"/>
              </a:rPr>
              <a:t>Total number of files is set to 100.</a:t>
            </a:r>
          </a:p>
          <a:p>
            <a:pPr algn="just"/>
            <a:r>
              <a:rPr lang="en-US" sz="2400" dirty="0">
                <a:solidFill>
                  <a:schemeClr val="tx2">
                    <a:lumMod val="20000"/>
                    <a:lumOff val="80000"/>
                  </a:schemeClr>
                </a:solidFill>
                <a:latin typeface="Arial" panose="020B0604020202020204" pitchFamily="34" charset="0"/>
                <a:cs typeface="Arial" panose="020B0604020202020204" pitchFamily="34" charset="0"/>
              </a:rPr>
              <a:t>No. of iterations for producing </a:t>
            </a:r>
            <a:r>
              <a:rPr lang="en-US" sz="2400" dirty="0" err="1">
                <a:solidFill>
                  <a:schemeClr val="tx2">
                    <a:lumMod val="20000"/>
                    <a:lumOff val="80000"/>
                  </a:schemeClr>
                </a:solidFill>
                <a:latin typeface="Arial" panose="020B0604020202020204" pitchFamily="34" charset="0"/>
                <a:cs typeface="Arial" panose="020B0604020202020204" pitchFamily="34" charset="0"/>
              </a:rPr>
              <a:t>offsprings</a:t>
            </a:r>
            <a:r>
              <a:rPr lang="en-US" sz="2400" dirty="0">
                <a:solidFill>
                  <a:schemeClr val="tx2">
                    <a:lumMod val="20000"/>
                    <a:lumOff val="80000"/>
                  </a:schemeClr>
                </a:solidFill>
                <a:latin typeface="Arial" panose="020B0604020202020204" pitchFamily="34" charset="0"/>
                <a:cs typeface="Arial" panose="020B0604020202020204" pitchFamily="34" charset="0"/>
              </a:rPr>
              <a:t> is set to 3.</a:t>
            </a:r>
          </a:p>
          <a:p>
            <a:pPr algn="just"/>
            <a:r>
              <a:rPr lang="en-US" sz="2400" dirty="0">
                <a:solidFill>
                  <a:schemeClr val="tx2">
                    <a:lumMod val="20000"/>
                    <a:lumOff val="80000"/>
                  </a:schemeClr>
                </a:solidFill>
                <a:latin typeface="Arial" panose="020B0604020202020204" pitchFamily="34" charset="0"/>
                <a:cs typeface="Arial" panose="020B0604020202020204" pitchFamily="34" charset="0"/>
              </a:rPr>
              <a:t>Maximum file size is 100 here.</a:t>
            </a:r>
          </a:p>
          <a:p>
            <a:pPr algn="just"/>
            <a:r>
              <a:rPr lang="en-US" sz="2400" dirty="0">
                <a:solidFill>
                  <a:schemeClr val="tx2">
                    <a:lumMod val="20000"/>
                    <a:lumOff val="80000"/>
                  </a:schemeClr>
                </a:solidFill>
                <a:latin typeface="Arial" panose="020B0604020202020204" pitchFamily="34" charset="0"/>
                <a:cs typeface="Arial" panose="020B0604020202020204" pitchFamily="34" charset="0"/>
              </a:rPr>
              <a:t>Each of the 100 files is assigned a size(b/w 0 to 100).</a:t>
            </a:r>
          </a:p>
          <a:p>
            <a:pPr algn="just"/>
            <a:r>
              <a:rPr lang="en-US" sz="2400" dirty="0">
                <a:solidFill>
                  <a:schemeClr val="tx2">
                    <a:lumMod val="20000"/>
                    <a:lumOff val="80000"/>
                  </a:schemeClr>
                </a:solidFill>
                <a:latin typeface="Arial" panose="020B0604020202020204" pitchFamily="34" charset="0"/>
                <a:cs typeface="Arial" panose="020B0604020202020204" pitchFamily="34" charset="0"/>
              </a:rPr>
              <a:t>All the parameters are passed to the train function</a:t>
            </a:r>
            <a:endParaRPr lang="en-IN" sz="2400" dirty="0">
              <a:solidFill>
                <a:schemeClr val="tx2">
                  <a:lumMod val="20000"/>
                  <a:lumOff val="80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274958A-0E8B-D919-0013-329F2965B63E}"/>
              </a:ext>
            </a:extLst>
          </p:cNvPr>
          <p:cNvSpPr txBox="1"/>
          <p:nvPr/>
        </p:nvSpPr>
        <p:spPr>
          <a:xfrm>
            <a:off x="482221" y="859066"/>
            <a:ext cx="11136572" cy="2569934"/>
          </a:xfrm>
          <a:prstGeom prst="rect">
            <a:avLst/>
          </a:prstGeom>
          <a:noFill/>
        </p:spPr>
        <p:txBody>
          <a:bodyPr wrap="square" rtlCol="0">
            <a:spAutoFit/>
          </a:bodyPr>
          <a:lstStyle/>
          <a:p>
            <a:r>
              <a:rPr lang="en-US" sz="2300" b="1" i="1" dirty="0">
                <a:solidFill>
                  <a:schemeClr val="accent1">
                    <a:lumMod val="50000"/>
                  </a:schemeClr>
                </a:solidFill>
                <a:latin typeface="Candara" panose="020E0502030303020204" pitchFamily="34" charset="0"/>
              </a:rPr>
              <a:t>population = 10                           </a:t>
            </a:r>
          </a:p>
          <a:p>
            <a:r>
              <a:rPr lang="en-US" sz="2300" b="1" i="1" dirty="0" err="1">
                <a:solidFill>
                  <a:schemeClr val="accent1">
                    <a:lumMod val="50000"/>
                  </a:schemeClr>
                </a:solidFill>
                <a:latin typeface="Candara" panose="020E0502030303020204" pitchFamily="34" charset="0"/>
              </a:rPr>
              <a:t>file_Cnt</a:t>
            </a:r>
            <a:r>
              <a:rPr lang="en-US" sz="2300" b="1" i="1" dirty="0">
                <a:solidFill>
                  <a:schemeClr val="accent1">
                    <a:lumMod val="50000"/>
                  </a:schemeClr>
                </a:solidFill>
                <a:latin typeface="Candara" panose="020E0502030303020204" pitchFamily="34" charset="0"/>
              </a:rPr>
              <a:t> = 100</a:t>
            </a:r>
          </a:p>
          <a:p>
            <a:r>
              <a:rPr lang="en-US" sz="2300" b="1" i="1" dirty="0" err="1">
                <a:solidFill>
                  <a:schemeClr val="accent1">
                    <a:lumMod val="50000"/>
                  </a:schemeClr>
                </a:solidFill>
                <a:latin typeface="Candara" panose="020E0502030303020204" pitchFamily="34" charset="0"/>
              </a:rPr>
              <a:t>generationsPerCD</a:t>
            </a:r>
            <a:r>
              <a:rPr lang="en-US" sz="2300" b="1" i="1" dirty="0">
                <a:solidFill>
                  <a:schemeClr val="accent1">
                    <a:lumMod val="50000"/>
                  </a:schemeClr>
                </a:solidFill>
                <a:latin typeface="Candara" panose="020E0502030303020204" pitchFamily="34" charset="0"/>
              </a:rPr>
              <a:t> = 3                      </a:t>
            </a:r>
          </a:p>
          <a:p>
            <a:r>
              <a:rPr lang="en-US" sz="2300" b="1" i="1" dirty="0" err="1">
                <a:solidFill>
                  <a:schemeClr val="accent1">
                    <a:lumMod val="50000"/>
                  </a:schemeClr>
                </a:solidFill>
                <a:latin typeface="Candara" panose="020E0502030303020204" pitchFamily="34" charset="0"/>
              </a:rPr>
              <a:t>maxFileSize</a:t>
            </a:r>
            <a:r>
              <a:rPr lang="en-US" sz="2300" b="1" i="1" dirty="0">
                <a:solidFill>
                  <a:schemeClr val="accent1">
                    <a:lumMod val="50000"/>
                  </a:schemeClr>
                </a:solidFill>
                <a:latin typeface="Candara" panose="020E0502030303020204" pitchFamily="34" charset="0"/>
              </a:rPr>
              <a:t> = 100</a:t>
            </a:r>
          </a:p>
          <a:p>
            <a:r>
              <a:rPr lang="en-US" sz="2300" b="1" i="1" dirty="0" err="1">
                <a:solidFill>
                  <a:schemeClr val="accent1">
                    <a:lumMod val="50000"/>
                  </a:schemeClr>
                </a:solidFill>
                <a:latin typeface="Candara" panose="020E0502030303020204" pitchFamily="34" charset="0"/>
              </a:rPr>
              <a:t>file_sizes</a:t>
            </a:r>
            <a:r>
              <a:rPr lang="en-US" sz="2300" b="1" i="1" dirty="0">
                <a:solidFill>
                  <a:schemeClr val="accent1">
                    <a:lumMod val="50000"/>
                  </a:schemeClr>
                </a:solidFill>
                <a:latin typeface="Candara" panose="020E0502030303020204" pitchFamily="34" charset="0"/>
              </a:rPr>
              <a:t> = </a:t>
            </a:r>
            <a:r>
              <a:rPr lang="en-US" sz="2300" b="1" i="1" dirty="0" err="1">
                <a:solidFill>
                  <a:schemeClr val="accent1">
                    <a:lumMod val="50000"/>
                  </a:schemeClr>
                </a:solidFill>
                <a:latin typeface="Candara" panose="020E0502030303020204" pitchFamily="34" charset="0"/>
              </a:rPr>
              <a:t>maxFileSize</a:t>
            </a:r>
            <a:r>
              <a:rPr lang="en-US" sz="2300" b="1" i="1" dirty="0">
                <a:solidFill>
                  <a:schemeClr val="accent1">
                    <a:lumMod val="50000"/>
                  </a:schemeClr>
                </a:solidFill>
                <a:latin typeface="Candara" panose="020E0502030303020204" pitchFamily="34" charset="0"/>
              </a:rPr>
              <a:t>*</a:t>
            </a:r>
            <a:r>
              <a:rPr lang="en-US" sz="2300" b="1" i="1" dirty="0" err="1">
                <a:solidFill>
                  <a:schemeClr val="accent1">
                    <a:lumMod val="50000"/>
                  </a:schemeClr>
                </a:solidFill>
                <a:latin typeface="Candara" panose="020E0502030303020204" pitchFamily="34" charset="0"/>
              </a:rPr>
              <a:t>np.random.rand</a:t>
            </a:r>
            <a:r>
              <a:rPr lang="en-US" sz="2300" b="1" i="1" dirty="0">
                <a:solidFill>
                  <a:schemeClr val="accent1">
                    <a:lumMod val="50000"/>
                  </a:schemeClr>
                </a:solidFill>
                <a:latin typeface="Candara" panose="020E0502030303020204" pitchFamily="34" charset="0"/>
              </a:rPr>
              <a:t>(</a:t>
            </a:r>
            <a:r>
              <a:rPr lang="en-US" sz="2300" b="1" i="1" dirty="0" err="1">
                <a:solidFill>
                  <a:schemeClr val="accent1">
                    <a:lumMod val="50000"/>
                  </a:schemeClr>
                </a:solidFill>
                <a:latin typeface="Candara" panose="020E0502030303020204" pitchFamily="34" charset="0"/>
              </a:rPr>
              <a:t>file_Cnt</a:t>
            </a:r>
            <a:r>
              <a:rPr lang="en-US" sz="2300" b="1" i="1" dirty="0">
                <a:solidFill>
                  <a:schemeClr val="accent1">
                    <a:lumMod val="50000"/>
                  </a:schemeClr>
                </a:solidFill>
                <a:latin typeface="Candara" panose="020E0502030303020204" pitchFamily="34" charset="0"/>
              </a:rPr>
              <a:t>, 1)</a:t>
            </a:r>
          </a:p>
          <a:p>
            <a:r>
              <a:rPr lang="en-US" sz="2300" b="1" i="1" dirty="0" err="1">
                <a:solidFill>
                  <a:schemeClr val="accent1">
                    <a:lumMod val="50000"/>
                  </a:schemeClr>
                </a:solidFill>
                <a:latin typeface="Candara" panose="020E0502030303020204" pitchFamily="34" charset="0"/>
              </a:rPr>
              <a:t>implement_ga</a:t>
            </a:r>
            <a:r>
              <a:rPr lang="en-US" sz="2300" b="1" i="1" dirty="0">
                <a:solidFill>
                  <a:schemeClr val="accent1">
                    <a:lumMod val="50000"/>
                  </a:schemeClr>
                </a:solidFill>
                <a:latin typeface="Candara" panose="020E0502030303020204" pitchFamily="34" charset="0"/>
              </a:rPr>
              <a:t>(</a:t>
            </a:r>
            <a:r>
              <a:rPr lang="en-US" sz="2300" b="1" i="1" dirty="0" err="1">
                <a:solidFill>
                  <a:schemeClr val="accent1">
                    <a:lumMod val="50000"/>
                  </a:schemeClr>
                </a:solidFill>
                <a:latin typeface="Candara" panose="020E0502030303020204" pitchFamily="34" charset="0"/>
              </a:rPr>
              <a:t>file_Cnt</a:t>
            </a:r>
            <a:r>
              <a:rPr lang="en-US" sz="2300" b="1" i="1" dirty="0">
                <a:solidFill>
                  <a:schemeClr val="accent1">
                    <a:lumMod val="50000"/>
                  </a:schemeClr>
                </a:solidFill>
                <a:latin typeface="Candara" panose="020E0502030303020204" pitchFamily="34" charset="0"/>
              </a:rPr>
              <a:t>, </a:t>
            </a:r>
            <a:r>
              <a:rPr lang="en-US" sz="2300" b="1" i="1" dirty="0" err="1">
                <a:solidFill>
                  <a:schemeClr val="accent1">
                    <a:lumMod val="50000"/>
                  </a:schemeClr>
                </a:solidFill>
                <a:latin typeface="Candara" panose="020E0502030303020204" pitchFamily="34" charset="0"/>
              </a:rPr>
              <a:t>file_sizes</a:t>
            </a:r>
            <a:r>
              <a:rPr lang="en-US" sz="2300" b="1" i="1" dirty="0">
                <a:solidFill>
                  <a:schemeClr val="accent1">
                    <a:lumMod val="50000"/>
                  </a:schemeClr>
                </a:solidFill>
                <a:latin typeface="Candara" panose="020E0502030303020204" pitchFamily="34" charset="0"/>
              </a:rPr>
              <a:t>, population, </a:t>
            </a:r>
            <a:r>
              <a:rPr lang="en-US" sz="2300" b="1" i="1" dirty="0" err="1">
                <a:solidFill>
                  <a:schemeClr val="accent1">
                    <a:lumMod val="50000"/>
                  </a:schemeClr>
                </a:solidFill>
                <a:latin typeface="Candara" panose="020E0502030303020204" pitchFamily="34" charset="0"/>
              </a:rPr>
              <a:t>generationsPerCD</a:t>
            </a:r>
            <a:r>
              <a:rPr lang="en-US" sz="2300" b="1" i="1" dirty="0">
                <a:solidFill>
                  <a:schemeClr val="accent1">
                    <a:lumMod val="50000"/>
                  </a:schemeClr>
                </a:solidFill>
                <a:latin typeface="Candara" panose="020E0502030303020204" pitchFamily="34" charset="0"/>
              </a:rPr>
              <a:t>)</a:t>
            </a:r>
          </a:p>
          <a:p>
            <a:r>
              <a:rPr lang="en-US" sz="2300" b="1" i="1" dirty="0">
                <a:solidFill>
                  <a:schemeClr val="accent1">
                    <a:lumMod val="50000"/>
                  </a:schemeClr>
                </a:solidFill>
                <a:latin typeface="Candara" panose="020E0502030303020204" pitchFamily="34" charset="0"/>
              </a:rPr>
              <a:t>#size of each CD=700</a:t>
            </a:r>
            <a:endParaRPr lang="en-IN" sz="2300" b="1" i="1" dirty="0">
              <a:solidFill>
                <a:schemeClr val="accent1">
                  <a:lumMod val="50000"/>
                </a:schemeClr>
              </a:solidFill>
              <a:latin typeface="Candara" panose="020E0502030303020204" pitchFamily="34" charset="0"/>
            </a:endParaRPr>
          </a:p>
        </p:txBody>
      </p:sp>
    </p:spTree>
    <p:extLst>
      <p:ext uri="{BB962C8B-B14F-4D97-AF65-F5344CB8AC3E}">
        <p14:creationId xmlns:p14="http://schemas.microsoft.com/office/powerpoint/2010/main" val="43970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4ADBB-3659-2DD5-02F4-50E0A6B508C9}"/>
              </a:ext>
            </a:extLst>
          </p:cNvPr>
          <p:cNvSpPr>
            <a:spLocks noGrp="1"/>
          </p:cNvSpPr>
          <p:nvPr>
            <p:ph type="title"/>
          </p:nvPr>
        </p:nvSpPr>
        <p:spPr>
          <a:xfrm>
            <a:off x="493143" y="-166554"/>
            <a:ext cx="8534400" cy="1507067"/>
          </a:xfrm>
        </p:spPr>
        <p:txBody>
          <a:bodyPr/>
          <a:lstStyle/>
          <a:p>
            <a:r>
              <a:rPr lang="en-IN" b="1" u="sng" dirty="0">
                <a:solidFill>
                  <a:schemeClr val="accent1">
                    <a:lumMod val="50000"/>
                  </a:schemeClr>
                </a:solidFill>
                <a:latin typeface="Arial" panose="020B0604020202020204" pitchFamily="34" charset="0"/>
                <a:cs typeface="Arial" panose="020B0604020202020204" pitchFamily="34" charset="0"/>
              </a:rPr>
              <a:t>OUTPUT SCREENSHOT :</a:t>
            </a:r>
          </a:p>
        </p:txBody>
      </p:sp>
      <p:pic>
        <p:nvPicPr>
          <p:cNvPr id="11" name="Content Placeholder 10">
            <a:extLst>
              <a:ext uri="{FF2B5EF4-FFF2-40B4-BE49-F238E27FC236}">
                <a16:creationId xmlns:a16="http://schemas.microsoft.com/office/drawing/2014/main" id="{AED4C799-C999-FB21-0673-FDB9CB3ED47D}"/>
              </a:ext>
            </a:extLst>
          </p:cNvPr>
          <p:cNvPicPr>
            <a:picLocks noGrp="1" noChangeAspect="1"/>
          </p:cNvPicPr>
          <p:nvPr>
            <p:ph idx="1"/>
          </p:nvPr>
        </p:nvPicPr>
        <p:blipFill>
          <a:blip r:embed="rId2"/>
          <a:stretch>
            <a:fillRect/>
          </a:stretch>
        </p:blipFill>
        <p:spPr>
          <a:xfrm>
            <a:off x="493143" y="1446663"/>
            <a:ext cx="10358359" cy="4207688"/>
          </a:xfrm>
        </p:spPr>
      </p:pic>
    </p:spTree>
    <p:extLst>
      <p:ext uri="{BB962C8B-B14F-4D97-AF65-F5344CB8AC3E}">
        <p14:creationId xmlns:p14="http://schemas.microsoft.com/office/powerpoint/2010/main" val="3539219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FA299-1A7F-B023-B21D-BFD6834EB6A8}"/>
              </a:ext>
            </a:extLst>
          </p:cNvPr>
          <p:cNvSpPr>
            <a:spLocks noGrp="1"/>
          </p:cNvSpPr>
          <p:nvPr>
            <p:ph type="title"/>
          </p:nvPr>
        </p:nvSpPr>
        <p:spPr>
          <a:xfrm>
            <a:off x="497599" y="0"/>
            <a:ext cx="8534400" cy="1507067"/>
          </a:xfrm>
        </p:spPr>
        <p:txBody>
          <a:bodyPr/>
          <a:lstStyle/>
          <a:p>
            <a:r>
              <a:rPr lang="en-IN" b="1" dirty="0">
                <a:solidFill>
                  <a:schemeClr val="accent1">
                    <a:lumMod val="50000"/>
                  </a:schemeClr>
                </a:solidFill>
                <a:latin typeface="Calisto MT" panose="02040603050505030304" pitchFamily="18" charset="0"/>
              </a:rPr>
              <a:t>RESULT DISCUSSION:</a:t>
            </a:r>
          </a:p>
        </p:txBody>
      </p:sp>
      <p:sp>
        <p:nvSpPr>
          <p:cNvPr id="3" name="Content Placeholder 2">
            <a:extLst>
              <a:ext uri="{FF2B5EF4-FFF2-40B4-BE49-F238E27FC236}">
                <a16:creationId xmlns:a16="http://schemas.microsoft.com/office/drawing/2014/main" id="{7C82D21B-A2BF-5104-95EE-DA7C04436AD9}"/>
              </a:ext>
            </a:extLst>
          </p:cNvPr>
          <p:cNvSpPr>
            <a:spLocks noGrp="1"/>
          </p:cNvSpPr>
          <p:nvPr>
            <p:ph idx="1"/>
          </p:nvPr>
        </p:nvSpPr>
        <p:spPr>
          <a:xfrm>
            <a:off x="292325" y="536511"/>
            <a:ext cx="11196802" cy="3615267"/>
          </a:xfrm>
        </p:spPr>
        <p:txBody>
          <a:bodyPr>
            <a:normAutofit/>
          </a:bodyPr>
          <a:lstStyle/>
          <a:p>
            <a:pPr algn="just"/>
            <a:r>
              <a:rPr lang="en-IN" sz="2400" dirty="0">
                <a:solidFill>
                  <a:schemeClr val="accent1">
                    <a:lumMod val="50000"/>
                  </a:schemeClr>
                </a:solidFill>
                <a:latin typeface="Arial" panose="020B0604020202020204" pitchFamily="34" charset="0"/>
                <a:cs typeface="Arial" panose="020B0604020202020204" pitchFamily="34" charset="0"/>
              </a:rPr>
              <a:t>We have been able to attain a near perfect result with our code. This is supported by the fact that all CDs baring the last one have been near completely filled up by the files. The last CD is under-utilized because of less number of files available to store. Hence, our goal of efficient(maximum) utilization of available space has been successfully achieved.</a:t>
            </a:r>
          </a:p>
        </p:txBody>
      </p:sp>
    </p:spTree>
    <p:extLst>
      <p:ext uri="{BB962C8B-B14F-4D97-AF65-F5344CB8AC3E}">
        <p14:creationId xmlns:p14="http://schemas.microsoft.com/office/powerpoint/2010/main" val="836675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AAF9E4-B1F7-7F7D-57F8-2491DA15661C}"/>
              </a:ext>
            </a:extLst>
          </p:cNvPr>
          <p:cNvSpPr>
            <a:spLocks noGrp="1"/>
          </p:cNvSpPr>
          <p:nvPr>
            <p:ph idx="1"/>
          </p:nvPr>
        </p:nvSpPr>
        <p:spPr>
          <a:xfrm>
            <a:off x="0" y="359672"/>
            <a:ext cx="11782087" cy="6858000"/>
          </a:xfrm>
        </p:spPr>
        <p:txBody>
          <a:bodyPr>
            <a:normAutofit/>
          </a:bodyPr>
          <a:lstStyle/>
          <a:p>
            <a:pPr marL="0" indent="0" algn="just">
              <a:buNone/>
            </a:pPr>
            <a:r>
              <a:rPr lang="en-US" sz="2400" b="1" i="0" dirty="0">
                <a:solidFill>
                  <a:schemeClr val="accent1">
                    <a:lumMod val="50000"/>
                  </a:schemeClr>
                </a:solidFill>
                <a:effectLst/>
                <a:latin typeface="Arial" panose="020B0604020202020204" pitchFamily="34" charset="0"/>
              </a:rPr>
              <a:t>    </a:t>
            </a:r>
            <a:r>
              <a:rPr lang="en-US" sz="2800" b="1" i="0" u="sng" dirty="0">
                <a:solidFill>
                  <a:schemeClr val="accent1">
                    <a:lumMod val="50000"/>
                  </a:schemeClr>
                </a:solidFill>
                <a:effectLst/>
                <a:latin typeface="Century Gothic (Body)"/>
              </a:rPr>
              <a:t>METHODOLOGY:</a:t>
            </a:r>
          </a:p>
          <a:p>
            <a:pPr algn="just"/>
            <a:r>
              <a:rPr lang="en-US" sz="2100" dirty="0">
                <a:solidFill>
                  <a:schemeClr val="accent1">
                    <a:lumMod val="50000"/>
                  </a:schemeClr>
                </a:solidFill>
                <a:latin typeface="Arial" panose="020B0604020202020204" pitchFamily="34" charset="0"/>
              </a:rPr>
              <a:t>W</a:t>
            </a:r>
            <a:r>
              <a:rPr lang="en-US" sz="2100" b="0" i="0" dirty="0">
                <a:solidFill>
                  <a:schemeClr val="accent1">
                    <a:lumMod val="50000"/>
                  </a:schemeClr>
                </a:solidFill>
                <a:effectLst/>
                <a:latin typeface="Arial" panose="020B0604020202020204" pitchFamily="34" charset="0"/>
              </a:rPr>
              <a:t>e designed a genetic algorithm to solve the problem. We encoded the entries, used the appropriate genetic operators, and handled the multiple CDs using their storage capacity to near maximum.</a:t>
            </a:r>
          </a:p>
          <a:p>
            <a:pPr algn="just"/>
            <a:r>
              <a:rPr lang="en-IN" sz="2100" dirty="0">
                <a:solidFill>
                  <a:schemeClr val="accent1">
                    <a:lumMod val="50000"/>
                  </a:schemeClr>
                </a:solidFill>
                <a:latin typeface="Arial" panose="020B0604020202020204" pitchFamily="34" charset="0"/>
                <a:cs typeface="Arial" panose="020B0604020202020204" pitchFamily="34" charset="0"/>
              </a:rPr>
              <a:t>The genetic algorithm runs for one CD at a time and runs till all the files are not stored on the CDs.</a:t>
            </a:r>
          </a:p>
          <a:p>
            <a:pPr algn="just"/>
            <a:r>
              <a:rPr lang="en-IN" sz="2100" dirty="0">
                <a:solidFill>
                  <a:schemeClr val="accent1">
                    <a:lumMod val="50000"/>
                  </a:schemeClr>
                </a:solidFill>
                <a:latin typeface="Arial" panose="020B0604020202020204" pitchFamily="34" charset="0"/>
                <a:cs typeface="Arial" panose="020B0604020202020204" pitchFamily="34" charset="0"/>
              </a:rPr>
              <a:t>It treats each file as a bit and a sequence of such bits forms a chromosome.</a:t>
            </a:r>
          </a:p>
          <a:p>
            <a:pPr algn="just"/>
            <a:r>
              <a:rPr lang="en-IN" sz="2100" dirty="0">
                <a:solidFill>
                  <a:schemeClr val="accent1">
                    <a:lumMod val="50000"/>
                  </a:schemeClr>
                </a:solidFill>
                <a:latin typeface="Arial" panose="020B0604020202020204" pitchFamily="34" charset="0"/>
                <a:cs typeface="Arial" panose="020B0604020202020204" pitchFamily="34" charset="0"/>
              </a:rPr>
              <a:t>If a file is to be stored on a particular CD , it is represented by bit ‘1’ in the chromosome and if not, then ‘0’ bit represents it.</a:t>
            </a:r>
          </a:p>
          <a:p>
            <a:pPr algn="just"/>
            <a:r>
              <a:rPr lang="en-IN" sz="2100" dirty="0">
                <a:solidFill>
                  <a:schemeClr val="accent1">
                    <a:lumMod val="50000"/>
                  </a:schemeClr>
                </a:solidFill>
                <a:latin typeface="Arial" panose="020B0604020202020204" pitchFamily="34" charset="0"/>
                <a:cs typeface="Arial" panose="020B0604020202020204" pitchFamily="34" charset="0"/>
              </a:rPr>
              <a:t>The genetic algorithm’s task is to produce the near best chromosome for each and every CD.</a:t>
            </a:r>
          </a:p>
          <a:p>
            <a:pPr algn="just"/>
            <a:r>
              <a:rPr lang="en-IN" sz="2100" dirty="0">
                <a:solidFill>
                  <a:schemeClr val="accent1">
                    <a:lumMod val="50000"/>
                  </a:schemeClr>
                </a:solidFill>
                <a:latin typeface="Arial" panose="020B0604020202020204" pitchFamily="34" charset="0"/>
                <a:cs typeface="Arial" panose="020B0604020202020204" pitchFamily="34" charset="0"/>
              </a:rPr>
              <a:t>The size of each CD is taken as 700 units  and for the files, the size hovers from 0 to 100 units in the code.</a:t>
            </a:r>
          </a:p>
          <a:p>
            <a:pPr algn="just"/>
            <a:r>
              <a:rPr lang="en-IN" sz="2100" dirty="0">
                <a:solidFill>
                  <a:schemeClr val="accent1">
                    <a:lumMod val="50000"/>
                  </a:schemeClr>
                </a:solidFill>
                <a:latin typeface="Arial" panose="020B0604020202020204" pitchFamily="34" charset="0"/>
                <a:cs typeface="Arial" panose="020B0604020202020204" pitchFamily="34" charset="0"/>
              </a:rPr>
              <a:t>For each CD, the algorithm iterates till the best chromosome has a size between 699 and 700.This helps achieve our goal of maximum utilization of space on the CD.</a:t>
            </a:r>
          </a:p>
          <a:p>
            <a:pPr algn="just"/>
            <a:endParaRPr lang="en-IN" dirty="0">
              <a:solidFill>
                <a:schemeClr val="accent1">
                  <a:lumMod val="50000"/>
                </a:schemeClr>
              </a:solidFill>
              <a:latin typeface="Arial" panose="020B0604020202020204" pitchFamily="34" charset="0"/>
              <a:cs typeface="Arial" panose="020B0604020202020204" pitchFamily="34" charset="0"/>
            </a:endParaRPr>
          </a:p>
          <a:p>
            <a:pPr algn="just"/>
            <a:endParaRPr lang="en-IN" sz="2000" dirty="0">
              <a:solidFill>
                <a:schemeClr val="accent1">
                  <a:lumMod val="50000"/>
                </a:schemeClr>
              </a:solidFill>
              <a:latin typeface="Arial" panose="020B0604020202020204" pitchFamily="34" charset="0"/>
              <a:cs typeface="Arial" panose="020B0604020202020204" pitchFamily="34" charset="0"/>
            </a:endParaRPr>
          </a:p>
          <a:p>
            <a:pPr algn="just"/>
            <a:endParaRPr lang="en-IN" sz="2000" dirty="0">
              <a:solidFill>
                <a:schemeClr val="accent1">
                  <a:lumMod val="50000"/>
                </a:schemeClr>
              </a:solidFill>
              <a:latin typeface="Arial" panose="020B0604020202020204" pitchFamily="34" charset="0"/>
              <a:cs typeface="Arial" panose="020B0604020202020204" pitchFamily="34" charset="0"/>
            </a:endParaRPr>
          </a:p>
          <a:p>
            <a:pPr marL="0" indent="0" algn="just">
              <a:buNone/>
            </a:pPr>
            <a:endParaRPr lang="en-IN" dirty="0"/>
          </a:p>
        </p:txBody>
      </p:sp>
      <p:sp>
        <p:nvSpPr>
          <p:cNvPr id="4" name="TextBox 3">
            <a:extLst>
              <a:ext uri="{FF2B5EF4-FFF2-40B4-BE49-F238E27FC236}">
                <a16:creationId xmlns:a16="http://schemas.microsoft.com/office/drawing/2014/main" id="{086BBE3A-9A27-4780-4EB0-FA087F9D98E6}"/>
              </a:ext>
            </a:extLst>
          </p:cNvPr>
          <p:cNvSpPr txBox="1"/>
          <p:nvPr/>
        </p:nvSpPr>
        <p:spPr>
          <a:xfrm>
            <a:off x="195943" y="5851997"/>
            <a:ext cx="11782088" cy="646331"/>
          </a:xfrm>
          <a:prstGeom prst="rect">
            <a:avLst/>
          </a:prstGeom>
          <a:noFill/>
        </p:spPr>
        <p:txBody>
          <a:bodyPr wrap="square" rtlCol="0">
            <a:spAutoFit/>
          </a:bodyPr>
          <a:lstStyle/>
          <a:p>
            <a:pPr algn="just"/>
            <a:r>
              <a:rPr lang="en-US" b="0" i="1" dirty="0">
                <a:effectLst/>
                <a:latin typeface="Arial" panose="020B0604020202020204" pitchFamily="34" charset="0"/>
              </a:rPr>
              <a:t>The genetic algorithm is a computer approximation of how evolution performs research, which involves making changes to the parent genomes in their offspring and thus producing new individuals with different abilities.</a:t>
            </a:r>
            <a:endParaRPr lang="en-IN" i="1" dirty="0"/>
          </a:p>
        </p:txBody>
      </p:sp>
    </p:spTree>
    <p:extLst>
      <p:ext uri="{BB962C8B-B14F-4D97-AF65-F5344CB8AC3E}">
        <p14:creationId xmlns:p14="http://schemas.microsoft.com/office/powerpoint/2010/main" val="3859906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B7F26-A455-C3EC-6A18-679E659E7FA3}"/>
              </a:ext>
            </a:extLst>
          </p:cNvPr>
          <p:cNvSpPr>
            <a:spLocks noGrp="1"/>
          </p:cNvSpPr>
          <p:nvPr>
            <p:ph type="title"/>
          </p:nvPr>
        </p:nvSpPr>
        <p:spPr>
          <a:xfrm>
            <a:off x="68239" y="958331"/>
            <a:ext cx="8534400" cy="1040012"/>
          </a:xfrm>
        </p:spPr>
        <p:txBody>
          <a:bodyPr>
            <a:noAutofit/>
          </a:bodyPr>
          <a:lstStyle/>
          <a:p>
            <a:r>
              <a:rPr lang="en-IN" sz="2800" b="1" u="sng" dirty="0">
                <a:solidFill>
                  <a:schemeClr val="accent1">
                    <a:lumMod val="50000"/>
                  </a:schemeClr>
                </a:solidFill>
                <a:latin typeface="Arial" panose="020B0604020202020204" pitchFamily="34" charset="0"/>
                <a:cs typeface="Arial" panose="020B0604020202020204" pitchFamily="34" charset="0"/>
              </a:rPr>
              <a:t>Representation of files :</a:t>
            </a:r>
            <a:br>
              <a:rPr lang="en-IN" sz="2800" b="1" u="sng" dirty="0">
                <a:solidFill>
                  <a:schemeClr val="accent1">
                    <a:lumMod val="50000"/>
                  </a:schemeClr>
                </a:solidFill>
                <a:latin typeface="Arial" panose="020B0604020202020204" pitchFamily="34" charset="0"/>
                <a:cs typeface="Arial" panose="020B0604020202020204" pitchFamily="34" charset="0"/>
              </a:rPr>
            </a:br>
            <a:endParaRPr lang="en-IN" sz="2800" b="1" u="sng" dirty="0">
              <a:solidFill>
                <a:schemeClr val="accent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C07F2CF-AE09-D3ED-14B8-5F5EF9F4496C}"/>
              </a:ext>
            </a:extLst>
          </p:cNvPr>
          <p:cNvSpPr>
            <a:spLocks noGrp="1"/>
          </p:cNvSpPr>
          <p:nvPr>
            <p:ph idx="1"/>
          </p:nvPr>
        </p:nvSpPr>
        <p:spPr>
          <a:xfrm>
            <a:off x="68239" y="1478337"/>
            <a:ext cx="12055522" cy="1040013"/>
          </a:xfrm>
        </p:spPr>
        <p:txBody>
          <a:bodyPr>
            <a:normAutofit/>
          </a:bodyPr>
          <a:lstStyle/>
          <a:p>
            <a:pPr marL="0" indent="0">
              <a:buNone/>
            </a:pPr>
            <a:r>
              <a:rPr lang="en-US" sz="2400" b="0" i="0" dirty="0">
                <a:solidFill>
                  <a:schemeClr val="accent1">
                    <a:lumMod val="50000"/>
                  </a:schemeClr>
                </a:solidFill>
                <a:effectLst/>
                <a:latin typeface="Arial" panose="020B0604020202020204" pitchFamily="34" charset="0"/>
              </a:rPr>
              <a:t>As we are having [X] number of files, we build a binary chromosome where 1 means a particular file is taken from the chromosome while 0 means it is not. </a:t>
            </a:r>
            <a:endParaRPr lang="en-IN" sz="2400" dirty="0">
              <a:solidFill>
                <a:schemeClr val="accent1">
                  <a:lumMod val="50000"/>
                </a:schemeClr>
              </a:solidFill>
            </a:endParaRPr>
          </a:p>
        </p:txBody>
      </p:sp>
      <p:sp>
        <p:nvSpPr>
          <p:cNvPr id="4" name="TextBox 3">
            <a:extLst>
              <a:ext uri="{FF2B5EF4-FFF2-40B4-BE49-F238E27FC236}">
                <a16:creationId xmlns:a16="http://schemas.microsoft.com/office/drawing/2014/main" id="{B34D5F60-337D-5F69-016D-39BEED672951}"/>
              </a:ext>
            </a:extLst>
          </p:cNvPr>
          <p:cNvSpPr txBox="1"/>
          <p:nvPr/>
        </p:nvSpPr>
        <p:spPr>
          <a:xfrm>
            <a:off x="136478" y="2518350"/>
            <a:ext cx="11887200" cy="4339650"/>
          </a:xfrm>
          <a:prstGeom prst="rect">
            <a:avLst/>
          </a:prstGeom>
          <a:noFill/>
        </p:spPr>
        <p:txBody>
          <a:bodyPr wrap="square" rtlCol="0">
            <a:spAutoFit/>
          </a:bodyPr>
          <a:lstStyle/>
          <a:p>
            <a:r>
              <a:rPr lang="en-IN" sz="2800" b="1" u="sng" dirty="0">
                <a:solidFill>
                  <a:schemeClr val="accent1">
                    <a:lumMod val="50000"/>
                  </a:schemeClr>
                </a:solidFill>
                <a:latin typeface="Arial" panose="020B0604020202020204" pitchFamily="34" charset="0"/>
                <a:cs typeface="Arial" panose="020B0604020202020204" pitchFamily="34" charset="0"/>
              </a:rPr>
              <a:t>FUNCTIONS USED :</a:t>
            </a:r>
          </a:p>
          <a:p>
            <a:endParaRPr lang="en-IN" sz="2400" b="1" u="sng" dirty="0">
              <a:solidFill>
                <a:schemeClr val="accent1">
                  <a:lumMod val="50000"/>
                </a:schemeClr>
              </a:solidFill>
              <a:latin typeface="Arial" panose="020B0604020202020204" pitchFamily="34" charset="0"/>
              <a:cs typeface="Arial" panose="020B0604020202020204" pitchFamily="34" charset="0"/>
            </a:endParaRPr>
          </a:p>
          <a:p>
            <a:pPr marL="514350" indent="-514350">
              <a:buFont typeface="+mj-lt"/>
              <a:buAutoNum type="arabicPeriod"/>
            </a:pPr>
            <a:r>
              <a:rPr lang="en-IN" sz="2800" b="0" i="0" dirty="0" err="1">
                <a:solidFill>
                  <a:schemeClr val="tx2">
                    <a:lumMod val="20000"/>
                    <a:lumOff val="80000"/>
                  </a:schemeClr>
                </a:solidFill>
                <a:effectLst/>
                <a:latin typeface="Arial" panose="020B0604020202020204" pitchFamily="34" charset="0"/>
                <a:cs typeface="Arial" panose="020B0604020202020204" pitchFamily="34" charset="0"/>
              </a:rPr>
              <a:t>generateParents</a:t>
            </a:r>
            <a:r>
              <a:rPr lang="en-IN" sz="2800" b="0" i="0" dirty="0">
                <a:solidFill>
                  <a:schemeClr val="tx2">
                    <a:lumMod val="20000"/>
                    <a:lumOff val="80000"/>
                  </a:schemeClr>
                </a:solidFill>
                <a:effectLst/>
                <a:latin typeface="Arial" panose="020B0604020202020204" pitchFamily="34" charset="0"/>
                <a:cs typeface="Arial" panose="020B0604020202020204" pitchFamily="34" charset="0"/>
              </a:rPr>
              <a:t>(size)</a:t>
            </a:r>
          </a:p>
          <a:p>
            <a:pPr marL="514350" indent="-514350">
              <a:buFont typeface="+mj-lt"/>
              <a:buAutoNum type="arabicPeriod"/>
            </a:pPr>
            <a:r>
              <a:rPr lang="en-IN" sz="2800" b="0" i="0" dirty="0" err="1">
                <a:solidFill>
                  <a:schemeClr val="tx2">
                    <a:lumMod val="20000"/>
                    <a:lumOff val="80000"/>
                  </a:schemeClr>
                </a:solidFill>
                <a:effectLst/>
                <a:latin typeface="Arial" panose="020B0604020202020204" pitchFamily="34" charset="0"/>
                <a:cs typeface="Arial" panose="020B0604020202020204" pitchFamily="34" charset="0"/>
              </a:rPr>
              <a:t>totalSize</a:t>
            </a:r>
            <a:r>
              <a:rPr lang="en-IN" sz="2800" b="0" i="0" dirty="0">
                <a:solidFill>
                  <a:schemeClr val="tx2">
                    <a:lumMod val="20000"/>
                    <a:lumOff val="80000"/>
                  </a:schemeClr>
                </a:solidFill>
                <a:effectLst/>
                <a:latin typeface="Arial" panose="020B0604020202020204" pitchFamily="34" charset="0"/>
                <a:cs typeface="Arial" panose="020B0604020202020204" pitchFamily="34" charset="0"/>
              </a:rPr>
              <a:t>(data, size)</a:t>
            </a:r>
            <a:endParaRPr lang="en-IN" sz="2800" dirty="0">
              <a:solidFill>
                <a:schemeClr val="tx2">
                  <a:lumMod val="20000"/>
                  <a:lumOff val="80000"/>
                </a:schemeClr>
              </a:solidFill>
              <a:latin typeface="Arial" panose="020B0604020202020204" pitchFamily="34" charset="0"/>
              <a:cs typeface="Arial" panose="020B0604020202020204" pitchFamily="34" charset="0"/>
            </a:endParaRPr>
          </a:p>
          <a:p>
            <a:pPr marL="514350" indent="-514350">
              <a:buFont typeface="+mj-lt"/>
              <a:buAutoNum type="arabicPeriod"/>
            </a:pPr>
            <a:r>
              <a:rPr lang="en-IN" sz="2800" b="0" i="0" dirty="0" err="1">
                <a:solidFill>
                  <a:schemeClr val="tx2">
                    <a:lumMod val="20000"/>
                    <a:lumOff val="80000"/>
                  </a:schemeClr>
                </a:solidFill>
                <a:effectLst/>
                <a:latin typeface="Arial" panose="020B0604020202020204" pitchFamily="34" charset="0"/>
                <a:cs typeface="Arial" panose="020B0604020202020204" pitchFamily="34" charset="0"/>
              </a:rPr>
              <a:t>reduceSize</a:t>
            </a:r>
            <a:r>
              <a:rPr lang="en-IN" sz="2800" b="0" i="0" dirty="0">
                <a:solidFill>
                  <a:schemeClr val="tx2">
                    <a:lumMod val="20000"/>
                    <a:lumOff val="80000"/>
                  </a:schemeClr>
                </a:solidFill>
                <a:effectLst/>
                <a:latin typeface="Arial" panose="020B0604020202020204" pitchFamily="34" charset="0"/>
                <a:cs typeface="Arial" panose="020B0604020202020204" pitchFamily="34" charset="0"/>
              </a:rPr>
              <a:t>(rec, size)</a:t>
            </a:r>
          </a:p>
          <a:p>
            <a:pPr marL="514350" indent="-514350">
              <a:buFont typeface="+mj-lt"/>
              <a:buAutoNum type="arabicPeriod"/>
            </a:pPr>
            <a:r>
              <a:rPr lang="en-IN" sz="2800" b="0" i="0" dirty="0" err="1">
                <a:solidFill>
                  <a:schemeClr val="tx2">
                    <a:lumMod val="20000"/>
                    <a:lumOff val="80000"/>
                  </a:schemeClr>
                </a:solidFill>
                <a:effectLst/>
                <a:latin typeface="Arial" panose="020B0604020202020204" pitchFamily="34" charset="0"/>
                <a:cs typeface="Arial" panose="020B0604020202020204" pitchFamily="34" charset="0"/>
              </a:rPr>
              <a:t>fixChromosomes</a:t>
            </a:r>
            <a:r>
              <a:rPr lang="en-IN" sz="2800" b="0" i="0" dirty="0">
                <a:solidFill>
                  <a:schemeClr val="tx2">
                    <a:lumMod val="20000"/>
                    <a:lumOff val="80000"/>
                  </a:schemeClr>
                </a:solidFill>
                <a:effectLst/>
                <a:latin typeface="Arial" panose="020B0604020202020204" pitchFamily="34" charset="0"/>
                <a:cs typeface="Arial" panose="020B0604020202020204" pitchFamily="34" charset="0"/>
              </a:rPr>
              <a:t>(data, size, population)</a:t>
            </a:r>
          </a:p>
          <a:p>
            <a:pPr marL="514350" indent="-514350">
              <a:buFont typeface="+mj-lt"/>
              <a:buAutoNum type="arabicPeriod"/>
            </a:pPr>
            <a:r>
              <a:rPr lang="en-IN" sz="2800" b="0" i="0" dirty="0">
                <a:solidFill>
                  <a:schemeClr val="tx2">
                    <a:lumMod val="20000"/>
                    <a:lumOff val="80000"/>
                  </a:schemeClr>
                </a:solidFill>
                <a:effectLst/>
                <a:latin typeface="Arial" panose="020B0604020202020204" pitchFamily="34" charset="0"/>
                <a:cs typeface="Arial" panose="020B0604020202020204" pitchFamily="34" charset="0"/>
              </a:rPr>
              <a:t>mutate(rec, size)</a:t>
            </a:r>
          </a:p>
          <a:p>
            <a:pPr marL="514350" indent="-514350">
              <a:buFont typeface="+mj-lt"/>
              <a:buAutoNum type="arabicPeriod"/>
            </a:pPr>
            <a:r>
              <a:rPr lang="en-IN" sz="2800" b="0" i="0" dirty="0">
                <a:solidFill>
                  <a:schemeClr val="tx2">
                    <a:lumMod val="20000"/>
                    <a:lumOff val="80000"/>
                  </a:schemeClr>
                </a:solidFill>
                <a:effectLst/>
                <a:latin typeface="Arial" panose="020B0604020202020204" pitchFamily="34" charset="0"/>
                <a:cs typeface="Arial" panose="020B0604020202020204" pitchFamily="34" charset="0"/>
              </a:rPr>
              <a:t>crossover(mom, dad, size)</a:t>
            </a:r>
            <a:endParaRPr lang="en-IN" sz="2800" dirty="0">
              <a:solidFill>
                <a:schemeClr val="tx2">
                  <a:lumMod val="20000"/>
                  <a:lumOff val="80000"/>
                </a:schemeClr>
              </a:solidFill>
              <a:latin typeface="Arial" panose="020B0604020202020204" pitchFamily="34" charset="0"/>
              <a:cs typeface="Arial" panose="020B0604020202020204" pitchFamily="34" charset="0"/>
            </a:endParaRPr>
          </a:p>
          <a:p>
            <a:pPr marL="514350" indent="-514350">
              <a:buFont typeface="+mj-lt"/>
              <a:buAutoNum type="arabicPeriod"/>
            </a:pPr>
            <a:r>
              <a:rPr lang="en-IN" sz="2800" b="0" i="0" dirty="0" err="1">
                <a:solidFill>
                  <a:schemeClr val="tx2">
                    <a:lumMod val="20000"/>
                    <a:lumOff val="80000"/>
                  </a:schemeClr>
                </a:solidFill>
                <a:effectLst/>
                <a:latin typeface="Arial" panose="020B0604020202020204" pitchFamily="34" charset="0"/>
                <a:cs typeface="Arial" panose="020B0604020202020204" pitchFamily="34" charset="0"/>
              </a:rPr>
              <a:t>newGeneration</a:t>
            </a:r>
            <a:r>
              <a:rPr lang="en-IN" sz="2800" b="0" i="0" dirty="0">
                <a:solidFill>
                  <a:schemeClr val="tx2">
                    <a:lumMod val="20000"/>
                    <a:lumOff val="80000"/>
                  </a:schemeClr>
                </a:solidFill>
                <a:effectLst/>
                <a:latin typeface="Arial" panose="020B0604020202020204" pitchFamily="34" charset="0"/>
                <a:cs typeface="Arial" panose="020B0604020202020204" pitchFamily="34" charset="0"/>
              </a:rPr>
              <a:t>(generation, size)</a:t>
            </a:r>
          </a:p>
          <a:p>
            <a:pPr marL="514350" indent="-514350">
              <a:buFont typeface="+mj-lt"/>
              <a:buAutoNum type="arabicPeriod"/>
            </a:pPr>
            <a:r>
              <a:rPr lang="en-IN" sz="2800" dirty="0" err="1">
                <a:solidFill>
                  <a:schemeClr val="tx2">
                    <a:lumMod val="20000"/>
                    <a:lumOff val="80000"/>
                  </a:schemeClr>
                </a:solidFill>
                <a:latin typeface="Arial" panose="020B0604020202020204" pitchFamily="34" charset="0"/>
                <a:cs typeface="Arial" panose="020B0604020202020204" pitchFamily="34" charset="0"/>
              </a:rPr>
              <a:t>i</a:t>
            </a:r>
            <a:r>
              <a:rPr lang="en-IN" sz="2800" b="0" i="0" dirty="0" err="1">
                <a:solidFill>
                  <a:schemeClr val="tx2">
                    <a:lumMod val="20000"/>
                    <a:lumOff val="80000"/>
                  </a:schemeClr>
                </a:solidFill>
                <a:effectLst/>
                <a:latin typeface="Arial" panose="020B0604020202020204" pitchFamily="34" charset="0"/>
                <a:cs typeface="Arial" panose="020B0604020202020204" pitchFamily="34" charset="0"/>
              </a:rPr>
              <a:t>mplement_ga</a:t>
            </a:r>
            <a:r>
              <a:rPr lang="en-IN" sz="2800" b="0" i="0" dirty="0">
                <a:solidFill>
                  <a:schemeClr val="tx2">
                    <a:lumMod val="20000"/>
                    <a:lumOff val="80000"/>
                  </a:schemeClr>
                </a:solidFill>
                <a:effectLst/>
                <a:latin typeface="Arial" panose="020B0604020202020204" pitchFamily="34" charset="0"/>
                <a:cs typeface="Arial" panose="020B0604020202020204" pitchFamily="34" charset="0"/>
              </a:rPr>
              <a:t>(</a:t>
            </a:r>
            <a:r>
              <a:rPr lang="en-IN" sz="2800" b="0" i="0" dirty="0" err="1">
                <a:solidFill>
                  <a:schemeClr val="tx2">
                    <a:lumMod val="20000"/>
                    <a:lumOff val="80000"/>
                  </a:schemeClr>
                </a:solidFill>
                <a:effectLst/>
                <a:latin typeface="Arial" panose="020B0604020202020204" pitchFamily="34" charset="0"/>
                <a:cs typeface="Arial" panose="020B0604020202020204" pitchFamily="34" charset="0"/>
              </a:rPr>
              <a:t>file_Cnt</a:t>
            </a:r>
            <a:r>
              <a:rPr lang="en-IN" sz="2800" b="0" i="0" dirty="0">
                <a:solidFill>
                  <a:schemeClr val="tx2">
                    <a:lumMod val="20000"/>
                    <a:lumOff val="80000"/>
                  </a:schemeClr>
                </a:solidFill>
                <a:effectLst/>
                <a:latin typeface="Arial" panose="020B0604020202020204" pitchFamily="34" charset="0"/>
                <a:cs typeface="Arial" panose="020B0604020202020204" pitchFamily="34" charset="0"/>
              </a:rPr>
              <a:t>, </a:t>
            </a:r>
            <a:r>
              <a:rPr lang="en-IN" sz="2800" dirty="0" err="1">
                <a:solidFill>
                  <a:schemeClr val="tx2">
                    <a:lumMod val="20000"/>
                    <a:lumOff val="80000"/>
                  </a:schemeClr>
                </a:solidFill>
                <a:latin typeface="Arial" panose="020B0604020202020204" pitchFamily="34" charset="0"/>
                <a:cs typeface="Arial" panose="020B0604020202020204" pitchFamily="34" charset="0"/>
              </a:rPr>
              <a:t>file_sizes</a:t>
            </a:r>
            <a:r>
              <a:rPr lang="en-IN" sz="2800" b="0" i="0" dirty="0">
                <a:solidFill>
                  <a:schemeClr val="tx2">
                    <a:lumMod val="20000"/>
                    <a:lumOff val="80000"/>
                  </a:schemeClr>
                </a:solidFill>
                <a:effectLst/>
                <a:latin typeface="Arial" panose="020B0604020202020204" pitchFamily="34" charset="0"/>
                <a:cs typeface="Arial" panose="020B0604020202020204" pitchFamily="34" charset="0"/>
              </a:rPr>
              <a:t>, population, </a:t>
            </a:r>
            <a:r>
              <a:rPr lang="en-IN" sz="2800" b="0" i="0" dirty="0" err="1">
                <a:solidFill>
                  <a:schemeClr val="tx2">
                    <a:lumMod val="20000"/>
                    <a:lumOff val="80000"/>
                  </a:schemeClr>
                </a:solidFill>
                <a:effectLst/>
                <a:latin typeface="Arial" panose="020B0604020202020204" pitchFamily="34" charset="0"/>
                <a:cs typeface="Arial" panose="020B0604020202020204" pitchFamily="34" charset="0"/>
              </a:rPr>
              <a:t>generationsPerCD</a:t>
            </a:r>
            <a:r>
              <a:rPr lang="en-IN" sz="2400" b="0" i="0" dirty="0">
                <a:solidFill>
                  <a:schemeClr val="tx2">
                    <a:lumMod val="20000"/>
                    <a:lumOff val="80000"/>
                  </a:schemeClr>
                </a:solidFill>
                <a:effectLst/>
                <a:latin typeface="Arial" panose="020B0604020202020204" pitchFamily="34" charset="0"/>
                <a:cs typeface="Arial" panose="020B0604020202020204" pitchFamily="34" charset="0"/>
              </a:rPr>
              <a:t>)</a:t>
            </a:r>
            <a:endParaRPr lang="en-IN" sz="2400" dirty="0">
              <a:solidFill>
                <a:schemeClr val="tx2">
                  <a:lumMod val="20000"/>
                  <a:lumOff val="80000"/>
                </a:schemeClr>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549FE9C-A9FE-A010-056C-8A83D3D74BF4}"/>
              </a:ext>
            </a:extLst>
          </p:cNvPr>
          <p:cNvSpPr txBox="1"/>
          <p:nvPr/>
        </p:nvSpPr>
        <p:spPr>
          <a:xfrm>
            <a:off x="603009" y="64172"/>
            <a:ext cx="10780338" cy="769441"/>
          </a:xfrm>
          <a:prstGeom prst="rect">
            <a:avLst/>
          </a:prstGeom>
          <a:noFill/>
        </p:spPr>
        <p:txBody>
          <a:bodyPr wrap="square" rtlCol="0">
            <a:spAutoFit/>
          </a:bodyPr>
          <a:lstStyle/>
          <a:p>
            <a:pPr algn="ctr"/>
            <a:r>
              <a:rPr lang="en-IN" sz="4400" b="1" dirty="0">
                <a:solidFill>
                  <a:schemeClr val="accent1">
                    <a:lumMod val="50000"/>
                  </a:schemeClr>
                </a:solidFill>
                <a:latin typeface="Calisto MT" panose="02040603050505030304" pitchFamily="18" charset="0"/>
              </a:rPr>
              <a:t>CODE</a:t>
            </a:r>
            <a:r>
              <a:rPr lang="en-IN" sz="3600" b="1" dirty="0">
                <a:solidFill>
                  <a:schemeClr val="accent1">
                    <a:lumMod val="50000"/>
                  </a:schemeClr>
                </a:solidFill>
                <a:latin typeface="Calisto MT" panose="02040603050505030304" pitchFamily="18" charset="0"/>
              </a:rPr>
              <a:t>(with explanation)</a:t>
            </a:r>
            <a:endParaRPr lang="en-IN" sz="4400" b="1" dirty="0">
              <a:solidFill>
                <a:schemeClr val="accent1">
                  <a:lumMod val="50000"/>
                </a:schemeClr>
              </a:solidFill>
              <a:latin typeface="Calisto MT" panose="02040603050505030304" pitchFamily="18" charset="0"/>
            </a:endParaRPr>
          </a:p>
        </p:txBody>
      </p:sp>
    </p:spTree>
    <p:extLst>
      <p:ext uri="{BB962C8B-B14F-4D97-AF65-F5344CB8AC3E}">
        <p14:creationId xmlns:p14="http://schemas.microsoft.com/office/powerpoint/2010/main" val="3513089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EE121-10C1-D3A3-743A-6489C46EE809}"/>
              </a:ext>
            </a:extLst>
          </p:cNvPr>
          <p:cNvSpPr>
            <a:spLocks noGrp="1"/>
          </p:cNvSpPr>
          <p:nvPr>
            <p:ph type="title"/>
          </p:nvPr>
        </p:nvSpPr>
        <p:spPr>
          <a:xfrm>
            <a:off x="-1" y="0"/>
            <a:ext cx="8966579" cy="1507067"/>
          </a:xfrm>
        </p:spPr>
        <p:txBody>
          <a:bodyPr/>
          <a:lstStyle/>
          <a:p>
            <a:pPr marL="742950" indent="-742950">
              <a:buFont typeface="+mj-lt"/>
              <a:buAutoNum type="arabicPeriod"/>
            </a:pPr>
            <a:r>
              <a:rPr lang="en-IN" b="1" u="sng" dirty="0">
                <a:solidFill>
                  <a:schemeClr val="accent1">
                    <a:lumMod val="50000"/>
                  </a:schemeClr>
                </a:solidFill>
                <a:latin typeface="Arial" panose="020B0604020202020204" pitchFamily="34" charset="0"/>
                <a:cs typeface="Arial" panose="020B0604020202020204" pitchFamily="34" charset="0"/>
              </a:rPr>
              <a:t> </a:t>
            </a:r>
            <a:r>
              <a:rPr lang="en-IN" sz="3600" b="1" i="0" u="sng" dirty="0" err="1">
                <a:solidFill>
                  <a:schemeClr val="accent1">
                    <a:lumMod val="50000"/>
                  </a:schemeClr>
                </a:solidFill>
                <a:effectLst/>
                <a:latin typeface="Arial" panose="020B0604020202020204" pitchFamily="34" charset="0"/>
                <a:cs typeface="Arial" panose="020B0604020202020204" pitchFamily="34" charset="0"/>
              </a:rPr>
              <a:t>generateParents</a:t>
            </a:r>
            <a:r>
              <a:rPr lang="en-IN" sz="3600" b="1" i="0" u="sng" dirty="0">
                <a:solidFill>
                  <a:schemeClr val="accent1">
                    <a:lumMod val="50000"/>
                  </a:schemeClr>
                </a:solidFill>
                <a:effectLst/>
                <a:latin typeface="Arial" panose="020B0604020202020204" pitchFamily="34" charset="0"/>
                <a:cs typeface="Arial" panose="020B0604020202020204" pitchFamily="34" charset="0"/>
              </a:rPr>
              <a:t>(size) :</a:t>
            </a:r>
            <a:br>
              <a:rPr lang="en-IN" sz="3600" b="1" i="0" u="sng" dirty="0">
                <a:solidFill>
                  <a:schemeClr val="accent1">
                    <a:lumMod val="50000"/>
                  </a:schemeClr>
                </a:solidFill>
                <a:effectLst/>
                <a:latin typeface="Arial" panose="020B0604020202020204" pitchFamily="34" charset="0"/>
                <a:cs typeface="Arial" panose="020B0604020202020204" pitchFamily="34" charset="0"/>
              </a:rPr>
            </a:br>
            <a:endParaRPr lang="en-IN" b="1" u="sng" dirty="0">
              <a:solidFill>
                <a:schemeClr val="accent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4744212-CF2A-308F-6954-70FDABA1642A}"/>
              </a:ext>
            </a:extLst>
          </p:cNvPr>
          <p:cNvSpPr>
            <a:spLocks noGrp="1"/>
          </p:cNvSpPr>
          <p:nvPr>
            <p:ph idx="1"/>
          </p:nvPr>
        </p:nvSpPr>
        <p:spPr>
          <a:xfrm>
            <a:off x="178557" y="3190165"/>
            <a:ext cx="11834885" cy="3367585"/>
          </a:xfrm>
        </p:spPr>
        <p:txBody>
          <a:bodyPr>
            <a:normAutofit fontScale="85000" lnSpcReduction="20000"/>
          </a:bodyPr>
          <a:lstStyle/>
          <a:p>
            <a:pPr algn="just"/>
            <a:r>
              <a:rPr lang="en-US" sz="3000" b="0" i="0" u="sng" dirty="0" err="1">
                <a:solidFill>
                  <a:schemeClr val="tx2">
                    <a:lumMod val="20000"/>
                    <a:lumOff val="80000"/>
                  </a:schemeClr>
                </a:solidFill>
                <a:effectLst/>
                <a:latin typeface="Arial" panose="020B0604020202020204" pitchFamily="34" charset="0"/>
              </a:rPr>
              <a:t>generateParents</a:t>
            </a:r>
            <a:r>
              <a:rPr lang="en-US" sz="3000" b="0" i="0" dirty="0">
                <a:solidFill>
                  <a:schemeClr val="tx2">
                    <a:lumMod val="20000"/>
                    <a:lumOff val="80000"/>
                  </a:schemeClr>
                </a:solidFill>
                <a:effectLst/>
                <a:latin typeface="Arial" panose="020B0604020202020204" pitchFamily="34" charset="0"/>
              </a:rPr>
              <a:t> is our parent generation function.</a:t>
            </a:r>
          </a:p>
          <a:p>
            <a:pPr algn="just"/>
            <a:r>
              <a:rPr lang="en-US" sz="3000" b="0" i="0" dirty="0">
                <a:solidFill>
                  <a:schemeClr val="tx2">
                    <a:lumMod val="20000"/>
                    <a:lumOff val="80000"/>
                  </a:schemeClr>
                </a:solidFill>
                <a:effectLst/>
                <a:latin typeface="Arial" panose="020B0604020202020204" pitchFamily="34" charset="0"/>
              </a:rPr>
              <a:t>The ‘populatio</a:t>
            </a:r>
            <a:r>
              <a:rPr lang="en-US" sz="3000" dirty="0">
                <a:solidFill>
                  <a:schemeClr val="tx2">
                    <a:lumMod val="20000"/>
                    <a:lumOff val="80000"/>
                  </a:schemeClr>
                </a:solidFill>
                <a:latin typeface="Arial" panose="020B0604020202020204" pitchFamily="34" charset="0"/>
              </a:rPr>
              <a:t>n’</a:t>
            </a:r>
            <a:r>
              <a:rPr lang="en-US" sz="3000" b="0" i="0" dirty="0">
                <a:solidFill>
                  <a:schemeClr val="tx2">
                    <a:lumMod val="20000"/>
                    <a:lumOff val="80000"/>
                  </a:schemeClr>
                </a:solidFill>
                <a:effectLst/>
                <a:latin typeface="Arial" panose="020B0604020202020204" pitchFamily="34" charset="0"/>
              </a:rPr>
              <a:t> will contain the total number of descendants that each generation will have.</a:t>
            </a:r>
          </a:p>
          <a:p>
            <a:pPr algn="just"/>
            <a:r>
              <a:rPr lang="en-US" sz="3000" dirty="0">
                <a:solidFill>
                  <a:schemeClr val="tx2">
                    <a:lumMod val="20000"/>
                    <a:lumOff val="80000"/>
                  </a:schemeClr>
                </a:solidFill>
                <a:latin typeface="Arial" panose="020B0604020202020204" pitchFamily="34" charset="0"/>
              </a:rPr>
              <a:t>F</a:t>
            </a:r>
            <a:r>
              <a:rPr lang="en-US" sz="3000" b="0" i="0" dirty="0">
                <a:solidFill>
                  <a:schemeClr val="tx2">
                    <a:lumMod val="20000"/>
                    <a:lumOff val="80000"/>
                  </a:schemeClr>
                </a:solidFill>
                <a:effectLst/>
                <a:latin typeface="Arial" panose="020B0604020202020204" pitchFamily="34" charset="0"/>
              </a:rPr>
              <a:t>or the first generation, ‘population’ will be the total number of randomly generated parents. </a:t>
            </a:r>
          </a:p>
          <a:p>
            <a:pPr algn="just"/>
            <a:r>
              <a:rPr lang="en-US" sz="3000" b="0" i="0" dirty="0">
                <a:solidFill>
                  <a:schemeClr val="tx2">
                    <a:lumMod val="20000"/>
                    <a:lumOff val="80000"/>
                  </a:schemeClr>
                </a:solidFill>
                <a:effectLst/>
                <a:latin typeface="Arial" panose="020B0604020202020204" pitchFamily="34" charset="0"/>
              </a:rPr>
              <a:t>‘size’ contains the current total number of files being processed , i.e. , no. of bits in each chromosome </a:t>
            </a:r>
            <a:r>
              <a:rPr lang="en-US" sz="2600" b="0" i="0" dirty="0">
                <a:solidFill>
                  <a:schemeClr val="tx2">
                    <a:lumMod val="20000"/>
                    <a:lumOff val="80000"/>
                  </a:schemeClr>
                </a:solidFill>
                <a:effectLst/>
                <a:latin typeface="Arial" panose="020B0604020202020204" pitchFamily="34" charset="0"/>
              </a:rPr>
              <a:t>.</a:t>
            </a:r>
          </a:p>
          <a:p>
            <a:pPr algn="just"/>
            <a:r>
              <a:rPr lang="en-US" sz="3000" dirty="0">
                <a:solidFill>
                  <a:schemeClr val="tx2">
                    <a:lumMod val="20000"/>
                    <a:lumOff val="80000"/>
                  </a:schemeClr>
                </a:solidFill>
                <a:latin typeface="Arial" panose="020B0604020202020204" pitchFamily="34" charset="0"/>
              </a:rPr>
              <a:t>The function returns the initial parent chromosomes.</a:t>
            </a:r>
            <a:endParaRPr lang="en-US" sz="3000" b="0" i="0" dirty="0">
              <a:solidFill>
                <a:schemeClr val="tx2">
                  <a:lumMod val="20000"/>
                  <a:lumOff val="80000"/>
                </a:schemeClr>
              </a:solidFill>
              <a:effectLst/>
              <a:latin typeface="Arial" panose="020B0604020202020204" pitchFamily="34" charset="0"/>
            </a:endParaRPr>
          </a:p>
          <a:p>
            <a:pPr algn="just"/>
            <a:endParaRPr lang="en-IN" dirty="0">
              <a:solidFill>
                <a:schemeClr val="tx2">
                  <a:lumMod val="20000"/>
                  <a:lumOff val="80000"/>
                </a:schemeClr>
              </a:solidFill>
            </a:endParaRPr>
          </a:p>
        </p:txBody>
      </p:sp>
      <p:sp>
        <p:nvSpPr>
          <p:cNvPr id="6" name="TextBox 5">
            <a:extLst>
              <a:ext uri="{FF2B5EF4-FFF2-40B4-BE49-F238E27FC236}">
                <a16:creationId xmlns:a16="http://schemas.microsoft.com/office/drawing/2014/main" id="{11D7A460-8F83-B99D-37D2-4407E8B8859A}"/>
              </a:ext>
            </a:extLst>
          </p:cNvPr>
          <p:cNvSpPr txBox="1"/>
          <p:nvPr/>
        </p:nvSpPr>
        <p:spPr>
          <a:xfrm>
            <a:off x="477672" y="887103"/>
            <a:ext cx="9758150" cy="1862048"/>
          </a:xfrm>
          <a:prstGeom prst="rect">
            <a:avLst/>
          </a:prstGeom>
          <a:noFill/>
        </p:spPr>
        <p:txBody>
          <a:bodyPr wrap="square" rtlCol="0">
            <a:spAutoFit/>
          </a:bodyPr>
          <a:lstStyle/>
          <a:p>
            <a:r>
              <a:rPr lang="en-IN" sz="2300" b="1" i="1" dirty="0">
                <a:solidFill>
                  <a:srgbClr val="002060"/>
                </a:solidFill>
                <a:latin typeface="Candara" panose="020E0502030303020204" pitchFamily="34" charset="0"/>
                <a:cs typeface="Arial" panose="020B0604020202020204" pitchFamily="34" charset="0"/>
              </a:rPr>
              <a:t>   </a:t>
            </a:r>
            <a:r>
              <a:rPr lang="en-IN" sz="2300" b="1" i="1" dirty="0">
                <a:solidFill>
                  <a:schemeClr val="accent1">
                    <a:lumMod val="50000"/>
                  </a:schemeClr>
                </a:solidFill>
                <a:latin typeface="Candara" panose="020E0502030303020204" pitchFamily="34" charset="0"/>
                <a:cs typeface="Arial" panose="020B0604020202020204" pitchFamily="34" charset="0"/>
              </a:rPr>
              <a:t>def </a:t>
            </a:r>
            <a:r>
              <a:rPr lang="en-IN" sz="2300" b="1" i="1" dirty="0" err="1">
                <a:solidFill>
                  <a:schemeClr val="accent1">
                    <a:lumMod val="50000"/>
                  </a:schemeClr>
                </a:solidFill>
                <a:latin typeface="Candara" panose="020E0502030303020204" pitchFamily="34" charset="0"/>
                <a:cs typeface="Arial" panose="020B0604020202020204" pitchFamily="34" charset="0"/>
              </a:rPr>
              <a:t>generateParents</a:t>
            </a:r>
            <a:r>
              <a:rPr lang="en-IN" sz="2300" b="1" i="1" dirty="0">
                <a:solidFill>
                  <a:schemeClr val="accent1">
                    <a:lumMod val="50000"/>
                  </a:schemeClr>
                </a:solidFill>
                <a:latin typeface="Candara" panose="020E0502030303020204" pitchFamily="34" charset="0"/>
                <a:cs typeface="Arial" panose="020B0604020202020204" pitchFamily="34" charset="0"/>
              </a:rPr>
              <a:t>(size , population):     </a:t>
            </a:r>
          </a:p>
          <a:p>
            <a:pPr lvl="1"/>
            <a:r>
              <a:rPr lang="en-IN" sz="2300" b="1" i="1" dirty="0">
                <a:solidFill>
                  <a:schemeClr val="accent1">
                    <a:lumMod val="50000"/>
                  </a:schemeClr>
                </a:solidFill>
                <a:latin typeface="Candara" panose="020E0502030303020204" pitchFamily="34" charset="0"/>
                <a:cs typeface="Arial" panose="020B0604020202020204" pitchFamily="34" charset="0"/>
              </a:rPr>
              <a:t>    parents = </a:t>
            </a:r>
            <a:r>
              <a:rPr lang="en-IN" sz="2300" b="1" i="1" dirty="0" err="1">
                <a:solidFill>
                  <a:schemeClr val="accent1">
                    <a:lumMod val="50000"/>
                  </a:schemeClr>
                </a:solidFill>
                <a:latin typeface="Candara" panose="020E0502030303020204" pitchFamily="34" charset="0"/>
                <a:cs typeface="Arial" panose="020B0604020202020204" pitchFamily="34" charset="0"/>
              </a:rPr>
              <a:t>np.array</a:t>
            </a:r>
            <a:r>
              <a:rPr lang="en-IN" sz="2300" b="1" i="1" dirty="0">
                <a:solidFill>
                  <a:schemeClr val="accent1">
                    <a:lumMod val="50000"/>
                  </a:schemeClr>
                </a:solidFill>
                <a:latin typeface="Candara" panose="020E0502030303020204" pitchFamily="34" charset="0"/>
                <a:cs typeface="Arial" panose="020B0604020202020204" pitchFamily="34" charset="0"/>
              </a:rPr>
              <a:t>(</a:t>
            </a:r>
            <a:r>
              <a:rPr lang="en-IN" sz="2300" b="1" i="1" dirty="0" err="1">
                <a:solidFill>
                  <a:schemeClr val="accent1">
                    <a:lumMod val="50000"/>
                  </a:schemeClr>
                </a:solidFill>
                <a:latin typeface="Candara" panose="020E0502030303020204" pitchFamily="34" charset="0"/>
                <a:cs typeface="Arial" panose="020B0604020202020204" pitchFamily="34" charset="0"/>
              </a:rPr>
              <a:t>random.randint</a:t>
            </a:r>
            <a:r>
              <a:rPr lang="en-IN" sz="2300" b="1" i="1" dirty="0">
                <a:solidFill>
                  <a:schemeClr val="accent1">
                    <a:lumMod val="50000"/>
                  </a:schemeClr>
                </a:solidFill>
                <a:latin typeface="Candara" panose="020E0502030303020204" pitchFamily="34" charset="0"/>
                <a:cs typeface="Arial" panose="020B0604020202020204" pitchFamily="34" charset="0"/>
              </a:rPr>
              <a:t>(0, 2**size - 1)) </a:t>
            </a:r>
          </a:p>
          <a:p>
            <a:pPr lvl="1"/>
            <a:r>
              <a:rPr lang="en-IN" sz="2300" b="1" i="1" dirty="0">
                <a:solidFill>
                  <a:schemeClr val="accent1">
                    <a:lumMod val="50000"/>
                  </a:schemeClr>
                </a:solidFill>
                <a:latin typeface="Candara" panose="020E0502030303020204" pitchFamily="34" charset="0"/>
                <a:cs typeface="Arial" panose="020B0604020202020204" pitchFamily="34" charset="0"/>
              </a:rPr>
              <a:t>    for </a:t>
            </a:r>
            <a:r>
              <a:rPr lang="en-IN" sz="2300" b="1" i="1" dirty="0" err="1">
                <a:solidFill>
                  <a:schemeClr val="accent1">
                    <a:lumMod val="50000"/>
                  </a:schemeClr>
                </a:solidFill>
                <a:latin typeface="Candara" panose="020E0502030303020204" pitchFamily="34" charset="0"/>
                <a:cs typeface="Arial" panose="020B0604020202020204" pitchFamily="34" charset="0"/>
              </a:rPr>
              <a:t>i</a:t>
            </a:r>
            <a:r>
              <a:rPr lang="en-IN" sz="2300" b="1" i="1" dirty="0">
                <a:solidFill>
                  <a:schemeClr val="accent1">
                    <a:lumMod val="50000"/>
                  </a:schemeClr>
                </a:solidFill>
                <a:latin typeface="Candara" panose="020E0502030303020204" pitchFamily="34" charset="0"/>
                <a:cs typeface="Arial" panose="020B0604020202020204" pitchFamily="34" charset="0"/>
              </a:rPr>
              <a:t> in range(1, population):</a:t>
            </a:r>
          </a:p>
          <a:p>
            <a:pPr lvl="1"/>
            <a:r>
              <a:rPr lang="en-IN" sz="2300" b="1" i="1" dirty="0">
                <a:solidFill>
                  <a:schemeClr val="accent1">
                    <a:lumMod val="50000"/>
                  </a:schemeClr>
                </a:solidFill>
                <a:latin typeface="Candara" panose="020E0502030303020204" pitchFamily="34" charset="0"/>
                <a:cs typeface="Arial" panose="020B0604020202020204" pitchFamily="34" charset="0"/>
              </a:rPr>
              <a:t>        parents = </a:t>
            </a:r>
            <a:r>
              <a:rPr lang="en-IN" sz="2300" b="1" i="1" dirty="0" err="1">
                <a:solidFill>
                  <a:schemeClr val="accent1">
                    <a:lumMod val="50000"/>
                  </a:schemeClr>
                </a:solidFill>
                <a:latin typeface="Candara" panose="020E0502030303020204" pitchFamily="34" charset="0"/>
                <a:cs typeface="Arial" panose="020B0604020202020204" pitchFamily="34" charset="0"/>
              </a:rPr>
              <a:t>np.append</a:t>
            </a:r>
            <a:r>
              <a:rPr lang="en-IN" sz="2300" b="1" i="1" dirty="0">
                <a:solidFill>
                  <a:schemeClr val="accent1">
                    <a:lumMod val="50000"/>
                  </a:schemeClr>
                </a:solidFill>
                <a:latin typeface="Candara" panose="020E0502030303020204" pitchFamily="34" charset="0"/>
                <a:cs typeface="Arial" panose="020B0604020202020204" pitchFamily="34" charset="0"/>
              </a:rPr>
              <a:t>(parents, </a:t>
            </a:r>
            <a:r>
              <a:rPr lang="en-IN" sz="2300" b="1" i="1" dirty="0" err="1">
                <a:solidFill>
                  <a:schemeClr val="accent1">
                    <a:lumMod val="50000"/>
                  </a:schemeClr>
                </a:solidFill>
                <a:latin typeface="Candara" panose="020E0502030303020204" pitchFamily="34" charset="0"/>
                <a:cs typeface="Arial" panose="020B0604020202020204" pitchFamily="34" charset="0"/>
              </a:rPr>
              <a:t>random.randint</a:t>
            </a:r>
            <a:r>
              <a:rPr lang="en-IN" sz="2300" b="1" i="1" dirty="0">
                <a:solidFill>
                  <a:schemeClr val="accent1">
                    <a:lumMod val="50000"/>
                  </a:schemeClr>
                </a:solidFill>
                <a:latin typeface="Candara" panose="020E0502030303020204" pitchFamily="34" charset="0"/>
                <a:cs typeface="Arial" panose="020B0604020202020204" pitchFamily="34" charset="0"/>
              </a:rPr>
              <a:t>(0, 2**size - 1))</a:t>
            </a:r>
          </a:p>
          <a:p>
            <a:pPr lvl="1"/>
            <a:r>
              <a:rPr lang="en-IN" sz="2300" b="1" i="1" dirty="0">
                <a:solidFill>
                  <a:schemeClr val="accent1">
                    <a:lumMod val="50000"/>
                  </a:schemeClr>
                </a:solidFill>
                <a:latin typeface="Candara" panose="020E0502030303020204" pitchFamily="34" charset="0"/>
                <a:cs typeface="Arial" panose="020B0604020202020204" pitchFamily="34" charset="0"/>
              </a:rPr>
              <a:t>    return parents </a:t>
            </a:r>
          </a:p>
        </p:txBody>
      </p:sp>
    </p:spTree>
    <p:extLst>
      <p:ext uri="{BB962C8B-B14F-4D97-AF65-F5344CB8AC3E}">
        <p14:creationId xmlns:p14="http://schemas.microsoft.com/office/powerpoint/2010/main" val="4094185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2E45D-711B-0AF1-20D6-91723A34C0DB}"/>
              </a:ext>
            </a:extLst>
          </p:cNvPr>
          <p:cNvSpPr>
            <a:spLocks noGrp="1"/>
          </p:cNvSpPr>
          <p:nvPr>
            <p:ph type="title"/>
          </p:nvPr>
        </p:nvSpPr>
        <p:spPr>
          <a:xfrm>
            <a:off x="0" y="0"/>
            <a:ext cx="8534400" cy="1507067"/>
          </a:xfrm>
        </p:spPr>
        <p:txBody>
          <a:bodyPr/>
          <a:lstStyle/>
          <a:p>
            <a:r>
              <a:rPr lang="en-IN" sz="3600" b="1" i="0" dirty="0">
                <a:solidFill>
                  <a:srgbClr val="002060"/>
                </a:solidFill>
                <a:effectLst/>
                <a:latin typeface="Arial" panose="020B0604020202020204" pitchFamily="34" charset="0"/>
                <a:cs typeface="Arial" panose="020B0604020202020204" pitchFamily="34" charset="0"/>
              </a:rPr>
              <a:t>2.  </a:t>
            </a:r>
            <a:r>
              <a:rPr lang="en-IN" sz="3600" b="1" i="0" u="sng" dirty="0" err="1">
                <a:solidFill>
                  <a:srgbClr val="002060"/>
                </a:solidFill>
                <a:effectLst/>
                <a:latin typeface="Arial" panose="020B0604020202020204" pitchFamily="34" charset="0"/>
                <a:cs typeface="Arial" panose="020B0604020202020204" pitchFamily="34" charset="0"/>
              </a:rPr>
              <a:t>totalSize</a:t>
            </a:r>
            <a:r>
              <a:rPr lang="en-IN" sz="3600" b="1" i="0" u="sng" dirty="0">
                <a:solidFill>
                  <a:srgbClr val="002060"/>
                </a:solidFill>
                <a:effectLst/>
                <a:latin typeface="Arial" panose="020B0604020202020204" pitchFamily="34" charset="0"/>
                <a:cs typeface="Arial" panose="020B0604020202020204" pitchFamily="34" charset="0"/>
              </a:rPr>
              <a:t>(data, size) :</a:t>
            </a:r>
            <a:br>
              <a:rPr lang="en-IN" sz="3600" b="1" u="sng" dirty="0">
                <a:solidFill>
                  <a:srgbClr val="002060"/>
                </a:solidFill>
                <a:latin typeface="Arial" panose="020B0604020202020204" pitchFamily="34" charset="0"/>
                <a:cs typeface="Arial" panose="020B0604020202020204" pitchFamily="34" charset="0"/>
              </a:rPr>
            </a:br>
            <a:endParaRPr lang="en-IN" b="1"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5BBD1F3-D8E1-BEEF-CBA3-1450EAF0F788}"/>
              </a:ext>
            </a:extLst>
          </p:cNvPr>
          <p:cNvSpPr>
            <a:spLocks noGrp="1"/>
          </p:cNvSpPr>
          <p:nvPr>
            <p:ph idx="1"/>
          </p:nvPr>
        </p:nvSpPr>
        <p:spPr>
          <a:xfrm>
            <a:off x="113730" y="2910973"/>
            <a:ext cx="11503240" cy="3858905"/>
          </a:xfrm>
        </p:spPr>
        <p:txBody>
          <a:bodyPr>
            <a:normAutofit/>
          </a:bodyPr>
          <a:lstStyle/>
          <a:p>
            <a:pPr algn="just"/>
            <a:r>
              <a:rPr lang="en-US" sz="2800" b="0" i="0" dirty="0">
                <a:solidFill>
                  <a:schemeClr val="tx2">
                    <a:lumMod val="20000"/>
                    <a:lumOff val="80000"/>
                  </a:schemeClr>
                </a:solidFill>
                <a:effectLst/>
                <a:latin typeface="Arial" panose="020B0604020202020204" pitchFamily="34" charset="0"/>
              </a:rPr>
              <a:t>‘</a:t>
            </a:r>
            <a:r>
              <a:rPr lang="en-US" sz="2800" b="0" i="0" dirty="0" err="1">
                <a:solidFill>
                  <a:schemeClr val="tx2">
                    <a:lumMod val="20000"/>
                    <a:lumOff val="80000"/>
                  </a:schemeClr>
                </a:solidFill>
                <a:effectLst/>
                <a:latin typeface="Arial" panose="020B0604020202020204" pitchFamily="34" charset="0"/>
              </a:rPr>
              <a:t>totalSize</a:t>
            </a:r>
            <a:r>
              <a:rPr lang="en-US" sz="2800" dirty="0">
                <a:solidFill>
                  <a:schemeClr val="tx2">
                    <a:lumMod val="20000"/>
                    <a:lumOff val="80000"/>
                  </a:schemeClr>
                </a:solidFill>
                <a:latin typeface="Arial" panose="020B0604020202020204" pitchFamily="34" charset="0"/>
              </a:rPr>
              <a:t>’</a:t>
            </a:r>
            <a:r>
              <a:rPr lang="en-US" sz="2800" b="0" i="0" dirty="0">
                <a:solidFill>
                  <a:schemeClr val="tx2">
                    <a:lumMod val="20000"/>
                    <a:lumOff val="80000"/>
                  </a:schemeClr>
                </a:solidFill>
                <a:effectLst/>
                <a:latin typeface="Arial" panose="020B0604020202020204" pitchFamily="34" charset="0"/>
              </a:rPr>
              <a:t> measures the total space used by all selected </a:t>
            </a:r>
            <a:r>
              <a:rPr lang="en-US" sz="2800" dirty="0">
                <a:solidFill>
                  <a:schemeClr val="tx2">
                    <a:lumMod val="20000"/>
                    <a:lumOff val="80000"/>
                  </a:schemeClr>
                </a:solidFill>
                <a:latin typeface="Arial" panose="020B0604020202020204" pitchFamily="34" charset="0"/>
              </a:rPr>
              <a:t>file</a:t>
            </a:r>
            <a:r>
              <a:rPr lang="en-US" sz="2800" b="0" i="0" dirty="0">
                <a:solidFill>
                  <a:schemeClr val="tx2">
                    <a:lumMod val="20000"/>
                    <a:lumOff val="80000"/>
                  </a:schemeClr>
                </a:solidFill>
                <a:effectLst/>
                <a:latin typeface="Arial" panose="020B0604020202020204" pitchFamily="34" charset="0"/>
              </a:rPr>
              <a:t>s in that particular chromosome (‘data’). </a:t>
            </a:r>
          </a:p>
          <a:p>
            <a:pPr algn="just"/>
            <a:r>
              <a:rPr lang="en-US" sz="2800" b="0" i="0" dirty="0">
                <a:solidFill>
                  <a:schemeClr val="tx2">
                    <a:lumMod val="20000"/>
                    <a:lumOff val="80000"/>
                  </a:schemeClr>
                </a:solidFill>
                <a:effectLst/>
                <a:latin typeface="Arial" panose="020B0604020202020204" pitchFamily="34" charset="0"/>
              </a:rPr>
              <a:t>‘size’ contains the current total number of </a:t>
            </a:r>
            <a:r>
              <a:rPr lang="en-US" sz="2800" dirty="0">
                <a:solidFill>
                  <a:schemeClr val="tx2">
                    <a:lumMod val="20000"/>
                    <a:lumOff val="80000"/>
                  </a:schemeClr>
                </a:solidFill>
                <a:latin typeface="Arial" panose="020B0604020202020204" pitchFamily="34" charset="0"/>
              </a:rPr>
              <a:t>file</a:t>
            </a:r>
            <a:r>
              <a:rPr lang="en-US" sz="2800" b="0" i="0" dirty="0">
                <a:solidFill>
                  <a:schemeClr val="tx2">
                    <a:lumMod val="20000"/>
                    <a:lumOff val="80000"/>
                  </a:schemeClr>
                </a:solidFill>
                <a:effectLst/>
                <a:latin typeface="Arial" panose="020B0604020202020204" pitchFamily="34" charset="0"/>
              </a:rPr>
              <a:t>s being processed. </a:t>
            </a:r>
          </a:p>
          <a:p>
            <a:pPr algn="just"/>
            <a:r>
              <a:rPr lang="en-US" sz="2800" b="0" i="0" dirty="0">
                <a:solidFill>
                  <a:schemeClr val="tx2">
                    <a:lumMod val="20000"/>
                    <a:lumOff val="80000"/>
                  </a:schemeClr>
                </a:solidFill>
                <a:effectLst/>
                <a:latin typeface="Arial" panose="020B0604020202020204" pitchFamily="34" charset="0"/>
              </a:rPr>
              <a:t>For each bit of the chromosome, we check if there is one and if so, we increment ‘s ‘by the size of the file corresponding to that bit.</a:t>
            </a:r>
            <a:endParaRPr lang="en-IN" sz="2800" dirty="0">
              <a:solidFill>
                <a:schemeClr val="tx2">
                  <a:lumMod val="20000"/>
                  <a:lumOff val="80000"/>
                </a:schemeClr>
              </a:solidFill>
            </a:endParaRPr>
          </a:p>
        </p:txBody>
      </p:sp>
      <p:sp>
        <p:nvSpPr>
          <p:cNvPr id="4" name="TextBox 3">
            <a:extLst>
              <a:ext uri="{FF2B5EF4-FFF2-40B4-BE49-F238E27FC236}">
                <a16:creationId xmlns:a16="http://schemas.microsoft.com/office/drawing/2014/main" id="{DBFCE842-A32D-F418-3E1C-2025A180ABC6}"/>
              </a:ext>
            </a:extLst>
          </p:cNvPr>
          <p:cNvSpPr txBox="1"/>
          <p:nvPr/>
        </p:nvSpPr>
        <p:spPr>
          <a:xfrm>
            <a:off x="682388" y="1091821"/>
            <a:ext cx="11084707" cy="2215991"/>
          </a:xfrm>
          <a:prstGeom prst="rect">
            <a:avLst/>
          </a:prstGeom>
          <a:noFill/>
        </p:spPr>
        <p:txBody>
          <a:bodyPr wrap="square" rtlCol="0">
            <a:spAutoFit/>
          </a:bodyPr>
          <a:lstStyle/>
          <a:p>
            <a:r>
              <a:rPr lang="en-US" sz="2300" b="1" i="1" dirty="0">
                <a:solidFill>
                  <a:schemeClr val="accent1">
                    <a:lumMod val="50000"/>
                  </a:schemeClr>
                </a:solidFill>
                <a:latin typeface="Candara" panose="020E0502030303020204" pitchFamily="34" charset="0"/>
              </a:rPr>
              <a:t>def </a:t>
            </a:r>
            <a:r>
              <a:rPr lang="en-US" sz="2300" b="1" i="1" dirty="0" err="1">
                <a:solidFill>
                  <a:schemeClr val="accent1">
                    <a:lumMod val="50000"/>
                  </a:schemeClr>
                </a:solidFill>
                <a:latin typeface="Candara" panose="020E0502030303020204" pitchFamily="34" charset="0"/>
              </a:rPr>
              <a:t>totalSize</a:t>
            </a:r>
            <a:r>
              <a:rPr lang="en-US" sz="2300" b="1" i="1" dirty="0">
                <a:solidFill>
                  <a:schemeClr val="accent1">
                    <a:lumMod val="50000"/>
                  </a:schemeClr>
                </a:solidFill>
                <a:latin typeface="Candara" panose="020E0502030303020204" pitchFamily="34" charset="0"/>
              </a:rPr>
              <a:t>(data, size):</a:t>
            </a:r>
          </a:p>
          <a:p>
            <a:r>
              <a:rPr lang="en-US" sz="2300" b="1" i="1" dirty="0">
                <a:solidFill>
                  <a:schemeClr val="accent1">
                    <a:lumMod val="50000"/>
                  </a:schemeClr>
                </a:solidFill>
                <a:latin typeface="Candara" panose="020E0502030303020204" pitchFamily="34" charset="0"/>
              </a:rPr>
              <a:t>    s = 0</a:t>
            </a:r>
          </a:p>
          <a:p>
            <a:r>
              <a:rPr lang="en-US" sz="2300" b="1" i="1" dirty="0">
                <a:solidFill>
                  <a:schemeClr val="accent1">
                    <a:lumMod val="50000"/>
                  </a:schemeClr>
                </a:solidFill>
                <a:latin typeface="Candara" panose="020E0502030303020204" pitchFamily="34" charset="0"/>
              </a:rPr>
              <a:t>    for </a:t>
            </a:r>
            <a:r>
              <a:rPr lang="en-US" sz="2300" b="1" i="1" dirty="0" err="1">
                <a:solidFill>
                  <a:schemeClr val="accent1">
                    <a:lumMod val="50000"/>
                  </a:schemeClr>
                </a:solidFill>
                <a:latin typeface="Candara" panose="020E0502030303020204" pitchFamily="34" charset="0"/>
              </a:rPr>
              <a:t>i</a:t>
            </a:r>
            <a:r>
              <a:rPr lang="en-US" sz="2300" b="1" i="1" dirty="0">
                <a:solidFill>
                  <a:schemeClr val="accent1">
                    <a:lumMod val="50000"/>
                  </a:schemeClr>
                </a:solidFill>
                <a:latin typeface="Candara" panose="020E0502030303020204" pitchFamily="34" charset="0"/>
              </a:rPr>
              <a:t> in range(0, size-1):</a:t>
            </a:r>
          </a:p>
          <a:p>
            <a:r>
              <a:rPr lang="en-US" sz="2300" b="1" i="1" dirty="0">
                <a:solidFill>
                  <a:schemeClr val="accent1">
                    <a:lumMod val="50000"/>
                  </a:schemeClr>
                </a:solidFill>
                <a:latin typeface="Candara" panose="020E0502030303020204" pitchFamily="34" charset="0"/>
              </a:rPr>
              <a:t>        if(data &amp; (1 &lt;&lt; </a:t>
            </a:r>
            <a:r>
              <a:rPr lang="en-US" sz="2300" b="1" i="1" dirty="0" err="1">
                <a:solidFill>
                  <a:schemeClr val="accent1">
                    <a:lumMod val="50000"/>
                  </a:schemeClr>
                </a:solidFill>
                <a:latin typeface="Candara" panose="020E0502030303020204" pitchFamily="34" charset="0"/>
              </a:rPr>
              <a:t>i</a:t>
            </a:r>
            <a:r>
              <a:rPr lang="en-US" sz="2300" b="1" i="1" dirty="0">
                <a:solidFill>
                  <a:schemeClr val="accent1">
                    <a:lumMod val="50000"/>
                  </a:schemeClr>
                </a:solidFill>
                <a:latin typeface="Candara" panose="020E0502030303020204" pitchFamily="34" charset="0"/>
              </a:rPr>
              <a:t>) &gt; 0):</a:t>
            </a:r>
          </a:p>
          <a:p>
            <a:r>
              <a:rPr lang="en-US" sz="2300" b="1" i="1" dirty="0">
                <a:solidFill>
                  <a:schemeClr val="accent1">
                    <a:lumMod val="50000"/>
                  </a:schemeClr>
                </a:solidFill>
                <a:latin typeface="Candara" panose="020E0502030303020204" pitchFamily="34" charset="0"/>
              </a:rPr>
              <a:t>            s += mp3s[</a:t>
            </a:r>
            <a:r>
              <a:rPr lang="en-US" sz="2300" b="1" i="1" dirty="0" err="1">
                <a:solidFill>
                  <a:schemeClr val="accent1">
                    <a:lumMod val="50000"/>
                  </a:schemeClr>
                </a:solidFill>
                <a:latin typeface="Candara" panose="020E0502030303020204" pitchFamily="34" charset="0"/>
              </a:rPr>
              <a:t>i</a:t>
            </a:r>
            <a:r>
              <a:rPr lang="en-US" sz="2300" b="1" i="1" dirty="0">
                <a:solidFill>
                  <a:schemeClr val="accent1">
                    <a:lumMod val="50000"/>
                  </a:schemeClr>
                </a:solidFill>
                <a:latin typeface="Candara" panose="020E0502030303020204" pitchFamily="34" charset="0"/>
              </a:rPr>
              <a:t>]</a:t>
            </a:r>
          </a:p>
          <a:p>
            <a:r>
              <a:rPr lang="en-US" sz="2300" b="1" i="1" dirty="0">
                <a:solidFill>
                  <a:schemeClr val="accent1">
                    <a:lumMod val="50000"/>
                  </a:schemeClr>
                </a:solidFill>
                <a:latin typeface="Candara" panose="020E0502030303020204" pitchFamily="34" charset="0"/>
              </a:rPr>
              <a:t>    return s </a:t>
            </a:r>
            <a:endParaRPr lang="en-IN" sz="2300" b="1" i="1" dirty="0">
              <a:solidFill>
                <a:schemeClr val="accent1">
                  <a:lumMod val="50000"/>
                </a:schemeClr>
              </a:solidFill>
              <a:latin typeface="Candara" panose="020E0502030303020204" pitchFamily="34" charset="0"/>
            </a:endParaRPr>
          </a:p>
        </p:txBody>
      </p:sp>
    </p:spTree>
    <p:extLst>
      <p:ext uri="{BB962C8B-B14F-4D97-AF65-F5344CB8AC3E}">
        <p14:creationId xmlns:p14="http://schemas.microsoft.com/office/powerpoint/2010/main" val="204588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37F65-99D9-B34D-CD26-597024CC8F41}"/>
              </a:ext>
            </a:extLst>
          </p:cNvPr>
          <p:cNvSpPr>
            <a:spLocks noGrp="1"/>
          </p:cNvSpPr>
          <p:nvPr>
            <p:ph type="title"/>
          </p:nvPr>
        </p:nvSpPr>
        <p:spPr>
          <a:xfrm>
            <a:off x="0" y="0"/>
            <a:ext cx="8534400" cy="1507067"/>
          </a:xfrm>
        </p:spPr>
        <p:txBody>
          <a:bodyPr>
            <a:normAutofit/>
          </a:bodyPr>
          <a:lstStyle/>
          <a:p>
            <a:r>
              <a:rPr lang="en-IN" sz="4400" b="1" i="0" dirty="0">
                <a:solidFill>
                  <a:schemeClr val="accent1">
                    <a:lumMod val="50000"/>
                  </a:schemeClr>
                </a:solidFill>
                <a:effectLst/>
                <a:latin typeface="Arial" panose="020B0604020202020204" pitchFamily="34" charset="0"/>
                <a:cs typeface="Arial" panose="020B0604020202020204" pitchFamily="34" charset="0"/>
              </a:rPr>
              <a:t>3</a:t>
            </a:r>
            <a:r>
              <a:rPr lang="en-IN" sz="4800" b="0" i="0" dirty="0">
                <a:solidFill>
                  <a:schemeClr val="accent1">
                    <a:lumMod val="50000"/>
                  </a:schemeClr>
                </a:solidFill>
                <a:effectLst/>
                <a:latin typeface="ui-monospace"/>
              </a:rPr>
              <a:t>.  </a:t>
            </a:r>
            <a:r>
              <a:rPr lang="en-IN" b="1" i="0" u="sng" dirty="0" err="1">
                <a:solidFill>
                  <a:schemeClr val="accent1">
                    <a:lumMod val="50000"/>
                  </a:schemeClr>
                </a:solidFill>
                <a:effectLst/>
                <a:latin typeface="Arial" panose="020B0604020202020204" pitchFamily="34" charset="0"/>
                <a:cs typeface="Arial" panose="020B0604020202020204" pitchFamily="34" charset="0"/>
              </a:rPr>
              <a:t>reduceSize</a:t>
            </a:r>
            <a:r>
              <a:rPr lang="en-IN" b="1" i="0" u="sng" dirty="0">
                <a:solidFill>
                  <a:schemeClr val="accent1">
                    <a:lumMod val="50000"/>
                  </a:schemeClr>
                </a:solidFill>
                <a:effectLst/>
                <a:latin typeface="Arial" panose="020B0604020202020204" pitchFamily="34" charset="0"/>
                <a:cs typeface="Arial" panose="020B0604020202020204" pitchFamily="34" charset="0"/>
              </a:rPr>
              <a:t>(rec, size) :</a:t>
            </a:r>
            <a:br>
              <a:rPr lang="en-IN" b="1" i="0" u="sng" dirty="0">
                <a:solidFill>
                  <a:schemeClr val="accent1">
                    <a:lumMod val="50000"/>
                  </a:schemeClr>
                </a:solidFill>
                <a:effectLst/>
                <a:latin typeface="Arial" panose="020B0604020202020204" pitchFamily="34" charset="0"/>
                <a:cs typeface="Arial" panose="020B0604020202020204" pitchFamily="34" charset="0"/>
              </a:rPr>
            </a:br>
            <a:endParaRPr lang="en-IN" b="1"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AFCC402-35B2-2345-63F4-F92F7EE02EE3}"/>
              </a:ext>
            </a:extLst>
          </p:cNvPr>
          <p:cNvSpPr>
            <a:spLocks noGrp="1"/>
          </p:cNvSpPr>
          <p:nvPr>
            <p:ph idx="1"/>
          </p:nvPr>
        </p:nvSpPr>
        <p:spPr>
          <a:xfrm>
            <a:off x="335903" y="3125337"/>
            <a:ext cx="11496706" cy="3291133"/>
          </a:xfrm>
        </p:spPr>
        <p:txBody>
          <a:bodyPr>
            <a:normAutofit/>
          </a:bodyPr>
          <a:lstStyle/>
          <a:p>
            <a:pPr algn="just"/>
            <a:r>
              <a:rPr lang="en-US" sz="2800" b="0" i="0" dirty="0" err="1">
                <a:solidFill>
                  <a:schemeClr val="tx2">
                    <a:lumMod val="20000"/>
                    <a:lumOff val="80000"/>
                  </a:schemeClr>
                </a:solidFill>
                <a:effectLst/>
                <a:latin typeface="Arial" panose="020B0604020202020204" pitchFamily="34" charset="0"/>
              </a:rPr>
              <a:t>reduceSize</a:t>
            </a:r>
            <a:r>
              <a:rPr lang="en-US" sz="2800" b="0" i="0" dirty="0">
                <a:solidFill>
                  <a:schemeClr val="tx2">
                    <a:lumMod val="20000"/>
                    <a:lumOff val="80000"/>
                  </a:schemeClr>
                </a:solidFill>
                <a:effectLst/>
                <a:latin typeface="Arial" panose="020B0604020202020204" pitchFamily="34" charset="0"/>
              </a:rPr>
              <a:t> is the function we use to randomly mutate the chromosome </a:t>
            </a:r>
            <a:r>
              <a:rPr lang="en-US" sz="2800" dirty="0">
                <a:solidFill>
                  <a:schemeClr val="tx2">
                    <a:lumMod val="20000"/>
                    <a:lumOff val="80000"/>
                  </a:schemeClr>
                </a:solidFill>
                <a:latin typeface="Arial" panose="020B0604020202020204" pitchFamily="34" charset="0"/>
              </a:rPr>
              <a:t>to</a:t>
            </a:r>
            <a:r>
              <a:rPr lang="en-US" sz="2800" b="0" i="0" dirty="0">
                <a:solidFill>
                  <a:schemeClr val="tx2">
                    <a:lumMod val="20000"/>
                    <a:lumOff val="80000"/>
                  </a:schemeClr>
                </a:solidFill>
                <a:effectLst/>
                <a:latin typeface="Arial" panose="020B0604020202020204" pitchFamily="34" charset="0"/>
              </a:rPr>
              <a:t> reduce the total size of the files described by a chromosome to fit on a CD. </a:t>
            </a:r>
          </a:p>
          <a:p>
            <a:pPr algn="just"/>
            <a:r>
              <a:rPr lang="en-US" sz="2800" dirty="0">
                <a:solidFill>
                  <a:schemeClr val="tx2">
                    <a:lumMod val="20000"/>
                    <a:lumOff val="80000"/>
                  </a:schemeClr>
                </a:solidFill>
                <a:latin typeface="Arial" panose="020B0604020202020204" pitchFamily="34" charset="0"/>
              </a:rPr>
              <a:t>A</a:t>
            </a:r>
            <a:r>
              <a:rPr lang="en-US" sz="2800" b="0" i="0" dirty="0">
                <a:solidFill>
                  <a:schemeClr val="tx2">
                    <a:lumMod val="20000"/>
                    <a:lumOff val="80000"/>
                  </a:schemeClr>
                </a:solidFill>
                <a:effectLst/>
                <a:latin typeface="Arial" panose="020B0604020202020204" pitchFamily="34" charset="0"/>
              </a:rPr>
              <a:t>s long as the total chromosome size exceeds the size of  a CD (here 700), we choose a random bit and if it is 1, we change it to 0.</a:t>
            </a:r>
            <a:endParaRPr lang="en-IN" sz="2800" dirty="0">
              <a:solidFill>
                <a:schemeClr val="tx2">
                  <a:lumMod val="20000"/>
                  <a:lumOff val="80000"/>
                </a:schemeClr>
              </a:solidFill>
            </a:endParaRPr>
          </a:p>
        </p:txBody>
      </p:sp>
      <p:sp>
        <p:nvSpPr>
          <p:cNvPr id="6" name="TextBox 5">
            <a:extLst>
              <a:ext uri="{FF2B5EF4-FFF2-40B4-BE49-F238E27FC236}">
                <a16:creationId xmlns:a16="http://schemas.microsoft.com/office/drawing/2014/main" id="{242B4A56-9E65-C8FC-8F77-B8A89A1EF587}"/>
              </a:ext>
            </a:extLst>
          </p:cNvPr>
          <p:cNvSpPr txBox="1"/>
          <p:nvPr/>
        </p:nvSpPr>
        <p:spPr>
          <a:xfrm>
            <a:off x="709684" y="996287"/>
            <a:ext cx="11025568" cy="2215991"/>
          </a:xfrm>
          <a:prstGeom prst="rect">
            <a:avLst/>
          </a:prstGeom>
          <a:noFill/>
        </p:spPr>
        <p:txBody>
          <a:bodyPr wrap="square" rtlCol="0">
            <a:spAutoFit/>
          </a:bodyPr>
          <a:lstStyle/>
          <a:p>
            <a:r>
              <a:rPr lang="en-US" sz="2300" b="1" i="1" dirty="0">
                <a:solidFill>
                  <a:schemeClr val="accent1">
                    <a:lumMod val="50000"/>
                  </a:schemeClr>
                </a:solidFill>
                <a:latin typeface="Candara" panose="020E0502030303020204" pitchFamily="34" charset="0"/>
              </a:rPr>
              <a:t>def </a:t>
            </a:r>
            <a:r>
              <a:rPr lang="en-US" sz="2300" b="1" i="1" dirty="0" err="1">
                <a:solidFill>
                  <a:schemeClr val="accent1">
                    <a:lumMod val="50000"/>
                  </a:schemeClr>
                </a:solidFill>
                <a:latin typeface="Candara" panose="020E0502030303020204" pitchFamily="34" charset="0"/>
              </a:rPr>
              <a:t>reduceSize</a:t>
            </a:r>
            <a:r>
              <a:rPr lang="en-US" sz="2300" b="1" i="1" dirty="0">
                <a:solidFill>
                  <a:schemeClr val="accent1">
                    <a:lumMod val="50000"/>
                  </a:schemeClr>
                </a:solidFill>
                <a:latin typeface="Candara" panose="020E0502030303020204" pitchFamily="34" charset="0"/>
              </a:rPr>
              <a:t>(rec, size):          </a:t>
            </a:r>
          </a:p>
          <a:p>
            <a:r>
              <a:rPr lang="en-US" sz="2300" b="1" i="1" dirty="0">
                <a:solidFill>
                  <a:schemeClr val="accent1">
                    <a:lumMod val="50000"/>
                  </a:schemeClr>
                </a:solidFill>
                <a:latin typeface="Candara" panose="020E0502030303020204" pitchFamily="34" charset="0"/>
              </a:rPr>
              <a:t>    while </a:t>
            </a:r>
            <a:r>
              <a:rPr lang="en-US" sz="2300" b="1" i="1" dirty="0" err="1">
                <a:solidFill>
                  <a:schemeClr val="accent1">
                    <a:lumMod val="50000"/>
                  </a:schemeClr>
                </a:solidFill>
                <a:latin typeface="Candara" panose="020E0502030303020204" pitchFamily="34" charset="0"/>
              </a:rPr>
              <a:t>totalSize</a:t>
            </a:r>
            <a:r>
              <a:rPr lang="en-US" sz="2300" b="1" i="1" dirty="0">
                <a:solidFill>
                  <a:schemeClr val="accent1">
                    <a:lumMod val="50000"/>
                  </a:schemeClr>
                </a:solidFill>
                <a:latin typeface="Candara" panose="020E0502030303020204" pitchFamily="34" charset="0"/>
              </a:rPr>
              <a:t>(rec, size) &gt; 700:</a:t>
            </a:r>
          </a:p>
          <a:p>
            <a:r>
              <a:rPr lang="en-US" sz="2300" b="1" i="1" dirty="0">
                <a:solidFill>
                  <a:schemeClr val="accent1">
                    <a:lumMod val="50000"/>
                  </a:schemeClr>
                </a:solidFill>
                <a:latin typeface="Candara" panose="020E0502030303020204" pitchFamily="34" charset="0"/>
              </a:rPr>
              <a:t>        index = </a:t>
            </a:r>
            <a:r>
              <a:rPr lang="en-US" sz="2300" b="1" i="1" dirty="0" err="1">
                <a:solidFill>
                  <a:schemeClr val="accent1">
                    <a:lumMod val="50000"/>
                  </a:schemeClr>
                </a:solidFill>
                <a:latin typeface="Candara" panose="020E0502030303020204" pitchFamily="34" charset="0"/>
              </a:rPr>
              <a:t>random.randint</a:t>
            </a:r>
            <a:r>
              <a:rPr lang="en-US" sz="2300" b="1" i="1" dirty="0">
                <a:solidFill>
                  <a:schemeClr val="accent1">
                    <a:lumMod val="50000"/>
                  </a:schemeClr>
                </a:solidFill>
                <a:latin typeface="Candara" panose="020E0502030303020204" pitchFamily="34" charset="0"/>
              </a:rPr>
              <a:t>(0, size - 1) </a:t>
            </a:r>
          </a:p>
          <a:p>
            <a:r>
              <a:rPr lang="en-US" sz="2300" b="1" i="1" dirty="0">
                <a:solidFill>
                  <a:schemeClr val="accent1">
                    <a:lumMod val="50000"/>
                  </a:schemeClr>
                </a:solidFill>
                <a:latin typeface="Candara" panose="020E0502030303020204" pitchFamily="34" charset="0"/>
              </a:rPr>
              <a:t>        if(rec &amp; (1 &lt;&lt; index) &gt; 0):             </a:t>
            </a:r>
          </a:p>
          <a:p>
            <a:r>
              <a:rPr lang="en-US" sz="2300" b="1" i="1" dirty="0">
                <a:solidFill>
                  <a:schemeClr val="accent1">
                    <a:lumMod val="50000"/>
                  </a:schemeClr>
                </a:solidFill>
                <a:latin typeface="Candara" panose="020E0502030303020204" pitchFamily="34" charset="0"/>
              </a:rPr>
              <a:t>            rec = rec ^ (1 &lt;&lt; index)            </a:t>
            </a:r>
          </a:p>
          <a:p>
            <a:r>
              <a:rPr lang="en-US" sz="2300" b="1" i="1" dirty="0">
                <a:solidFill>
                  <a:schemeClr val="accent1">
                    <a:lumMod val="50000"/>
                  </a:schemeClr>
                </a:solidFill>
                <a:latin typeface="Candara" panose="020E0502030303020204" pitchFamily="34" charset="0"/>
              </a:rPr>
              <a:t>    return rec </a:t>
            </a:r>
            <a:endParaRPr lang="en-IN" sz="2300" b="1" i="1" dirty="0">
              <a:solidFill>
                <a:schemeClr val="accent1">
                  <a:lumMod val="50000"/>
                </a:schemeClr>
              </a:solidFill>
              <a:latin typeface="Candara" panose="020E0502030303020204" pitchFamily="34" charset="0"/>
            </a:endParaRPr>
          </a:p>
        </p:txBody>
      </p:sp>
    </p:spTree>
    <p:extLst>
      <p:ext uri="{BB962C8B-B14F-4D97-AF65-F5344CB8AC3E}">
        <p14:creationId xmlns:p14="http://schemas.microsoft.com/office/powerpoint/2010/main" val="1579467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18DFF-0E7A-F6FE-F14C-B8D3F4CB3AB2}"/>
              </a:ext>
            </a:extLst>
          </p:cNvPr>
          <p:cNvSpPr>
            <a:spLocks noGrp="1"/>
          </p:cNvSpPr>
          <p:nvPr>
            <p:ph type="title"/>
          </p:nvPr>
        </p:nvSpPr>
        <p:spPr>
          <a:xfrm>
            <a:off x="0" y="-122830"/>
            <a:ext cx="11700682" cy="1507067"/>
          </a:xfrm>
        </p:spPr>
        <p:txBody>
          <a:bodyPr>
            <a:noAutofit/>
          </a:bodyPr>
          <a:lstStyle/>
          <a:p>
            <a:r>
              <a:rPr lang="en-IN" b="1" i="0" dirty="0">
                <a:solidFill>
                  <a:schemeClr val="accent1">
                    <a:lumMod val="50000"/>
                  </a:schemeClr>
                </a:solidFill>
                <a:effectLst/>
                <a:latin typeface="Arial" panose="020B0604020202020204" pitchFamily="34" charset="0"/>
                <a:cs typeface="Arial" panose="020B0604020202020204" pitchFamily="34" charset="0"/>
              </a:rPr>
              <a:t>4. </a:t>
            </a:r>
            <a:r>
              <a:rPr lang="en-IN" b="1" i="0" u="sng" dirty="0" err="1">
                <a:solidFill>
                  <a:schemeClr val="accent1">
                    <a:lumMod val="50000"/>
                  </a:schemeClr>
                </a:solidFill>
                <a:effectLst/>
                <a:latin typeface="Arial" panose="020B0604020202020204" pitchFamily="34" charset="0"/>
                <a:cs typeface="Arial" panose="020B0604020202020204" pitchFamily="34" charset="0"/>
              </a:rPr>
              <a:t>fixChromosomes</a:t>
            </a:r>
            <a:r>
              <a:rPr lang="en-IN" b="1" i="0" u="sng" dirty="0">
                <a:solidFill>
                  <a:schemeClr val="accent1">
                    <a:lumMod val="50000"/>
                  </a:schemeClr>
                </a:solidFill>
                <a:effectLst/>
                <a:latin typeface="Arial" panose="020B0604020202020204" pitchFamily="34" charset="0"/>
                <a:cs typeface="Arial" panose="020B0604020202020204" pitchFamily="34" charset="0"/>
              </a:rPr>
              <a:t>(data, size, population) :</a:t>
            </a:r>
            <a:br>
              <a:rPr lang="en-IN" b="1" i="0" dirty="0">
                <a:solidFill>
                  <a:schemeClr val="accent1">
                    <a:lumMod val="50000"/>
                  </a:schemeClr>
                </a:solidFill>
                <a:effectLst/>
                <a:latin typeface="Arial" panose="020B0604020202020204" pitchFamily="34" charset="0"/>
                <a:cs typeface="Arial" panose="020B0604020202020204" pitchFamily="34" charset="0"/>
              </a:rPr>
            </a:b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2CF33D2-4493-2373-785A-A50D668701DC}"/>
              </a:ext>
            </a:extLst>
          </p:cNvPr>
          <p:cNvSpPr>
            <a:spLocks noGrp="1"/>
          </p:cNvSpPr>
          <p:nvPr>
            <p:ph idx="1"/>
          </p:nvPr>
        </p:nvSpPr>
        <p:spPr>
          <a:xfrm>
            <a:off x="0" y="4189864"/>
            <a:ext cx="12192000" cy="3145808"/>
          </a:xfrm>
        </p:spPr>
        <p:txBody>
          <a:bodyPr>
            <a:normAutofit/>
          </a:bodyPr>
          <a:lstStyle/>
          <a:p>
            <a:pPr algn="just"/>
            <a:r>
              <a:rPr lang="en-US" sz="2400" b="0" i="0" dirty="0" err="1">
                <a:solidFill>
                  <a:schemeClr val="tx2">
                    <a:lumMod val="20000"/>
                    <a:lumOff val="80000"/>
                  </a:schemeClr>
                </a:solidFill>
                <a:effectLst/>
                <a:latin typeface="Arial" panose="020B0604020202020204" pitchFamily="34" charset="0"/>
              </a:rPr>
              <a:t>fixChromosomes</a:t>
            </a:r>
            <a:r>
              <a:rPr lang="en-US" sz="2400" b="0" i="0" dirty="0">
                <a:solidFill>
                  <a:schemeClr val="tx2">
                    <a:lumMod val="20000"/>
                    <a:lumOff val="80000"/>
                  </a:schemeClr>
                </a:solidFill>
                <a:effectLst/>
                <a:latin typeface="Arial" panose="020B0604020202020204" pitchFamily="34" charset="0"/>
              </a:rPr>
              <a:t> takes the ‘data’ and applies the </a:t>
            </a:r>
            <a:r>
              <a:rPr lang="en-US" sz="2400" b="0" i="0" dirty="0" err="1">
                <a:solidFill>
                  <a:schemeClr val="tx2">
                    <a:lumMod val="20000"/>
                    <a:lumOff val="80000"/>
                  </a:schemeClr>
                </a:solidFill>
                <a:effectLst/>
                <a:latin typeface="Arial" panose="020B0604020202020204" pitchFamily="34" charset="0"/>
              </a:rPr>
              <a:t>reduceSize</a:t>
            </a:r>
            <a:r>
              <a:rPr lang="en-US" sz="2400" b="0" i="0" dirty="0">
                <a:solidFill>
                  <a:schemeClr val="tx2">
                    <a:lumMod val="20000"/>
                    <a:lumOff val="80000"/>
                  </a:schemeClr>
                </a:solidFill>
                <a:effectLst/>
                <a:latin typeface="Arial" panose="020B0604020202020204" pitchFamily="34" charset="0"/>
              </a:rPr>
              <a:t> function to the chromosomes as needed. </a:t>
            </a:r>
          </a:p>
          <a:p>
            <a:pPr algn="just"/>
            <a:r>
              <a:rPr lang="en-US" sz="2400" b="0" i="0" dirty="0">
                <a:solidFill>
                  <a:schemeClr val="tx2">
                    <a:lumMod val="20000"/>
                    <a:lumOff val="80000"/>
                  </a:schemeClr>
                </a:solidFill>
                <a:effectLst/>
                <a:latin typeface="Arial" panose="020B0604020202020204" pitchFamily="34" charset="0"/>
              </a:rPr>
              <a:t>It </a:t>
            </a:r>
            <a:r>
              <a:rPr lang="en-US" sz="2400" dirty="0">
                <a:solidFill>
                  <a:schemeClr val="tx2">
                    <a:lumMod val="20000"/>
                    <a:lumOff val="80000"/>
                  </a:schemeClr>
                </a:solidFill>
                <a:latin typeface="Arial" panose="020B0604020202020204" pitchFamily="34" charset="0"/>
              </a:rPr>
              <a:t>then </a:t>
            </a:r>
            <a:r>
              <a:rPr lang="en-US" sz="2400" b="0" i="0" dirty="0">
                <a:solidFill>
                  <a:schemeClr val="tx2">
                    <a:lumMod val="20000"/>
                    <a:lumOff val="80000"/>
                  </a:schemeClr>
                </a:solidFill>
                <a:effectLst/>
                <a:latin typeface="Arial" panose="020B0604020202020204" pitchFamily="34" charset="0"/>
              </a:rPr>
              <a:t>applies the fitness function and adds it to the generation data so that each chromosome has a corresponding fitness. </a:t>
            </a:r>
          </a:p>
          <a:p>
            <a:pPr algn="just"/>
            <a:r>
              <a:rPr lang="en-US" sz="2400" dirty="0">
                <a:solidFill>
                  <a:schemeClr val="tx2">
                    <a:lumMod val="20000"/>
                    <a:lumOff val="80000"/>
                  </a:schemeClr>
                </a:solidFill>
                <a:latin typeface="Arial" panose="020B0604020202020204" pitchFamily="34" charset="0"/>
              </a:rPr>
              <a:t>The chromosomes are </a:t>
            </a:r>
            <a:r>
              <a:rPr lang="en-US" sz="2400" b="0" i="0" dirty="0">
                <a:solidFill>
                  <a:schemeClr val="tx2">
                    <a:lumMod val="20000"/>
                    <a:lumOff val="80000"/>
                  </a:schemeClr>
                </a:solidFill>
                <a:effectLst/>
                <a:latin typeface="Arial" panose="020B0604020202020204" pitchFamily="34" charset="0"/>
              </a:rPr>
              <a:t>sorted so that those above have the best physical shape.</a:t>
            </a:r>
            <a:endParaRPr lang="en-IN" sz="2400" dirty="0">
              <a:solidFill>
                <a:schemeClr val="tx2">
                  <a:lumMod val="20000"/>
                  <a:lumOff val="80000"/>
                </a:schemeClr>
              </a:solidFill>
            </a:endParaRPr>
          </a:p>
        </p:txBody>
      </p:sp>
      <p:sp>
        <p:nvSpPr>
          <p:cNvPr id="4" name="TextBox 3">
            <a:extLst>
              <a:ext uri="{FF2B5EF4-FFF2-40B4-BE49-F238E27FC236}">
                <a16:creationId xmlns:a16="http://schemas.microsoft.com/office/drawing/2014/main" id="{5A931C2E-3D07-0F2C-4DE6-CA58166B80FB}"/>
              </a:ext>
            </a:extLst>
          </p:cNvPr>
          <p:cNvSpPr txBox="1"/>
          <p:nvPr/>
        </p:nvSpPr>
        <p:spPr>
          <a:xfrm>
            <a:off x="542273" y="726238"/>
            <a:ext cx="10616135" cy="4385816"/>
          </a:xfrm>
          <a:prstGeom prst="rect">
            <a:avLst/>
          </a:prstGeom>
          <a:noFill/>
        </p:spPr>
        <p:txBody>
          <a:bodyPr wrap="square" rtlCol="0">
            <a:spAutoFit/>
          </a:bodyPr>
          <a:lstStyle/>
          <a:p>
            <a:r>
              <a:rPr lang="en-IN" sz="2000" b="1" i="1" dirty="0">
                <a:solidFill>
                  <a:schemeClr val="accent1">
                    <a:lumMod val="50000"/>
                  </a:schemeClr>
                </a:solidFill>
                <a:latin typeface="Candara" panose="020E0502030303020204" pitchFamily="34" charset="0"/>
              </a:rPr>
              <a:t>def </a:t>
            </a:r>
            <a:r>
              <a:rPr lang="en-IN" sz="2000" b="1" i="1" dirty="0" err="1">
                <a:solidFill>
                  <a:schemeClr val="accent1">
                    <a:lumMod val="50000"/>
                  </a:schemeClr>
                </a:solidFill>
                <a:latin typeface="Candara" panose="020E0502030303020204" pitchFamily="34" charset="0"/>
              </a:rPr>
              <a:t>fixChromosomes</a:t>
            </a:r>
            <a:r>
              <a:rPr lang="en-IN" sz="2000" b="1" i="1" dirty="0">
                <a:solidFill>
                  <a:schemeClr val="accent1">
                    <a:lumMod val="50000"/>
                  </a:schemeClr>
                </a:solidFill>
                <a:latin typeface="Candara" panose="020E0502030303020204" pitchFamily="34" charset="0"/>
              </a:rPr>
              <a:t>(data, size, population):      </a:t>
            </a:r>
          </a:p>
          <a:p>
            <a:r>
              <a:rPr lang="en-IN" sz="2000" b="1" i="1" dirty="0">
                <a:solidFill>
                  <a:schemeClr val="accent1">
                    <a:lumMod val="50000"/>
                  </a:schemeClr>
                </a:solidFill>
                <a:latin typeface="Candara" panose="020E0502030303020204" pitchFamily="34" charset="0"/>
              </a:rPr>
              <a:t>    </a:t>
            </a:r>
            <a:r>
              <a:rPr lang="en-IN" sz="2000" b="1" i="1" dirty="0" err="1">
                <a:solidFill>
                  <a:schemeClr val="accent1">
                    <a:lumMod val="50000"/>
                  </a:schemeClr>
                </a:solidFill>
                <a:latin typeface="Candara" panose="020E0502030303020204" pitchFamily="34" charset="0"/>
              </a:rPr>
              <a:t>datasize</a:t>
            </a:r>
            <a:r>
              <a:rPr lang="en-IN" sz="2000" b="1" i="1" dirty="0">
                <a:solidFill>
                  <a:schemeClr val="accent1">
                    <a:lumMod val="50000"/>
                  </a:schemeClr>
                </a:solidFill>
                <a:latin typeface="Candara" panose="020E0502030303020204" pitchFamily="34" charset="0"/>
              </a:rPr>
              <a:t> = </a:t>
            </a:r>
            <a:r>
              <a:rPr lang="en-IN" sz="2000" b="1" i="1" dirty="0" err="1">
                <a:solidFill>
                  <a:schemeClr val="accent1">
                    <a:lumMod val="50000"/>
                  </a:schemeClr>
                </a:solidFill>
                <a:latin typeface="Candara" panose="020E0502030303020204" pitchFamily="34" charset="0"/>
              </a:rPr>
              <a:t>data.shape</a:t>
            </a:r>
            <a:r>
              <a:rPr lang="en-IN" sz="2000" b="1" i="1" dirty="0">
                <a:solidFill>
                  <a:schemeClr val="accent1">
                    <a:lumMod val="50000"/>
                  </a:schemeClr>
                </a:solidFill>
                <a:latin typeface="Candara" panose="020E0502030303020204" pitchFamily="34" charset="0"/>
              </a:rPr>
              <a:t>[0]                     </a:t>
            </a:r>
          </a:p>
          <a:p>
            <a:r>
              <a:rPr lang="en-IN" sz="2000" b="1" i="1" dirty="0">
                <a:solidFill>
                  <a:schemeClr val="accent1">
                    <a:lumMod val="50000"/>
                  </a:schemeClr>
                </a:solidFill>
                <a:latin typeface="Candara" panose="020E0502030303020204" pitchFamily="34" charset="0"/>
              </a:rPr>
              <a:t>    fitness = </a:t>
            </a:r>
            <a:r>
              <a:rPr lang="en-IN" sz="2000" b="1" i="1" dirty="0" err="1">
                <a:solidFill>
                  <a:schemeClr val="accent1">
                    <a:lumMod val="50000"/>
                  </a:schemeClr>
                </a:solidFill>
                <a:latin typeface="Candara" panose="020E0502030303020204" pitchFamily="34" charset="0"/>
              </a:rPr>
              <a:t>np.zeros</a:t>
            </a:r>
            <a:r>
              <a:rPr lang="en-IN" sz="2000" b="1" i="1" dirty="0">
                <a:solidFill>
                  <a:schemeClr val="accent1">
                    <a:lumMod val="50000"/>
                  </a:schemeClr>
                </a:solidFill>
                <a:latin typeface="Candara" panose="020E0502030303020204" pitchFamily="34" charset="0"/>
              </a:rPr>
              <a:t>((datasize,1), </a:t>
            </a:r>
            <a:r>
              <a:rPr lang="en-IN" sz="2000" b="1" i="1" dirty="0" err="1">
                <a:solidFill>
                  <a:schemeClr val="accent1">
                    <a:lumMod val="50000"/>
                  </a:schemeClr>
                </a:solidFill>
                <a:latin typeface="Candara" panose="020E0502030303020204" pitchFamily="34" charset="0"/>
              </a:rPr>
              <a:t>dtype</a:t>
            </a:r>
            <a:r>
              <a:rPr lang="en-IN" sz="2000" b="1" i="1" dirty="0">
                <a:solidFill>
                  <a:schemeClr val="accent1">
                    <a:lumMod val="50000"/>
                  </a:schemeClr>
                </a:solidFill>
                <a:latin typeface="Candara" panose="020E0502030303020204" pitchFamily="34" charset="0"/>
              </a:rPr>
              <a:t>=int) </a:t>
            </a:r>
          </a:p>
          <a:p>
            <a:r>
              <a:rPr lang="en-IN" sz="2000" b="1" i="1" dirty="0">
                <a:solidFill>
                  <a:schemeClr val="accent1">
                    <a:lumMod val="50000"/>
                  </a:schemeClr>
                </a:solidFill>
                <a:latin typeface="Candara" panose="020E0502030303020204" pitchFamily="34" charset="0"/>
              </a:rPr>
              <a:t>    for </a:t>
            </a:r>
            <a:r>
              <a:rPr lang="en-IN" sz="2000" b="1" i="1" dirty="0" err="1">
                <a:solidFill>
                  <a:schemeClr val="accent1">
                    <a:lumMod val="50000"/>
                  </a:schemeClr>
                </a:solidFill>
                <a:latin typeface="Candara" panose="020E0502030303020204" pitchFamily="34" charset="0"/>
              </a:rPr>
              <a:t>i</a:t>
            </a:r>
            <a:r>
              <a:rPr lang="en-IN" sz="2000" b="1" i="1" dirty="0">
                <a:solidFill>
                  <a:schemeClr val="accent1">
                    <a:lumMod val="50000"/>
                  </a:schemeClr>
                </a:solidFill>
                <a:latin typeface="Candara" panose="020E0502030303020204" pitchFamily="34" charset="0"/>
              </a:rPr>
              <a:t> in range(0, </a:t>
            </a:r>
            <a:r>
              <a:rPr lang="en-IN" sz="2000" b="1" i="1" dirty="0" err="1">
                <a:solidFill>
                  <a:schemeClr val="accent1">
                    <a:lumMod val="50000"/>
                  </a:schemeClr>
                </a:solidFill>
                <a:latin typeface="Candara" panose="020E0502030303020204" pitchFamily="34" charset="0"/>
              </a:rPr>
              <a:t>datasize</a:t>
            </a:r>
            <a:r>
              <a:rPr lang="en-IN" sz="2000" b="1" i="1" dirty="0">
                <a:solidFill>
                  <a:schemeClr val="accent1">
                    <a:lumMod val="50000"/>
                  </a:schemeClr>
                </a:solidFill>
                <a:latin typeface="Candara" panose="020E0502030303020204" pitchFamily="34" charset="0"/>
              </a:rPr>
              <a:t>):</a:t>
            </a:r>
          </a:p>
          <a:p>
            <a:r>
              <a:rPr lang="en-IN" sz="2000" b="1" i="1" dirty="0">
                <a:solidFill>
                  <a:schemeClr val="accent1">
                    <a:lumMod val="50000"/>
                  </a:schemeClr>
                </a:solidFill>
                <a:latin typeface="Candara" panose="020E0502030303020204" pitchFamily="34" charset="0"/>
              </a:rPr>
              <a:t>        rec = data[</a:t>
            </a:r>
            <a:r>
              <a:rPr lang="en-IN" sz="2000" b="1" i="1" dirty="0" err="1">
                <a:solidFill>
                  <a:schemeClr val="accent1">
                    <a:lumMod val="50000"/>
                  </a:schemeClr>
                </a:solidFill>
                <a:latin typeface="Candara" panose="020E0502030303020204" pitchFamily="34" charset="0"/>
              </a:rPr>
              <a:t>i</a:t>
            </a:r>
            <a:r>
              <a:rPr lang="en-IN" sz="2000" b="1" i="1" dirty="0">
                <a:solidFill>
                  <a:schemeClr val="accent1">
                    <a:lumMod val="50000"/>
                  </a:schemeClr>
                </a:solidFill>
                <a:latin typeface="Candara" panose="020E0502030303020204" pitchFamily="34" charset="0"/>
              </a:rPr>
              <a:t>]</a:t>
            </a:r>
          </a:p>
          <a:p>
            <a:r>
              <a:rPr lang="en-IN" sz="2000" b="1" i="1" dirty="0">
                <a:solidFill>
                  <a:schemeClr val="accent1">
                    <a:lumMod val="50000"/>
                  </a:schemeClr>
                </a:solidFill>
                <a:latin typeface="Candara" panose="020E0502030303020204" pitchFamily="34" charset="0"/>
              </a:rPr>
              <a:t>        if(</a:t>
            </a:r>
            <a:r>
              <a:rPr lang="en-IN" sz="2000" b="1" i="1" dirty="0" err="1">
                <a:solidFill>
                  <a:schemeClr val="accent1">
                    <a:lumMod val="50000"/>
                  </a:schemeClr>
                </a:solidFill>
                <a:latin typeface="Candara" panose="020E0502030303020204" pitchFamily="34" charset="0"/>
              </a:rPr>
              <a:t>totalSize</a:t>
            </a:r>
            <a:r>
              <a:rPr lang="en-IN" sz="2000" b="1" i="1" dirty="0">
                <a:solidFill>
                  <a:schemeClr val="accent1">
                    <a:lumMod val="50000"/>
                  </a:schemeClr>
                </a:solidFill>
                <a:latin typeface="Candara" panose="020E0502030303020204" pitchFamily="34" charset="0"/>
              </a:rPr>
              <a:t>(rec, size) &gt; 700):          </a:t>
            </a:r>
          </a:p>
          <a:p>
            <a:r>
              <a:rPr lang="en-IN" sz="2000" b="1" i="1" dirty="0">
                <a:solidFill>
                  <a:schemeClr val="accent1">
                    <a:lumMod val="50000"/>
                  </a:schemeClr>
                </a:solidFill>
                <a:latin typeface="Candara" panose="020E0502030303020204" pitchFamily="34" charset="0"/>
              </a:rPr>
              <a:t>            rec = </a:t>
            </a:r>
            <a:r>
              <a:rPr lang="en-IN" sz="2000" b="1" i="1" dirty="0" err="1">
                <a:solidFill>
                  <a:schemeClr val="accent1">
                    <a:lumMod val="50000"/>
                  </a:schemeClr>
                </a:solidFill>
                <a:latin typeface="Candara" panose="020E0502030303020204" pitchFamily="34" charset="0"/>
              </a:rPr>
              <a:t>reduceSize</a:t>
            </a:r>
            <a:r>
              <a:rPr lang="en-IN" sz="2000" b="1" i="1" dirty="0">
                <a:solidFill>
                  <a:schemeClr val="accent1">
                    <a:lumMod val="50000"/>
                  </a:schemeClr>
                </a:solidFill>
                <a:latin typeface="Candara" panose="020E0502030303020204" pitchFamily="34" charset="0"/>
              </a:rPr>
              <a:t>(rec, size)          </a:t>
            </a:r>
          </a:p>
          <a:p>
            <a:r>
              <a:rPr lang="en-IN" sz="2000" b="1" i="1" dirty="0">
                <a:solidFill>
                  <a:schemeClr val="accent1">
                    <a:lumMod val="50000"/>
                  </a:schemeClr>
                </a:solidFill>
                <a:latin typeface="Candara" panose="020E0502030303020204" pitchFamily="34" charset="0"/>
              </a:rPr>
              <a:t>            data[</a:t>
            </a:r>
            <a:r>
              <a:rPr lang="en-IN" sz="2000" b="1" i="1" dirty="0" err="1">
                <a:solidFill>
                  <a:schemeClr val="accent1">
                    <a:lumMod val="50000"/>
                  </a:schemeClr>
                </a:solidFill>
                <a:latin typeface="Candara" panose="020E0502030303020204" pitchFamily="34" charset="0"/>
              </a:rPr>
              <a:t>i</a:t>
            </a:r>
            <a:r>
              <a:rPr lang="en-IN" sz="2000" b="1" i="1" dirty="0">
                <a:solidFill>
                  <a:schemeClr val="accent1">
                    <a:lumMod val="50000"/>
                  </a:schemeClr>
                </a:solidFill>
                <a:latin typeface="Candara" panose="020E0502030303020204" pitchFamily="34" charset="0"/>
              </a:rPr>
              <a:t>] = rec</a:t>
            </a:r>
          </a:p>
          <a:p>
            <a:r>
              <a:rPr lang="en-IN" sz="2000" b="1" i="1" dirty="0">
                <a:solidFill>
                  <a:schemeClr val="accent1">
                    <a:lumMod val="50000"/>
                  </a:schemeClr>
                </a:solidFill>
                <a:latin typeface="Candara" panose="020E0502030303020204" pitchFamily="34" charset="0"/>
              </a:rPr>
              <a:t>        fitness[</a:t>
            </a:r>
            <a:r>
              <a:rPr lang="en-IN" sz="2000" b="1" i="1" dirty="0" err="1">
                <a:solidFill>
                  <a:schemeClr val="accent1">
                    <a:lumMod val="50000"/>
                  </a:schemeClr>
                </a:solidFill>
                <a:latin typeface="Candara" panose="020E0502030303020204" pitchFamily="34" charset="0"/>
              </a:rPr>
              <a:t>i</a:t>
            </a:r>
            <a:r>
              <a:rPr lang="en-IN" sz="2000" b="1" i="1" dirty="0">
                <a:solidFill>
                  <a:schemeClr val="accent1">
                    <a:lumMod val="50000"/>
                  </a:schemeClr>
                </a:solidFill>
                <a:latin typeface="Candara" panose="020E0502030303020204" pitchFamily="34" charset="0"/>
              </a:rPr>
              <a:t>] = -1* </a:t>
            </a:r>
            <a:r>
              <a:rPr lang="en-IN" sz="2000" b="1" i="1" dirty="0" err="1">
                <a:solidFill>
                  <a:schemeClr val="accent1">
                    <a:lumMod val="50000"/>
                  </a:schemeClr>
                </a:solidFill>
                <a:latin typeface="Candara" panose="020E0502030303020204" pitchFamily="34" charset="0"/>
              </a:rPr>
              <a:t>totalSize</a:t>
            </a:r>
            <a:r>
              <a:rPr lang="en-IN" sz="2000" b="1" i="1" dirty="0">
                <a:solidFill>
                  <a:schemeClr val="accent1">
                    <a:lumMod val="50000"/>
                  </a:schemeClr>
                </a:solidFill>
                <a:latin typeface="Candara" panose="020E0502030303020204" pitchFamily="34" charset="0"/>
              </a:rPr>
              <a:t>(data[</a:t>
            </a:r>
            <a:r>
              <a:rPr lang="en-IN" sz="2000" b="1" i="1" dirty="0" err="1">
                <a:solidFill>
                  <a:schemeClr val="accent1">
                    <a:lumMod val="50000"/>
                  </a:schemeClr>
                </a:solidFill>
                <a:latin typeface="Candara" panose="020E0502030303020204" pitchFamily="34" charset="0"/>
              </a:rPr>
              <a:t>i</a:t>
            </a:r>
            <a:r>
              <a:rPr lang="en-IN" sz="2000" b="1" i="1" dirty="0">
                <a:solidFill>
                  <a:schemeClr val="accent1">
                    <a:lumMod val="50000"/>
                  </a:schemeClr>
                </a:solidFill>
                <a:latin typeface="Candara" panose="020E0502030303020204" pitchFamily="34" charset="0"/>
              </a:rPr>
              <a:t>], size)  </a:t>
            </a:r>
          </a:p>
          <a:p>
            <a:r>
              <a:rPr lang="en-IN" sz="2000" b="1" i="1" dirty="0">
                <a:solidFill>
                  <a:schemeClr val="accent1">
                    <a:lumMod val="50000"/>
                  </a:schemeClr>
                </a:solidFill>
                <a:latin typeface="Candara" panose="020E0502030303020204" pitchFamily="34" charset="0"/>
              </a:rPr>
              <a:t>    data = </a:t>
            </a:r>
            <a:r>
              <a:rPr lang="en-IN" sz="2000" b="1" i="1" dirty="0" err="1">
                <a:solidFill>
                  <a:schemeClr val="accent1">
                    <a:lumMod val="50000"/>
                  </a:schemeClr>
                </a:solidFill>
                <a:latin typeface="Candara" panose="020E0502030303020204" pitchFamily="34" charset="0"/>
              </a:rPr>
              <a:t>np.transpose</a:t>
            </a:r>
            <a:r>
              <a:rPr lang="en-IN" sz="2000" b="1" i="1" dirty="0">
                <a:solidFill>
                  <a:schemeClr val="accent1">
                    <a:lumMod val="50000"/>
                  </a:schemeClr>
                </a:solidFill>
                <a:latin typeface="Candara" panose="020E0502030303020204" pitchFamily="34" charset="0"/>
              </a:rPr>
              <a:t>(</a:t>
            </a:r>
            <a:r>
              <a:rPr lang="en-IN" sz="2000" b="1" i="1" dirty="0" err="1">
                <a:solidFill>
                  <a:schemeClr val="accent1">
                    <a:lumMod val="50000"/>
                  </a:schemeClr>
                </a:solidFill>
                <a:latin typeface="Candara" panose="020E0502030303020204" pitchFamily="34" charset="0"/>
              </a:rPr>
              <a:t>np.array</a:t>
            </a:r>
            <a:r>
              <a:rPr lang="en-IN" sz="2000" b="1" i="1" dirty="0">
                <a:solidFill>
                  <a:schemeClr val="accent1">
                    <a:lumMod val="50000"/>
                  </a:schemeClr>
                </a:solidFill>
                <a:latin typeface="Candara" panose="020E0502030303020204" pitchFamily="34" charset="0"/>
              </a:rPr>
              <a:t>([data]))</a:t>
            </a:r>
          </a:p>
          <a:p>
            <a:r>
              <a:rPr lang="en-IN" sz="2000" b="1" i="1" dirty="0">
                <a:solidFill>
                  <a:schemeClr val="accent1">
                    <a:lumMod val="50000"/>
                  </a:schemeClr>
                </a:solidFill>
                <a:latin typeface="Candara" panose="020E0502030303020204" pitchFamily="34" charset="0"/>
              </a:rPr>
              <a:t>    generation = </a:t>
            </a:r>
            <a:r>
              <a:rPr lang="en-IN" sz="2000" b="1" i="1" dirty="0" err="1">
                <a:solidFill>
                  <a:schemeClr val="accent1">
                    <a:lumMod val="50000"/>
                  </a:schemeClr>
                </a:solidFill>
                <a:latin typeface="Candara" panose="020E0502030303020204" pitchFamily="34" charset="0"/>
              </a:rPr>
              <a:t>np.concatenate</a:t>
            </a:r>
            <a:r>
              <a:rPr lang="en-IN" sz="2000" b="1" i="1" dirty="0">
                <a:solidFill>
                  <a:schemeClr val="accent1">
                    <a:lumMod val="50000"/>
                  </a:schemeClr>
                </a:solidFill>
                <a:latin typeface="Candara" panose="020E0502030303020204" pitchFamily="34" charset="0"/>
              </a:rPr>
              <a:t>((data, fitness), axis=1)  </a:t>
            </a:r>
          </a:p>
          <a:p>
            <a:r>
              <a:rPr lang="en-IN" sz="2000" b="1" i="1" dirty="0">
                <a:solidFill>
                  <a:schemeClr val="accent1">
                    <a:lumMod val="50000"/>
                  </a:schemeClr>
                </a:solidFill>
                <a:latin typeface="Candara" panose="020E0502030303020204" pitchFamily="34" charset="0"/>
              </a:rPr>
              <a:t>    generation = generation[generation[:population, 1].</a:t>
            </a:r>
            <a:r>
              <a:rPr lang="en-IN" sz="2000" b="1" i="1" dirty="0" err="1">
                <a:solidFill>
                  <a:schemeClr val="accent1">
                    <a:lumMod val="50000"/>
                  </a:schemeClr>
                </a:solidFill>
                <a:latin typeface="Candara" panose="020E0502030303020204" pitchFamily="34" charset="0"/>
              </a:rPr>
              <a:t>argsort</a:t>
            </a:r>
            <a:r>
              <a:rPr lang="en-IN" sz="2000" b="1" i="1" dirty="0">
                <a:solidFill>
                  <a:schemeClr val="accent1">
                    <a:lumMod val="50000"/>
                  </a:schemeClr>
                </a:solidFill>
                <a:latin typeface="Candara" panose="020E0502030303020204" pitchFamily="34" charset="0"/>
              </a:rPr>
              <a:t>()]   '</a:t>
            </a:r>
          </a:p>
          <a:p>
            <a:r>
              <a:rPr lang="en-IN" sz="2000" b="1" i="1" dirty="0">
                <a:solidFill>
                  <a:schemeClr val="accent1">
                    <a:lumMod val="50000"/>
                  </a:schemeClr>
                </a:solidFill>
                <a:latin typeface="Candara" panose="020E0502030303020204" pitchFamily="34" charset="0"/>
              </a:rPr>
              <a:t>    return generation </a:t>
            </a:r>
          </a:p>
          <a:p>
            <a:endParaRPr lang="en-IN" sz="1900" b="1" i="1" dirty="0">
              <a:solidFill>
                <a:schemeClr val="accent1">
                  <a:lumMod val="50000"/>
                </a:schemeClr>
              </a:solidFill>
              <a:latin typeface="Candara" panose="020E0502030303020204" pitchFamily="34" charset="0"/>
            </a:endParaRPr>
          </a:p>
        </p:txBody>
      </p:sp>
    </p:spTree>
    <p:extLst>
      <p:ext uri="{BB962C8B-B14F-4D97-AF65-F5344CB8AC3E}">
        <p14:creationId xmlns:p14="http://schemas.microsoft.com/office/powerpoint/2010/main" val="1738911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10F93-9FC8-A2E8-A5EC-31E874A14F41}"/>
              </a:ext>
            </a:extLst>
          </p:cNvPr>
          <p:cNvSpPr>
            <a:spLocks noGrp="1"/>
          </p:cNvSpPr>
          <p:nvPr>
            <p:ph type="title"/>
          </p:nvPr>
        </p:nvSpPr>
        <p:spPr>
          <a:xfrm>
            <a:off x="0" y="0"/>
            <a:ext cx="8534400" cy="1507067"/>
          </a:xfrm>
        </p:spPr>
        <p:txBody>
          <a:bodyPr/>
          <a:lstStyle/>
          <a:p>
            <a:r>
              <a:rPr lang="en-IN" sz="3600" b="1" i="0" dirty="0">
                <a:solidFill>
                  <a:schemeClr val="accent1">
                    <a:lumMod val="50000"/>
                  </a:schemeClr>
                </a:solidFill>
                <a:effectLst/>
                <a:latin typeface="Arial" panose="020B0604020202020204" pitchFamily="34" charset="0"/>
                <a:cs typeface="Arial" panose="020B0604020202020204" pitchFamily="34" charset="0"/>
              </a:rPr>
              <a:t>5.  </a:t>
            </a:r>
            <a:r>
              <a:rPr lang="en-IN" sz="3600" b="1" i="0" u="sng" dirty="0">
                <a:solidFill>
                  <a:schemeClr val="accent1">
                    <a:lumMod val="50000"/>
                  </a:schemeClr>
                </a:solidFill>
                <a:effectLst/>
                <a:latin typeface="Arial" panose="020B0604020202020204" pitchFamily="34" charset="0"/>
                <a:cs typeface="Arial" panose="020B0604020202020204" pitchFamily="34" charset="0"/>
              </a:rPr>
              <a:t>mutate(rec, size) :</a:t>
            </a:r>
            <a:br>
              <a:rPr lang="en-IN" sz="3600" b="1" i="0" dirty="0">
                <a:solidFill>
                  <a:schemeClr val="accent1">
                    <a:lumMod val="50000"/>
                  </a:schemeClr>
                </a:solidFill>
                <a:effectLst/>
                <a:latin typeface="Arial" panose="020B0604020202020204" pitchFamily="34" charset="0"/>
                <a:cs typeface="Arial" panose="020B0604020202020204" pitchFamily="34" charset="0"/>
              </a:rPr>
            </a:b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C58D01A-32EA-6DAC-C1C3-BA8AF6A83706}"/>
              </a:ext>
            </a:extLst>
          </p:cNvPr>
          <p:cNvSpPr>
            <a:spLocks noGrp="1"/>
          </p:cNvSpPr>
          <p:nvPr>
            <p:ph idx="1"/>
          </p:nvPr>
        </p:nvSpPr>
        <p:spPr>
          <a:xfrm>
            <a:off x="253395" y="1685519"/>
            <a:ext cx="11685209" cy="3615267"/>
          </a:xfrm>
        </p:spPr>
        <p:txBody>
          <a:bodyPr>
            <a:normAutofit/>
          </a:bodyPr>
          <a:lstStyle/>
          <a:p>
            <a:pPr algn="just"/>
            <a:r>
              <a:rPr lang="en-US" sz="2800" dirty="0">
                <a:solidFill>
                  <a:schemeClr val="tx2">
                    <a:lumMod val="20000"/>
                    <a:lumOff val="80000"/>
                  </a:schemeClr>
                </a:solidFill>
                <a:latin typeface="Arial" panose="020B0604020202020204" pitchFamily="34" charset="0"/>
              </a:rPr>
              <a:t>The </a:t>
            </a:r>
            <a:r>
              <a:rPr lang="en-US" sz="2800" b="0" i="0" dirty="0">
                <a:solidFill>
                  <a:schemeClr val="tx2">
                    <a:lumMod val="20000"/>
                    <a:lumOff val="80000"/>
                  </a:schemeClr>
                </a:solidFill>
                <a:effectLst/>
                <a:latin typeface="Arial" panose="020B0604020202020204" pitchFamily="34" charset="0"/>
              </a:rPr>
              <a:t>mutation function selects a bit at random and mutates its value.</a:t>
            </a:r>
          </a:p>
          <a:p>
            <a:pPr algn="just"/>
            <a:r>
              <a:rPr lang="en-US" sz="2800" dirty="0">
                <a:solidFill>
                  <a:schemeClr val="tx2">
                    <a:lumMod val="20000"/>
                    <a:lumOff val="80000"/>
                  </a:schemeClr>
                </a:solidFill>
                <a:latin typeface="Arial" panose="020B0604020202020204" pitchFamily="34" charset="0"/>
              </a:rPr>
              <a:t>If the selected bit is 1 ,it is changed to 0 and vice-versa</a:t>
            </a:r>
            <a:endParaRPr lang="en-IN" sz="2800" dirty="0">
              <a:solidFill>
                <a:schemeClr val="tx2">
                  <a:lumMod val="20000"/>
                  <a:lumOff val="80000"/>
                </a:schemeClr>
              </a:solidFill>
            </a:endParaRPr>
          </a:p>
        </p:txBody>
      </p:sp>
      <p:sp>
        <p:nvSpPr>
          <p:cNvPr id="7" name="TextBox 6">
            <a:extLst>
              <a:ext uri="{FF2B5EF4-FFF2-40B4-BE49-F238E27FC236}">
                <a16:creationId xmlns:a16="http://schemas.microsoft.com/office/drawing/2014/main" id="{26D85F48-BA9A-6A7A-2422-C2263DE15213}"/>
              </a:ext>
            </a:extLst>
          </p:cNvPr>
          <p:cNvSpPr txBox="1"/>
          <p:nvPr/>
        </p:nvSpPr>
        <p:spPr>
          <a:xfrm>
            <a:off x="614149" y="1146412"/>
            <a:ext cx="9184944" cy="1508105"/>
          </a:xfrm>
          <a:prstGeom prst="rect">
            <a:avLst/>
          </a:prstGeom>
          <a:noFill/>
        </p:spPr>
        <p:txBody>
          <a:bodyPr wrap="square" rtlCol="0">
            <a:spAutoFit/>
          </a:bodyPr>
          <a:lstStyle/>
          <a:p>
            <a:r>
              <a:rPr lang="en-US" sz="2300" b="1" i="1" dirty="0">
                <a:solidFill>
                  <a:schemeClr val="accent1">
                    <a:lumMod val="50000"/>
                  </a:schemeClr>
                </a:solidFill>
                <a:latin typeface="Candara" panose="020E0502030303020204" pitchFamily="34" charset="0"/>
              </a:rPr>
              <a:t>def mutate(rec, size):                          </a:t>
            </a:r>
          </a:p>
          <a:p>
            <a:r>
              <a:rPr lang="en-US" sz="2300" b="1" i="1" dirty="0">
                <a:solidFill>
                  <a:schemeClr val="accent1">
                    <a:lumMod val="50000"/>
                  </a:schemeClr>
                </a:solidFill>
                <a:latin typeface="Candara" panose="020E0502030303020204" pitchFamily="34" charset="0"/>
              </a:rPr>
              <a:t>    index = </a:t>
            </a:r>
            <a:r>
              <a:rPr lang="en-US" sz="2300" b="1" i="1" dirty="0" err="1">
                <a:solidFill>
                  <a:schemeClr val="accent1">
                    <a:lumMod val="50000"/>
                  </a:schemeClr>
                </a:solidFill>
                <a:latin typeface="Candara" panose="020E0502030303020204" pitchFamily="34" charset="0"/>
              </a:rPr>
              <a:t>random.randint</a:t>
            </a:r>
            <a:r>
              <a:rPr lang="en-US" sz="2300" b="1" i="1" dirty="0">
                <a:solidFill>
                  <a:schemeClr val="accent1">
                    <a:lumMod val="50000"/>
                  </a:schemeClr>
                </a:solidFill>
                <a:latin typeface="Candara" panose="020E0502030303020204" pitchFamily="34" charset="0"/>
              </a:rPr>
              <a:t>(0, size - 1)          </a:t>
            </a:r>
          </a:p>
          <a:p>
            <a:r>
              <a:rPr lang="en-US" sz="2300" b="1" i="1" dirty="0">
                <a:solidFill>
                  <a:schemeClr val="accent1">
                    <a:lumMod val="50000"/>
                  </a:schemeClr>
                </a:solidFill>
                <a:latin typeface="Candara" panose="020E0502030303020204" pitchFamily="34" charset="0"/>
              </a:rPr>
              <a:t>    rec = rec ^ (1 &lt;&lt; index)                    </a:t>
            </a:r>
          </a:p>
          <a:p>
            <a:r>
              <a:rPr lang="en-US" sz="2300" b="1" i="1" dirty="0">
                <a:solidFill>
                  <a:schemeClr val="accent1">
                    <a:lumMod val="50000"/>
                  </a:schemeClr>
                </a:solidFill>
                <a:latin typeface="Candara" panose="020E0502030303020204" pitchFamily="34" charset="0"/>
              </a:rPr>
              <a:t>    return rec </a:t>
            </a:r>
            <a:endParaRPr lang="en-IN" sz="2300" b="1" i="1" dirty="0">
              <a:solidFill>
                <a:schemeClr val="accent1">
                  <a:lumMod val="50000"/>
                </a:schemeClr>
              </a:solidFill>
              <a:latin typeface="Candara" panose="020E0502030303020204" pitchFamily="34" charset="0"/>
            </a:endParaRPr>
          </a:p>
        </p:txBody>
      </p:sp>
    </p:spTree>
    <p:extLst>
      <p:ext uri="{BB962C8B-B14F-4D97-AF65-F5344CB8AC3E}">
        <p14:creationId xmlns:p14="http://schemas.microsoft.com/office/powerpoint/2010/main" val="1658272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F823-7812-7531-390F-BD14028DCC22}"/>
              </a:ext>
            </a:extLst>
          </p:cNvPr>
          <p:cNvSpPr>
            <a:spLocks noGrp="1"/>
          </p:cNvSpPr>
          <p:nvPr>
            <p:ph type="title"/>
          </p:nvPr>
        </p:nvSpPr>
        <p:spPr>
          <a:xfrm>
            <a:off x="0" y="0"/>
            <a:ext cx="8534400" cy="1507067"/>
          </a:xfrm>
        </p:spPr>
        <p:txBody>
          <a:bodyPr/>
          <a:lstStyle/>
          <a:p>
            <a:r>
              <a:rPr lang="en-IN" sz="3600" b="1" i="0" dirty="0">
                <a:solidFill>
                  <a:schemeClr val="accent1">
                    <a:lumMod val="50000"/>
                  </a:schemeClr>
                </a:solidFill>
                <a:effectLst/>
                <a:latin typeface="Arial" panose="020B0604020202020204" pitchFamily="34" charset="0"/>
                <a:cs typeface="Arial" panose="020B0604020202020204" pitchFamily="34" charset="0"/>
              </a:rPr>
              <a:t>6. </a:t>
            </a:r>
            <a:r>
              <a:rPr lang="en-IN" sz="3600" b="1" i="0" u="sng" dirty="0">
                <a:solidFill>
                  <a:schemeClr val="accent1">
                    <a:lumMod val="50000"/>
                  </a:schemeClr>
                </a:solidFill>
                <a:effectLst/>
                <a:latin typeface="Arial" panose="020B0604020202020204" pitchFamily="34" charset="0"/>
                <a:cs typeface="Arial" panose="020B0604020202020204" pitchFamily="34" charset="0"/>
              </a:rPr>
              <a:t>crossover(mom, dad, size) :</a:t>
            </a:r>
            <a:br>
              <a:rPr lang="en-IN" sz="3600" b="1" u="sng" dirty="0">
                <a:solidFill>
                  <a:schemeClr val="accent1">
                    <a:lumMod val="50000"/>
                  </a:schemeClr>
                </a:solidFill>
                <a:latin typeface="Arial" panose="020B0604020202020204" pitchFamily="34" charset="0"/>
                <a:cs typeface="Arial" panose="020B0604020202020204" pitchFamily="34" charset="0"/>
              </a:rPr>
            </a:br>
            <a:endParaRPr lang="en-IN" b="1"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F1832EB-85F1-B9A0-854C-05B7D139CF32}"/>
              </a:ext>
            </a:extLst>
          </p:cNvPr>
          <p:cNvSpPr>
            <a:spLocks noGrp="1"/>
          </p:cNvSpPr>
          <p:nvPr>
            <p:ph idx="1"/>
          </p:nvPr>
        </p:nvSpPr>
        <p:spPr>
          <a:xfrm>
            <a:off x="0" y="3429000"/>
            <a:ext cx="11571478" cy="3615267"/>
          </a:xfrm>
        </p:spPr>
        <p:txBody>
          <a:bodyPr>
            <a:normAutofit/>
          </a:bodyPr>
          <a:lstStyle/>
          <a:p>
            <a:pPr algn="just"/>
            <a:r>
              <a:rPr lang="en-US" sz="2800" b="0" i="0" dirty="0">
                <a:solidFill>
                  <a:schemeClr val="tx2">
                    <a:lumMod val="20000"/>
                    <a:lumOff val="80000"/>
                  </a:schemeClr>
                </a:solidFill>
                <a:effectLst/>
                <a:latin typeface="Arial" panose="020B0604020202020204" pitchFamily="34" charset="0"/>
              </a:rPr>
              <a:t>The crossover function takes 2 parents and performs a random single-point crossover between their chromosomes.</a:t>
            </a:r>
          </a:p>
          <a:p>
            <a:pPr algn="just"/>
            <a:r>
              <a:rPr lang="en-US" sz="2800" dirty="0">
                <a:solidFill>
                  <a:schemeClr val="tx2">
                    <a:lumMod val="20000"/>
                    <a:lumOff val="80000"/>
                  </a:schemeClr>
                </a:solidFill>
                <a:latin typeface="Arial" panose="020B0604020202020204" pitchFamily="34" charset="0"/>
              </a:rPr>
              <a:t> To do so, it </a:t>
            </a:r>
            <a:r>
              <a:rPr lang="en-US" sz="2800" b="0" i="0" dirty="0">
                <a:solidFill>
                  <a:schemeClr val="tx2">
                    <a:lumMod val="20000"/>
                    <a:lumOff val="80000"/>
                  </a:schemeClr>
                </a:solidFill>
                <a:effectLst/>
                <a:latin typeface="Arial" panose="020B0604020202020204" pitchFamily="34" charset="0"/>
              </a:rPr>
              <a:t>chooses a random index ‘I’ and divides ‘mum’ and ‘dad’ on the </a:t>
            </a:r>
            <a:r>
              <a:rPr lang="en-US" sz="2800" b="0" i="0" dirty="0" err="1">
                <a:solidFill>
                  <a:schemeClr val="tx2">
                    <a:lumMod val="20000"/>
                    <a:lumOff val="80000"/>
                  </a:schemeClr>
                </a:solidFill>
                <a:effectLst/>
                <a:latin typeface="Arial" panose="020B0604020202020204" pitchFamily="34" charset="0"/>
              </a:rPr>
              <a:t>i-th</a:t>
            </a:r>
            <a:r>
              <a:rPr lang="en-US" sz="2800" b="0" i="0" dirty="0">
                <a:solidFill>
                  <a:schemeClr val="tx2">
                    <a:lumMod val="20000"/>
                    <a:lumOff val="80000"/>
                  </a:schemeClr>
                </a:solidFill>
                <a:effectLst/>
                <a:latin typeface="Arial" panose="020B0604020202020204" pitchFamily="34" charset="0"/>
              </a:rPr>
              <a:t> index</a:t>
            </a:r>
          </a:p>
          <a:p>
            <a:pPr algn="just"/>
            <a:r>
              <a:rPr lang="en-US" sz="2800" b="0" i="0" dirty="0">
                <a:solidFill>
                  <a:schemeClr val="tx2">
                    <a:lumMod val="20000"/>
                    <a:lumOff val="80000"/>
                  </a:schemeClr>
                </a:solidFill>
                <a:effectLst/>
                <a:latin typeface="Arial" panose="020B0604020202020204" pitchFamily="34" charset="0"/>
              </a:rPr>
              <a:t> Then it cross combines them both to generate 2 </a:t>
            </a:r>
            <a:r>
              <a:rPr lang="en-US" sz="2800" b="0" i="0" dirty="0" err="1">
                <a:solidFill>
                  <a:schemeClr val="tx2">
                    <a:lumMod val="20000"/>
                    <a:lumOff val="80000"/>
                  </a:schemeClr>
                </a:solidFill>
                <a:effectLst/>
                <a:latin typeface="Arial" panose="020B0604020202020204" pitchFamily="34" charset="0"/>
              </a:rPr>
              <a:t>offsprings</a:t>
            </a:r>
            <a:r>
              <a:rPr lang="en-US" sz="2800" b="0" i="0" dirty="0">
                <a:solidFill>
                  <a:schemeClr val="tx2">
                    <a:lumMod val="20000"/>
                    <a:lumOff val="80000"/>
                  </a:schemeClr>
                </a:solidFill>
                <a:effectLst/>
                <a:latin typeface="Arial" panose="020B0604020202020204" pitchFamily="34" charset="0"/>
              </a:rPr>
              <a:t>.</a:t>
            </a:r>
          </a:p>
          <a:p>
            <a:pPr algn="just"/>
            <a:r>
              <a:rPr lang="en-US" sz="2800" b="0" i="0" dirty="0">
                <a:solidFill>
                  <a:schemeClr val="tx2">
                    <a:lumMod val="20000"/>
                    <a:lumOff val="80000"/>
                  </a:schemeClr>
                </a:solidFill>
                <a:effectLst/>
                <a:latin typeface="Arial" panose="020B0604020202020204" pitchFamily="34" charset="0"/>
              </a:rPr>
              <a:t> The two children are then mutated by the mutation function.</a:t>
            </a:r>
            <a:endParaRPr lang="en-IN" sz="2800" dirty="0">
              <a:solidFill>
                <a:schemeClr val="tx2">
                  <a:lumMod val="20000"/>
                  <a:lumOff val="80000"/>
                </a:schemeClr>
              </a:solidFill>
            </a:endParaRPr>
          </a:p>
        </p:txBody>
      </p:sp>
      <p:sp>
        <p:nvSpPr>
          <p:cNvPr id="4" name="TextBox 3">
            <a:extLst>
              <a:ext uri="{FF2B5EF4-FFF2-40B4-BE49-F238E27FC236}">
                <a16:creationId xmlns:a16="http://schemas.microsoft.com/office/drawing/2014/main" id="{24F2348F-5A6C-4A8F-9F3E-2670D3BDA11C}"/>
              </a:ext>
            </a:extLst>
          </p:cNvPr>
          <p:cNvSpPr txBox="1"/>
          <p:nvPr/>
        </p:nvSpPr>
        <p:spPr>
          <a:xfrm>
            <a:off x="627796" y="890010"/>
            <a:ext cx="8434317" cy="2569934"/>
          </a:xfrm>
          <a:prstGeom prst="rect">
            <a:avLst/>
          </a:prstGeom>
          <a:noFill/>
        </p:spPr>
        <p:txBody>
          <a:bodyPr wrap="square" rtlCol="0">
            <a:spAutoFit/>
          </a:bodyPr>
          <a:lstStyle/>
          <a:p>
            <a:r>
              <a:rPr lang="en-US" sz="2300" b="1" i="1" dirty="0">
                <a:solidFill>
                  <a:schemeClr val="accent1">
                    <a:lumMod val="50000"/>
                  </a:schemeClr>
                </a:solidFill>
                <a:latin typeface="Candara" panose="020E0502030303020204" pitchFamily="34" charset="0"/>
              </a:rPr>
              <a:t>def crossover(mom, dad, size):                    </a:t>
            </a:r>
          </a:p>
          <a:p>
            <a:r>
              <a:rPr lang="en-US" sz="2300" b="1" i="1" dirty="0">
                <a:solidFill>
                  <a:schemeClr val="accent1">
                    <a:lumMod val="50000"/>
                  </a:schemeClr>
                </a:solidFill>
                <a:latin typeface="Candara" panose="020E0502030303020204" pitchFamily="34" charset="0"/>
              </a:rPr>
              <a:t>    index = </a:t>
            </a:r>
            <a:r>
              <a:rPr lang="en-US" sz="2300" b="1" i="1" dirty="0" err="1">
                <a:solidFill>
                  <a:schemeClr val="accent1">
                    <a:lumMod val="50000"/>
                  </a:schemeClr>
                </a:solidFill>
                <a:latin typeface="Candara" panose="020E0502030303020204" pitchFamily="34" charset="0"/>
              </a:rPr>
              <a:t>random.randint</a:t>
            </a:r>
            <a:r>
              <a:rPr lang="en-US" sz="2300" b="1" i="1" dirty="0">
                <a:solidFill>
                  <a:schemeClr val="accent1">
                    <a:lumMod val="50000"/>
                  </a:schemeClr>
                </a:solidFill>
                <a:latin typeface="Candara" panose="020E0502030303020204" pitchFamily="34" charset="0"/>
              </a:rPr>
              <a:t>(1, size - 1)           </a:t>
            </a:r>
          </a:p>
          <a:p>
            <a:r>
              <a:rPr lang="en-US" sz="2300" b="1" i="1" dirty="0">
                <a:solidFill>
                  <a:schemeClr val="accent1">
                    <a:lumMod val="50000"/>
                  </a:schemeClr>
                </a:solidFill>
                <a:latin typeface="Candara" panose="020E0502030303020204" pitchFamily="34" charset="0"/>
              </a:rPr>
              <a:t>    mom1 = mom &amp; (2**index -1)                    </a:t>
            </a:r>
          </a:p>
          <a:p>
            <a:r>
              <a:rPr lang="en-US" sz="2300" b="1" i="1" dirty="0">
                <a:solidFill>
                  <a:schemeClr val="accent1">
                    <a:lumMod val="50000"/>
                  </a:schemeClr>
                </a:solidFill>
                <a:latin typeface="Candara" panose="020E0502030303020204" pitchFamily="34" charset="0"/>
              </a:rPr>
              <a:t>    mom2 = mom &amp; ((2**(size-index) -1) &lt;&lt; index) </a:t>
            </a:r>
          </a:p>
          <a:p>
            <a:r>
              <a:rPr lang="en-US" sz="2300" b="1" i="1" dirty="0">
                <a:solidFill>
                  <a:schemeClr val="accent1">
                    <a:lumMod val="50000"/>
                  </a:schemeClr>
                </a:solidFill>
                <a:latin typeface="Candara" panose="020E0502030303020204" pitchFamily="34" charset="0"/>
              </a:rPr>
              <a:t>    dad1 = dad &amp; (2**index -1)                   </a:t>
            </a:r>
          </a:p>
          <a:p>
            <a:r>
              <a:rPr lang="en-US" sz="2300" b="1" i="1" dirty="0">
                <a:solidFill>
                  <a:schemeClr val="accent1">
                    <a:lumMod val="50000"/>
                  </a:schemeClr>
                </a:solidFill>
                <a:latin typeface="Candara" panose="020E0502030303020204" pitchFamily="34" charset="0"/>
              </a:rPr>
              <a:t>    dad2 = dad &amp; ((2**(size-index) -1) &lt;&lt; index)  </a:t>
            </a:r>
          </a:p>
          <a:p>
            <a:r>
              <a:rPr lang="en-US" sz="2300" b="1" i="1" dirty="0">
                <a:solidFill>
                  <a:schemeClr val="accent1">
                    <a:lumMod val="50000"/>
                  </a:schemeClr>
                </a:solidFill>
                <a:latin typeface="Candara" panose="020E0502030303020204" pitchFamily="34" charset="0"/>
              </a:rPr>
              <a:t>    return mutate(mom1|dad2, size), mutate(dad1|mom2, size) </a:t>
            </a:r>
            <a:endParaRPr lang="en-IN" sz="2300" b="1" i="1" dirty="0">
              <a:solidFill>
                <a:schemeClr val="accent1">
                  <a:lumMod val="50000"/>
                </a:schemeClr>
              </a:solidFill>
              <a:latin typeface="Candara" panose="020E0502030303020204" pitchFamily="34" charset="0"/>
            </a:endParaRPr>
          </a:p>
        </p:txBody>
      </p:sp>
    </p:spTree>
    <p:extLst>
      <p:ext uri="{BB962C8B-B14F-4D97-AF65-F5344CB8AC3E}">
        <p14:creationId xmlns:p14="http://schemas.microsoft.com/office/powerpoint/2010/main" val="108517891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261</TotalTime>
  <Words>2076</Words>
  <Application>Microsoft Office PowerPoint</Application>
  <PresentationFormat>Widescreen</PresentationFormat>
  <Paragraphs>163</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Calisto MT</vt:lpstr>
      <vt:lpstr>Candara</vt:lpstr>
      <vt:lpstr>Century Gothic</vt:lpstr>
      <vt:lpstr>Century Gothic (Body)</vt:lpstr>
      <vt:lpstr>ui-monospace</vt:lpstr>
      <vt:lpstr>Wingdings 3</vt:lpstr>
      <vt:lpstr>Slice</vt:lpstr>
      <vt:lpstr>Efficient utilization of space using Genetic Algorithm  </vt:lpstr>
      <vt:lpstr>PowerPoint Presentation</vt:lpstr>
      <vt:lpstr>Representation of files : </vt:lpstr>
      <vt:lpstr> generateParents(size) : </vt:lpstr>
      <vt:lpstr>2.  totalSize(data, size) : </vt:lpstr>
      <vt:lpstr>3.  reduceSize(rec, size) : </vt:lpstr>
      <vt:lpstr>4. fixChromosomes(data, size, population) : </vt:lpstr>
      <vt:lpstr>5.  mutate(rec, size) : </vt:lpstr>
      <vt:lpstr>6. crossover(mom, dad, size) : </vt:lpstr>
      <vt:lpstr>7.  newGeneration(generation, size) : </vt:lpstr>
      <vt:lpstr>8. implementga(mp3Cnt, mp3s, population, generations Per CD) : </vt:lpstr>
      <vt:lpstr>PowerPoint Presentation</vt:lpstr>
      <vt:lpstr>VARIABLE/PARAMETER INITIALIZATION:</vt:lpstr>
      <vt:lpstr>OUTPUT SCREENSHOT :</vt:lpstr>
      <vt:lpstr>RESULT 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utilization of space using Genetic Algorithm  </dc:title>
  <dc:creator>Kanwalbir Singh Pannu</dc:creator>
  <cp:lastModifiedBy>Kanwalbir Singh Pannu</cp:lastModifiedBy>
  <cp:revision>9</cp:revision>
  <dcterms:created xsi:type="dcterms:W3CDTF">2022-11-09T19:25:18Z</dcterms:created>
  <dcterms:modified xsi:type="dcterms:W3CDTF">2023-06-22T04:09:10Z</dcterms:modified>
</cp:coreProperties>
</file>