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Arimo" panose="020B0604020202020204" charset="0"/>
      <p:regular r:id="rId16"/>
    </p:embeddedFont>
    <p:embeddedFont>
      <p:font typeface="Lato" panose="020F0502020204030203" pitchFamily="34" charset="0"/>
      <p:regular r:id="rId17"/>
    </p:embeddedFont>
    <p:embeddedFont>
      <p:font typeface="Lato Bold" panose="020B0604020202020204" charset="0"/>
      <p:regular r:id="rId18"/>
    </p:embeddedFont>
    <p:embeddedFont>
      <p:font typeface="Roboto Bold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E8FB5E-9097-4322-9947-6A7E4627428E}" v="4" dt="2025-05-06T13:33:52.3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50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dr alghamdi" userId="30e729b475ed4172" providerId="LiveId" clId="{88E8FB5E-9097-4322-9947-6A7E4627428E}"/>
    <pc:docChg chg="modSld">
      <pc:chgData name="badr alghamdi" userId="30e729b475ed4172" providerId="LiveId" clId="{88E8FB5E-9097-4322-9947-6A7E4627428E}" dt="2025-05-06T13:34:08.955" v="1" actId="13822"/>
      <pc:docMkLst>
        <pc:docMk/>
      </pc:docMkLst>
      <pc:sldChg chg="modSp mod modNotes">
        <pc:chgData name="badr alghamdi" userId="30e729b475ed4172" providerId="LiveId" clId="{88E8FB5E-9097-4322-9947-6A7E4627428E}" dt="2025-05-06T13:34:08.955" v="1" actId="13822"/>
        <pc:sldMkLst>
          <pc:docMk/>
          <pc:sldMk cId="0" sldId="256"/>
        </pc:sldMkLst>
        <pc:spChg chg="mod">
          <ac:chgData name="badr alghamdi" userId="30e729b475ed4172" providerId="LiveId" clId="{88E8FB5E-9097-4322-9947-6A7E4627428E}" dt="2025-05-06T13:34:08.955" v="1" actId="13822"/>
          <ac:spMkLst>
            <pc:docMk/>
            <pc:sldMk cId="0" sldId="256"/>
            <ac:spMk id="4" creationId="{00000000-0000-0000-0000-000000000000}"/>
          </ac:spMkLst>
        </pc:spChg>
      </pc:sldChg>
      <pc:sldChg chg="modNotes">
        <pc:chgData name="badr alghamdi" userId="30e729b475ed4172" providerId="LiveId" clId="{88E8FB5E-9097-4322-9947-6A7E4627428E}" dt="2025-05-06T13:32:54.588" v="0" actId="16037"/>
        <pc:sldMkLst>
          <pc:docMk/>
          <pc:sldMk cId="0" sldId="257"/>
        </pc:sldMkLst>
      </pc:sldChg>
      <pc:sldChg chg="modNotes">
        <pc:chgData name="badr alghamdi" userId="30e729b475ed4172" providerId="LiveId" clId="{88E8FB5E-9097-4322-9947-6A7E4627428E}" dt="2025-05-06T13:32:54.588" v="0" actId="16037"/>
        <pc:sldMkLst>
          <pc:docMk/>
          <pc:sldMk cId="0" sldId="258"/>
        </pc:sldMkLst>
      </pc:sldChg>
      <pc:sldChg chg="modNotes">
        <pc:chgData name="badr alghamdi" userId="30e729b475ed4172" providerId="LiveId" clId="{88E8FB5E-9097-4322-9947-6A7E4627428E}" dt="2025-05-06T13:32:54.588" v="0" actId="16037"/>
        <pc:sldMkLst>
          <pc:docMk/>
          <pc:sldMk cId="0" sldId="259"/>
        </pc:sldMkLst>
      </pc:sldChg>
      <pc:sldChg chg="modNotes">
        <pc:chgData name="badr alghamdi" userId="30e729b475ed4172" providerId="LiveId" clId="{88E8FB5E-9097-4322-9947-6A7E4627428E}" dt="2025-05-06T13:32:54.588" v="0" actId="16037"/>
        <pc:sldMkLst>
          <pc:docMk/>
          <pc:sldMk cId="0" sldId="260"/>
        </pc:sldMkLst>
      </pc:sldChg>
      <pc:sldChg chg="modNotes">
        <pc:chgData name="badr alghamdi" userId="30e729b475ed4172" providerId="LiveId" clId="{88E8FB5E-9097-4322-9947-6A7E4627428E}" dt="2025-05-06T13:32:54.588" v="0" actId="16037"/>
        <pc:sldMkLst>
          <pc:docMk/>
          <pc:sldMk cId="0" sldId="261"/>
        </pc:sldMkLst>
      </pc:sldChg>
      <pc:sldChg chg="modNotes">
        <pc:chgData name="badr alghamdi" userId="30e729b475ed4172" providerId="LiveId" clId="{88E8FB5E-9097-4322-9947-6A7E4627428E}" dt="2025-05-06T13:32:54.588" v="0" actId="16037"/>
        <pc:sldMkLst>
          <pc:docMk/>
          <pc:sldMk cId="0" sldId="262"/>
        </pc:sldMkLst>
      </pc:sldChg>
      <pc:sldChg chg="modNotes">
        <pc:chgData name="badr alghamdi" userId="30e729b475ed4172" providerId="LiveId" clId="{88E8FB5E-9097-4322-9947-6A7E4627428E}" dt="2025-05-06T13:32:54.588" v="0" actId="16037"/>
        <pc:sldMkLst>
          <pc:docMk/>
          <pc:sldMk cId="0" sldId="263"/>
        </pc:sldMkLst>
      </pc:sldChg>
      <pc:sldChg chg="modNotes">
        <pc:chgData name="badr alghamdi" userId="30e729b475ed4172" providerId="LiveId" clId="{88E8FB5E-9097-4322-9947-6A7E4627428E}" dt="2025-05-06T13:32:54.588" v="0" actId="16037"/>
        <pc:sldMkLst>
          <pc:docMk/>
          <pc:sldMk cId="0" sldId="264"/>
        </pc:sldMkLst>
      </pc:sldChg>
      <pc:sldChg chg="modNotes">
        <pc:chgData name="badr alghamdi" userId="30e729b475ed4172" providerId="LiveId" clId="{88E8FB5E-9097-4322-9947-6A7E4627428E}" dt="2025-05-06T13:32:54.588" v="0" actId="16037"/>
        <pc:sldMkLst>
          <pc:docMk/>
          <pc:sldMk cId="0" sldId="265"/>
        </pc:sldMkLst>
      </pc:sldChg>
      <pc:sldChg chg="modNotes">
        <pc:chgData name="badr alghamdi" userId="30e729b475ed4172" providerId="LiveId" clId="{88E8FB5E-9097-4322-9947-6A7E4627428E}" dt="2025-05-06T13:32:54.588" v="0" actId="16037"/>
        <pc:sldMkLst>
          <pc:docMk/>
          <pc:sldMk cId="0" sldId="266"/>
        </pc:sldMkLst>
      </pc:sldChg>
      <pc:sldChg chg="modNotes">
        <pc:chgData name="badr alghamdi" userId="30e729b475ed4172" providerId="LiveId" clId="{88E8FB5E-9097-4322-9947-6A7E4627428E}" dt="2025-05-06T13:32:54.588" v="0" actId="16037"/>
        <pc:sldMkLst>
          <pc:docMk/>
          <pc:sldMk cId="0" sldId="267"/>
        </pc:sldMkLst>
      </pc:sldChg>
      <pc:sldChg chg="modNotes">
        <pc:chgData name="badr alghamdi" userId="30e729b475ed4172" providerId="LiveId" clId="{88E8FB5E-9097-4322-9947-6A7E4627428E}" dt="2025-05-06T13:32:54.588" v="0" actId="16037"/>
        <pc:sldMkLst>
          <pc:docMk/>
          <pc:sldMk cId="0" sldId="2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159400" y="-691302"/>
            <a:ext cx="2909694" cy="2910300"/>
            <a:chOff x="0" y="0"/>
            <a:chExt cx="3879592" cy="3880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879596" cy="3880358"/>
            </a:xfrm>
            <a:custGeom>
              <a:avLst/>
              <a:gdLst/>
              <a:ahLst/>
              <a:cxnLst/>
              <a:rect l="l" t="t" r="r" b="b"/>
              <a:pathLst>
                <a:path w="3879596" h="3880358">
                  <a:moveTo>
                    <a:pt x="3309112" y="3880358"/>
                  </a:moveTo>
                  <a:lnTo>
                    <a:pt x="570484" y="3880358"/>
                  </a:lnTo>
                  <a:cubicBezTo>
                    <a:pt x="254508" y="3880358"/>
                    <a:pt x="0" y="3625088"/>
                    <a:pt x="0" y="3309874"/>
                  </a:cubicBezTo>
                  <a:lnTo>
                    <a:pt x="0" y="570484"/>
                  </a:lnTo>
                  <a:cubicBezTo>
                    <a:pt x="0" y="255397"/>
                    <a:pt x="254508" y="0"/>
                    <a:pt x="570484" y="0"/>
                  </a:cubicBezTo>
                  <a:lnTo>
                    <a:pt x="3309112" y="0"/>
                  </a:lnTo>
                  <a:cubicBezTo>
                    <a:pt x="3624326" y="0"/>
                    <a:pt x="3879596" y="255397"/>
                    <a:pt x="3879596" y="570484"/>
                  </a:cubicBezTo>
                  <a:lnTo>
                    <a:pt x="3879596" y="3309874"/>
                  </a:lnTo>
                  <a:cubicBezTo>
                    <a:pt x="3879596" y="3625088"/>
                    <a:pt x="3624199" y="3880358"/>
                    <a:pt x="3309112" y="3880358"/>
                  </a:cubicBezTo>
                  <a:close/>
                </a:path>
              </a:pathLst>
            </a:custGeom>
            <a:solidFill>
              <a:srgbClr val="F6F0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AutoShape 4"/>
          <p:cNvSpPr/>
          <p:nvPr/>
        </p:nvSpPr>
        <p:spPr>
          <a:xfrm rot="5844">
            <a:off x="-31983" y="548050"/>
            <a:ext cx="11204866" cy="0"/>
          </a:xfrm>
          <a:prstGeom prst="line">
            <a:avLst/>
          </a:prstGeom>
          <a:ln>
            <a:headEnd type="none" w="sm" len="sm"/>
            <a:tailEnd type="oval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 rot="8848">
            <a:off x="10896013" y="9739050"/>
            <a:ext cx="7401475" cy="0"/>
          </a:xfrm>
          <a:prstGeom prst="line">
            <a:avLst/>
          </a:prstGeom>
          <a:ln w="9525" cap="rnd">
            <a:solidFill>
              <a:srgbClr val="B98DFA"/>
            </a:solidFill>
            <a:prstDash val="solid"/>
            <a:headEnd type="oval" w="lg" len="lg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-417750" y="9074000"/>
            <a:ext cx="1680806" cy="1681156"/>
            <a:chOff x="0" y="0"/>
            <a:chExt cx="2241075" cy="224154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41042" cy="2241550"/>
            </a:xfrm>
            <a:custGeom>
              <a:avLst/>
              <a:gdLst/>
              <a:ahLst/>
              <a:cxnLst/>
              <a:rect l="l" t="t" r="r" b="b"/>
              <a:pathLst>
                <a:path w="2241042" h="2241550">
                  <a:moveTo>
                    <a:pt x="1911477" y="2241550"/>
                  </a:moveTo>
                  <a:lnTo>
                    <a:pt x="329565" y="2241550"/>
                  </a:lnTo>
                  <a:cubicBezTo>
                    <a:pt x="147066" y="2241550"/>
                    <a:pt x="0" y="2093976"/>
                    <a:pt x="0" y="1911985"/>
                  </a:cubicBezTo>
                  <a:lnTo>
                    <a:pt x="0" y="329565"/>
                  </a:lnTo>
                  <a:cubicBezTo>
                    <a:pt x="0" y="147447"/>
                    <a:pt x="147066" y="0"/>
                    <a:pt x="329565" y="0"/>
                  </a:cubicBezTo>
                  <a:lnTo>
                    <a:pt x="1911477" y="0"/>
                  </a:lnTo>
                  <a:cubicBezTo>
                    <a:pt x="2093468" y="0"/>
                    <a:pt x="2241042" y="147447"/>
                    <a:pt x="2241042" y="329565"/>
                  </a:cubicBezTo>
                  <a:lnTo>
                    <a:pt x="2241042" y="1911985"/>
                  </a:lnTo>
                  <a:cubicBezTo>
                    <a:pt x="2241042" y="2093976"/>
                    <a:pt x="2093595" y="2241550"/>
                    <a:pt x="1911477" y="2241550"/>
                  </a:cubicBezTo>
                  <a:close/>
                </a:path>
              </a:pathLst>
            </a:custGeom>
            <a:solidFill>
              <a:srgbClr val="F6F0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682050" y="-1467600"/>
            <a:ext cx="1910400" cy="816000"/>
            <a:chOff x="0" y="0"/>
            <a:chExt cx="2547200" cy="1088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547239" cy="1088009"/>
            </a:xfrm>
            <a:custGeom>
              <a:avLst/>
              <a:gdLst/>
              <a:ahLst/>
              <a:cxnLst/>
              <a:rect l="l" t="t" r="r" b="b"/>
              <a:pathLst>
                <a:path w="2547239" h="1088009">
                  <a:moveTo>
                    <a:pt x="0" y="0"/>
                  </a:moveTo>
                  <a:lnTo>
                    <a:pt x="2547239" y="0"/>
                  </a:lnTo>
                  <a:lnTo>
                    <a:pt x="2547239" y="1088009"/>
                  </a:lnTo>
                  <a:lnTo>
                    <a:pt x="0" y="108800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6711750" y="-1348300"/>
            <a:ext cx="1910400" cy="816000"/>
            <a:chOff x="0" y="0"/>
            <a:chExt cx="2547200" cy="1088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547239" cy="1088009"/>
            </a:xfrm>
            <a:custGeom>
              <a:avLst/>
              <a:gdLst/>
              <a:ahLst/>
              <a:cxnLst/>
              <a:rect l="l" t="t" r="r" b="b"/>
              <a:pathLst>
                <a:path w="2547239" h="1088009">
                  <a:moveTo>
                    <a:pt x="0" y="0"/>
                  </a:moveTo>
                  <a:lnTo>
                    <a:pt x="2547239" y="0"/>
                  </a:lnTo>
                  <a:lnTo>
                    <a:pt x="2547239" y="1088009"/>
                  </a:lnTo>
                  <a:lnTo>
                    <a:pt x="0" y="1088009"/>
                  </a:lnTo>
                  <a:close/>
                </a:path>
              </a:pathLst>
            </a:custGeom>
            <a:solidFill>
              <a:srgbClr val="FBE4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8815650" y="-1348300"/>
            <a:ext cx="1910400" cy="816000"/>
            <a:chOff x="0" y="0"/>
            <a:chExt cx="2547200" cy="1088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547239" cy="1088009"/>
            </a:xfrm>
            <a:custGeom>
              <a:avLst/>
              <a:gdLst/>
              <a:ahLst/>
              <a:cxnLst/>
              <a:rect l="l" t="t" r="r" b="b"/>
              <a:pathLst>
                <a:path w="2547239" h="1088009">
                  <a:moveTo>
                    <a:pt x="0" y="0"/>
                  </a:moveTo>
                  <a:lnTo>
                    <a:pt x="2547239" y="0"/>
                  </a:lnTo>
                  <a:lnTo>
                    <a:pt x="2547239" y="1088009"/>
                  </a:lnTo>
                  <a:lnTo>
                    <a:pt x="0" y="1088009"/>
                  </a:lnTo>
                  <a:close/>
                </a:path>
              </a:pathLst>
            </a:custGeom>
            <a:solidFill>
              <a:srgbClr val="B98DFA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0935576" y="-1348300"/>
            <a:ext cx="1910400" cy="816000"/>
            <a:chOff x="0" y="0"/>
            <a:chExt cx="2547200" cy="1088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47239" cy="1088009"/>
            </a:xfrm>
            <a:custGeom>
              <a:avLst/>
              <a:gdLst/>
              <a:ahLst/>
              <a:cxnLst/>
              <a:rect l="l" t="t" r="r" b="b"/>
              <a:pathLst>
                <a:path w="2547239" h="1088009">
                  <a:moveTo>
                    <a:pt x="0" y="0"/>
                  </a:moveTo>
                  <a:lnTo>
                    <a:pt x="2547239" y="0"/>
                  </a:lnTo>
                  <a:lnTo>
                    <a:pt x="2547239" y="1088009"/>
                  </a:lnTo>
                  <a:lnTo>
                    <a:pt x="0" y="1088009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3047500" y="-1348300"/>
            <a:ext cx="1910400" cy="816000"/>
            <a:chOff x="0" y="0"/>
            <a:chExt cx="2547200" cy="1088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47239" cy="1088009"/>
            </a:xfrm>
            <a:custGeom>
              <a:avLst/>
              <a:gdLst/>
              <a:ahLst/>
              <a:cxnLst/>
              <a:rect l="l" t="t" r="r" b="b"/>
              <a:pathLst>
                <a:path w="2547239" h="1088009">
                  <a:moveTo>
                    <a:pt x="0" y="0"/>
                  </a:moveTo>
                  <a:lnTo>
                    <a:pt x="2547239" y="0"/>
                  </a:lnTo>
                  <a:lnTo>
                    <a:pt x="2547239" y="1088009"/>
                  </a:lnTo>
                  <a:lnTo>
                    <a:pt x="0" y="1088009"/>
                  </a:lnTo>
                  <a:close/>
                </a:path>
              </a:pathLst>
            </a:custGeom>
            <a:solidFill>
              <a:srgbClr val="F6F0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" name="Freeform 18"/>
          <p:cNvSpPr/>
          <p:nvPr/>
        </p:nvSpPr>
        <p:spPr>
          <a:xfrm>
            <a:off x="12994787" y="1847514"/>
            <a:ext cx="3926227" cy="5692394"/>
          </a:xfrm>
          <a:custGeom>
            <a:avLst/>
            <a:gdLst/>
            <a:ahLst/>
            <a:cxnLst/>
            <a:rect l="l" t="t" r="r" b="b"/>
            <a:pathLst>
              <a:path w="3926227" h="5692394">
                <a:moveTo>
                  <a:pt x="0" y="0"/>
                </a:moveTo>
                <a:lnTo>
                  <a:pt x="3926226" y="0"/>
                </a:lnTo>
                <a:lnTo>
                  <a:pt x="3926226" y="5692394"/>
                </a:lnTo>
                <a:lnTo>
                  <a:pt x="0" y="56923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TextBox 19"/>
          <p:cNvSpPr txBox="1"/>
          <p:nvPr/>
        </p:nvSpPr>
        <p:spPr>
          <a:xfrm rot="-262">
            <a:off x="1263114" y="1973299"/>
            <a:ext cx="9244074" cy="3533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07"/>
              </a:lnSpc>
            </a:pPr>
            <a:r>
              <a:rPr lang="en-US" sz="11589" b="1">
                <a:solidFill>
                  <a:srgbClr val="202020"/>
                </a:solidFill>
                <a:latin typeface="Roboto Bold"/>
                <a:ea typeface="Roboto Bold"/>
                <a:cs typeface="Roboto Bold"/>
                <a:sym typeface="Roboto Bold"/>
              </a:rPr>
              <a:t>Capstone project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480594" y="7917398"/>
            <a:ext cx="5976750" cy="42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202020"/>
                </a:solidFill>
                <a:latin typeface="Lato"/>
                <a:ea typeface="Lato"/>
                <a:cs typeface="Lato"/>
                <a:sym typeface="Lato"/>
              </a:rPr>
              <a:t>By : group 6</a:t>
            </a:r>
          </a:p>
        </p:txBody>
      </p:sp>
      <p:sp>
        <p:nvSpPr>
          <p:cNvPr id="21" name="TextBox 21"/>
          <p:cNvSpPr txBox="1"/>
          <p:nvPr/>
        </p:nvSpPr>
        <p:spPr>
          <a:xfrm rot="-262">
            <a:off x="1480625" y="5983603"/>
            <a:ext cx="5759147" cy="876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23"/>
              </a:lnSpc>
            </a:pPr>
            <a:r>
              <a:rPr lang="en-US" sz="5686" b="1">
                <a:solidFill>
                  <a:srgbClr val="202020"/>
                </a:solidFill>
                <a:latin typeface="Roboto Bold"/>
                <a:ea typeface="Roboto Bold"/>
                <a:cs typeface="Roboto Bold"/>
                <a:sym typeface="Roboto Bold"/>
              </a:rPr>
              <a:t>Stage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5207">
            <a:off x="-31982" y="548050"/>
            <a:ext cx="12576464" cy="0"/>
          </a:xfrm>
          <a:prstGeom prst="line">
            <a:avLst/>
          </a:prstGeom>
          <a:ln w="9525" cap="rnd">
            <a:solidFill>
              <a:srgbClr val="B98DFA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6632250" y="715348"/>
            <a:ext cx="2909694" cy="2910300"/>
            <a:chOff x="0" y="0"/>
            <a:chExt cx="3879592" cy="38804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879596" cy="3880358"/>
            </a:xfrm>
            <a:custGeom>
              <a:avLst/>
              <a:gdLst/>
              <a:ahLst/>
              <a:cxnLst/>
              <a:rect l="l" t="t" r="r" b="b"/>
              <a:pathLst>
                <a:path w="3879596" h="3880358">
                  <a:moveTo>
                    <a:pt x="3309112" y="3880358"/>
                  </a:moveTo>
                  <a:lnTo>
                    <a:pt x="570484" y="3880358"/>
                  </a:lnTo>
                  <a:cubicBezTo>
                    <a:pt x="254508" y="3880358"/>
                    <a:pt x="0" y="3625088"/>
                    <a:pt x="0" y="3309874"/>
                  </a:cubicBezTo>
                  <a:lnTo>
                    <a:pt x="0" y="570484"/>
                  </a:lnTo>
                  <a:cubicBezTo>
                    <a:pt x="0" y="255397"/>
                    <a:pt x="254508" y="0"/>
                    <a:pt x="570484" y="0"/>
                  </a:cubicBezTo>
                  <a:lnTo>
                    <a:pt x="3309112" y="0"/>
                  </a:lnTo>
                  <a:cubicBezTo>
                    <a:pt x="3624326" y="0"/>
                    <a:pt x="3879596" y="255397"/>
                    <a:pt x="3879596" y="570484"/>
                  </a:cubicBezTo>
                  <a:lnTo>
                    <a:pt x="3879596" y="3309874"/>
                  </a:lnTo>
                  <a:cubicBezTo>
                    <a:pt x="3879596" y="3625088"/>
                    <a:pt x="3624199" y="3880358"/>
                    <a:pt x="3309112" y="3880358"/>
                  </a:cubicBezTo>
                  <a:close/>
                </a:path>
              </a:pathLst>
            </a:custGeom>
            <a:solidFill>
              <a:srgbClr val="F6F0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025150" y="-857950"/>
            <a:ext cx="2097604" cy="2098042"/>
            <a:chOff x="0" y="0"/>
            <a:chExt cx="2796805" cy="279738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96794" cy="2797429"/>
            </a:xfrm>
            <a:custGeom>
              <a:avLst/>
              <a:gdLst/>
              <a:ahLst/>
              <a:cxnLst/>
              <a:rect l="l" t="t" r="r" b="b"/>
              <a:pathLst>
                <a:path w="2796794" h="2797429">
                  <a:moveTo>
                    <a:pt x="2385568" y="2797429"/>
                  </a:moveTo>
                  <a:lnTo>
                    <a:pt x="411226" y="2797429"/>
                  </a:lnTo>
                  <a:cubicBezTo>
                    <a:pt x="183515" y="2797429"/>
                    <a:pt x="0" y="2613279"/>
                    <a:pt x="0" y="2386076"/>
                  </a:cubicBezTo>
                  <a:lnTo>
                    <a:pt x="0" y="411226"/>
                  </a:lnTo>
                  <a:cubicBezTo>
                    <a:pt x="0" y="184023"/>
                    <a:pt x="183515" y="0"/>
                    <a:pt x="411226" y="0"/>
                  </a:cubicBezTo>
                  <a:lnTo>
                    <a:pt x="2385568" y="0"/>
                  </a:lnTo>
                  <a:cubicBezTo>
                    <a:pt x="2612771" y="0"/>
                    <a:pt x="2796794" y="184023"/>
                    <a:pt x="2796794" y="411226"/>
                  </a:cubicBezTo>
                  <a:lnTo>
                    <a:pt x="2796794" y="2386076"/>
                  </a:lnTo>
                  <a:cubicBezTo>
                    <a:pt x="2796794" y="2613279"/>
                    <a:pt x="2612771" y="2797302"/>
                    <a:pt x="2385568" y="2797302"/>
                  </a:cubicBezTo>
                  <a:close/>
                </a:path>
              </a:pathLst>
            </a:custGeom>
            <a:solidFill>
              <a:srgbClr val="F6F0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AutoShape 7"/>
          <p:cNvSpPr/>
          <p:nvPr/>
        </p:nvSpPr>
        <p:spPr>
          <a:xfrm rot="7200">
            <a:off x="9202765" y="9739050"/>
            <a:ext cx="9094670" cy="0"/>
          </a:xfrm>
          <a:prstGeom prst="line">
            <a:avLst/>
          </a:prstGeom>
          <a:ln w="9525" cap="rnd">
            <a:solidFill>
              <a:srgbClr val="B98DFA"/>
            </a:solidFill>
            <a:prstDash val="solid"/>
            <a:headEnd type="oval" w="lg" len="lg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4725500" y="9000850"/>
            <a:ext cx="2214246" cy="2214706"/>
            <a:chOff x="0" y="0"/>
            <a:chExt cx="2952328" cy="295294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952242" cy="2953004"/>
            </a:xfrm>
            <a:custGeom>
              <a:avLst/>
              <a:gdLst/>
              <a:ahLst/>
              <a:cxnLst/>
              <a:rect l="l" t="t" r="r" b="b"/>
              <a:pathLst>
                <a:path w="2952242" h="2953004">
                  <a:moveTo>
                    <a:pt x="2518156" y="2953004"/>
                  </a:moveTo>
                  <a:lnTo>
                    <a:pt x="434086" y="2953004"/>
                  </a:lnTo>
                  <a:cubicBezTo>
                    <a:pt x="193675" y="2953004"/>
                    <a:pt x="0" y="2758567"/>
                    <a:pt x="0" y="2518791"/>
                  </a:cubicBezTo>
                  <a:lnTo>
                    <a:pt x="0" y="434086"/>
                  </a:lnTo>
                  <a:cubicBezTo>
                    <a:pt x="0" y="194310"/>
                    <a:pt x="193675" y="0"/>
                    <a:pt x="434086" y="0"/>
                  </a:cubicBezTo>
                  <a:lnTo>
                    <a:pt x="2518156" y="0"/>
                  </a:lnTo>
                  <a:cubicBezTo>
                    <a:pt x="2757932" y="0"/>
                    <a:pt x="2952242" y="194310"/>
                    <a:pt x="2952242" y="434086"/>
                  </a:cubicBezTo>
                  <a:lnTo>
                    <a:pt x="2952242" y="2518791"/>
                  </a:lnTo>
                  <a:cubicBezTo>
                    <a:pt x="2952242" y="2758567"/>
                    <a:pt x="2757932" y="2952877"/>
                    <a:pt x="2518156" y="2952877"/>
                  </a:cubicBezTo>
                  <a:close/>
                </a:path>
              </a:pathLst>
            </a:custGeom>
            <a:solidFill>
              <a:srgbClr val="F6F0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3087650" y="9638350"/>
            <a:ext cx="1182198" cy="1182444"/>
            <a:chOff x="0" y="0"/>
            <a:chExt cx="1576264" cy="157659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576197" cy="1576578"/>
            </a:xfrm>
            <a:custGeom>
              <a:avLst/>
              <a:gdLst/>
              <a:ahLst/>
              <a:cxnLst/>
              <a:rect l="l" t="t" r="r" b="b"/>
              <a:pathLst>
                <a:path w="1576197" h="1576578">
                  <a:moveTo>
                    <a:pt x="1344422" y="1576578"/>
                  </a:moveTo>
                  <a:lnTo>
                    <a:pt x="231775" y="1576578"/>
                  </a:lnTo>
                  <a:cubicBezTo>
                    <a:pt x="103378" y="1576578"/>
                    <a:pt x="0" y="1472819"/>
                    <a:pt x="0" y="1344803"/>
                  </a:cubicBezTo>
                  <a:lnTo>
                    <a:pt x="0" y="231775"/>
                  </a:lnTo>
                  <a:cubicBezTo>
                    <a:pt x="0" y="103759"/>
                    <a:pt x="103378" y="0"/>
                    <a:pt x="231775" y="0"/>
                  </a:cubicBezTo>
                  <a:lnTo>
                    <a:pt x="1344422" y="0"/>
                  </a:lnTo>
                  <a:cubicBezTo>
                    <a:pt x="1472438" y="0"/>
                    <a:pt x="1576197" y="103759"/>
                    <a:pt x="1576197" y="231775"/>
                  </a:cubicBezTo>
                  <a:lnTo>
                    <a:pt x="1576197" y="1344803"/>
                  </a:lnTo>
                  <a:cubicBezTo>
                    <a:pt x="1576197" y="1472819"/>
                    <a:pt x="1472438" y="1576578"/>
                    <a:pt x="1344422" y="1576578"/>
                  </a:cubicBezTo>
                  <a:close/>
                </a:path>
              </a:pathLst>
            </a:custGeom>
            <a:solidFill>
              <a:srgbClr val="F6F0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028700" y="4272750"/>
            <a:ext cx="5893350" cy="4507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83"/>
              </a:lnSpc>
            </a:pPr>
            <a:endParaRPr/>
          </a:p>
          <a:p>
            <a:pPr algn="l">
              <a:lnSpc>
                <a:spcPts val="3983"/>
              </a:lnSpc>
            </a:pPr>
            <a:r>
              <a:rPr lang="en-US" sz="2400">
                <a:solidFill>
                  <a:srgbClr val="202020"/>
                </a:solidFill>
                <a:latin typeface="Lato"/>
                <a:ea typeface="Lato"/>
                <a:cs typeface="Lato"/>
                <a:sym typeface="Lato"/>
              </a:rPr>
              <a:t>Managing attendance and LMS data requires a structured governance framework to ensure integration, security, analytics, and cost efficiency. Challenges include data consistency, reporting accuracy, and scalability.</a:t>
            </a:r>
          </a:p>
          <a:p>
            <a:pPr algn="l">
              <a:lnSpc>
                <a:spcPts val="3983"/>
              </a:lnSpc>
            </a:pPr>
            <a:endParaRPr lang="en-US" sz="2400">
              <a:solidFill>
                <a:srgbClr val="202020"/>
              </a:solidFill>
              <a:latin typeface="Lato"/>
              <a:ea typeface="Lato"/>
              <a:cs typeface="Lato"/>
              <a:sym typeface="Lato"/>
            </a:endParaRPr>
          </a:p>
          <a:p>
            <a:pPr algn="l">
              <a:lnSpc>
                <a:spcPts val="3983"/>
              </a:lnSpc>
            </a:pPr>
            <a:endParaRPr lang="en-US" sz="2400">
              <a:solidFill>
                <a:srgbClr val="20202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281123" y="4612662"/>
            <a:ext cx="7774401" cy="4342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64"/>
              </a:lnSpc>
            </a:pPr>
            <a:r>
              <a:rPr lang="en-US" sz="2400">
                <a:solidFill>
                  <a:srgbClr val="202020"/>
                </a:solidFill>
                <a:latin typeface="Lato"/>
                <a:ea typeface="Lato"/>
                <a:cs typeface="Lato"/>
                <a:sym typeface="Lato"/>
              </a:rPr>
              <a:t>1.Data Integration &amp; Management – Centralized database with ETL pipelines for clean, unified data. </a:t>
            </a:r>
          </a:p>
          <a:p>
            <a:pPr algn="l">
              <a:lnSpc>
                <a:spcPts val="3864"/>
              </a:lnSpc>
            </a:pPr>
            <a:r>
              <a:rPr lang="en-US" sz="2400">
                <a:solidFill>
                  <a:srgbClr val="202020"/>
                </a:solidFill>
                <a:latin typeface="Lato"/>
                <a:ea typeface="Lato"/>
                <a:cs typeface="Lato"/>
                <a:sym typeface="Lato"/>
              </a:rPr>
              <a:t>2.Analytics &amp; Reporting – Dashboards tracking student count, withdrawals, enrollment, attendance, and completion rates. </a:t>
            </a:r>
          </a:p>
          <a:p>
            <a:pPr algn="l">
              <a:lnSpc>
                <a:spcPts val="3864"/>
              </a:lnSpc>
            </a:pPr>
            <a:r>
              <a:rPr lang="en-US" sz="2400">
                <a:solidFill>
                  <a:srgbClr val="202020"/>
                </a:solidFill>
                <a:latin typeface="Lato"/>
                <a:ea typeface="Lato"/>
                <a:cs typeface="Lato"/>
                <a:sym typeface="Lato"/>
              </a:rPr>
              <a:t>3.Ad-hoc Reporting for CEO – Interactive dashboard with filters for dynamic analysis of attendance trends.</a:t>
            </a:r>
          </a:p>
          <a:p>
            <a:pPr algn="l">
              <a:lnSpc>
                <a:spcPts val="3864"/>
              </a:lnSpc>
            </a:pPr>
            <a:endParaRPr lang="en-US" sz="2400">
              <a:solidFill>
                <a:srgbClr val="202020"/>
              </a:solidFill>
              <a:latin typeface="Lato"/>
              <a:ea typeface="Lato"/>
              <a:cs typeface="Lato"/>
              <a:sym typeface="Lato"/>
            </a:endParaRPr>
          </a:p>
          <a:p>
            <a:pPr algn="l">
              <a:lnSpc>
                <a:spcPts val="3864"/>
              </a:lnSpc>
            </a:pPr>
            <a:endParaRPr lang="en-US" sz="2400">
              <a:solidFill>
                <a:srgbClr val="20202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-1167850" y="3539325"/>
            <a:ext cx="5893350" cy="619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000" b="1">
                <a:solidFill>
                  <a:srgbClr val="202020"/>
                </a:solidFill>
                <a:latin typeface="Roboto Bold"/>
                <a:ea typeface="Roboto Bold"/>
                <a:cs typeface="Roboto Bold"/>
                <a:sym typeface="Roboto Bold"/>
              </a:rPr>
              <a:t>Problem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274974" y="3253221"/>
            <a:ext cx="5893350" cy="680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20"/>
              </a:lnSpc>
            </a:pPr>
            <a:r>
              <a:rPr lang="en-US" sz="4000" b="1">
                <a:solidFill>
                  <a:srgbClr val="202020"/>
                </a:solidFill>
                <a:latin typeface="Roboto Bold"/>
                <a:ea typeface="Roboto Bold"/>
                <a:cs typeface="Roboto Bold"/>
                <a:sym typeface="Roboto Bold"/>
              </a:rPr>
              <a:t>Solution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5207">
            <a:off x="-31982" y="548050"/>
            <a:ext cx="12576464" cy="0"/>
          </a:xfrm>
          <a:prstGeom prst="line">
            <a:avLst/>
          </a:prstGeom>
          <a:ln w="9525" cap="rnd">
            <a:solidFill>
              <a:srgbClr val="B98DFA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6632250" y="715348"/>
            <a:ext cx="2909694" cy="2910300"/>
            <a:chOff x="0" y="0"/>
            <a:chExt cx="3879592" cy="38804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879596" cy="3880358"/>
            </a:xfrm>
            <a:custGeom>
              <a:avLst/>
              <a:gdLst/>
              <a:ahLst/>
              <a:cxnLst/>
              <a:rect l="l" t="t" r="r" b="b"/>
              <a:pathLst>
                <a:path w="3879596" h="3880358">
                  <a:moveTo>
                    <a:pt x="3309112" y="3880358"/>
                  </a:moveTo>
                  <a:lnTo>
                    <a:pt x="570484" y="3880358"/>
                  </a:lnTo>
                  <a:cubicBezTo>
                    <a:pt x="254508" y="3880358"/>
                    <a:pt x="0" y="3625088"/>
                    <a:pt x="0" y="3309874"/>
                  </a:cubicBezTo>
                  <a:lnTo>
                    <a:pt x="0" y="570484"/>
                  </a:lnTo>
                  <a:cubicBezTo>
                    <a:pt x="0" y="255397"/>
                    <a:pt x="254508" y="0"/>
                    <a:pt x="570484" y="0"/>
                  </a:cubicBezTo>
                  <a:lnTo>
                    <a:pt x="3309112" y="0"/>
                  </a:lnTo>
                  <a:cubicBezTo>
                    <a:pt x="3624326" y="0"/>
                    <a:pt x="3879596" y="255397"/>
                    <a:pt x="3879596" y="570484"/>
                  </a:cubicBezTo>
                  <a:lnTo>
                    <a:pt x="3879596" y="3309874"/>
                  </a:lnTo>
                  <a:cubicBezTo>
                    <a:pt x="3879596" y="3625088"/>
                    <a:pt x="3624199" y="3880358"/>
                    <a:pt x="3309112" y="3880358"/>
                  </a:cubicBezTo>
                  <a:close/>
                </a:path>
              </a:pathLst>
            </a:custGeom>
            <a:solidFill>
              <a:srgbClr val="F6F0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025150" y="-857950"/>
            <a:ext cx="2097604" cy="2098042"/>
            <a:chOff x="0" y="0"/>
            <a:chExt cx="2796805" cy="279738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96794" cy="2797429"/>
            </a:xfrm>
            <a:custGeom>
              <a:avLst/>
              <a:gdLst/>
              <a:ahLst/>
              <a:cxnLst/>
              <a:rect l="l" t="t" r="r" b="b"/>
              <a:pathLst>
                <a:path w="2796794" h="2797429">
                  <a:moveTo>
                    <a:pt x="2385568" y="2797429"/>
                  </a:moveTo>
                  <a:lnTo>
                    <a:pt x="411226" y="2797429"/>
                  </a:lnTo>
                  <a:cubicBezTo>
                    <a:pt x="183515" y="2797429"/>
                    <a:pt x="0" y="2613279"/>
                    <a:pt x="0" y="2386076"/>
                  </a:cubicBezTo>
                  <a:lnTo>
                    <a:pt x="0" y="411226"/>
                  </a:lnTo>
                  <a:cubicBezTo>
                    <a:pt x="0" y="184023"/>
                    <a:pt x="183515" y="0"/>
                    <a:pt x="411226" y="0"/>
                  </a:cubicBezTo>
                  <a:lnTo>
                    <a:pt x="2385568" y="0"/>
                  </a:lnTo>
                  <a:cubicBezTo>
                    <a:pt x="2612771" y="0"/>
                    <a:pt x="2796794" y="184023"/>
                    <a:pt x="2796794" y="411226"/>
                  </a:cubicBezTo>
                  <a:lnTo>
                    <a:pt x="2796794" y="2386076"/>
                  </a:lnTo>
                  <a:cubicBezTo>
                    <a:pt x="2796794" y="2613279"/>
                    <a:pt x="2612771" y="2797302"/>
                    <a:pt x="2385568" y="2797302"/>
                  </a:cubicBezTo>
                  <a:close/>
                </a:path>
              </a:pathLst>
            </a:custGeom>
            <a:solidFill>
              <a:srgbClr val="F6F0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AutoShape 7"/>
          <p:cNvSpPr/>
          <p:nvPr/>
        </p:nvSpPr>
        <p:spPr>
          <a:xfrm rot="7200">
            <a:off x="9202765" y="9739050"/>
            <a:ext cx="9094670" cy="0"/>
          </a:xfrm>
          <a:prstGeom prst="line">
            <a:avLst/>
          </a:prstGeom>
          <a:ln w="9525" cap="rnd">
            <a:solidFill>
              <a:srgbClr val="B98DFA"/>
            </a:solidFill>
            <a:prstDash val="solid"/>
            <a:headEnd type="oval" w="lg" len="lg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4725500" y="9000850"/>
            <a:ext cx="2214246" cy="2214706"/>
            <a:chOff x="0" y="0"/>
            <a:chExt cx="2952328" cy="295294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952242" cy="2953004"/>
            </a:xfrm>
            <a:custGeom>
              <a:avLst/>
              <a:gdLst/>
              <a:ahLst/>
              <a:cxnLst/>
              <a:rect l="l" t="t" r="r" b="b"/>
              <a:pathLst>
                <a:path w="2952242" h="2953004">
                  <a:moveTo>
                    <a:pt x="2518156" y="2953004"/>
                  </a:moveTo>
                  <a:lnTo>
                    <a:pt x="434086" y="2953004"/>
                  </a:lnTo>
                  <a:cubicBezTo>
                    <a:pt x="193675" y="2953004"/>
                    <a:pt x="0" y="2758567"/>
                    <a:pt x="0" y="2518791"/>
                  </a:cubicBezTo>
                  <a:lnTo>
                    <a:pt x="0" y="434086"/>
                  </a:lnTo>
                  <a:cubicBezTo>
                    <a:pt x="0" y="194310"/>
                    <a:pt x="193675" y="0"/>
                    <a:pt x="434086" y="0"/>
                  </a:cubicBezTo>
                  <a:lnTo>
                    <a:pt x="2518156" y="0"/>
                  </a:lnTo>
                  <a:cubicBezTo>
                    <a:pt x="2757932" y="0"/>
                    <a:pt x="2952242" y="194310"/>
                    <a:pt x="2952242" y="434086"/>
                  </a:cubicBezTo>
                  <a:lnTo>
                    <a:pt x="2952242" y="2518791"/>
                  </a:lnTo>
                  <a:cubicBezTo>
                    <a:pt x="2952242" y="2758567"/>
                    <a:pt x="2757932" y="2952877"/>
                    <a:pt x="2518156" y="2952877"/>
                  </a:cubicBezTo>
                  <a:close/>
                </a:path>
              </a:pathLst>
            </a:custGeom>
            <a:solidFill>
              <a:srgbClr val="F6F0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3087650" y="9638350"/>
            <a:ext cx="1182198" cy="1182444"/>
            <a:chOff x="0" y="0"/>
            <a:chExt cx="1576264" cy="157659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576197" cy="1576578"/>
            </a:xfrm>
            <a:custGeom>
              <a:avLst/>
              <a:gdLst/>
              <a:ahLst/>
              <a:cxnLst/>
              <a:rect l="l" t="t" r="r" b="b"/>
              <a:pathLst>
                <a:path w="1576197" h="1576578">
                  <a:moveTo>
                    <a:pt x="1344422" y="1576578"/>
                  </a:moveTo>
                  <a:lnTo>
                    <a:pt x="231775" y="1576578"/>
                  </a:lnTo>
                  <a:cubicBezTo>
                    <a:pt x="103378" y="1576578"/>
                    <a:pt x="0" y="1472819"/>
                    <a:pt x="0" y="1344803"/>
                  </a:cubicBezTo>
                  <a:lnTo>
                    <a:pt x="0" y="231775"/>
                  </a:lnTo>
                  <a:cubicBezTo>
                    <a:pt x="0" y="103759"/>
                    <a:pt x="103378" y="0"/>
                    <a:pt x="231775" y="0"/>
                  </a:cubicBezTo>
                  <a:lnTo>
                    <a:pt x="1344422" y="0"/>
                  </a:lnTo>
                  <a:cubicBezTo>
                    <a:pt x="1472438" y="0"/>
                    <a:pt x="1576197" y="103759"/>
                    <a:pt x="1576197" y="231775"/>
                  </a:cubicBezTo>
                  <a:lnTo>
                    <a:pt x="1576197" y="1344803"/>
                  </a:lnTo>
                  <a:cubicBezTo>
                    <a:pt x="1576197" y="1472819"/>
                    <a:pt x="1472438" y="1576578"/>
                    <a:pt x="1344422" y="1576578"/>
                  </a:cubicBezTo>
                  <a:close/>
                </a:path>
              </a:pathLst>
            </a:custGeom>
            <a:solidFill>
              <a:srgbClr val="F6F0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732074" y="3159633"/>
            <a:ext cx="5893350" cy="19838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83"/>
              </a:lnSpc>
            </a:pPr>
            <a:endParaRPr/>
          </a:p>
          <a:p>
            <a:pPr algn="l">
              <a:lnSpc>
                <a:spcPts val="3983"/>
              </a:lnSpc>
            </a:pPr>
            <a:r>
              <a:rPr lang="en-US" sz="2400">
                <a:solidFill>
                  <a:srgbClr val="202020"/>
                </a:solidFill>
                <a:latin typeface="Lato"/>
                <a:ea typeface="Lato"/>
                <a:cs typeface="Lato"/>
                <a:sym typeface="Lato"/>
              </a:rPr>
              <a:t>Sending and sharing the file among team members causes errors and issues related to verifying versions and data formatting.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144000" y="3169158"/>
            <a:ext cx="7774401" cy="2399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64"/>
              </a:lnSpc>
            </a:pPr>
            <a:endParaRPr/>
          </a:p>
          <a:p>
            <a:pPr algn="l">
              <a:lnSpc>
                <a:spcPts val="3864"/>
              </a:lnSpc>
            </a:pPr>
            <a:r>
              <a:rPr lang="en-US" sz="2400">
                <a:solidFill>
                  <a:srgbClr val="202020"/>
                </a:solidFill>
                <a:latin typeface="Lato"/>
                <a:ea typeface="Lato"/>
                <a:cs typeface="Lato"/>
                <a:sym typeface="Lato"/>
              </a:rPr>
              <a:t>Standardize the file name and path, and use consistent naming conventions to avoid conflicts or errors when sharing data among team members.</a:t>
            </a:r>
          </a:p>
          <a:p>
            <a:pPr algn="l">
              <a:lnSpc>
                <a:spcPts val="3864"/>
              </a:lnSpc>
            </a:pPr>
            <a:endParaRPr lang="en-US" sz="2400">
              <a:solidFill>
                <a:srgbClr val="20202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-1167850" y="2160973"/>
            <a:ext cx="5893350" cy="619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000" b="1">
                <a:solidFill>
                  <a:srgbClr val="202020"/>
                </a:solidFill>
                <a:latin typeface="Roboto Bold"/>
                <a:ea typeface="Roboto Bold"/>
                <a:cs typeface="Roboto Bold"/>
                <a:sym typeface="Roboto Bold"/>
              </a:rPr>
              <a:t>Problem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274974" y="2100013"/>
            <a:ext cx="5893350" cy="680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20"/>
              </a:lnSpc>
            </a:pPr>
            <a:r>
              <a:rPr lang="en-US" sz="4000" b="1">
                <a:solidFill>
                  <a:srgbClr val="202020"/>
                </a:solidFill>
                <a:latin typeface="Roboto Bold"/>
                <a:ea typeface="Roboto Bold"/>
                <a:cs typeface="Roboto Bold"/>
                <a:sym typeface="Roboto Bold"/>
              </a:rPr>
              <a:t>Solution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62549" y="6027854"/>
            <a:ext cx="5893350" cy="19838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83"/>
              </a:lnSpc>
            </a:pPr>
            <a:endParaRPr/>
          </a:p>
          <a:p>
            <a:pPr algn="l">
              <a:lnSpc>
                <a:spcPts val="3983"/>
              </a:lnSpc>
            </a:pPr>
            <a:r>
              <a:rPr lang="en-US" sz="2400">
                <a:solidFill>
                  <a:srgbClr val="202020"/>
                </a:solidFill>
                <a:latin typeface="Lato"/>
                <a:ea typeface="Lato"/>
                <a:cs typeface="Lato"/>
                <a:sym typeface="Lato"/>
              </a:rPr>
              <a:t>Inconsistent date data leads to difficulties in correctly analyzing and processing the data.</a:t>
            </a:r>
          </a:p>
          <a:p>
            <a:pPr algn="l">
              <a:lnSpc>
                <a:spcPts val="3983"/>
              </a:lnSpc>
            </a:pPr>
            <a:endParaRPr lang="en-US" sz="2400">
              <a:solidFill>
                <a:srgbClr val="20202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9144000" y="6037379"/>
            <a:ext cx="7774401" cy="2399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64"/>
              </a:lnSpc>
            </a:pPr>
            <a:endParaRPr/>
          </a:p>
          <a:p>
            <a:pPr algn="l">
              <a:lnSpc>
                <a:spcPts val="3864"/>
              </a:lnSpc>
            </a:pPr>
            <a:r>
              <a:rPr lang="en-US" sz="2400">
                <a:solidFill>
                  <a:srgbClr val="202020"/>
                </a:solidFill>
                <a:latin typeface="Lato"/>
                <a:ea typeface="Lato"/>
                <a:cs typeface="Lato"/>
                <a:sym typeface="Lato"/>
              </a:rPr>
              <a:t>Convert the dates to a string variable first, then reformat them into a unified date format to ensure data consistency.</a:t>
            </a:r>
          </a:p>
          <a:p>
            <a:pPr algn="l">
              <a:lnSpc>
                <a:spcPts val="3864"/>
              </a:lnSpc>
            </a:pPr>
            <a:endParaRPr lang="en-US" sz="2400">
              <a:solidFill>
                <a:srgbClr val="20202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" name="AutoShape 18"/>
          <p:cNvSpPr/>
          <p:nvPr/>
        </p:nvSpPr>
        <p:spPr>
          <a:xfrm>
            <a:off x="-31982" y="6058852"/>
            <a:ext cx="12576450" cy="19050"/>
          </a:xfrm>
          <a:prstGeom prst="line">
            <a:avLst/>
          </a:prstGeom>
          <a:ln w="9525" cap="rnd">
            <a:solidFill>
              <a:srgbClr val="B98DFA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4142">
            <a:off x="-31981" y="548050"/>
            <a:ext cx="15809861" cy="0"/>
          </a:xfrm>
          <a:prstGeom prst="line">
            <a:avLst/>
          </a:prstGeom>
          <a:ln w="9525" cap="rnd">
            <a:solidFill>
              <a:srgbClr val="B98DFA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728650" y="1980000"/>
            <a:ext cx="2214246" cy="2214706"/>
            <a:chOff x="0" y="0"/>
            <a:chExt cx="2952328" cy="295294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952242" cy="2953004"/>
            </a:xfrm>
            <a:custGeom>
              <a:avLst/>
              <a:gdLst/>
              <a:ahLst/>
              <a:cxnLst/>
              <a:rect l="l" t="t" r="r" b="b"/>
              <a:pathLst>
                <a:path w="2952242" h="2953004">
                  <a:moveTo>
                    <a:pt x="2518156" y="2953004"/>
                  </a:moveTo>
                  <a:lnTo>
                    <a:pt x="434086" y="2953004"/>
                  </a:lnTo>
                  <a:cubicBezTo>
                    <a:pt x="193675" y="2953004"/>
                    <a:pt x="0" y="2758567"/>
                    <a:pt x="0" y="2518791"/>
                  </a:cubicBezTo>
                  <a:lnTo>
                    <a:pt x="0" y="434086"/>
                  </a:lnTo>
                  <a:cubicBezTo>
                    <a:pt x="0" y="194310"/>
                    <a:pt x="193675" y="0"/>
                    <a:pt x="434086" y="0"/>
                  </a:cubicBezTo>
                  <a:lnTo>
                    <a:pt x="2518156" y="0"/>
                  </a:lnTo>
                  <a:cubicBezTo>
                    <a:pt x="2757932" y="0"/>
                    <a:pt x="2952242" y="194310"/>
                    <a:pt x="2952242" y="434086"/>
                  </a:cubicBezTo>
                  <a:lnTo>
                    <a:pt x="2952242" y="2518791"/>
                  </a:lnTo>
                  <a:cubicBezTo>
                    <a:pt x="2952242" y="2758567"/>
                    <a:pt x="2757932" y="2952877"/>
                    <a:pt x="2518156" y="2952877"/>
                  </a:cubicBezTo>
                  <a:close/>
                </a:path>
              </a:pathLst>
            </a:custGeom>
            <a:solidFill>
              <a:srgbClr val="F6F0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AutoShape 5"/>
          <p:cNvSpPr/>
          <p:nvPr/>
        </p:nvSpPr>
        <p:spPr>
          <a:xfrm rot="7107">
            <a:off x="9084615" y="9739050"/>
            <a:ext cx="9213470" cy="0"/>
          </a:xfrm>
          <a:prstGeom prst="line">
            <a:avLst/>
          </a:prstGeom>
          <a:ln w="9525" cap="rnd">
            <a:solidFill>
              <a:srgbClr val="B98DFA"/>
            </a:solidFill>
            <a:prstDash val="solid"/>
            <a:headEnd type="oval" w="lg" len="lg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835350" y="9481650"/>
            <a:ext cx="1182198" cy="1182444"/>
            <a:chOff x="0" y="0"/>
            <a:chExt cx="1576264" cy="157659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576197" cy="1576578"/>
            </a:xfrm>
            <a:custGeom>
              <a:avLst/>
              <a:gdLst/>
              <a:ahLst/>
              <a:cxnLst/>
              <a:rect l="l" t="t" r="r" b="b"/>
              <a:pathLst>
                <a:path w="1576197" h="1576578">
                  <a:moveTo>
                    <a:pt x="1344422" y="1576578"/>
                  </a:moveTo>
                  <a:lnTo>
                    <a:pt x="231775" y="1576578"/>
                  </a:lnTo>
                  <a:cubicBezTo>
                    <a:pt x="103378" y="1576578"/>
                    <a:pt x="0" y="1472819"/>
                    <a:pt x="0" y="1344803"/>
                  </a:cubicBezTo>
                  <a:lnTo>
                    <a:pt x="0" y="231775"/>
                  </a:lnTo>
                  <a:cubicBezTo>
                    <a:pt x="0" y="103759"/>
                    <a:pt x="103378" y="0"/>
                    <a:pt x="231775" y="0"/>
                  </a:cubicBezTo>
                  <a:lnTo>
                    <a:pt x="1344422" y="0"/>
                  </a:lnTo>
                  <a:cubicBezTo>
                    <a:pt x="1472438" y="0"/>
                    <a:pt x="1576197" y="103759"/>
                    <a:pt x="1576197" y="231775"/>
                  </a:cubicBezTo>
                  <a:lnTo>
                    <a:pt x="1576197" y="1344803"/>
                  </a:lnTo>
                  <a:cubicBezTo>
                    <a:pt x="1576197" y="1472819"/>
                    <a:pt x="1472438" y="1576578"/>
                    <a:pt x="1344422" y="1576578"/>
                  </a:cubicBezTo>
                  <a:close/>
                </a:path>
              </a:pathLst>
            </a:custGeom>
            <a:solidFill>
              <a:srgbClr val="F6F0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7486650" y="3942374"/>
            <a:ext cx="1680806" cy="1681156"/>
            <a:chOff x="0" y="0"/>
            <a:chExt cx="2241075" cy="224154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241042" cy="2241550"/>
            </a:xfrm>
            <a:custGeom>
              <a:avLst/>
              <a:gdLst/>
              <a:ahLst/>
              <a:cxnLst/>
              <a:rect l="l" t="t" r="r" b="b"/>
              <a:pathLst>
                <a:path w="2241042" h="2241550">
                  <a:moveTo>
                    <a:pt x="1911477" y="2241550"/>
                  </a:moveTo>
                  <a:lnTo>
                    <a:pt x="329565" y="2241550"/>
                  </a:lnTo>
                  <a:cubicBezTo>
                    <a:pt x="147066" y="2241550"/>
                    <a:pt x="0" y="2093976"/>
                    <a:pt x="0" y="1911985"/>
                  </a:cubicBezTo>
                  <a:lnTo>
                    <a:pt x="0" y="329565"/>
                  </a:lnTo>
                  <a:cubicBezTo>
                    <a:pt x="0" y="147447"/>
                    <a:pt x="147066" y="0"/>
                    <a:pt x="329565" y="0"/>
                  </a:cubicBezTo>
                  <a:lnTo>
                    <a:pt x="1911477" y="0"/>
                  </a:lnTo>
                  <a:cubicBezTo>
                    <a:pt x="2093468" y="0"/>
                    <a:pt x="2241042" y="147447"/>
                    <a:pt x="2241042" y="329565"/>
                  </a:cubicBezTo>
                  <a:lnTo>
                    <a:pt x="2241042" y="1911985"/>
                  </a:lnTo>
                  <a:cubicBezTo>
                    <a:pt x="2241042" y="2093976"/>
                    <a:pt x="2093595" y="2241550"/>
                    <a:pt x="1911477" y="2241550"/>
                  </a:cubicBezTo>
                  <a:close/>
                </a:path>
              </a:pathLst>
            </a:custGeom>
            <a:solidFill>
              <a:srgbClr val="F6F0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3010755" y="3809024"/>
            <a:ext cx="12147741" cy="5293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4248"/>
              </a:lnSpc>
              <a:buFont typeface="Arial"/>
              <a:buChar char="•"/>
            </a:pPr>
            <a:r>
              <a:rPr lang="en-US" sz="2400" b="1">
                <a:solidFill>
                  <a:srgbClr val="202020"/>
                </a:solidFill>
                <a:latin typeface="Lato Bold"/>
                <a:ea typeface="Lato Bold"/>
                <a:cs typeface="Lato Bold"/>
                <a:sym typeface="Lato Bold"/>
              </a:rPr>
              <a:t>These analyses contributed to enhancing data quality and supporting data-driven decision-making.</a:t>
            </a:r>
          </a:p>
          <a:p>
            <a:pPr marL="518160" lvl="1" indent="-259080" algn="l">
              <a:lnSpc>
                <a:spcPts val="4248"/>
              </a:lnSpc>
              <a:buFont typeface="Arial"/>
              <a:buChar char="•"/>
            </a:pPr>
            <a:r>
              <a:rPr lang="en-US" sz="2400" b="1">
                <a:solidFill>
                  <a:srgbClr val="202020"/>
                </a:solidFill>
                <a:latin typeface="Lato Bold"/>
                <a:ea typeface="Lato Bold"/>
                <a:cs typeface="Lato Bold"/>
                <a:sym typeface="Lato Bold"/>
              </a:rPr>
              <a:t>  Factors influencing attendance and dropout rates were identified.</a:t>
            </a:r>
          </a:p>
          <a:p>
            <a:pPr marL="518160" lvl="1" indent="-259080" algn="l">
              <a:lnSpc>
                <a:spcPts val="4248"/>
              </a:lnSpc>
              <a:buFont typeface="Arial"/>
              <a:buChar char="•"/>
            </a:pPr>
            <a:r>
              <a:rPr lang="en-US" sz="2400" b="1">
                <a:solidFill>
                  <a:srgbClr val="202020"/>
                </a:solidFill>
                <a:latin typeface="Lato Bold"/>
                <a:ea typeface="Lato Bold"/>
                <a:cs typeface="Lato Bold"/>
                <a:sym typeface="Lato Bold"/>
              </a:rPr>
              <a:t> This data can be used to improve training programs and enhance the learning experience.</a:t>
            </a:r>
          </a:p>
          <a:p>
            <a:pPr marL="518160" lvl="1" indent="-259080" algn="l">
              <a:lnSpc>
                <a:spcPts val="4248"/>
              </a:lnSpc>
              <a:buFont typeface="Arial"/>
              <a:buChar char="•"/>
            </a:pPr>
            <a:r>
              <a:rPr lang="en-US" sz="2400" b="1">
                <a:solidFill>
                  <a:srgbClr val="202020"/>
                </a:solidFill>
                <a:latin typeface="Lato Bold"/>
                <a:ea typeface="Lato Bold"/>
                <a:cs typeface="Lato Bold"/>
                <a:sym typeface="Lato Bold"/>
              </a:rPr>
              <a:t> Trends and patterns in student performance were uncovered, helping to identify areas in need of improvement.</a:t>
            </a:r>
          </a:p>
          <a:p>
            <a:pPr marL="518160" lvl="1" indent="-259080" algn="l">
              <a:lnSpc>
                <a:spcPts val="4248"/>
              </a:lnSpc>
              <a:buFont typeface="Arial"/>
              <a:buChar char="•"/>
            </a:pPr>
            <a:r>
              <a:rPr lang="en-US" sz="2400" b="1">
                <a:solidFill>
                  <a:srgbClr val="202020"/>
                </a:solidFill>
                <a:latin typeface="Lato Bold"/>
                <a:ea typeface="Lato Bold"/>
                <a:cs typeface="Lato Bold"/>
                <a:sym typeface="Lato Bold"/>
              </a:rPr>
              <a:t> These analyses provide insights into the effectiveness of teaching strategies used in the training courses.</a:t>
            </a:r>
          </a:p>
          <a:p>
            <a:pPr algn="l">
              <a:lnSpc>
                <a:spcPts val="4248"/>
              </a:lnSpc>
            </a:pPr>
            <a:endParaRPr lang="en-US" sz="2400" b="1">
              <a:solidFill>
                <a:srgbClr val="202020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28700" y="1793600"/>
            <a:ext cx="15252150" cy="86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5599" b="1">
                <a:solidFill>
                  <a:srgbClr val="202020"/>
                </a:solidFill>
                <a:latin typeface="Roboto Bold"/>
                <a:ea typeface="Roboto Bold"/>
                <a:cs typeface="Roboto Bold"/>
                <a:sym typeface="Roboto Bold"/>
              </a:rPr>
              <a:t>Conclusion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4142">
            <a:off x="-31981" y="548050"/>
            <a:ext cx="15809861" cy="0"/>
          </a:xfrm>
          <a:prstGeom prst="line">
            <a:avLst/>
          </a:prstGeom>
          <a:ln w="9525" cap="rnd">
            <a:solidFill>
              <a:srgbClr val="B98DFA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728650" y="1980000"/>
            <a:ext cx="2214246" cy="2214706"/>
            <a:chOff x="0" y="0"/>
            <a:chExt cx="2952328" cy="295294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952242" cy="2953004"/>
            </a:xfrm>
            <a:custGeom>
              <a:avLst/>
              <a:gdLst/>
              <a:ahLst/>
              <a:cxnLst/>
              <a:rect l="l" t="t" r="r" b="b"/>
              <a:pathLst>
                <a:path w="2952242" h="2953004">
                  <a:moveTo>
                    <a:pt x="2518156" y="2953004"/>
                  </a:moveTo>
                  <a:lnTo>
                    <a:pt x="434086" y="2953004"/>
                  </a:lnTo>
                  <a:cubicBezTo>
                    <a:pt x="193675" y="2953004"/>
                    <a:pt x="0" y="2758567"/>
                    <a:pt x="0" y="2518791"/>
                  </a:cubicBezTo>
                  <a:lnTo>
                    <a:pt x="0" y="434086"/>
                  </a:lnTo>
                  <a:cubicBezTo>
                    <a:pt x="0" y="194310"/>
                    <a:pt x="193675" y="0"/>
                    <a:pt x="434086" y="0"/>
                  </a:cubicBezTo>
                  <a:lnTo>
                    <a:pt x="2518156" y="0"/>
                  </a:lnTo>
                  <a:cubicBezTo>
                    <a:pt x="2757932" y="0"/>
                    <a:pt x="2952242" y="194310"/>
                    <a:pt x="2952242" y="434086"/>
                  </a:cubicBezTo>
                  <a:lnTo>
                    <a:pt x="2952242" y="2518791"/>
                  </a:lnTo>
                  <a:cubicBezTo>
                    <a:pt x="2952242" y="2758567"/>
                    <a:pt x="2757932" y="2952877"/>
                    <a:pt x="2518156" y="2952877"/>
                  </a:cubicBezTo>
                  <a:close/>
                </a:path>
              </a:pathLst>
            </a:custGeom>
            <a:solidFill>
              <a:srgbClr val="F6F0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AutoShape 5"/>
          <p:cNvSpPr/>
          <p:nvPr/>
        </p:nvSpPr>
        <p:spPr>
          <a:xfrm rot="7107">
            <a:off x="9084615" y="9739050"/>
            <a:ext cx="9213470" cy="0"/>
          </a:xfrm>
          <a:prstGeom prst="line">
            <a:avLst/>
          </a:prstGeom>
          <a:ln w="9525" cap="rnd">
            <a:solidFill>
              <a:srgbClr val="B98DFA"/>
            </a:solidFill>
            <a:prstDash val="solid"/>
            <a:headEnd type="oval" w="lg" len="lg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835350" y="9481650"/>
            <a:ext cx="1182198" cy="1182444"/>
            <a:chOff x="0" y="0"/>
            <a:chExt cx="1576264" cy="157659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576197" cy="1576578"/>
            </a:xfrm>
            <a:custGeom>
              <a:avLst/>
              <a:gdLst/>
              <a:ahLst/>
              <a:cxnLst/>
              <a:rect l="l" t="t" r="r" b="b"/>
              <a:pathLst>
                <a:path w="1576197" h="1576578">
                  <a:moveTo>
                    <a:pt x="1344422" y="1576578"/>
                  </a:moveTo>
                  <a:lnTo>
                    <a:pt x="231775" y="1576578"/>
                  </a:lnTo>
                  <a:cubicBezTo>
                    <a:pt x="103378" y="1576578"/>
                    <a:pt x="0" y="1472819"/>
                    <a:pt x="0" y="1344803"/>
                  </a:cubicBezTo>
                  <a:lnTo>
                    <a:pt x="0" y="231775"/>
                  </a:lnTo>
                  <a:cubicBezTo>
                    <a:pt x="0" y="103759"/>
                    <a:pt x="103378" y="0"/>
                    <a:pt x="231775" y="0"/>
                  </a:cubicBezTo>
                  <a:lnTo>
                    <a:pt x="1344422" y="0"/>
                  </a:lnTo>
                  <a:cubicBezTo>
                    <a:pt x="1472438" y="0"/>
                    <a:pt x="1576197" y="103759"/>
                    <a:pt x="1576197" y="231775"/>
                  </a:cubicBezTo>
                  <a:lnTo>
                    <a:pt x="1576197" y="1344803"/>
                  </a:lnTo>
                  <a:cubicBezTo>
                    <a:pt x="1576197" y="1472819"/>
                    <a:pt x="1472438" y="1576578"/>
                    <a:pt x="1344422" y="1576578"/>
                  </a:cubicBezTo>
                  <a:close/>
                </a:path>
              </a:pathLst>
            </a:custGeom>
            <a:solidFill>
              <a:srgbClr val="F6F0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7486650" y="3942374"/>
            <a:ext cx="1680806" cy="1681156"/>
            <a:chOff x="0" y="0"/>
            <a:chExt cx="2241075" cy="224154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241042" cy="2241550"/>
            </a:xfrm>
            <a:custGeom>
              <a:avLst/>
              <a:gdLst/>
              <a:ahLst/>
              <a:cxnLst/>
              <a:rect l="l" t="t" r="r" b="b"/>
              <a:pathLst>
                <a:path w="2241042" h="2241550">
                  <a:moveTo>
                    <a:pt x="1911477" y="2241550"/>
                  </a:moveTo>
                  <a:lnTo>
                    <a:pt x="329565" y="2241550"/>
                  </a:lnTo>
                  <a:cubicBezTo>
                    <a:pt x="147066" y="2241550"/>
                    <a:pt x="0" y="2093976"/>
                    <a:pt x="0" y="1911985"/>
                  </a:cubicBezTo>
                  <a:lnTo>
                    <a:pt x="0" y="329565"/>
                  </a:lnTo>
                  <a:cubicBezTo>
                    <a:pt x="0" y="147447"/>
                    <a:pt x="147066" y="0"/>
                    <a:pt x="329565" y="0"/>
                  </a:cubicBezTo>
                  <a:lnTo>
                    <a:pt x="1911477" y="0"/>
                  </a:lnTo>
                  <a:cubicBezTo>
                    <a:pt x="2093468" y="0"/>
                    <a:pt x="2241042" y="147447"/>
                    <a:pt x="2241042" y="329565"/>
                  </a:cubicBezTo>
                  <a:lnTo>
                    <a:pt x="2241042" y="1911985"/>
                  </a:lnTo>
                  <a:cubicBezTo>
                    <a:pt x="2241042" y="2093976"/>
                    <a:pt x="2093595" y="2241550"/>
                    <a:pt x="1911477" y="2241550"/>
                  </a:cubicBezTo>
                  <a:close/>
                </a:path>
              </a:pathLst>
            </a:custGeom>
            <a:solidFill>
              <a:srgbClr val="F6F0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903158" y="4061356"/>
            <a:ext cx="13165930" cy="47602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4248"/>
              </a:lnSpc>
              <a:buFont typeface="Arial"/>
              <a:buChar char="•"/>
            </a:pPr>
            <a:r>
              <a:rPr lang="en-US" sz="2400" b="1">
                <a:solidFill>
                  <a:srgbClr val="202020"/>
                </a:solidFill>
                <a:latin typeface="Lato Bold"/>
                <a:ea typeface="Lato Bold"/>
                <a:cs typeface="Lato Bold"/>
                <a:sym typeface="Lato Bold"/>
              </a:rPr>
              <a:t>Holidays should be taken into account before scheduling new courses, as they may impact attendance and completion rates.</a:t>
            </a:r>
          </a:p>
          <a:p>
            <a:pPr marL="518160" lvl="1" indent="-259080" algn="l">
              <a:lnSpc>
                <a:spcPts val="4248"/>
              </a:lnSpc>
              <a:buFont typeface="Arial"/>
              <a:buChar char="•"/>
            </a:pPr>
            <a:r>
              <a:rPr lang="en-US" sz="2400" b="1">
                <a:solidFill>
                  <a:srgbClr val="202020"/>
                </a:solidFill>
                <a:latin typeface="Lato Bold"/>
                <a:ea typeface="Lato Bold"/>
                <a:cs typeface="Lato Bold"/>
                <a:sym typeface="Lato Bold"/>
              </a:rPr>
              <a:t> A high dropout rate and frequent absences were observed in certain courses, such as Distribution Computation, possibly due to the course’s difficulty or  the workload of its content.</a:t>
            </a:r>
          </a:p>
          <a:p>
            <a:pPr marL="518160" lvl="1" indent="-259080" algn="l">
              <a:lnSpc>
                <a:spcPts val="4248"/>
              </a:lnSpc>
              <a:buFont typeface="Arial"/>
              <a:buChar char="•"/>
            </a:pPr>
            <a:r>
              <a:rPr lang="en-US" sz="2400" b="1">
                <a:solidFill>
                  <a:srgbClr val="202020"/>
                </a:solidFill>
                <a:latin typeface="Lato Bold"/>
                <a:ea typeface="Lato Bold"/>
                <a:cs typeface="Lato Bold"/>
                <a:sym typeface="Lato Bold"/>
              </a:rPr>
              <a:t> Conversely, courses like Python and Introduction to AI showed high completion rates and low absenteeism, which may be attributed to their engaging content or the high demand for these fields.</a:t>
            </a:r>
          </a:p>
          <a:p>
            <a:pPr algn="l">
              <a:lnSpc>
                <a:spcPts val="4248"/>
              </a:lnSpc>
            </a:pPr>
            <a:endParaRPr lang="en-US" sz="2400" b="1">
              <a:solidFill>
                <a:srgbClr val="202020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28700" y="1793600"/>
            <a:ext cx="15252150" cy="86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5599" b="1">
                <a:solidFill>
                  <a:srgbClr val="202020"/>
                </a:solidFill>
                <a:latin typeface="Roboto Bold"/>
                <a:ea typeface="Roboto Bold"/>
                <a:cs typeface="Roboto Bold"/>
                <a:sym typeface="Roboto Bold"/>
              </a:rPr>
              <a:t>Recommendations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17850" y="8813998"/>
            <a:ext cx="2909694" cy="2910300"/>
            <a:chOff x="0" y="0"/>
            <a:chExt cx="3879592" cy="3880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879596" cy="3880358"/>
            </a:xfrm>
            <a:custGeom>
              <a:avLst/>
              <a:gdLst/>
              <a:ahLst/>
              <a:cxnLst/>
              <a:rect l="l" t="t" r="r" b="b"/>
              <a:pathLst>
                <a:path w="3879596" h="3880358">
                  <a:moveTo>
                    <a:pt x="3309112" y="3880358"/>
                  </a:moveTo>
                  <a:lnTo>
                    <a:pt x="570484" y="3880358"/>
                  </a:lnTo>
                  <a:cubicBezTo>
                    <a:pt x="254508" y="3880358"/>
                    <a:pt x="0" y="3625088"/>
                    <a:pt x="0" y="3309874"/>
                  </a:cubicBezTo>
                  <a:lnTo>
                    <a:pt x="0" y="570484"/>
                  </a:lnTo>
                  <a:cubicBezTo>
                    <a:pt x="0" y="255397"/>
                    <a:pt x="254508" y="0"/>
                    <a:pt x="570484" y="0"/>
                  </a:cubicBezTo>
                  <a:lnTo>
                    <a:pt x="3309112" y="0"/>
                  </a:lnTo>
                  <a:cubicBezTo>
                    <a:pt x="3624326" y="0"/>
                    <a:pt x="3879596" y="255397"/>
                    <a:pt x="3879596" y="570484"/>
                  </a:cubicBezTo>
                  <a:lnTo>
                    <a:pt x="3879596" y="3309874"/>
                  </a:lnTo>
                  <a:cubicBezTo>
                    <a:pt x="3879596" y="3625088"/>
                    <a:pt x="3624199" y="3880358"/>
                    <a:pt x="3309112" y="3880358"/>
                  </a:cubicBezTo>
                  <a:close/>
                </a:path>
              </a:pathLst>
            </a:custGeom>
            <a:solidFill>
              <a:srgbClr val="F6F0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AutoShape 4"/>
          <p:cNvSpPr/>
          <p:nvPr/>
        </p:nvSpPr>
        <p:spPr>
          <a:xfrm rot="9537">
            <a:off x="11431962" y="9739050"/>
            <a:ext cx="6866276" cy="0"/>
          </a:xfrm>
          <a:prstGeom prst="line">
            <a:avLst/>
          </a:prstGeom>
          <a:ln w="9525" cap="rnd">
            <a:solidFill>
              <a:srgbClr val="B98DFA"/>
            </a:solidFill>
            <a:prstDash val="solid"/>
            <a:headEnd type="oval" w="lg" len="lg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17365398" y="4460666"/>
            <a:ext cx="1855154" cy="1855540"/>
            <a:chOff x="0" y="0"/>
            <a:chExt cx="2473539" cy="24740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473579" cy="2474087"/>
            </a:xfrm>
            <a:custGeom>
              <a:avLst/>
              <a:gdLst/>
              <a:ahLst/>
              <a:cxnLst/>
              <a:rect l="l" t="t" r="r" b="b"/>
              <a:pathLst>
                <a:path w="2473579" h="2474087">
                  <a:moveTo>
                    <a:pt x="2109851" y="2474087"/>
                  </a:moveTo>
                  <a:lnTo>
                    <a:pt x="363728" y="2474087"/>
                  </a:lnTo>
                  <a:cubicBezTo>
                    <a:pt x="162306" y="2474087"/>
                    <a:pt x="0" y="2311273"/>
                    <a:pt x="0" y="2110359"/>
                  </a:cubicBezTo>
                  <a:lnTo>
                    <a:pt x="0" y="363728"/>
                  </a:lnTo>
                  <a:cubicBezTo>
                    <a:pt x="0" y="162814"/>
                    <a:pt x="162306" y="0"/>
                    <a:pt x="363728" y="0"/>
                  </a:cubicBezTo>
                  <a:lnTo>
                    <a:pt x="2109851" y="0"/>
                  </a:lnTo>
                  <a:cubicBezTo>
                    <a:pt x="2310765" y="0"/>
                    <a:pt x="2473579" y="162814"/>
                    <a:pt x="2473579" y="363728"/>
                  </a:cubicBezTo>
                  <a:lnTo>
                    <a:pt x="2473579" y="2110359"/>
                  </a:lnTo>
                  <a:cubicBezTo>
                    <a:pt x="2473579" y="2311273"/>
                    <a:pt x="2310765" y="2474087"/>
                    <a:pt x="2109851" y="2474087"/>
                  </a:cubicBezTo>
                  <a:close/>
                </a:path>
              </a:pathLst>
            </a:custGeom>
            <a:solidFill>
              <a:srgbClr val="F6F0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AutoShape 7"/>
          <p:cNvSpPr/>
          <p:nvPr/>
        </p:nvSpPr>
        <p:spPr>
          <a:xfrm rot="5607">
            <a:off x="-31983" y="548050"/>
            <a:ext cx="11678866" cy="0"/>
          </a:xfrm>
          <a:prstGeom prst="line">
            <a:avLst/>
          </a:prstGeom>
          <a:ln w="9525" cap="rnd">
            <a:solidFill>
              <a:srgbClr val="B98DFA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2488600" y="1087200"/>
            <a:ext cx="4441800" cy="8112600"/>
          </a:xfrm>
          <a:custGeom>
            <a:avLst/>
            <a:gdLst/>
            <a:ahLst/>
            <a:cxnLst/>
            <a:rect l="l" t="t" r="r" b="b"/>
            <a:pathLst>
              <a:path w="4441800" h="8112600">
                <a:moveTo>
                  <a:pt x="0" y="0"/>
                </a:moveTo>
                <a:lnTo>
                  <a:pt x="4441800" y="0"/>
                </a:lnTo>
                <a:lnTo>
                  <a:pt x="4441800" y="8112600"/>
                </a:lnTo>
                <a:lnTo>
                  <a:pt x="0" y="8112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06286" r="-67768" b="-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1519225" y="2315694"/>
            <a:ext cx="9912750" cy="64692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80"/>
              </a:lnSpc>
            </a:pPr>
            <a:endParaRPr/>
          </a:p>
          <a:p>
            <a:pPr algn="l">
              <a:lnSpc>
                <a:spcPts val="4680"/>
              </a:lnSpc>
            </a:pPr>
            <a:r>
              <a:rPr lang="en-US" sz="3099">
                <a:solidFill>
                  <a:srgbClr val="202020"/>
                </a:solidFill>
                <a:latin typeface="Lato"/>
                <a:ea typeface="Lato"/>
                <a:cs typeface="Lato"/>
                <a:sym typeface="Lato"/>
              </a:rPr>
              <a:t>The Capstone Project focuses on data management and governance within a Learning Management System (LMS).</a:t>
            </a:r>
          </a:p>
          <a:p>
            <a:pPr algn="l">
              <a:lnSpc>
                <a:spcPts val="4680"/>
              </a:lnSpc>
            </a:pPr>
            <a:r>
              <a:rPr lang="en-US" sz="3099">
                <a:solidFill>
                  <a:srgbClr val="202020"/>
                </a:solidFill>
                <a:latin typeface="Lato"/>
                <a:ea typeface="Lato"/>
                <a:cs typeface="Lato"/>
                <a:sym typeface="Lato"/>
              </a:rPr>
              <a:t>•The LMS was initially developed quickly to meet urgent online learning needs.</a:t>
            </a:r>
          </a:p>
          <a:p>
            <a:pPr algn="l">
              <a:lnSpc>
                <a:spcPts val="4680"/>
              </a:lnSpc>
            </a:pPr>
            <a:r>
              <a:rPr lang="en-US" sz="3099">
                <a:solidFill>
                  <a:srgbClr val="202020"/>
                </a:solidFill>
                <a:latin typeface="Lato"/>
                <a:ea typeface="Lato"/>
                <a:cs typeface="Lato"/>
                <a:sym typeface="Lato"/>
              </a:rPr>
              <a:t>•The system lacks proper reporting, automation, and governance, leading to inefficiencies.</a:t>
            </a:r>
          </a:p>
          <a:p>
            <a:pPr algn="l">
              <a:lnSpc>
                <a:spcPts val="4680"/>
              </a:lnSpc>
            </a:pPr>
            <a:r>
              <a:rPr lang="en-US" sz="3099">
                <a:solidFill>
                  <a:srgbClr val="202020"/>
                </a:solidFill>
                <a:latin typeface="Lato"/>
                <a:ea typeface="Lato"/>
                <a:cs typeface="Lato"/>
                <a:sym typeface="Lato"/>
              </a:rPr>
              <a:t>•This project aims to enhance data integrity, improve analytics, and establish governance frameworks.</a:t>
            </a:r>
          </a:p>
          <a:p>
            <a:pPr marL="1141724" lvl="1" indent="-570862" algn="l">
              <a:lnSpc>
                <a:spcPts val="4680"/>
              </a:lnSpc>
            </a:pPr>
            <a:endParaRPr lang="en-US" sz="3099">
              <a:solidFill>
                <a:srgbClr val="20202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519225" y="1068150"/>
            <a:ext cx="4191569" cy="86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5599" b="1">
                <a:solidFill>
                  <a:srgbClr val="202020"/>
                </a:solidFill>
                <a:latin typeface="Roboto Bold"/>
                <a:ea typeface="Roboto Bold"/>
                <a:cs typeface="Roboto Bold"/>
                <a:sym typeface="Roboto Bold"/>
              </a:rP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4142">
            <a:off x="-31981" y="548050"/>
            <a:ext cx="15809861" cy="0"/>
          </a:xfrm>
          <a:prstGeom prst="line">
            <a:avLst/>
          </a:prstGeom>
          <a:ln w="9525" cap="rnd">
            <a:solidFill>
              <a:srgbClr val="B98DFA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728650" y="1980000"/>
            <a:ext cx="2214246" cy="2214706"/>
            <a:chOff x="0" y="0"/>
            <a:chExt cx="2952328" cy="295294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952242" cy="2953004"/>
            </a:xfrm>
            <a:custGeom>
              <a:avLst/>
              <a:gdLst/>
              <a:ahLst/>
              <a:cxnLst/>
              <a:rect l="l" t="t" r="r" b="b"/>
              <a:pathLst>
                <a:path w="2952242" h="2953004">
                  <a:moveTo>
                    <a:pt x="2518156" y="2953004"/>
                  </a:moveTo>
                  <a:lnTo>
                    <a:pt x="434086" y="2953004"/>
                  </a:lnTo>
                  <a:cubicBezTo>
                    <a:pt x="193675" y="2953004"/>
                    <a:pt x="0" y="2758567"/>
                    <a:pt x="0" y="2518791"/>
                  </a:cubicBezTo>
                  <a:lnTo>
                    <a:pt x="0" y="434086"/>
                  </a:lnTo>
                  <a:cubicBezTo>
                    <a:pt x="0" y="194310"/>
                    <a:pt x="193675" y="0"/>
                    <a:pt x="434086" y="0"/>
                  </a:cubicBezTo>
                  <a:lnTo>
                    <a:pt x="2518156" y="0"/>
                  </a:lnTo>
                  <a:cubicBezTo>
                    <a:pt x="2757932" y="0"/>
                    <a:pt x="2952242" y="194310"/>
                    <a:pt x="2952242" y="434086"/>
                  </a:cubicBezTo>
                  <a:lnTo>
                    <a:pt x="2952242" y="2518791"/>
                  </a:lnTo>
                  <a:cubicBezTo>
                    <a:pt x="2952242" y="2758567"/>
                    <a:pt x="2757932" y="2952877"/>
                    <a:pt x="2518156" y="2952877"/>
                  </a:cubicBezTo>
                  <a:close/>
                </a:path>
              </a:pathLst>
            </a:custGeom>
            <a:solidFill>
              <a:srgbClr val="F6F0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AutoShape 5"/>
          <p:cNvSpPr/>
          <p:nvPr/>
        </p:nvSpPr>
        <p:spPr>
          <a:xfrm rot="7107">
            <a:off x="9084615" y="9739050"/>
            <a:ext cx="9213470" cy="0"/>
          </a:xfrm>
          <a:prstGeom prst="line">
            <a:avLst/>
          </a:prstGeom>
          <a:ln w="9525" cap="rnd">
            <a:solidFill>
              <a:srgbClr val="B98DFA"/>
            </a:solidFill>
            <a:prstDash val="solid"/>
            <a:headEnd type="oval" w="lg" len="lg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835350" y="9481650"/>
            <a:ext cx="1182198" cy="1182444"/>
            <a:chOff x="0" y="0"/>
            <a:chExt cx="1576264" cy="157659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576197" cy="1576578"/>
            </a:xfrm>
            <a:custGeom>
              <a:avLst/>
              <a:gdLst/>
              <a:ahLst/>
              <a:cxnLst/>
              <a:rect l="l" t="t" r="r" b="b"/>
              <a:pathLst>
                <a:path w="1576197" h="1576578">
                  <a:moveTo>
                    <a:pt x="1344422" y="1576578"/>
                  </a:moveTo>
                  <a:lnTo>
                    <a:pt x="231775" y="1576578"/>
                  </a:lnTo>
                  <a:cubicBezTo>
                    <a:pt x="103378" y="1576578"/>
                    <a:pt x="0" y="1472819"/>
                    <a:pt x="0" y="1344803"/>
                  </a:cubicBezTo>
                  <a:lnTo>
                    <a:pt x="0" y="231775"/>
                  </a:lnTo>
                  <a:cubicBezTo>
                    <a:pt x="0" y="103759"/>
                    <a:pt x="103378" y="0"/>
                    <a:pt x="231775" y="0"/>
                  </a:cubicBezTo>
                  <a:lnTo>
                    <a:pt x="1344422" y="0"/>
                  </a:lnTo>
                  <a:cubicBezTo>
                    <a:pt x="1472438" y="0"/>
                    <a:pt x="1576197" y="103759"/>
                    <a:pt x="1576197" y="231775"/>
                  </a:cubicBezTo>
                  <a:lnTo>
                    <a:pt x="1576197" y="1344803"/>
                  </a:lnTo>
                  <a:cubicBezTo>
                    <a:pt x="1576197" y="1472819"/>
                    <a:pt x="1472438" y="1576578"/>
                    <a:pt x="1344422" y="1576578"/>
                  </a:cubicBezTo>
                  <a:close/>
                </a:path>
              </a:pathLst>
            </a:custGeom>
            <a:solidFill>
              <a:srgbClr val="F6F0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7486650" y="3942374"/>
            <a:ext cx="1680806" cy="1681156"/>
            <a:chOff x="0" y="0"/>
            <a:chExt cx="2241075" cy="224154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241042" cy="2241550"/>
            </a:xfrm>
            <a:custGeom>
              <a:avLst/>
              <a:gdLst/>
              <a:ahLst/>
              <a:cxnLst/>
              <a:rect l="l" t="t" r="r" b="b"/>
              <a:pathLst>
                <a:path w="2241042" h="2241550">
                  <a:moveTo>
                    <a:pt x="1911477" y="2241550"/>
                  </a:moveTo>
                  <a:lnTo>
                    <a:pt x="329565" y="2241550"/>
                  </a:lnTo>
                  <a:cubicBezTo>
                    <a:pt x="147066" y="2241550"/>
                    <a:pt x="0" y="2093976"/>
                    <a:pt x="0" y="1911985"/>
                  </a:cubicBezTo>
                  <a:lnTo>
                    <a:pt x="0" y="329565"/>
                  </a:lnTo>
                  <a:cubicBezTo>
                    <a:pt x="0" y="147447"/>
                    <a:pt x="147066" y="0"/>
                    <a:pt x="329565" y="0"/>
                  </a:cubicBezTo>
                  <a:lnTo>
                    <a:pt x="1911477" y="0"/>
                  </a:lnTo>
                  <a:cubicBezTo>
                    <a:pt x="2093468" y="0"/>
                    <a:pt x="2241042" y="147447"/>
                    <a:pt x="2241042" y="329565"/>
                  </a:cubicBezTo>
                  <a:lnTo>
                    <a:pt x="2241042" y="1911985"/>
                  </a:lnTo>
                  <a:cubicBezTo>
                    <a:pt x="2241042" y="2093976"/>
                    <a:pt x="2093595" y="2241550"/>
                    <a:pt x="1911477" y="2241550"/>
                  </a:cubicBezTo>
                  <a:close/>
                </a:path>
              </a:pathLst>
            </a:custGeom>
            <a:solidFill>
              <a:srgbClr val="F6F0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256919" y="5143500"/>
            <a:ext cx="13774161" cy="325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endParaRPr/>
          </a:p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202020"/>
                </a:solidFill>
                <a:latin typeface="Lato"/>
                <a:ea typeface="Lato"/>
                <a:cs typeface="Lato"/>
                <a:sym typeface="Lato"/>
              </a:rPr>
              <a:t>Data cleaning and consistency →  Process data to ensure accuracy and reliability by removing duplicates and ensuring consistent formatting.</a:t>
            </a:r>
          </a:p>
          <a:p>
            <a:pPr algn="l">
              <a:lnSpc>
                <a:spcPts val="2879"/>
              </a:lnSpc>
            </a:pPr>
            <a:endParaRPr lang="en-US" sz="2400">
              <a:solidFill>
                <a:srgbClr val="202020"/>
              </a:solidFill>
              <a:latin typeface="Lato"/>
              <a:ea typeface="Lato"/>
              <a:cs typeface="Lato"/>
              <a:sym typeface="Lato"/>
            </a:endParaRPr>
          </a:p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202020"/>
                </a:solidFill>
                <a:latin typeface="Lato"/>
                <a:ea typeface="Lato"/>
                <a:cs typeface="Lato"/>
                <a:sym typeface="Lato"/>
              </a:rPr>
              <a:t>Advanced analytics &amp; reporting → Utilize Power BI/Tableau for real-time insights.</a:t>
            </a:r>
          </a:p>
          <a:p>
            <a:pPr algn="l">
              <a:lnSpc>
                <a:spcPts val="2879"/>
              </a:lnSpc>
            </a:pPr>
            <a:endParaRPr lang="en-US" sz="2400">
              <a:solidFill>
                <a:srgbClr val="202020"/>
              </a:solidFill>
              <a:latin typeface="Lato"/>
              <a:ea typeface="Lato"/>
              <a:cs typeface="Lato"/>
              <a:sym typeface="Lato"/>
            </a:endParaRPr>
          </a:p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202020"/>
                </a:solidFill>
                <a:latin typeface="Lato"/>
                <a:ea typeface="Lato"/>
                <a:cs typeface="Lato"/>
                <a:sym typeface="Lato"/>
              </a:rPr>
              <a:t>Data governance policies → Enhance security, privacy, and consistency of data</a:t>
            </a:r>
          </a:p>
          <a:p>
            <a:pPr algn="l">
              <a:lnSpc>
                <a:spcPts val="2879"/>
              </a:lnSpc>
            </a:pPr>
            <a:endParaRPr lang="en-US" sz="2400">
              <a:solidFill>
                <a:srgbClr val="202020"/>
              </a:solidFill>
              <a:latin typeface="Lato"/>
              <a:ea typeface="Lato"/>
              <a:cs typeface="Lato"/>
              <a:sym typeface="Lato"/>
            </a:endParaRPr>
          </a:p>
          <a:p>
            <a:pPr algn="l">
              <a:lnSpc>
                <a:spcPts val="2879"/>
              </a:lnSpc>
            </a:pPr>
            <a:endParaRPr lang="en-US" sz="2400">
              <a:solidFill>
                <a:srgbClr val="20202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28700" y="1793600"/>
            <a:ext cx="15252150" cy="86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5599" b="1">
                <a:solidFill>
                  <a:srgbClr val="202020"/>
                </a:solidFill>
                <a:latin typeface="Roboto Bold"/>
                <a:ea typeface="Roboto Bold"/>
                <a:cs typeface="Roboto Bold"/>
                <a:sym typeface="Roboto Bold"/>
              </a:rPr>
              <a:t>Project Goals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256919" y="3925702"/>
            <a:ext cx="14023931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1">
                <a:solidFill>
                  <a:srgbClr val="202020"/>
                </a:solidFill>
                <a:latin typeface="Roboto Bold"/>
                <a:ea typeface="Roboto Bold"/>
                <a:cs typeface="Roboto Bold"/>
                <a:sym typeface="Roboto Bold"/>
              </a:rPr>
              <a:t>The project aims to build a well-structured, efficient, and scalable LMS by addressing the following: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4142">
            <a:off x="-31981" y="548050"/>
            <a:ext cx="15809861" cy="0"/>
          </a:xfrm>
          <a:prstGeom prst="line">
            <a:avLst/>
          </a:prstGeom>
          <a:ln w="9525" cap="rnd">
            <a:solidFill>
              <a:srgbClr val="B98DFA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728650" y="1980000"/>
            <a:ext cx="2214246" cy="2214706"/>
            <a:chOff x="0" y="0"/>
            <a:chExt cx="2952328" cy="295294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952242" cy="2953004"/>
            </a:xfrm>
            <a:custGeom>
              <a:avLst/>
              <a:gdLst/>
              <a:ahLst/>
              <a:cxnLst/>
              <a:rect l="l" t="t" r="r" b="b"/>
              <a:pathLst>
                <a:path w="2952242" h="2953004">
                  <a:moveTo>
                    <a:pt x="2518156" y="2953004"/>
                  </a:moveTo>
                  <a:lnTo>
                    <a:pt x="434086" y="2953004"/>
                  </a:lnTo>
                  <a:cubicBezTo>
                    <a:pt x="193675" y="2953004"/>
                    <a:pt x="0" y="2758567"/>
                    <a:pt x="0" y="2518791"/>
                  </a:cubicBezTo>
                  <a:lnTo>
                    <a:pt x="0" y="434086"/>
                  </a:lnTo>
                  <a:cubicBezTo>
                    <a:pt x="0" y="194310"/>
                    <a:pt x="193675" y="0"/>
                    <a:pt x="434086" y="0"/>
                  </a:cubicBezTo>
                  <a:lnTo>
                    <a:pt x="2518156" y="0"/>
                  </a:lnTo>
                  <a:cubicBezTo>
                    <a:pt x="2757932" y="0"/>
                    <a:pt x="2952242" y="194310"/>
                    <a:pt x="2952242" y="434086"/>
                  </a:cubicBezTo>
                  <a:lnTo>
                    <a:pt x="2952242" y="2518791"/>
                  </a:lnTo>
                  <a:cubicBezTo>
                    <a:pt x="2952242" y="2758567"/>
                    <a:pt x="2757932" y="2952877"/>
                    <a:pt x="2518156" y="2952877"/>
                  </a:cubicBezTo>
                  <a:close/>
                </a:path>
              </a:pathLst>
            </a:custGeom>
            <a:solidFill>
              <a:srgbClr val="F6F0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AutoShape 5"/>
          <p:cNvSpPr/>
          <p:nvPr/>
        </p:nvSpPr>
        <p:spPr>
          <a:xfrm rot="7107">
            <a:off x="9084615" y="9739050"/>
            <a:ext cx="9213470" cy="0"/>
          </a:xfrm>
          <a:prstGeom prst="line">
            <a:avLst/>
          </a:prstGeom>
          <a:ln w="9525" cap="rnd">
            <a:solidFill>
              <a:srgbClr val="B98DFA"/>
            </a:solidFill>
            <a:prstDash val="solid"/>
            <a:headEnd type="oval" w="lg" len="lg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835350" y="9481650"/>
            <a:ext cx="1182198" cy="1182444"/>
            <a:chOff x="0" y="0"/>
            <a:chExt cx="1576264" cy="157659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576197" cy="1576578"/>
            </a:xfrm>
            <a:custGeom>
              <a:avLst/>
              <a:gdLst/>
              <a:ahLst/>
              <a:cxnLst/>
              <a:rect l="l" t="t" r="r" b="b"/>
              <a:pathLst>
                <a:path w="1576197" h="1576578">
                  <a:moveTo>
                    <a:pt x="1344422" y="1576578"/>
                  </a:moveTo>
                  <a:lnTo>
                    <a:pt x="231775" y="1576578"/>
                  </a:lnTo>
                  <a:cubicBezTo>
                    <a:pt x="103378" y="1576578"/>
                    <a:pt x="0" y="1472819"/>
                    <a:pt x="0" y="1344803"/>
                  </a:cubicBezTo>
                  <a:lnTo>
                    <a:pt x="0" y="231775"/>
                  </a:lnTo>
                  <a:cubicBezTo>
                    <a:pt x="0" y="103759"/>
                    <a:pt x="103378" y="0"/>
                    <a:pt x="231775" y="0"/>
                  </a:cubicBezTo>
                  <a:lnTo>
                    <a:pt x="1344422" y="0"/>
                  </a:lnTo>
                  <a:cubicBezTo>
                    <a:pt x="1472438" y="0"/>
                    <a:pt x="1576197" y="103759"/>
                    <a:pt x="1576197" y="231775"/>
                  </a:cubicBezTo>
                  <a:lnTo>
                    <a:pt x="1576197" y="1344803"/>
                  </a:lnTo>
                  <a:cubicBezTo>
                    <a:pt x="1576197" y="1472819"/>
                    <a:pt x="1472438" y="1576578"/>
                    <a:pt x="1344422" y="1576578"/>
                  </a:cubicBezTo>
                  <a:close/>
                </a:path>
              </a:pathLst>
            </a:custGeom>
            <a:solidFill>
              <a:srgbClr val="F6F0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7486650" y="3942374"/>
            <a:ext cx="1680806" cy="1681156"/>
            <a:chOff x="0" y="0"/>
            <a:chExt cx="2241075" cy="224154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241042" cy="2241550"/>
            </a:xfrm>
            <a:custGeom>
              <a:avLst/>
              <a:gdLst/>
              <a:ahLst/>
              <a:cxnLst/>
              <a:rect l="l" t="t" r="r" b="b"/>
              <a:pathLst>
                <a:path w="2241042" h="2241550">
                  <a:moveTo>
                    <a:pt x="1911477" y="2241550"/>
                  </a:moveTo>
                  <a:lnTo>
                    <a:pt x="329565" y="2241550"/>
                  </a:lnTo>
                  <a:cubicBezTo>
                    <a:pt x="147066" y="2241550"/>
                    <a:pt x="0" y="2093976"/>
                    <a:pt x="0" y="1911985"/>
                  </a:cubicBezTo>
                  <a:lnTo>
                    <a:pt x="0" y="329565"/>
                  </a:lnTo>
                  <a:cubicBezTo>
                    <a:pt x="0" y="147447"/>
                    <a:pt x="147066" y="0"/>
                    <a:pt x="329565" y="0"/>
                  </a:cubicBezTo>
                  <a:lnTo>
                    <a:pt x="1911477" y="0"/>
                  </a:lnTo>
                  <a:cubicBezTo>
                    <a:pt x="2093468" y="0"/>
                    <a:pt x="2241042" y="147447"/>
                    <a:pt x="2241042" y="329565"/>
                  </a:cubicBezTo>
                  <a:lnTo>
                    <a:pt x="2241042" y="1911985"/>
                  </a:lnTo>
                  <a:cubicBezTo>
                    <a:pt x="2241042" y="2093976"/>
                    <a:pt x="2093595" y="2241550"/>
                    <a:pt x="1911477" y="2241550"/>
                  </a:cubicBezTo>
                  <a:close/>
                </a:path>
              </a:pathLst>
            </a:custGeom>
            <a:solidFill>
              <a:srgbClr val="F6F0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256919" y="4335724"/>
            <a:ext cx="13774161" cy="42268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4248"/>
              </a:lnSpc>
              <a:buFont typeface="Arial"/>
              <a:buChar char="•"/>
            </a:pPr>
            <a:r>
              <a:rPr lang="en-US" sz="2400" b="1">
                <a:solidFill>
                  <a:srgbClr val="202020"/>
                </a:solidFill>
                <a:latin typeface="Lato Bold"/>
                <a:ea typeface="Lato Bold"/>
                <a:cs typeface="Lato Bold"/>
                <a:sym typeface="Lato Bold"/>
              </a:rPr>
              <a:t>Attendance 34 files: Records of student attendance (CSV, TSV files).</a:t>
            </a:r>
          </a:p>
          <a:p>
            <a:pPr marL="518160" lvl="1" indent="-259080" algn="l">
              <a:lnSpc>
                <a:spcPts val="4248"/>
              </a:lnSpc>
              <a:buFont typeface="Arial"/>
              <a:buChar char="•"/>
            </a:pPr>
            <a:r>
              <a:rPr lang="en-US" sz="2400" b="1">
                <a:solidFill>
                  <a:srgbClr val="202020"/>
                </a:solidFill>
                <a:latin typeface="Lato Bold"/>
                <a:ea typeface="Lato Bold"/>
                <a:cs typeface="Lato Bold"/>
                <a:sym typeface="Lato Bold"/>
              </a:rPr>
              <a:t>Center: Data related to educational centers.</a:t>
            </a:r>
          </a:p>
          <a:p>
            <a:pPr marL="518160" lvl="1" indent="-259080" algn="l">
              <a:lnSpc>
                <a:spcPts val="4248"/>
              </a:lnSpc>
              <a:buFont typeface="Arial"/>
              <a:buChar char="•"/>
            </a:pPr>
            <a:r>
              <a:rPr lang="en-US" sz="2400" b="1">
                <a:solidFill>
                  <a:srgbClr val="202020"/>
                </a:solidFill>
                <a:latin typeface="Lato Bold"/>
                <a:ea typeface="Lato Bold"/>
                <a:cs typeface="Lato Bold"/>
                <a:sym typeface="Lato Bold"/>
              </a:rPr>
              <a:t>Change New Joiners: Information on newly joined students.</a:t>
            </a:r>
          </a:p>
          <a:p>
            <a:pPr marL="518160" lvl="1" indent="-259080" algn="l">
              <a:lnSpc>
                <a:spcPts val="4248"/>
              </a:lnSpc>
              <a:buFont typeface="Arial"/>
              <a:buChar char="•"/>
            </a:pPr>
            <a:r>
              <a:rPr lang="en-US" sz="2400" b="1">
                <a:solidFill>
                  <a:srgbClr val="202020"/>
                </a:solidFill>
                <a:latin typeface="Lato Bold"/>
                <a:ea typeface="Lato Bold"/>
                <a:cs typeface="Lato Bold"/>
                <a:sym typeface="Lato Bold"/>
              </a:rPr>
              <a:t>Change Requests: Various change request data.</a:t>
            </a:r>
          </a:p>
          <a:p>
            <a:pPr marL="518160" lvl="1" indent="-259080" algn="l">
              <a:lnSpc>
                <a:spcPts val="4248"/>
              </a:lnSpc>
              <a:buFont typeface="Arial"/>
              <a:buChar char="•"/>
            </a:pPr>
            <a:r>
              <a:rPr lang="en-US" sz="2400" b="1">
                <a:solidFill>
                  <a:srgbClr val="202020"/>
                </a:solidFill>
                <a:latin typeface="Lato Bold"/>
                <a:ea typeface="Lato Bold"/>
                <a:cs typeface="Lato Bold"/>
                <a:sym typeface="Lato Bold"/>
              </a:rPr>
              <a:t>Cohort Assignments: Data on student group allocations.</a:t>
            </a:r>
          </a:p>
          <a:p>
            <a:pPr marL="518160" lvl="1" indent="-259080" algn="l">
              <a:lnSpc>
                <a:spcPts val="4248"/>
              </a:lnSpc>
              <a:buFont typeface="Arial"/>
              <a:buChar char="•"/>
            </a:pPr>
            <a:r>
              <a:rPr lang="en-US" sz="2400" b="1">
                <a:solidFill>
                  <a:srgbClr val="202020"/>
                </a:solidFill>
                <a:latin typeface="Lato Bold"/>
                <a:ea typeface="Lato Bold"/>
                <a:cs typeface="Lato Bold"/>
                <a:sym typeface="Lato Bold"/>
              </a:rPr>
              <a:t>Cohort Schedule: Schedules for student cohorts.</a:t>
            </a:r>
          </a:p>
          <a:p>
            <a:pPr marL="518160" lvl="1" indent="-259080" algn="l">
              <a:lnSpc>
                <a:spcPts val="4248"/>
              </a:lnSpc>
              <a:buFont typeface="Arial"/>
              <a:buChar char="•"/>
            </a:pPr>
            <a:r>
              <a:rPr lang="en-US" sz="2400" b="1">
                <a:solidFill>
                  <a:srgbClr val="202020"/>
                </a:solidFill>
                <a:latin typeface="Lato Bold"/>
                <a:ea typeface="Lato Bold"/>
                <a:cs typeface="Lato Bold"/>
                <a:sym typeface="Lato Bold"/>
              </a:rPr>
              <a:t>Student Status: Tracking the status of each student in the system.</a:t>
            </a:r>
          </a:p>
          <a:p>
            <a:pPr algn="l">
              <a:lnSpc>
                <a:spcPts val="4248"/>
              </a:lnSpc>
            </a:pPr>
            <a:endParaRPr lang="en-US" sz="2400" b="1">
              <a:solidFill>
                <a:srgbClr val="202020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28700" y="1793600"/>
            <a:ext cx="15252150" cy="86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5599" b="1">
                <a:solidFill>
                  <a:srgbClr val="202020"/>
                </a:solidFill>
                <a:latin typeface="Roboto Bold"/>
                <a:ea typeface="Roboto Bold"/>
                <a:cs typeface="Roboto Bold"/>
                <a:sym typeface="Roboto Bold"/>
              </a:rPr>
              <a:t>Data Understanding &amp; Source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38250" y="-314300"/>
            <a:ext cx="2214246" cy="2214706"/>
            <a:chOff x="0" y="0"/>
            <a:chExt cx="2952328" cy="295294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52242" cy="2953004"/>
            </a:xfrm>
            <a:custGeom>
              <a:avLst/>
              <a:gdLst/>
              <a:ahLst/>
              <a:cxnLst/>
              <a:rect l="l" t="t" r="r" b="b"/>
              <a:pathLst>
                <a:path w="2952242" h="2953004">
                  <a:moveTo>
                    <a:pt x="2518156" y="2953004"/>
                  </a:moveTo>
                  <a:lnTo>
                    <a:pt x="434086" y="2953004"/>
                  </a:lnTo>
                  <a:cubicBezTo>
                    <a:pt x="193675" y="2953004"/>
                    <a:pt x="0" y="2758567"/>
                    <a:pt x="0" y="2518791"/>
                  </a:cubicBezTo>
                  <a:lnTo>
                    <a:pt x="0" y="434086"/>
                  </a:lnTo>
                  <a:cubicBezTo>
                    <a:pt x="0" y="194310"/>
                    <a:pt x="193675" y="0"/>
                    <a:pt x="434086" y="0"/>
                  </a:cubicBezTo>
                  <a:lnTo>
                    <a:pt x="2518156" y="0"/>
                  </a:lnTo>
                  <a:cubicBezTo>
                    <a:pt x="2757932" y="0"/>
                    <a:pt x="2952242" y="194310"/>
                    <a:pt x="2952242" y="434086"/>
                  </a:cubicBezTo>
                  <a:lnTo>
                    <a:pt x="2952242" y="2518791"/>
                  </a:lnTo>
                  <a:cubicBezTo>
                    <a:pt x="2952242" y="2758567"/>
                    <a:pt x="2757932" y="2952877"/>
                    <a:pt x="2518156" y="2952877"/>
                  </a:cubicBezTo>
                  <a:close/>
                </a:path>
              </a:pathLst>
            </a:custGeom>
            <a:solidFill>
              <a:srgbClr val="F6F0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AutoShape 4"/>
          <p:cNvSpPr/>
          <p:nvPr/>
        </p:nvSpPr>
        <p:spPr>
          <a:xfrm rot="6602">
            <a:off x="8379466" y="548050"/>
            <a:ext cx="9918468" cy="0"/>
          </a:xfrm>
          <a:prstGeom prst="line">
            <a:avLst/>
          </a:prstGeom>
          <a:ln w="9525" cap="rnd">
            <a:solidFill>
              <a:srgbClr val="B98DFA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16319100" y="1454248"/>
            <a:ext cx="2909694" cy="2910300"/>
            <a:chOff x="0" y="0"/>
            <a:chExt cx="3879592" cy="3880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879596" cy="3880358"/>
            </a:xfrm>
            <a:custGeom>
              <a:avLst/>
              <a:gdLst/>
              <a:ahLst/>
              <a:cxnLst/>
              <a:rect l="l" t="t" r="r" b="b"/>
              <a:pathLst>
                <a:path w="3879596" h="3880358">
                  <a:moveTo>
                    <a:pt x="3309112" y="3880358"/>
                  </a:moveTo>
                  <a:lnTo>
                    <a:pt x="570484" y="3880358"/>
                  </a:lnTo>
                  <a:cubicBezTo>
                    <a:pt x="254508" y="3880358"/>
                    <a:pt x="0" y="3625088"/>
                    <a:pt x="0" y="3309874"/>
                  </a:cubicBezTo>
                  <a:lnTo>
                    <a:pt x="0" y="570484"/>
                  </a:lnTo>
                  <a:cubicBezTo>
                    <a:pt x="0" y="255397"/>
                    <a:pt x="254508" y="0"/>
                    <a:pt x="570484" y="0"/>
                  </a:cubicBezTo>
                  <a:lnTo>
                    <a:pt x="3309112" y="0"/>
                  </a:lnTo>
                  <a:cubicBezTo>
                    <a:pt x="3624326" y="0"/>
                    <a:pt x="3879596" y="255397"/>
                    <a:pt x="3879596" y="570484"/>
                  </a:cubicBezTo>
                  <a:lnTo>
                    <a:pt x="3879596" y="3309874"/>
                  </a:lnTo>
                  <a:cubicBezTo>
                    <a:pt x="3879596" y="3625088"/>
                    <a:pt x="3624199" y="3880358"/>
                    <a:pt x="3309112" y="3880358"/>
                  </a:cubicBezTo>
                  <a:close/>
                </a:path>
              </a:pathLst>
            </a:custGeom>
            <a:solidFill>
              <a:srgbClr val="F6F0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AutoShape 7"/>
          <p:cNvSpPr/>
          <p:nvPr/>
        </p:nvSpPr>
        <p:spPr>
          <a:xfrm rot="7577">
            <a:off x="-31985" y="9739050"/>
            <a:ext cx="8642871" cy="0"/>
          </a:xfrm>
          <a:prstGeom prst="line">
            <a:avLst/>
          </a:prstGeom>
          <a:ln w="9525" cap="rnd">
            <a:solidFill>
              <a:srgbClr val="B98DFA"/>
            </a:solidFill>
            <a:prstDash val="solid"/>
            <a:headEnd type="oval" w="lg" len="lg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16326422" y="9403854"/>
            <a:ext cx="1070238" cy="1070462"/>
            <a:chOff x="0" y="0"/>
            <a:chExt cx="1426984" cy="14272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426972" cy="1427226"/>
            </a:xfrm>
            <a:custGeom>
              <a:avLst/>
              <a:gdLst/>
              <a:ahLst/>
              <a:cxnLst/>
              <a:rect l="l" t="t" r="r" b="b"/>
              <a:pathLst>
                <a:path w="1426972" h="1427226">
                  <a:moveTo>
                    <a:pt x="1217168" y="1427226"/>
                  </a:moveTo>
                  <a:lnTo>
                    <a:pt x="209804" y="1427226"/>
                  </a:lnTo>
                  <a:cubicBezTo>
                    <a:pt x="93599" y="1427226"/>
                    <a:pt x="0" y="1333373"/>
                    <a:pt x="0" y="1217422"/>
                  </a:cubicBezTo>
                  <a:lnTo>
                    <a:pt x="0" y="209804"/>
                  </a:lnTo>
                  <a:cubicBezTo>
                    <a:pt x="0" y="93980"/>
                    <a:pt x="93599" y="0"/>
                    <a:pt x="209804" y="0"/>
                  </a:cubicBezTo>
                  <a:lnTo>
                    <a:pt x="1217168" y="0"/>
                  </a:lnTo>
                  <a:cubicBezTo>
                    <a:pt x="1333119" y="0"/>
                    <a:pt x="1426972" y="93980"/>
                    <a:pt x="1426972" y="209804"/>
                  </a:cubicBezTo>
                  <a:lnTo>
                    <a:pt x="1426972" y="1217422"/>
                  </a:lnTo>
                  <a:cubicBezTo>
                    <a:pt x="1426972" y="1333373"/>
                    <a:pt x="1332992" y="1427226"/>
                    <a:pt x="1217168" y="1427226"/>
                  </a:cubicBezTo>
                  <a:close/>
                </a:path>
              </a:pathLst>
            </a:custGeom>
            <a:solidFill>
              <a:srgbClr val="F6F0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7977606" y="4545523"/>
            <a:ext cx="10769373" cy="3419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440"/>
              </a:lnSpc>
            </a:pPr>
            <a:r>
              <a:rPr lang="en-US" sz="11200" b="1">
                <a:solidFill>
                  <a:srgbClr val="8F7CAB"/>
                </a:solidFill>
                <a:latin typeface="Roboto Bold"/>
                <a:ea typeface="Roboto Bold"/>
                <a:cs typeface="Roboto Bold"/>
                <a:sym typeface="Roboto Bold"/>
              </a:rPr>
              <a:t>Data Preprocessing</a:t>
            </a:r>
          </a:p>
        </p:txBody>
      </p:sp>
      <p:sp>
        <p:nvSpPr>
          <p:cNvPr id="11" name="Freeform 11"/>
          <p:cNvSpPr/>
          <p:nvPr/>
        </p:nvSpPr>
        <p:spPr>
          <a:xfrm>
            <a:off x="1303644" y="1087200"/>
            <a:ext cx="5617571" cy="8112600"/>
          </a:xfrm>
          <a:custGeom>
            <a:avLst/>
            <a:gdLst/>
            <a:ahLst/>
            <a:cxnLst/>
            <a:rect l="l" t="t" r="r" b="b"/>
            <a:pathLst>
              <a:path w="5617571" h="8112600">
                <a:moveTo>
                  <a:pt x="0" y="0"/>
                </a:moveTo>
                <a:lnTo>
                  <a:pt x="5617571" y="0"/>
                </a:lnTo>
                <a:lnTo>
                  <a:pt x="5617571" y="8112600"/>
                </a:lnTo>
                <a:lnTo>
                  <a:pt x="0" y="8112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2058" r="-74616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2" name="Group 12"/>
          <p:cNvGrpSpPr/>
          <p:nvPr/>
        </p:nvGrpSpPr>
        <p:grpSpPr>
          <a:xfrm>
            <a:off x="15092708" y="2150766"/>
            <a:ext cx="2171926" cy="1517268"/>
            <a:chOff x="0" y="0"/>
            <a:chExt cx="2895901" cy="202302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95854" cy="2022983"/>
            </a:xfrm>
            <a:custGeom>
              <a:avLst/>
              <a:gdLst/>
              <a:ahLst/>
              <a:cxnLst/>
              <a:rect l="l" t="t" r="r" b="b"/>
              <a:pathLst>
                <a:path w="2895854" h="2022983">
                  <a:moveTo>
                    <a:pt x="2662047" y="2022983"/>
                  </a:moveTo>
                  <a:lnTo>
                    <a:pt x="233172" y="2022983"/>
                  </a:lnTo>
                  <a:cubicBezTo>
                    <a:pt x="104267" y="2022983"/>
                    <a:pt x="0" y="1926082"/>
                    <a:pt x="0" y="1805559"/>
                  </a:cubicBezTo>
                  <a:lnTo>
                    <a:pt x="0" y="217424"/>
                  </a:lnTo>
                  <a:cubicBezTo>
                    <a:pt x="0" y="96901"/>
                    <a:pt x="104267" y="0"/>
                    <a:pt x="233172" y="0"/>
                  </a:cubicBezTo>
                  <a:lnTo>
                    <a:pt x="2662047" y="0"/>
                  </a:lnTo>
                  <a:cubicBezTo>
                    <a:pt x="2791587" y="0"/>
                    <a:pt x="2895854" y="96901"/>
                    <a:pt x="2895854" y="217424"/>
                  </a:cubicBezTo>
                  <a:lnTo>
                    <a:pt x="2895854" y="1805559"/>
                  </a:lnTo>
                  <a:cubicBezTo>
                    <a:pt x="2895854" y="1926082"/>
                    <a:pt x="2791587" y="2022983"/>
                    <a:pt x="2662047" y="2022983"/>
                  </a:cubicBezTo>
                  <a:close/>
                </a:path>
              </a:pathLst>
            </a:custGeom>
            <a:solidFill>
              <a:srgbClr val="B98DFA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5376875" y="3211724"/>
            <a:ext cx="1603591" cy="318779"/>
            <a:chOff x="0" y="0"/>
            <a:chExt cx="2138122" cy="42503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138172" cy="425069"/>
            </a:xfrm>
            <a:custGeom>
              <a:avLst/>
              <a:gdLst/>
              <a:ahLst/>
              <a:cxnLst/>
              <a:rect l="l" t="t" r="r" b="b"/>
              <a:pathLst>
                <a:path w="2138172" h="425069">
                  <a:moveTo>
                    <a:pt x="1909953" y="425069"/>
                  </a:moveTo>
                  <a:lnTo>
                    <a:pt x="228219" y="425069"/>
                  </a:lnTo>
                  <a:cubicBezTo>
                    <a:pt x="102108" y="425069"/>
                    <a:pt x="0" y="330073"/>
                    <a:pt x="0" y="212852"/>
                  </a:cubicBezTo>
                  <a:cubicBezTo>
                    <a:pt x="0" y="95631"/>
                    <a:pt x="102108" y="0"/>
                    <a:pt x="228219" y="0"/>
                  </a:cubicBezTo>
                  <a:lnTo>
                    <a:pt x="1909953" y="0"/>
                  </a:lnTo>
                  <a:cubicBezTo>
                    <a:pt x="2036064" y="0"/>
                    <a:pt x="2138172" y="95631"/>
                    <a:pt x="2138172" y="212852"/>
                  </a:cubicBezTo>
                  <a:cubicBezTo>
                    <a:pt x="2138172" y="330073"/>
                    <a:pt x="2036064" y="425069"/>
                    <a:pt x="1909953" y="425069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6654044" y="3237265"/>
            <a:ext cx="287865" cy="267695"/>
            <a:chOff x="0" y="0"/>
            <a:chExt cx="383820" cy="356927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83794" cy="356997"/>
            </a:xfrm>
            <a:custGeom>
              <a:avLst/>
              <a:gdLst/>
              <a:ahLst/>
              <a:cxnLst/>
              <a:rect l="l" t="t" r="r" b="b"/>
              <a:pathLst>
                <a:path w="383794" h="356997">
                  <a:moveTo>
                    <a:pt x="383794" y="178816"/>
                  </a:moveTo>
                  <a:cubicBezTo>
                    <a:pt x="383794" y="277114"/>
                    <a:pt x="297815" y="356997"/>
                    <a:pt x="192278" y="356997"/>
                  </a:cubicBezTo>
                  <a:cubicBezTo>
                    <a:pt x="85979" y="356870"/>
                    <a:pt x="0" y="276987"/>
                    <a:pt x="0" y="178816"/>
                  </a:cubicBezTo>
                  <a:cubicBezTo>
                    <a:pt x="0" y="79883"/>
                    <a:pt x="85979" y="0"/>
                    <a:pt x="192278" y="0"/>
                  </a:cubicBezTo>
                  <a:cubicBezTo>
                    <a:pt x="297942" y="0"/>
                    <a:pt x="383794" y="79883"/>
                    <a:pt x="383794" y="178816"/>
                  </a:cubicBezTo>
                  <a:close/>
                </a:path>
              </a:pathLst>
            </a:custGeom>
            <a:solidFill>
              <a:srgbClr val="20202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6730632" y="3270666"/>
            <a:ext cx="134689" cy="201386"/>
            <a:chOff x="0" y="0"/>
            <a:chExt cx="179585" cy="268514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79578" cy="268605"/>
            </a:xfrm>
            <a:custGeom>
              <a:avLst/>
              <a:gdLst/>
              <a:ahLst/>
              <a:cxnLst/>
              <a:rect l="l" t="t" r="r" b="b"/>
              <a:pathLst>
                <a:path w="179578" h="268605">
                  <a:moveTo>
                    <a:pt x="0" y="153289"/>
                  </a:moveTo>
                  <a:lnTo>
                    <a:pt x="90170" y="268605"/>
                  </a:lnTo>
                  <a:lnTo>
                    <a:pt x="179578" y="153289"/>
                  </a:lnTo>
                  <a:lnTo>
                    <a:pt x="128905" y="153289"/>
                  </a:lnTo>
                  <a:lnTo>
                    <a:pt x="128905" y="0"/>
                  </a:lnTo>
                  <a:lnTo>
                    <a:pt x="50673" y="0"/>
                  </a:lnTo>
                  <a:lnTo>
                    <a:pt x="50673" y="153289"/>
                  </a:lnTo>
                  <a:lnTo>
                    <a:pt x="0" y="1532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5484627" y="3318118"/>
            <a:ext cx="1092918" cy="111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87"/>
              </a:lnSpc>
            </a:pPr>
            <a:r>
              <a:rPr lang="en-US" sz="1239">
                <a:solidFill>
                  <a:srgbClr val="202020"/>
                </a:solidFill>
                <a:latin typeface="Arimo"/>
                <a:ea typeface="Arimo"/>
                <a:cs typeface="Arimo"/>
                <a:sym typeface="Arimo"/>
              </a:rPr>
              <a:t>DOWNLOAD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15367632" y="2881403"/>
            <a:ext cx="1699194" cy="17191"/>
            <a:chOff x="0" y="0"/>
            <a:chExt cx="2265592" cy="22922"/>
          </a:xfrm>
        </p:grpSpPr>
        <p:sp>
          <p:nvSpPr>
            <p:cNvPr id="22" name="Freeform 22"/>
            <p:cNvSpPr/>
            <p:nvPr/>
          </p:nvSpPr>
          <p:spPr>
            <a:xfrm>
              <a:off x="16764" y="16764"/>
              <a:ext cx="2241042" cy="0"/>
            </a:xfrm>
            <a:custGeom>
              <a:avLst/>
              <a:gdLst/>
              <a:ahLst/>
              <a:cxnLst/>
              <a:rect l="l" t="t" r="r" b="b"/>
              <a:pathLst>
                <a:path w="2241042">
                  <a:moveTo>
                    <a:pt x="0" y="0"/>
                  </a:moveTo>
                  <a:lnTo>
                    <a:pt x="22410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E4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3"/>
            <p:cNvSpPr/>
            <p:nvPr/>
          </p:nvSpPr>
          <p:spPr>
            <a:xfrm>
              <a:off x="0" y="0"/>
              <a:ext cx="2274570" cy="33655"/>
            </a:xfrm>
            <a:custGeom>
              <a:avLst/>
              <a:gdLst/>
              <a:ahLst/>
              <a:cxnLst/>
              <a:rect l="l" t="t" r="r" b="b"/>
              <a:pathLst>
                <a:path w="2274570" h="33655">
                  <a:moveTo>
                    <a:pt x="16764" y="0"/>
                  </a:moveTo>
                  <a:lnTo>
                    <a:pt x="2257806" y="0"/>
                  </a:lnTo>
                  <a:lnTo>
                    <a:pt x="2257806" y="16764"/>
                  </a:lnTo>
                  <a:lnTo>
                    <a:pt x="2257806" y="33655"/>
                  </a:lnTo>
                  <a:lnTo>
                    <a:pt x="16764" y="33655"/>
                  </a:lnTo>
                  <a:lnTo>
                    <a:pt x="16764" y="16764"/>
                  </a:lnTo>
                  <a:lnTo>
                    <a:pt x="16764" y="0"/>
                  </a:lnTo>
                  <a:moveTo>
                    <a:pt x="16764" y="33655"/>
                  </a:moveTo>
                  <a:cubicBezTo>
                    <a:pt x="7493" y="33655"/>
                    <a:pt x="0" y="26035"/>
                    <a:pt x="0" y="16764"/>
                  </a:cubicBezTo>
                  <a:cubicBezTo>
                    <a:pt x="0" y="7493"/>
                    <a:pt x="7493" y="0"/>
                    <a:pt x="16764" y="0"/>
                  </a:cubicBezTo>
                  <a:lnTo>
                    <a:pt x="2257806" y="0"/>
                  </a:lnTo>
                  <a:cubicBezTo>
                    <a:pt x="2267077" y="0"/>
                    <a:pt x="2274570" y="7493"/>
                    <a:pt x="2274570" y="16764"/>
                  </a:cubicBezTo>
                  <a:cubicBezTo>
                    <a:pt x="2274570" y="26035"/>
                    <a:pt x="2267077" y="33528"/>
                    <a:pt x="2257806" y="33528"/>
                  </a:cubicBezTo>
                  <a:lnTo>
                    <a:pt x="16764" y="335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5367632" y="2699173"/>
            <a:ext cx="1699194" cy="17191"/>
            <a:chOff x="0" y="0"/>
            <a:chExt cx="2265592" cy="22922"/>
          </a:xfrm>
        </p:grpSpPr>
        <p:sp>
          <p:nvSpPr>
            <p:cNvPr id="25" name="Freeform 25"/>
            <p:cNvSpPr/>
            <p:nvPr/>
          </p:nvSpPr>
          <p:spPr>
            <a:xfrm>
              <a:off x="16764" y="16764"/>
              <a:ext cx="2241042" cy="0"/>
            </a:xfrm>
            <a:custGeom>
              <a:avLst/>
              <a:gdLst/>
              <a:ahLst/>
              <a:cxnLst/>
              <a:rect l="l" t="t" r="r" b="b"/>
              <a:pathLst>
                <a:path w="2241042">
                  <a:moveTo>
                    <a:pt x="0" y="0"/>
                  </a:moveTo>
                  <a:lnTo>
                    <a:pt x="22410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E4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6"/>
            <p:cNvSpPr/>
            <p:nvPr/>
          </p:nvSpPr>
          <p:spPr>
            <a:xfrm>
              <a:off x="0" y="0"/>
              <a:ext cx="2274570" cy="33655"/>
            </a:xfrm>
            <a:custGeom>
              <a:avLst/>
              <a:gdLst/>
              <a:ahLst/>
              <a:cxnLst/>
              <a:rect l="l" t="t" r="r" b="b"/>
              <a:pathLst>
                <a:path w="2274570" h="33655">
                  <a:moveTo>
                    <a:pt x="16764" y="0"/>
                  </a:moveTo>
                  <a:lnTo>
                    <a:pt x="2257806" y="0"/>
                  </a:lnTo>
                  <a:lnTo>
                    <a:pt x="2257806" y="16764"/>
                  </a:lnTo>
                  <a:lnTo>
                    <a:pt x="2257806" y="33655"/>
                  </a:lnTo>
                  <a:lnTo>
                    <a:pt x="16764" y="33655"/>
                  </a:lnTo>
                  <a:lnTo>
                    <a:pt x="16764" y="16764"/>
                  </a:lnTo>
                  <a:lnTo>
                    <a:pt x="16764" y="0"/>
                  </a:lnTo>
                  <a:moveTo>
                    <a:pt x="16764" y="33655"/>
                  </a:moveTo>
                  <a:cubicBezTo>
                    <a:pt x="7493" y="33655"/>
                    <a:pt x="0" y="26035"/>
                    <a:pt x="0" y="16764"/>
                  </a:cubicBezTo>
                  <a:cubicBezTo>
                    <a:pt x="0" y="7493"/>
                    <a:pt x="7493" y="0"/>
                    <a:pt x="16764" y="0"/>
                  </a:cubicBezTo>
                  <a:lnTo>
                    <a:pt x="2257806" y="0"/>
                  </a:lnTo>
                  <a:cubicBezTo>
                    <a:pt x="2267077" y="0"/>
                    <a:pt x="2274570" y="7493"/>
                    <a:pt x="2274570" y="16764"/>
                  </a:cubicBezTo>
                  <a:cubicBezTo>
                    <a:pt x="2274570" y="26035"/>
                    <a:pt x="2267077" y="33528"/>
                    <a:pt x="2257806" y="33528"/>
                  </a:cubicBezTo>
                  <a:lnTo>
                    <a:pt x="16764" y="335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5367632" y="2517926"/>
            <a:ext cx="1699194" cy="17191"/>
            <a:chOff x="0" y="0"/>
            <a:chExt cx="2265592" cy="22922"/>
          </a:xfrm>
        </p:grpSpPr>
        <p:sp>
          <p:nvSpPr>
            <p:cNvPr id="28" name="Freeform 28"/>
            <p:cNvSpPr/>
            <p:nvPr/>
          </p:nvSpPr>
          <p:spPr>
            <a:xfrm>
              <a:off x="16764" y="16764"/>
              <a:ext cx="2241042" cy="0"/>
            </a:xfrm>
            <a:custGeom>
              <a:avLst/>
              <a:gdLst/>
              <a:ahLst/>
              <a:cxnLst/>
              <a:rect l="l" t="t" r="r" b="b"/>
              <a:pathLst>
                <a:path w="2241042">
                  <a:moveTo>
                    <a:pt x="0" y="0"/>
                  </a:moveTo>
                  <a:lnTo>
                    <a:pt x="22410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E4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9"/>
            <p:cNvSpPr/>
            <p:nvPr/>
          </p:nvSpPr>
          <p:spPr>
            <a:xfrm>
              <a:off x="0" y="0"/>
              <a:ext cx="2274570" cy="33655"/>
            </a:xfrm>
            <a:custGeom>
              <a:avLst/>
              <a:gdLst/>
              <a:ahLst/>
              <a:cxnLst/>
              <a:rect l="l" t="t" r="r" b="b"/>
              <a:pathLst>
                <a:path w="2274570" h="33655">
                  <a:moveTo>
                    <a:pt x="16764" y="0"/>
                  </a:moveTo>
                  <a:lnTo>
                    <a:pt x="2257806" y="0"/>
                  </a:lnTo>
                  <a:lnTo>
                    <a:pt x="2257806" y="16764"/>
                  </a:lnTo>
                  <a:lnTo>
                    <a:pt x="2257806" y="33655"/>
                  </a:lnTo>
                  <a:lnTo>
                    <a:pt x="16764" y="33655"/>
                  </a:lnTo>
                  <a:lnTo>
                    <a:pt x="16764" y="16764"/>
                  </a:lnTo>
                  <a:lnTo>
                    <a:pt x="16764" y="0"/>
                  </a:lnTo>
                  <a:moveTo>
                    <a:pt x="16764" y="33655"/>
                  </a:moveTo>
                  <a:cubicBezTo>
                    <a:pt x="7493" y="33655"/>
                    <a:pt x="0" y="26035"/>
                    <a:pt x="0" y="16764"/>
                  </a:cubicBezTo>
                  <a:cubicBezTo>
                    <a:pt x="0" y="7493"/>
                    <a:pt x="7493" y="0"/>
                    <a:pt x="16764" y="0"/>
                  </a:cubicBezTo>
                  <a:lnTo>
                    <a:pt x="2257806" y="0"/>
                  </a:lnTo>
                  <a:cubicBezTo>
                    <a:pt x="2267077" y="0"/>
                    <a:pt x="2274570" y="7493"/>
                    <a:pt x="2274570" y="16764"/>
                  </a:cubicBezTo>
                  <a:cubicBezTo>
                    <a:pt x="2274570" y="26035"/>
                    <a:pt x="2267077" y="33528"/>
                    <a:pt x="2257806" y="33528"/>
                  </a:cubicBezTo>
                  <a:lnTo>
                    <a:pt x="16764" y="335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15367632" y="2336188"/>
            <a:ext cx="1699194" cy="17191"/>
            <a:chOff x="0" y="0"/>
            <a:chExt cx="2265592" cy="22922"/>
          </a:xfrm>
        </p:grpSpPr>
        <p:sp>
          <p:nvSpPr>
            <p:cNvPr id="31" name="Freeform 31"/>
            <p:cNvSpPr/>
            <p:nvPr/>
          </p:nvSpPr>
          <p:spPr>
            <a:xfrm>
              <a:off x="16764" y="16764"/>
              <a:ext cx="2241042" cy="0"/>
            </a:xfrm>
            <a:custGeom>
              <a:avLst/>
              <a:gdLst/>
              <a:ahLst/>
              <a:cxnLst/>
              <a:rect l="l" t="t" r="r" b="b"/>
              <a:pathLst>
                <a:path w="2241042">
                  <a:moveTo>
                    <a:pt x="0" y="0"/>
                  </a:moveTo>
                  <a:lnTo>
                    <a:pt x="22410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E4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2"/>
            <p:cNvSpPr/>
            <p:nvPr/>
          </p:nvSpPr>
          <p:spPr>
            <a:xfrm>
              <a:off x="0" y="0"/>
              <a:ext cx="2274570" cy="33655"/>
            </a:xfrm>
            <a:custGeom>
              <a:avLst/>
              <a:gdLst/>
              <a:ahLst/>
              <a:cxnLst/>
              <a:rect l="l" t="t" r="r" b="b"/>
              <a:pathLst>
                <a:path w="2274570" h="33655">
                  <a:moveTo>
                    <a:pt x="16764" y="0"/>
                  </a:moveTo>
                  <a:lnTo>
                    <a:pt x="2257806" y="0"/>
                  </a:lnTo>
                  <a:lnTo>
                    <a:pt x="2257806" y="16764"/>
                  </a:lnTo>
                  <a:lnTo>
                    <a:pt x="2257806" y="33655"/>
                  </a:lnTo>
                  <a:lnTo>
                    <a:pt x="16764" y="33655"/>
                  </a:lnTo>
                  <a:lnTo>
                    <a:pt x="16764" y="16764"/>
                  </a:lnTo>
                  <a:lnTo>
                    <a:pt x="16764" y="0"/>
                  </a:lnTo>
                  <a:moveTo>
                    <a:pt x="16764" y="33655"/>
                  </a:moveTo>
                  <a:cubicBezTo>
                    <a:pt x="7493" y="33655"/>
                    <a:pt x="0" y="26035"/>
                    <a:pt x="0" y="16764"/>
                  </a:cubicBezTo>
                  <a:cubicBezTo>
                    <a:pt x="0" y="7493"/>
                    <a:pt x="7493" y="0"/>
                    <a:pt x="16764" y="0"/>
                  </a:cubicBezTo>
                  <a:lnTo>
                    <a:pt x="2257806" y="0"/>
                  </a:lnTo>
                  <a:cubicBezTo>
                    <a:pt x="2267077" y="0"/>
                    <a:pt x="2274570" y="7493"/>
                    <a:pt x="2274570" y="16764"/>
                  </a:cubicBezTo>
                  <a:cubicBezTo>
                    <a:pt x="2274570" y="26035"/>
                    <a:pt x="2267077" y="33528"/>
                    <a:pt x="2257806" y="33528"/>
                  </a:cubicBezTo>
                  <a:lnTo>
                    <a:pt x="16764" y="335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15367632" y="3063141"/>
            <a:ext cx="1359567" cy="17191"/>
            <a:chOff x="0" y="0"/>
            <a:chExt cx="1812755" cy="22922"/>
          </a:xfrm>
        </p:grpSpPr>
        <p:sp>
          <p:nvSpPr>
            <p:cNvPr id="34" name="Freeform 34"/>
            <p:cNvSpPr/>
            <p:nvPr/>
          </p:nvSpPr>
          <p:spPr>
            <a:xfrm>
              <a:off x="16764" y="16764"/>
              <a:ext cx="1788160" cy="0"/>
            </a:xfrm>
            <a:custGeom>
              <a:avLst/>
              <a:gdLst/>
              <a:ahLst/>
              <a:cxnLst/>
              <a:rect l="l" t="t" r="r" b="b"/>
              <a:pathLst>
                <a:path w="1788160">
                  <a:moveTo>
                    <a:pt x="0" y="0"/>
                  </a:moveTo>
                  <a:lnTo>
                    <a:pt x="17881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E4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5"/>
            <p:cNvSpPr/>
            <p:nvPr/>
          </p:nvSpPr>
          <p:spPr>
            <a:xfrm>
              <a:off x="0" y="0"/>
              <a:ext cx="1821688" cy="33655"/>
            </a:xfrm>
            <a:custGeom>
              <a:avLst/>
              <a:gdLst/>
              <a:ahLst/>
              <a:cxnLst/>
              <a:rect l="l" t="t" r="r" b="b"/>
              <a:pathLst>
                <a:path w="1821688" h="33655">
                  <a:moveTo>
                    <a:pt x="16764" y="0"/>
                  </a:moveTo>
                  <a:lnTo>
                    <a:pt x="1804924" y="0"/>
                  </a:lnTo>
                  <a:lnTo>
                    <a:pt x="1804924" y="16764"/>
                  </a:lnTo>
                  <a:lnTo>
                    <a:pt x="1804924" y="33655"/>
                  </a:lnTo>
                  <a:lnTo>
                    <a:pt x="16764" y="33655"/>
                  </a:lnTo>
                  <a:lnTo>
                    <a:pt x="16764" y="16764"/>
                  </a:lnTo>
                  <a:lnTo>
                    <a:pt x="16764" y="0"/>
                  </a:lnTo>
                  <a:moveTo>
                    <a:pt x="16764" y="33655"/>
                  </a:moveTo>
                  <a:cubicBezTo>
                    <a:pt x="7493" y="33655"/>
                    <a:pt x="0" y="26035"/>
                    <a:pt x="0" y="16764"/>
                  </a:cubicBezTo>
                  <a:cubicBezTo>
                    <a:pt x="0" y="7493"/>
                    <a:pt x="7493" y="0"/>
                    <a:pt x="16764" y="0"/>
                  </a:cubicBezTo>
                  <a:lnTo>
                    <a:pt x="1804924" y="0"/>
                  </a:lnTo>
                  <a:cubicBezTo>
                    <a:pt x="1814195" y="0"/>
                    <a:pt x="1821688" y="7493"/>
                    <a:pt x="1821688" y="16764"/>
                  </a:cubicBezTo>
                  <a:cubicBezTo>
                    <a:pt x="1821688" y="26035"/>
                    <a:pt x="1814195" y="33528"/>
                    <a:pt x="1804924" y="33528"/>
                  </a:cubicBezTo>
                  <a:lnTo>
                    <a:pt x="16764" y="335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" name="AutoShape 36"/>
          <p:cNvSpPr/>
          <p:nvPr/>
        </p:nvSpPr>
        <p:spPr>
          <a:xfrm rot="8986638">
            <a:off x="16884128" y="2658076"/>
            <a:ext cx="1778143" cy="0"/>
          </a:xfrm>
          <a:prstGeom prst="line">
            <a:avLst/>
          </a:prstGeom>
          <a:ln w="9525" cap="rnd">
            <a:solidFill>
              <a:srgbClr val="202020"/>
            </a:solidFill>
            <a:prstDash val="solid"/>
            <a:headEnd type="oval" w="lg" len="lg"/>
            <a:tailEnd type="oval" w="lg" len="lg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4142">
            <a:off x="-31981" y="548050"/>
            <a:ext cx="15809861" cy="0"/>
          </a:xfrm>
          <a:prstGeom prst="line">
            <a:avLst/>
          </a:prstGeom>
          <a:ln w="9525" cap="rnd">
            <a:solidFill>
              <a:srgbClr val="B98DFA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728650" y="1980000"/>
            <a:ext cx="2214246" cy="2214706"/>
            <a:chOff x="0" y="0"/>
            <a:chExt cx="2952328" cy="295294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952242" cy="2953004"/>
            </a:xfrm>
            <a:custGeom>
              <a:avLst/>
              <a:gdLst/>
              <a:ahLst/>
              <a:cxnLst/>
              <a:rect l="l" t="t" r="r" b="b"/>
              <a:pathLst>
                <a:path w="2952242" h="2953004">
                  <a:moveTo>
                    <a:pt x="2518156" y="2953004"/>
                  </a:moveTo>
                  <a:lnTo>
                    <a:pt x="434086" y="2953004"/>
                  </a:lnTo>
                  <a:cubicBezTo>
                    <a:pt x="193675" y="2953004"/>
                    <a:pt x="0" y="2758567"/>
                    <a:pt x="0" y="2518791"/>
                  </a:cubicBezTo>
                  <a:lnTo>
                    <a:pt x="0" y="434086"/>
                  </a:lnTo>
                  <a:cubicBezTo>
                    <a:pt x="0" y="194310"/>
                    <a:pt x="193675" y="0"/>
                    <a:pt x="434086" y="0"/>
                  </a:cubicBezTo>
                  <a:lnTo>
                    <a:pt x="2518156" y="0"/>
                  </a:lnTo>
                  <a:cubicBezTo>
                    <a:pt x="2757932" y="0"/>
                    <a:pt x="2952242" y="194310"/>
                    <a:pt x="2952242" y="434086"/>
                  </a:cubicBezTo>
                  <a:lnTo>
                    <a:pt x="2952242" y="2518791"/>
                  </a:lnTo>
                  <a:cubicBezTo>
                    <a:pt x="2952242" y="2758567"/>
                    <a:pt x="2757932" y="2952877"/>
                    <a:pt x="2518156" y="2952877"/>
                  </a:cubicBezTo>
                  <a:close/>
                </a:path>
              </a:pathLst>
            </a:custGeom>
            <a:solidFill>
              <a:srgbClr val="F6F0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AutoShape 5"/>
          <p:cNvSpPr/>
          <p:nvPr/>
        </p:nvSpPr>
        <p:spPr>
          <a:xfrm rot="7107">
            <a:off x="9084615" y="9739050"/>
            <a:ext cx="9213470" cy="0"/>
          </a:xfrm>
          <a:prstGeom prst="line">
            <a:avLst/>
          </a:prstGeom>
          <a:ln w="9525" cap="rnd">
            <a:solidFill>
              <a:srgbClr val="B98DFA"/>
            </a:solidFill>
            <a:prstDash val="solid"/>
            <a:headEnd type="oval" w="lg" len="lg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835350" y="9481650"/>
            <a:ext cx="1182198" cy="1182444"/>
            <a:chOff x="0" y="0"/>
            <a:chExt cx="1576264" cy="157659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576197" cy="1576578"/>
            </a:xfrm>
            <a:custGeom>
              <a:avLst/>
              <a:gdLst/>
              <a:ahLst/>
              <a:cxnLst/>
              <a:rect l="l" t="t" r="r" b="b"/>
              <a:pathLst>
                <a:path w="1576197" h="1576578">
                  <a:moveTo>
                    <a:pt x="1344422" y="1576578"/>
                  </a:moveTo>
                  <a:lnTo>
                    <a:pt x="231775" y="1576578"/>
                  </a:lnTo>
                  <a:cubicBezTo>
                    <a:pt x="103378" y="1576578"/>
                    <a:pt x="0" y="1472819"/>
                    <a:pt x="0" y="1344803"/>
                  </a:cubicBezTo>
                  <a:lnTo>
                    <a:pt x="0" y="231775"/>
                  </a:lnTo>
                  <a:cubicBezTo>
                    <a:pt x="0" y="103759"/>
                    <a:pt x="103378" y="0"/>
                    <a:pt x="231775" y="0"/>
                  </a:cubicBezTo>
                  <a:lnTo>
                    <a:pt x="1344422" y="0"/>
                  </a:lnTo>
                  <a:cubicBezTo>
                    <a:pt x="1472438" y="0"/>
                    <a:pt x="1576197" y="103759"/>
                    <a:pt x="1576197" y="231775"/>
                  </a:cubicBezTo>
                  <a:lnTo>
                    <a:pt x="1576197" y="1344803"/>
                  </a:lnTo>
                  <a:cubicBezTo>
                    <a:pt x="1576197" y="1472819"/>
                    <a:pt x="1472438" y="1576578"/>
                    <a:pt x="1344422" y="1576578"/>
                  </a:cubicBezTo>
                  <a:close/>
                </a:path>
              </a:pathLst>
            </a:custGeom>
            <a:solidFill>
              <a:srgbClr val="F6F0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7486650" y="3942374"/>
            <a:ext cx="1680806" cy="1681156"/>
            <a:chOff x="0" y="0"/>
            <a:chExt cx="2241075" cy="224154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241042" cy="2241550"/>
            </a:xfrm>
            <a:custGeom>
              <a:avLst/>
              <a:gdLst/>
              <a:ahLst/>
              <a:cxnLst/>
              <a:rect l="l" t="t" r="r" b="b"/>
              <a:pathLst>
                <a:path w="2241042" h="2241550">
                  <a:moveTo>
                    <a:pt x="1911477" y="2241550"/>
                  </a:moveTo>
                  <a:lnTo>
                    <a:pt x="329565" y="2241550"/>
                  </a:lnTo>
                  <a:cubicBezTo>
                    <a:pt x="147066" y="2241550"/>
                    <a:pt x="0" y="2093976"/>
                    <a:pt x="0" y="1911985"/>
                  </a:cubicBezTo>
                  <a:lnTo>
                    <a:pt x="0" y="329565"/>
                  </a:lnTo>
                  <a:cubicBezTo>
                    <a:pt x="0" y="147447"/>
                    <a:pt x="147066" y="0"/>
                    <a:pt x="329565" y="0"/>
                  </a:cubicBezTo>
                  <a:lnTo>
                    <a:pt x="1911477" y="0"/>
                  </a:lnTo>
                  <a:cubicBezTo>
                    <a:pt x="2093468" y="0"/>
                    <a:pt x="2241042" y="147447"/>
                    <a:pt x="2241042" y="329565"/>
                  </a:cubicBezTo>
                  <a:lnTo>
                    <a:pt x="2241042" y="1911985"/>
                  </a:lnTo>
                  <a:cubicBezTo>
                    <a:pt x="2241042" y="2093976"/>
                    <a:pt x="2093595" y="2241550"/>
                    <a:pt x="1911477" y="2241550"/>
                  </a:cubicBezTo>
                  <a:close/>
                </a:path>
              </a:pathLst>
            </a:custGeom>
            <a:solidFill>
              <a:srgbClr val="F6F0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017548" y="3654636"/>
            <a:ext cx="13774161" cy="58270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4248"/>
              </a:lnSpc>
              <a:buFont typeface="Arial"/>
              <a:buChar char="•"/>
            </a:pPr>
            <a:r>
              <a:rPr lang="en-US" sz="2400" b="1">
                <a:solidFill>
                  <a:srgbClr val="202020"/>
                </a:solidFill>
                <a:latin typeface="Lato Bold"/>
                <a:ea typeface="Lato Bold"/>
                <a:cs typeface="Lato Bold"/>
                <a:sym typeface="Lato Bold"/>
              </a:rPr>
              <a:t>Data Transformation : The data was transferred to MySQL for organization and analysis , For attendance records, we used Python to merge all logs into a single file then uploaded into the SQL database. </a:t>
            </a:r>
          </a:p>
          <a:p>
            <a:pPr marL="518160" lvl="1" indent="-259080" algn="l">
              <a:lnSpc>
                <a:spcPts val="4248"/>
              </a:lnSpc>
              <a:buFont typeface="Arial"/>
              <a:buChar char="•"/>
            </a:pPr>
            <a:r>
              <a:rPr lang="en-US" sz="2400" b="1">
                <a:solidFill>
                  <a:srgbClr val="202020"/>
                </a:solidFill>
                <a:latin typeface="Lato Bold"/>
                <a:ea typeface="Lato Bold"/>
                <a:cs typeface="Lato Bold"/>
                <a:sym typeface="Lato Bold"/>
              </a:rPr>
              <a:t>Removing duplicates : using DISTINCT </a:t>
            </a:r>
          </a:p>
          <a:p>
            <a:pPr marL="518160" lvl="1" indent="-259080" algn="l">
              <a:lnSpc>
                <a:spcPts val="4248"/>
              </a:lnSpc>
              <a:buFont typeface="Arial"/>
              <a:buChar char="•"/>
            </a:pPr>
            <a:r>
              <a:rPr lang="en-US" sz="2400" b="1">
                <a:solidFill>
                  <a:srgbClr val="202020"/>
                </a:solidFill>
                <a:latin typeface="Lato Bold"/>
                <a:ea typeface="Lato Bold"/>
                <a:cs typeface="Lato Bold"/>
                <a:sym typeface="Lato Bold"/>
              </a:rPr>
              <a:t>Handling missing values :Filling in or replacing missing values to prevent errors Keeping them empty if required. </a:t>
            </a:r>
          </a:p>
          <a:p>
            <a:pPr marL="518160" lvl="1" indent="-259080" algn="l">
              <a:lnSpc>
                <a:spcPts val="4248"/>
              </a:lnSpc>
              <a:buFont typeface="Arial"/>
              <a:buChar char="•"/>
            </a:pPr>
            <a:r>
              <a:rPr lang="en-US" sz="2400" b="1">
                <a:solidFill>
                  <a:srgbClr val="202020"/>
                </a:solidFill>
                <a:latin typeface="Lato Bold"/>
                <a:ea typeface="Lato Bold"/>
                <a:cs typeface="Lato Bold"/>
                <a:sym typeface="Lato Bold"/>
              </a:rPr>
              <a:t>Data formatting: Using DATE_FORMAT for date standardization. </a:t>
            </a:r>
          </a:p>
          <a:p>
            <a:pPr marL="518160" lvl="1" indent="-259080" algn="l">
              <a:lnSpc>
                <a:spcPts val="4248"/>
              </a:lnSpc>
              <a:buFont typeface="Arial"/>
              <a:buChar char="•"/>
            </a:pPr>
            <a:r>
              <a:rPr lang="en-US" sz="2400" b="1">
                <a:solidFill>
                  <a:srgbClr val="202020"/>
                </a:solidFill>
                <a:latin typeface="Lato Bold"/>
                <a:ea typeface="Lato Bold"/>
                <a:cs typeface="Lato Bold"/>
                <a:sym typeface="Lato Bold"/>
              </a:rPr>
              <a:t>Removing unnecessary spaces using TRIM. </a:t>
            </a:r>
          </a:p>
          <a:p>
            <a:pPr marL="518160" lvl="1" indent="-259080" algn="l">
              <a:lnSpc>
                <a:spcPts val="4248"/>
              </a:lnSpc>
              <a:buFont typeface="Arial"/>
              <a:buChar char="•"/>
            </a:pPr>
            <a:r>
              <a:rPr lang="en-US" sz="2400" b="1">
                <a:solidFill>
                  <a:srgbClr val="202020"/>
                </a:solidFill>
                <a:latin typeface="Lato Bold"/>
                <a:ea typeface="Lato Bold"/>
                <a:cs typeface="Lato Bold"/>
                <a:sym typeface="Lato Bold"/>
              </a:rPr>
              <a:t>Data merging: Combining data from multiple sources with UNION. </a:t>
            </a:r>
          </a:p>
          <a:p>
            <a:pPr algn="l">
              <a:lnSpc>
                <a:spcPts val="4248"/>
              </a:lnSpc>
            </a:pPr>
            <a:endParaRPr lang="en-US" sz="2400" b="1">
              <a:solidFill>
                <a:srgbClr val="202020"/>
              </a:solidFill>
              <a:latin typeface="Lato Bold"/>
              <a:ea typeface="Lato Bold"/>
              <a:cs typeface="Lato Bold"/>
              <a:sym typeface="Lato Bold"/>
            </a:endParaRPr>
          </a:p>
          <a:p>
            <a:pPr algn="l">
              <a:lnSpc>
                <a:spcPts val="4248"/>
              </a:lnSpc>
            </a:pPr>
            <a:endParaRPr lang="en-US" sz="2400" b="1">
              <a:solidFill>
                <a:srgbClr val="202020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28700" y="1793600"/>
            <a:ext cx="15252150" cy="86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5599" b="1">
                <a:solidFill>
                  <a:srgbClr val="202020"/>
                </a:solidFill>
                <a:latin typeface="Roboto Bold"/>
                <a:ea typeface="Roboto Bold"/>
                <a:cs typeface="Roboto Bold"/>
                <a:sym typeface="Roboto Bold"/>
              </a:rPr>
              <a:t>Data Preprocessing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38250" y="-314300"/>
            <a:ext cx="2214246" cy="2214706"/>
            <a:chOff x="0" y="0"/>
            <a:chExt cx="2952328" cy="295294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52242" cy="2953004"/>
            </a:xfrm>
            <a:custGeom>
              <a:avLst/>
              <a:gdLst/>
              <a:ahLst/>
              <a:cxnLst/>
              <a:rect l="l" t="t" r="r" b="b"/>
              <a:pathLst>
                <a:path w="2952242" h="2953004">
                  <a:moveTo>
                    <a:pt x="2518156" y="2953004"/>
                  </a:moveTo>
                  <a:lnTo>
                    <a:pt x="434086" y="2953004"/>
                  </a:lnTo>
                  <a:cubicBezTo>
                    <a:pt x="193675" y="2953004"/>
                    <a:pt x="0" y="2758567"/>
                    <a:pt x="0" y="2518791"/>
                  </a:cubicBezTo>
                  <a:lnTo>
                    <a:pt x="0" y="434086"/>
                  </a:lnTo>
                  <a:cubicBezTo>
                    <a:pt x="0" y="194310"/>
                    <a:pt x="193675" y="0"/>
                    <a:pt x="434086" y="0"/>
                  </a:cubicBezTo>
                  <a:lnTo>
                    <a:pt x="2518156" y="0"/>
                  </a:lnTo>
                  <a:cubicBezTo>
                    <a:pt x="2757932" y="0"/>
                    <a:pt x="2952242" y="194310"/>
                    <a:pt x="2952242" y="434086"/>
                  </a:cubicBezTo>
                  <a:lnTo>
                    <a:pt x="2952242" y="2518791"/>
                  </a:lnTo>
                  <a:cubicBezTo>
                    <a:pt x="2952242" y="2758567"/>
                    <a:pt x="2757932" y="2952877"/>
                    <a:pt x="2518156" y="2952877"/>
                  </a:cubicBezTo>
                  <a:close/>
                </a:path>
              </a:pathLst>
            </a:custGeom>
            <a:solidFill>
              <a:srgbClr val="F6F0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AutoShape 4"/>
          <p:cNvSpPr/>
          <p:nvPr/>
        </p:nvSpPr>
        <p:spPr>
          <a:xfrm rot="6602">
            <a:off x="8379466" y="548050"/>
            <a:ext cx="9918468" cy="0"/>
          </a:xfrm>
          <a:prstGeom prst="line">
            <a:avLst/>
          </a:prstGeom>
          <a:ln w="9525" cap="rnd">
            <a:solidFill>
              <a:srgbClr val="B98DFA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16319100" y="1454248"/>
            <a:ext cx="2909694" cy="2910300"/>
            <a:chOff x="0" y="0"/>
            <a:chExt cx="3879592" cy="3880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879596" cy="3880358"/>
            </a:xfrm>
            <a:custGeom>
              <a:avLst/>
              <a:gdLst/>
              <a:ahLst/>
              <a:cxnLst/>
              <a:rect l="l" t="t" r="r" b="b"/>
              <a:pathLst>
                <a:path w="3879596" h="3880358">
                  <a:moveTo>
                    <a:pt x="3309112" y="3880358"/>
                  </a:moveTo>
                  <a:lnTo>
                    <a:pt x="570484" y="3880358"/>
                  </a:lnTo>
                  <a:cubicBezTo>
                    <a:pt x="254508" y="3880358"/>
                    <a:pt x="0" y="3625088"/>
                    <a:pt x="0" y="3309874"/>
                  </a:cubicBezTo>
                  <a:lnTo>
                    <a:pt x="0" y="570484"/>
                  </a:lnTo>
                  <a:cubicBezTo>
                    <a:pt x="0" y="255397"/>
                    <a:pt x="254508" y="0"/>
                    <a:pt x="570484" y="0"/>
                  </a:cubicBezTo>
                  <a:lnTo>
                    <a:pt x="3309112" y="0"/>
                  </a:lnTo>
                  <a:cubicBezTo>
                    <a:pt x="3624326" y="0"/>
                    <a:pt x="3879596" y="255397"/>
                    <a:pt x="3879596" y="570484"/>
                  </a:cubicBezTo>
                  <a:lnTo>
                    <a:pt x="3879596" y="3309874"/>
                  </a:lnTo>
                  <a:cubicBezTo>
                    <a:pt x="3879596" y="3625088"/>
                    <a:pt x="3624199" y="3880358"/>
                    <a:pt x="3309112" y="3880358"/>
                  </a:cubicBezTo>
                  <a:close/>
                </a:path>
              </a:pathLst>
            </a:custGeom>
            <a:solidFill>
              <a:srgbClr val="F6F0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AutoShape 7"/>
          <p:cNvSpPr/>
          <p:nvPr/>
        </p:nvSpPr>
        <p:spPr>
          <a:xfrm rot="7577">
            <a:off x="-31985" y="9739050"/>
            <a:ext cx="8642871" cy="0"/>
          </a:xfrm>
          <a:prstGeom prst="line">
            <a:avLst/>
          </a:prstGeom>
          <a:ln w="9525" cap="rnd">
            <a:solidFill>
              <a:srgbClr val="B98DFA"/>
            </a:solidFill>
            <a:prstDash val="solid"/>
            <a:headEnd type="oval" w="lg" len="lg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16326422" y="9403854"/>
            <a:ext cx="1070238" cy="1070462"/>
            <a:chOff x="0" y="0"/>
            <a:chExt cx="1426984" cy="14272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426972" cy="1427226"/>
            </a:xfrm>
            <a:custGeom>
              <a:avLst/>
              <a:gdLst/>
              <a:ahLst/>
              <a:cxnLst/>
              <a:rect l="l" t="t" r="r" b="b"/>
              <a:pathLst>
                <a:path w="1426972" h="1427226">
                  <a:moveTo>
                    <a:pt x="1217168" y="1427226"/>
                  </a:moveTo>
                  <a:lnTo>
                    <a:pt x="209804" y="1427226"/>
                  </a:lnTo>
                  <a:cubicBezTo>
                    <a:pt x="93599" y="1427226"/>
                    <a:pt x="0" y="1333373"/>
                    <a:pt x="0" y="1217422"/>
                  </a:cubicBezTo>
                  <a:lnTo>
                    <a:pt x="0" y="209804"/>
                  </a:lnTo>
                  <a:cubicBezTo>
                    <a:pt x="0" y="93980"/>
                    <a:pt x="93599" y="0"/>
                    <a:pt x="209804" y="0"/>
                  </a:cubicBezTo>
                  <a:lnTo>
                    <a:pt x="1217168" y="0"/>
                  </a:lnTo>
                  <a:cubicBezTo>
                    <a:pt x="1333119" y="0"/>
                    <a:pt x="1426972" y="93980"/>
                    <a:pt x="1426972" y="209804"/>
                  </a:cubicBezTo>
                  <a:lnTo>
                    <a:pt x="1426972" y="1217422"/>
                  </a:lnTo>
                  <a:cubicBezTo>
                    <a:pt x="1426972" y="1333373"/>
                    <a:pt x="1332992" y="1427226"/>
                    <a:pt x="1217168" y="1427226"/>
                  </a:cubicBezTo>
                  <a:close/>
                </a:path>
              </a:pathLst>
            </a:custGeom>
            <a:solidFill>
              <a:srgbClr val="F6F0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5092708" y="2150766"/>
            <a:ext cx="2171926" cy="1517268"/>
            <a:chOff x="0" y="0"/>
            <a:chExt cx="2895901" cy="202302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95854" cy="2022983"/>
            </a:xfrm>
            <a:custGeom>
              <a:avLst/>
              <a:gdLst/>
              <a:ahLst/>
              <a:cxnLst/>
              <a:rect l="l" t="t" r="r" b="b"/>
              <a:pathLst>
                <a:path w="2895854" h="2022983">
                  <a:moveTo>
                    <a:pt x="2662047" y="2022983"/>
                  </a:moveTo>
                  <a:lnTo>
                    <a:pt x="233172" y="2022983"/>
                  </a:lnTo>
                  <a:cubicBezTo>
                    <a:pt x="104267" y="2022983"/>
                    <a:pt x="0" y="1926082"/>
                    <a:pt x="0" y="1805559"/>
                  </a:cubicBezTo>
                  <a:lnTo>
                    <a:pt x="0" y="217424"/>
                  </a:lnTo>
                  <a:cubicBezTo>
                    <a:pt x="0" y="96901"/>
                    <a:pt x="104267" y="0"/>
                    <a:pt x="233172" y="0"/>
                  </a:cubicBezTo>
                  <a:lnTo>
                    <a:pt x="2662047" y="0"/>
                  </a:lnTo>
                  <a:cubicBezTo>
                    <a:pt x="2791587" y="0"/>
                    <a:pt x="2895854" y="96901"/>
                    <a:pt x="2895854" y="217424"/>
                  </a:cubicBezTo>
                  <a:lnTo>
                    <a:pt x="2895854" y="1805559"/>
                  </a:lnTo>
                  <a:cubicBezTo>
                    <a:pt x="2895854" y="1926082"/>
                    <a:pt x="2791587" y="2022983"/>
                    <a:pt x="2662047" y="2022983"/>
                  </a:cubicBezTo>
                  <a:close/>
                </a:path>
              </a:pathLst>
            </a:custGeom>
            <a:solidFill>
              <a:srgbClr val="B98DFA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5376875" y="3211724"/>
            <a:ext cx="1603591" cy="318779"/>
            <a:chOff x="0" y="0"/>
            <a:chExt cx="2138122" cy="42503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138172" cy="425069"/>
            </a:xfrm>
            <a:custGeom>
              <a:avLst/>
              <a:gdLst/>
              <a:ahLst/>
              <a:cxnLst/>
              <a:rect l="l" t="t" r="r" b="b"/>
              <a:pathLst>
                <a:path w="2138172" h="425069">
                  <a:moveTo>
                    <a:pt x="1909953" y="425069"/>
                  </a:moveTo>
                  <a:lnTo>
                    <a:pt x="228219" y="425069"/>
                  </a:lnTo>
                  <a:cubicBezTo>
                    <a:pt x="102108" y="425069"/>
                    <a:pt x="0" y="330073"/>
                    <a:pt x="0" y="212852"/>
                  </a:cubicBezTo>
                  <a:cubicBezTo>
                    <a:pt x="0" y="95631"/>
                    <a:pt x="102108" y="0"/>
                    <a:pt x="228219" y="0"/>
                  </a:cubicBezTo>
                  <a:lnTo>
                    <a:pt x="1909953" y="0"/>
                  </a:lnTo>
                  <a:cubicBezTo>
                    <a:pt x="2036064" y="0"/>
                    <a:pt x="2138172" y="95631"/>
                    <a:pt x="2138172" y="212852"/>
                  </a:cubicBezTo>
                  <a:cubicBezTo>
                    <a:pt x="2138172" y="330073"/>
                    <a:pt x="2036064" y="425069"/>
                    <a:pt x="1909953" y="425069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6654044" y="3237265"/>
            <a:ext cx="287865" cy="267695"/>
            <a:chOff x="0" y="0"/>
            <a:chExt cx="383820" cy="35692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383794" cy="356997"/>
            </a:xfrm>
            <a:custGeom>
              <a:avLst/>
              <a:gdLst/>
              <a:ahLst/>
              <a:cxnLst/>
              <a:rect l="l" t="t" r="r" b="b"/>
              <a:pathLst>
                <a:path w="383794" h="356997">
                  <a:moveTo>
                    <a:pt x="383794" y="178816"/>
                  </a:moveTo>
                  <a:cubicBezTo>
                    <a:pt x="383794" y="277114"/>
                    <a:pt x="297815" y="356997"/>
                    <a:pt x="192278" y="356997"/>
                  </a:cubicBezTo>
                  <a:cubicBezTo>
                    <a:pt x="85979" y="356870"/>
                    <a:pt x="0" y="276987"/>
                    <a:pt x="0" y="178816"/>
                  </a:cubicBezTo>
                  <a:cubicBezTo>
                    <a:pt x="0" y="79883"/>
                    <a:pt x="85979" y="0"/>
                    <a:pt x="192278" y="0"/>
                  </a:cubicBezTo>
                  <a:cubicBezTo>
                    <a:pt x="297942" y="0"/>
                    <a:pt x="383794" y="79883"/>
                    <a:pt x="383794" y="178816"/>
                  </a:cubicBezTo>
                  <a:close/>
                </a:path>
              </a:pathLst>
            </a:custGeom>
            <a:solidFill>
              <a:srgbClr val="20202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6730632" y="3270666"/>
            <a:ext cx="134689" cy="201386"/>
            <a:chOff x="0" y="0"/>
            <a:chExt cx="179585" cy="268514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79578" cy="268605"/>
            </a:xfrm>
            <a:custGeom>
              <a:avLst/>
              <a:gdLst/>
              <a:ahLst/>
              <a:cxnLst/>
              <a:rect l="l" t="t" r="r" b="b"/>
              <a:pathLst>
                <a:path w="179578" h="268605">
                  <a:moveTo>
                    <a:pt x="0" y="153289"/>
                  </a:moveTo>
                  <a:lnTo>
                    <a:pt x="90170" y="268605"/>
                  </a:lnTo>
                  <a:lnTo>
                    <a:pt x="179578" y="153289"/>
                  </a:lnTo>
                  <a:lnTo>
                    <a:pt x="128905" y="153289"/>
                  </a:lnTo>
                  <a:lnTo>
                    <a:pt x="128905" y="0"/>
                  </a:lnTo>
                  <a:lnTo>
                    <a:pt x="50673" y="0"/>
                  </a:lnTo>
                  <a:lnTo>
                    <a:pt x="50673" y="153289"/>
                  </a:lnTo>
                  <a:lnTo>
                    <a:pt x="0" y="1532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5367632" y="2881403"/>
            <a:ext cx="1699194" cy="17191"/>
            <a:chOff x="0" y="0"/>
            <a:chExt cx="2265592" cy="22922"/>
          </a:xfrm>
        </p:grpSpPr>
        <p:sp>
          <p:nvSpPr>
            <p:cNvPr id="19" name="Freeform 19"/>
            <p:cNvSpPr/>
            <p:nvPr/>
          </p:nvSpPr>
          <p:spPr>
            <a:xfrm>
              <a:off x="16764" y="16764"/>
              <a:ext cx="2241042" cy="0"/>
            </a:xfrm>
            <a:custGeom>
              <a:avLst/>
              <a:gdLst/>
              <a:ahLst/>
              <a:cxnLst/>
              <a:rect l="l" t="t" r="r" b="b"/>
              <a:pathLst>
                <a:path w="2241042">
                  <a:moveTo>
                    <a:pt x="0" y="0"/>
                  </a:moveTo>
                  <a:lnTo>
                    <a:pt x="22410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E4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0" y="0"/>
              <a:ext cx="2274570" cy="33655"/>
            </a:xfrm>
            <a:custGeom>
              <a:avLst/>
              <a:gdLst/>
              <a:ahLst/>
              <a:cxnLst/>
              <a:rect l="l" t="t" r="r" b="b"/>
              <a:pathLst>
                <a:path w="2274570" h="33655">
                  <a:moveTo>
                    <a:pt x="16764" y="0"/>
                  </a:moveTo>
                  <a:lnTo>
                    <a:pt x="2257806" y="0"/>
                  </a:lnTo>
                  <a:lnTo>
                    <a:pt x="2257806" y="16764"/>
                  </a:lnTo>
                  <a:lnTo>
                    <a:pt x="2257806" y="33655"/>
                  </a:lnTo>
                  <a:lnTo>
                    <a:pt x="16764" y="33655"/>
                  </a:lnTo>
                  <a:lnTo>
                    <a:pt x="16764" y="16764"/>
                  </a:lnTo>
                  <a:lnTo>
                    <a:pt x="16764" y="0"/>
                  </a:lnTo>
                  <a:moveTo>
                    <a:pt x="16764" y="33655"/>
                  </a:moveTo>
                  <a:cubicBezTo>
                    <a:pt x="7493" y="33655"/>
                    <a:pt x="0" y="26035"/>
                    <a:pt x="0" y="16764"/>
                  </a:cubicBezTo>
                  <a:cubicBezTo>
                    <a:pt x="0" y="7493"/>
                    <a:pt x="7493" y="0"/>
                    <a:pt x="16764" y="0"/>
                  </a:cubicBezTo>
                  <a:lnTo>
                    <a:pt x="2257806" y="0"/>
                  </a:lnTo>
                  <a:cubicBezTo>
                    <a:pt x="2267077" y="0"/>
                    <a:pt x="2274570" y="7493"/>
                    <a:pt x="2274570" y="16764"/>
                  </a:cubicBezTo>
                  <a:cubicBezTo>
                    <a:pt x="2274570" y="26035"/>
                    <a:pt x="2267077" y="33528"/>
                    <a:pt x="2257806" y="33528"/>
                  </a:cubicBezTo>
                  <a:lnTo>
                    <a:pt x="16764" y="335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5367632" y="2699173"/>
            <a:ext cx="1699194" cy="17191"/>
            <a:chOff x="0" y="0"/>
            <a:chExt cx="2265592" cy="22922"/>
          </a:xfrm>
        </p:grpSpPr>
        <p:sp>
          <p:nvSpPr>
            <p:cNvPr id="22" name="Freeform 22"/>
            <p:cNvSpPr/>
            <p:nvPr/>
          </p:nvSpPr>
          <p:spPr>
            <a:xfrm>
              <a:off x="16764" y="16764"/>
              <a:ext cx="2241042" cy="0"/>
            </a:xfrm>
            <a:custGeom>
              <a:avLst/>
              <a:gdLst/>
              <a:ahLst/>
              <a:cxnLst/>
              <a:rect l="l" t="t" r="r" b="b"/>
              <a:pathLst>
                <a:path w="2241042">
                  <a:moveTo>
                    <a:pt x="0" y="0"/>
                  </a:moveTo>
                  <a:lnTo>
                    <a:pt x="22410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E4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3"/>
            <p:cNvSpPr/>
            <p:nvPr/>
          </p:nvSpPr>
          <p:spPr>
            <a:xfrm>
              <a:off x="0" y="0"/>
              <a:ext cx="2274570" cy="33655"/>
            </a:xfrm>
            <a:custGeom>
              <a:avLst/>
              <a:gdLst/>
              <a:ahLst/>
              <a:cxnLst/>
              <a:rect l="l" t="t" r="r" b="b"/>
              <a:pathLst>
                <a:path w="2274570" h="33655">
                  <a:moveTo>
                    <a:pt x="16764" y="0"/>
                  </a:moveTo>
                  <a:lnTo>
                    <a:pt x="2257806" y="0"/>
                  </a:lnTo>
                  <a:lnTo>
                    <a:pt x="2257806" y="16764"/>
                  </a:lnTo>
                  <a:lnTo>
                    <a:pt x="2257806" y="33655"/>
                  </a:lnTo>
                  <a:lnTo>
                    <a:pt x="16764" y="33655"/>
                  </a:lnTo>
                  <a:lnTo>
                    <a:pt x="16764" y="16764"/>
                  </a:lnTo>
                  <a:lnTo>
                    <a:pt x="16764" y="0"/>
                  </a:lnTo>
                  <a:moveTo>
                    <a:pt x="16764" y="33655"/>
                  </a:moveTo>
                  <a:cubicBezTo>
                    <a:pt x="7493" y="33655"/>
                    <a:pt x="0" y="26035"/>
                    <a:pt x="0" y="16764"/>
                  </a:cubicBezTo>
                  <a:cubicBezTo>
                    <a:pt x="0" y="7493"/>
                    <a:pt x="7493" y="0"/>
                    <a:pt x="16764" y="0"/>
                  </a:cubicBezTo>
                  <a:lnTo>
                    <a:pt x="2257806" y="0"/>
                  </a:lnTo>
                  <a:cubicBezTo>
                    <a:pt x="2267077" y="0"/>
                    <a:pt x="2274570" y="7493"/>
                    <a:pt x="2274570" y="16764"/>
                  </a:cubicBezTo>
                  <a:cubicBezTo>
                    <a:pt x="2274570" y="26035"/>
                    <a:pt x="2267077" y="33528"/>
                    <a:pt x="2257806" y="33528"/>
                  </a:cubicBezTo>
                  <a:lnTo>
                    <a:pt x="16764" y="335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5367632" y="2517926"/>
            <a:ext cx="1699194" cy="17191"/>
            <a:chOff x="0" y="0"/>
            <a:chExt cx="2265592" cy="22922"/>
          </a:xfrm>
        </p:grpSpPr>
        <p:sp>
          <p:nvSpPr>
            <p:cNvPr id="25" name="Freeform 25"/>
            <p:cNvSpPr/>
            <p:nvPr/>
          </p:nvSpPr>
          <p:spPr>
            <a:xfrm>
              <a:off x="16764" y="16764"/>
              <a:ext cx="2241042" cy="0"/>
            </a:xfrm>
            <a:custGeom>
              <a:avLst/>
              <a:gdLst/>
              <a:ahLst/>
              <a:cxnLst/>
              <a:rect l="l" t="t" r="r" b="b"/>
              <a:pathLst>
                <a:path w="2241042">
                  <a:moveTo>
                    <a:pt x="0" y="0"/>
                  </a:moveTo>
                  <a:lnTo>
                    <a:pt x="22410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E4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6"/>
            <p:cNvSpPr/>
            <p:nvPr/>
          </p:nvSpPr>
          <p:spPr>
            <a:xfrm>
              <a:off x="0" y="0"/>
              <a:ext cx="2274570" cy="33655"/>
            </a:xfrm>
            <a:custGeom>
              <a:avLst/>
              <a:gdLst/>
              <a:ahLst/>
              <a:cxnLst/>
              <a:rect l="l" t="t" r="r" b="b"/>
              <a:pathLst>
                <a:path w="2274570" h="33655">
                  <a:moveTo>
                    <a:pt x="16764" y="0"/>
                  </a:moveTo>
                  <a:lnTo>
                    <a:pt x="2257806" y="0"/>
                  </a:lnTo>
                  <a:lnTo>
                    <a:pt x="2257806" y="16764"/>
                  </a:lnTo>
                  <a:lnTo>
                    <a:pt x="2257806" y="33655"/>
                  </a:lnTo>
                  <a:lnTo>
                    <a:pt x="16764" y="33655"/>
                  </a:lnTo>
                  <a:lnTo>
                    <a:pt x="16764" y="16764"/>
                  </a:lnTo>
                  <a:lnTo>
                    <a:pt x="16764" y="0"/>
                  </a:lnTo>
                  <a:moveTo>
                    <a:pt x="16764" y="33655"/>
                  </a:moveTo>
                  <a:cubicBezTo>
                    <a:pt x="7493" y="33655"/>
                    <a:pt x="0" y="26035"/>
                    <a:pt x="0" y="16764"/>
                  </a:cubicBezTo>
                  <a:cubicBezTo>
                    <a:pt x="0" y="7493"/>
                    <a:pt x="7493" y="0"/>
                    <a:pt x="16764" y="0"/>
                  </a:cubicBezTo>
                  <a:lnTo>
                    <a:pt x="2257806" y="0"/>
                  </a:lnTo>
                  <a:cubicBezTo>
                    <a:pt x="2267077" y="0"/>
                    <a:pt x="2274570" y="7493"/>
                    <a:pt x="2274570" y="16764"/>
                  </a:cubicBezTo>
                  <a:cubicBezTo>
                    <a:pt x="2274570" y="26035"/>
                    <a:pt x="2267077" y="33528"/>
                    <a:pt x="2257806" y="33528"/>
                  </a:cubicBezTo>
                  <a:lnTo>
                    <a:pt x="16764" y="335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5367632" y="2336188"/>
            <a:ext cx="1699194" cy="17191"/>
            <a:chOff x="0" y="0"/>
            <a:chExt cx="2265592" cy="22922"/>
          </a:xfrm>
        </p:grpSpPr>
        <p:sp>
          <p:nvSpPr>
            <p:cNvPr id="28" name="Freeform 28"/>
            <p:cNvSpPr/>
            <p:nvPr/>
          </p:nvSpPr>
          <p:spPr>
            <a:xfrm>
              <a:off x="16764" y="16764"/>
              <a:ext cx="2241042" cy="0"/>
            </a:xfrm>
            <a:custGeom>
              <a:avLst/>
              <a:gdLst/>
              <a:ahLst/>
              <a:cxnLst/>
              <a:rect l="l" t="t" r="r" b="b"/>
              <a:pathLst>
                <a:path w="2241042">
                  <a:moveTo>
                    <a:pt x="0" y="0"/>
                  </a:moveTo>
                  <a:lnTo>
                    <a:pt x="22410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E4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9"/>
            <p:cNvSpPr/>
            <p:nvPr/>
          </p:nvSpPr>
          <p:spPr>
            <a:xfrm>
              <a:off x="0" y="0"/>
              <a:ext cx="2274570" cy="33655"/>
            </a:xfrm>
            <a:custGeom>
              <a:avLst/>
              <a:gdLst/>
              <a:ahLst/>
              <a:cxnLst/>
              <a:rect l="l" t="t" r="r" b="b"/>
              <a:pathLst>
                <a:path w="2274570" h="33655">
                  <a:moveTo>
                    <a:pt x="16764" y="0"/>
                  </a:moveTo>
                  <a:lnTo>
                    <a:pt x="2257806" y="0"/>
                  </a:lnTo>
                  <a:lnTo>
                    <a:pt x="2257806" y="16764"/>
                  </a:lnTo>
                  <a:lnTo>
                    <a:pt x="2257806" y="33655"/>
                  </a:lnTo>
                  <a:lnTo>
                    <a:pt x="16764" y="33655"/>
                  </a:lnTo>
                  <a:lnTo>
                    <a:pt x="16764" y="16764"/>
                  </a:lnTo>
                  <a:lnTo>
                    <a:pt x="16764" y="0"/>
                  </a:lnTo>
                  <a:moveTo>
                    <a:pt x="16764" y="33655"/>
                  </a:moveTo>
                  <a:cubicBezTo>
                    <a:pt x="7493" y="33655"/>
                    <a:pt x="0" y="26035"/>
                    <a:pt x="0" y="16764"/>
                  </a:cubicBezTo>
                  <a:cubicBezTo>
                    <a:pt x="0" y="7493"/>
                    <a:pt x="7493" y="0"/>
                    <a:pt x="16764" y="0"/>
                  </a:cubicBezTo>
                  <a:lnTo>
                    <a:pt x="2257806" y="0"/>
                  </a:lnTo>
                  <a:cubicBezTo>
                    <a:pt x="2267077" y="0"/>
                    <a:pt x="2274570" y="7493"/>
                    <a:pt x="2274570" y="16764"/>
                  </a:cubicBezTo>
                  <a:cubicBezTo>
                    <a:pt x="2274570" y="26035"/>
                    <a:pt x="2267077" y="33528"/>
                    <a:pt x="2257806" y="33528"/>
                  </a:cubicBezTo>
                  <a:lnTo>
                    <a:pt x="16764" y="335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15367632" y="3063141"/>
            <a:ext cx="1359567" cy="17191"/>
            <a:chOff x="0" y="0"/>
            <a:chExt cx="1812755" cy="22922"/>
          </a:xfrm>
        </p:grpSpPr>
        <p:sp>
          <p:nvSpPr>
            <p:cNvPr id="31" name="Freeform 31"/>
            <p:cNvSpPr/>
            <p:nvPr/>
          </p:nvSpPr>
          <p:spPr>
            <a:xfrm>
              <a:off x="16764" y="16764"/>
              <a:ext cx="1788160" cy="0"/>
            </a:xfrm>
            <a:custGeom>
              <a:avLst/>
              <a:gdLst/>
              <a:ahLst/>
              <a:cxnLst/>
              <a:rect l="l" t="t" r="r" b="b"/>
              <a:pathLst>
                <a:path w="1788160">
                  <a:moveTo>
                    <a:pt x="0" y="0"/>
                  </a:moveTo>
                  <a:lnTo>
                    <a:pt x="17881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E4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2"/>
            <p:cNvSpPr/>
            <p:nvPr/>
          </p:nvSpPr>
          <p:spPr>
            <a:xfrm>
              <a:off x="0" y="0"/>
              <a:ext cx="1821688" cy="33655"/>
            </a:xfrm>
            <a:custGeom>
              <a:avLst/>
              <a:gdLst/>
              <a:ahLst/>
              <a:cxnLst/>
              <a:rect l="l" t="t" r="r" b="b"/>
              <a:pathLst>
                <a:path w="1821688" h="33655">
                  <a:moveTo>
                    <a:pt x="16764" y="0"/>
                  </a:moveTo>
                  <a:lnTo>
                    <a:pt x="1804924" y="0"/>
                  </a:lnTo>
                  <a:lnTo>
                    <a:pt x="1804924" y="16764"/>
                  </a:lnTo>
                  <a:lnTo>
                    <a:pt x="1804924" y="33655"/>
                  </a:lnTo>
                  <a:lnTo>
                    <a:pt x="16764" y="33655"/>
                  </a:lnTo>
                  <a:lnTo>
                    <a:pt x="16764" y="16764"/>
                  </a:lnTo>
                  <a:lnTo>
                    <a:pt x="16764" y="0"/>
                  </a:lnTo>
                  <a:moveTo>
                    <a:pt x="16764" y="33655"/>
                  </a:moveTo>
                  <a:cubicBezTo>
                    <a:pt x="7493" y="33655"/>
                    <a:pt x="0" y="26035"/>
                    <a:pt x="0" y="16764"/>
                  </a:cubicBezTo>
                  <a:cubicBezTo>
                    <a:pt x="0" y="7493"/>
                    <a:pt x="7493" y="0"/>
                    <a:pt x="16764" y="0"/>
                  </a:cubicBezTo>
                  <a:lnTo>
                    <a:pt x="1804924" y="0"/>
                  </a:lnTo>
                  <a:cubicBezTo>
                    <a:pt x="1814195" y="0"/>
                    <a:pt x="1821688" y="7493"/>
                    <a:pt x="1821688" y="16764"/>
                  </a:cubicBezTo>
                  <a:cubicBezTo>
                    <a:pt x="1821688" y="26035"/>
                    <a:pt x="1814195" y="33528"/>
                    <a:pt x="1804924" y="33528"/>
                  </a:cubicBezTo>
                  <a:lnTo>
                    <a:pt x="16764" y="335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" name="AutoShape 33"/>
          <p:cNvSpPr/>
          <p:nvPr/>
        </p:nvSpPr>
        <p:spPr>
          <a:xfrm rot="8986638">
            <a:off x="16884128" y="2658076"/>
            <a:ext cx="1778143" cy="0"/>
          </a:xfrm>
          <a:prstGeom prst="line">
            <a:avLst/>
          </a:prstGeom>
          <a:ln w="9525" cap="rnd">
            <a:solidFill>
              <a:srgbClr val="202020"/>
            </a:solidFill>
            <a:prstDash val="solid"/>
            <a:headEnd type="oval" w="lg" len="lg"/>
            <a:tailEnd type="oval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" name="Freeform 34"/>
          <p:cNvSpPr/>
          <p:nvPr/>
        </p:nvSpPr>
        <p:spPr>
          <a:xfrm>
            <a:off x="1028700" y="1174254"/>
            <a:ext cx="6409454" cy="8229600"/>
          </a:xfrm>
          <a:custGeom>
            <a:avLst/>
            <a:gdLst/>
            <a:ahLst/>
            <a:cxnLst/>
            <a:rect l="l" t="t" r="r" b="b"/>
            <a:pathLst>
              <a:path w="6409454" h="8229600">
                <a:moveTo>
                  <a:pt x="0" y="0"/>
                </a:moveTo>
                <a:lnTo>
                  <a:pt x="6409454" y="0"/>
                </a:lnTo>
                <a:lnTo>
                  <a:pt x="6409454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8932" r="-5366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5" name="TextBox 35"/>
          <p:cNvSpPr txBox="1"/>
          <p:nvPr/>
        </p:nvSpPr>
        <p:spPr>
          <a:xfrm>
            <a:off x="8591622" y="4488373"/>
            <a:ext cx="8350286" cy="3419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440"/>
              </a:lnSpc>
            </a:pPr>
            <a:r>
              <a:rPr lang="en-US" sz="11200" b="1">
                <a:solidFill>
                  <a:srgbClr val="8F7CAB"/>
                </a:solidFill>
                <a:latin typeface="Roboto Bold"/>
                <a:ea typeface="Roboto Bold"/>
                <a:cs typeface="Roboto Bold"/>
                <a:sym typeface="Roboto Bold"/>
              </a:rPr>
              <a:t>Data analysis 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5484627" y="3278387"/>
            <a:ext cx="1092918" cy="190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87"/>
              </a:lnSpc>
            </a:pPr>
            <a:r>
              <a:rPr lang="en-US" sz="1239">
                <a:solidFill>
                  <a:srgbClr val="202020"/>
                </a:solidFill>
                <a:latin typeface="Arimo"/>
                <a:ea typeface="Arimo"/>
                <a:cs typeface="Arimo"/>
                <a:sym typeface="Arimo"/>
              </a:rPr>
              <a:t>Analysis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4142">
            <a:off x="-31981" y="548050"/>
            <a:ext cx="15809861" cy="0"/>
          </a:xfrm>
          <a:prstGeom prst="line">
            <a:avLst/>
          </a:prstGeom>
          <a:ln w="9525" cap="rnd">
            <a:solidFill>
              <a:srgbClr val="B98DFA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728650" y="1980000"/>
            <a:ext cx="2214246" cy="2214706"/>
            <a:chOff x="0" y="0"/>
            <a:chExt cx="2952328" cy="295294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952242" cy="2953004"/>
            </a:xfrm>
            <a:custGeom>
              <a:avLst/>
              <a:gdLst/>
              <a:ahLst/>
              <a:cxnLst/>
              <a:rect l="l" t="t" r="r" b="b"/>
              <a:pathLst>
                <a:path w="2952242" h="2953004">
                  <a:moveTo>
                    <a:pt x="2518156" y="2953004"/>
                  </a:moveTo>
                  <a:lnTo>
                    <a:pt x="434086" y="2953004"/>
                  </a:lnTo>
                  <a:cubicBezTo>
                    <a:pt x="193675" y="2953004"/>
                    <a:pt x="0" y="2758567"/>
                    <a:pt x="0" y="2518791"/>
                  </a:cubicBezTo>
                  <a:lnTo>
                    <a:pt x="0" y="434086"/>
                  </a:lnTo>
                  <a:cubicBezTo>
                    <a:pt x="0" y="194310"/>
                    <a:pt x="193675" y="0"/>
                    <a:pt x="434086" y="0"/>
                  </a:cubicBezTo>
                  <a:lnTo>
                    <a:pt x="2518156" y="0"/>
                  </a:lnTo>
                  <a:cubicBezTo>
                    <a:pt x="2757932" y="0"/>
                    <a:pt x="2952242" y="194310"/>
                    <a:pt x="2952242" y="434086"/>
                  </a:cubicBezTo>
                  <a:lnTo>
                    <a:pt x="2952242" y="2518791"/>
                  </a:lnTo>
                  <a:cubicBezTo>
                    <a:pt x="2952242" y="2758567"/>
                    <a:pt x="2757932" y="2952877"/>
                    <a:pt x="2518156" y="2952877"/>
                  </a:cubicBezTo>
                  <a:close/>
                </a:path>
              </a:pathLst>
            </a:custGeom>
            <a:solidFill>
              <a:srgbClr val="F6F0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AutoShape 5"/>
          <p:cNvSpPr/>
          <p:nvPr/>
        </p:nvSpPr>
        <p:spPr>
          <a:xfrm rot="7107">
            <a:off x="9084615" y="9739050"/>
            <a:ext cx="9213470" cy="0"/>
          </a:xfrm>
          <a:prstGeom prst="line">
            <a:avLst/>
          </a:prstGeom>
          <a:ln w="9525" cap="rnd">
            <a:solidFill>
              <a:srgbClr val="B98DFA"/>
            </a:solidFill>
            <a:prstDash val="solid"/>
            <a:headEnd type="oval" w="lg" len="lg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835350" y="9481650"/>
            <a:ext cx="1182198" cy="1182444"/>
            <a:chOff x="0" y="0"/>
            <a:chExt cx="1576264" cy="157659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576197" cy="1576578"/>
            </a:xfrm>
            <a:custGeom>
              <a:avLst/>
              <a:gdLst/>
              <a:ahLst/>
              <a:cxnLst/>
              <a:rect l="l" t="t" r="r" b="b"/>
              <a:pathLst>
                <a:path w="1576197" h="1576578">
                  <a:moveTo>
                    <a:pt x="1344422" y="1576578"/>
                  </a:moveTo>
                  <a:lnTo>
                    <a:pt x="231775" y="1576578"/>
                  </a:lnTo>
                  <a:cubicBezTo>
                    <a:pt x="103378" y="1576578"/>
                    <a:pt x="0" y="1472819"/>
                    <a:pt x="0" y="1344803"/>
                  </a:cubicBezTo>
                  <a:lnTo>
                    <a:pt x="0" y="231775"/>
                  </a:lnTo>
                  <a:cubicBezTo>
                    <a:pt x="0" y="103759"/>
                    <a:pt x="103378" y="0"/>
                    <a:pt x="231775" y="0"/>
                  </a:cubicBezTo>
                  <a:lnTo>
                    <a:pt x="1344422" y="0"/>
                  </a:lnTo>
                  <a:cubicBezTo>
                    <a:pt x="1472438" y="0"/>
                    <a:pt x="1576197" y="103759"/>
                    <a:pt x="1576197" y="231775"/>
                  </a:cubicBezTo>
                  <a:lnTo>
                    <a:pt x="1576197" y="1344803"/>
                  </a:lnTo>
                  <a:cubicBezTo>
                    <a:pt x="1576197" y="1472819"/>
                    <a:pt x="1472438" y="1576578"/>
                    <a:pt x="1344422" y="1576578"/>
                  </a:cubicBezTo>
                  <a:close/>
                </a:path>
              </a:pathLst>
            </a:custGeom>
            <a:solidFill>
              <a:srgbClr val="F6F0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7486650" y="3942374"/>
            <a:ext cx="1680806" cy="1681156"/>
            <a:chOff x="0" y="0"/>
            <a:chExt cx="2241075" cy="224154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241042" cy="2241550"/>
            </a:xfrm>
            <a:custGeom>
              <a:avLst/>
              <a:gdLst/>
              <a:ahLst/>
              <a:cxnLst/>
              <a:rect l="l" t="t" r="r" b="b"/>
              <a:pathLst>
                <a:path w="2241042" h="2241550">
                  <a:moveTo>
                    <a:pt x="1911477" y="2241550"/>
                  </a:moveTo>
                  <a:lnTo>
                    <a:pt x="329565" y="2241550"/>
                  </a:lnTo>
                  <a:cubicBezTo>
                    <a:pt x="147066" y="2241550"/>
                    <a:pt x="0" y="2093976"/>
                    <a:pt x="0" y="1911985"/>
                  </a:cubicBezTo>
                  <a:lnTo>
                    <a:pt x="0" y="329565"/>
                  </a:lnTo>
                  <a:cubicBezTo>
                    <a:pt x="0" y="147447"/>
                    <a:pt x="147066" y="0"/>
                    <a:pt x="329565" y="0"/>
                  </a:cubicBezTo>
                  <a:lnTo>
                    <a:pt x="1911477" y="0"/>
                  </a:lnTo>
                  <a:cubicBezTo>
                    <a:pt x="2093468" y="0"/>
                    <a:pt x="2241042" y="147447"/>
                    <a:pt x="2241042" y="329565"/>
                  </a:cubicBezTo>
                  <a:lnTo>
                    <a:pt x="2241042" y="1911985"/>
                  </a:lnTo>
                  <a:cubicBezTo>
                    <a:pt x="2241042" y="2093976"/>
                    <a:pt x="2093595" y="2241550"/>
                    <a:pt x="1911477" y="2241550"/>
                  </a:cubicBezTo>
                  <a:close/>
                </a:path>
              </a:pathLst>
            </a:custGeom>
            <a:solidFill>
              <a:srgbClr val="F6F0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003714" y="4061356"/>
            <a:ext cx="13774161" cy="42268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4248"/>
              </a:lnSpc>
              <a:buFont typeface="Arial"/>
              <a:buChar char="•"/>
            </a:pPr>
            <a:r>
              <a:rPr lang="en-US" sz="2400" b="1">
                <a:solidFill>
                  <a:srgbClr val="202020"/>
                </a:solidFill>
                <a:latin typeface="Lato Bold"/>
                <a:ea typeface="Lato Bold"/>
                <a:cs typeface="Lato Bold"/>
                <a:sym typeface="Lato Bold"/>
              </a:rPr>
              <a:t>Some SQL queries were used to extract data and generate new tables for further analysis in Power BI.</a:t>
            </a:r>
          </a:p>
          <a:p>
            <a:pPr marL="518160" lvl="1" indent="-259080" algn="l">
              <a:lnSpc>
                <a:spcPts val="4248"/>
              </a:lnSpc>
              <a:buFont typeface="Arial"/>
              <a:buChar char="•"/>
            </a:pPr>
            <a:r>
              <a:rPr lang="en-US" sz="2400" b="1">
                <a:solidFill>
                  <a:srgbClr val="202020"/>
                </a:solidFill>
                <a:latin typeface="Lato Bold"/>
                <a:ea typeface="Lato Bold"/>
                <a:cs typeface="Lato Bold"/>
                <a:sym typeface="Lato Bold"/>
              </a:rPr>
              <a:t>In Power BI, DAX language, measures, and filters were applied to highlight key insights and statistics that we found particularly noteworthy.</a:t>
            </a:r>
          </a:p>
          <a:p>
            <a:pPr marL="518160" lvl="1" indent="-259080" algn="l">
              <a:lnSpc>
                <a:spcPts val="4248"/>
              </a:lnSpc>
              <a:buFont typeface="Arial"/>
              <a:buChar char="•"/>
            </a:pPr>
            <a:r>
              <a:rPr lang="en-US" sz="2400" b="1">
                <a:solidFill>
                  <a:srgbClr val="202020"/>
                </a:solidFill>
                <a:latin typeface="Lato Bold"/>
                <a:ea typeface="Lato Bold"/>
                <a:cs typeface="Lato Bold"/>
                <a:sym typeface="Lato Bold"/>
              </a:rPr>
              <a:t>Power BI was used to establish relationships between tables, utilizing student_id as the primary key, along with other relationships such as level and more.</a:t>
            </a:r>
          </a:p>
          <a:p>
            <a:pPr algn="l">
              <a:lnSpc>
                <a:spcPts val="4248"/>
              </a:lnSpc>
            </a:pPr>
            <a:endParaRPr lang="en-US" sz="2400" b="1">
              <a:solidFill>
                <a:srgbClr val="202020"/>
              </a:solidFill>
              <a:latin typeface="Lato Bold"/>
              <a:ea typeface="Lato Bold"/>
              <a:cs typeface="Lato Bold"/>
              <a:sym typeface="Lato Bold"/>
            </a:endParaRPr>
          </a:p>
          <a:p>
            <a:pPr algn="l">
              <a:lnSpc>
                <a:spcPts val="4248"/>
              </a:lnSpc>
            </a:pPr>
            <a:endParaRPr lang="en-US" sz="2400" b="1">
              <a:solidFill>
                <a:srgbClr val="202020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28700" y="1793600"/>
            <a:ext cx="15252150" cy="86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5599" b="1">
                <a:solidFill>
                  <a:srgbClr val="202020"/>
                </a:solidFill>
                <a:latin typeface="Roboto Bold"/>
                <a:ea typeface="Roboto Bold"/>
                <a:cs typeface="Roboto Bold"/>
                <a:sym typeface="Roboto Bold"/>
              </a:rPr>
              <a:t>Data analysis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38250" y="-314300"/>
            <a:ext cx="2214246" cy="2214706"/>
            <a:chOff x="0" y="0"/>
            <a:chExt cx="2952328" cy="295294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52242" cy="2953004"/>
            </a:xfrm>
            <a:custGeom>
              <a:avLst/>
              <a:gdLst/>
              <a:ahLst/>
              <a:cxnLst/>
              <a:rect l="l" t="t" r="r" b="b"/>
              <a:pathLst>
                <a:path w="2952242" h="2953004">
                  <a:moveTo>
                    <a:pt x="2518156" y="2953004"/>
                  </a:moveTo>
                  <a:lnTo>
                    <a:pt x="434086" y="2953004"/>
                  </a:lnTo>
                  <a:cubicBezTo>
                    <a:pt x="193675" y="2953004"/>
                    <a:pt x="0" y="2758567"/>
                    <a:pt x="0" y="2518791"/>
                  </a:cubicBezTo>
                  <a:lnTo>
                    <a:pt x="0" y="434086"/>
                  </a:lnTo>
                  <a:cubicBezTo>
                    <a:pt x="0" y="194310"/>
                    <a:pt x="193675" y="0"/>
                    <a:pt x="434086" y="0"/>
                  </a:cubicBezTo>
                  <a:lnTo>
                    <a:pt x="2518156" y="0"/>
                  </a:lnTo>
                  <a:cubicBezTo>
                    <a:pt x="2757932" y="0"/>
                    <a:pt x="2952242" y="194310"/>
                    <a:pt x="2952242" y="434086"/>
                  </a:cubicBezTo>
                  <a:lnTo>
                    <a:pt x="2952242" y="2518791"/>
                  </a:lnTo>
                  <a:cubicBezTo>
                    <a:pt x="2952242" y="2758567"/>
                    <a:pt x="2757932" y="2952877"/>
                    <a:pt x="2518156" y="2952877"/>
                  </a:cubicBezTo>
                  <a:close/>
                </a:path>
              </a:pathLst>
            </a:custGeom>
            <a:solidFill>
              <a:srgbClr val="F6F0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AutoShape 4"/>
          <p:cNvSpPr/>
          <p:nvPr/>
        </p:nvSpPr>
        <p:spPr>
          <a:xfrm rot="6602">
            <a:off x="8379466" y="548050"/>
            <a:ext cx="9918468" cy="0"/>
          </a:xfrm>
          <a:prstGeom prst="line">
            <a:avLst/>
          </a:prstGeom>
          <a:ln w="9525" cap="rnd">
            <a:solidFill>
              <a:srgbClr val="B98DFA"/>
            </a:solidFill>
            <a:prstDash val="solid"/>
            <a:headEnd type="none" w="sm" len="sm"/>
            <a:tailEnd type="oval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16319100" y="1454248"/>
            <a:ext cx="2909694" cy="2910300"/>
            <a:chOff x="0" y="0"/>
            <a:chExt cx="3879592" cy="3880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879596" cy="3880358"/>
            </a:xfrm>
            <a:custGeom>
              <a:avLst/>
              <a:gdLst/>
              <a:ahLst/>
              <a:cxnLst/>
              <a:rect l="l" t="t" r="r" b="b"/>
              <a:pathLst>
                <a:path w="3879596" h="3880358">
                  <a:moveTo>
                    <a:pt x="3309112" y="3880358"/>
                  </a:moveTo>
                  <a:lnTo>
                    <a:pt x="570484" y="3880358"/>
                  </a:lnTo>
                  <a:cubicBezTo>
                    <a:pt x="254508" y="3880358"/>
                    <a:pt x="0" y="3625088"/>
                    <a:pt x="0" y="3309874"/>
                  </a:cubicBezTo>
                  <a:lnTo>
                    <a:pt x="0" y="570484"/>
                  </a:lnTo>
                  <a:cubicBezTo>
                    <a:pt x="0" y="255397"/>
                    <a:pt x="254508" y="0"/>
                    <a:pt x="570484" y="0"/>
                  </a:cubicBezTo>
                  <a:lnTo>
                    <a:pt x="3309112" y="0"/>
                  </a:lnTo>
                  <a:cubicBezTo>
                    <a:pt x="3624326" y="0"/>
                    <a:pt x="3879596" y="255397"/>
                    <a:pt x="3879596" y="570484"/>
                  </a:cubicBezTo>
                  <a:lnTo>
                    <a:pt x="3879596" y="3309874"/>
                  </a:lnTo>
                  <a:cubicBezTo>
                    <a:pt x="3879596" y="3625088"/>
                    <a:pt x="3624199" y="3880358"/>
                    <a:pt x="3309112" y="3880358"/>
                  </a:cubicBezTo>
                  <a:close/>
                </a:path>
              </a:pathLst>
            </a:custGeom>
            <a:solidFill>
              <a:srgbClr val="F6F0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AutoShape 7"/>
          <p:cNvSpPr/>
          <p:nvPr/>
        </p:nvSpPr>
        <p:spPr>
          <a:xfrm rot="7577">
            <a:off x="-31985" y="9739050"/>
            <a:ext cx="8642871" cy="0"/>
          </a:xfrm>
          <a:prstGeom prst="line">
            <a:avLst/>
          </a:prstGeom>
          <a:ln w="9525" cap="rnd">
            <a:solidFill>
              <a:srgbClr val="B98DFA"/>
            </a:solidFill>
            <a:prstDash val="solid"/>
            <a:headEnd type="oval" w="lg" len="lg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16326422" y="9403854"/>
            <a:ext cx="1070238" cy="1070462"/>
            <a:chOff x="0" y="0"/>
            <a:chExt cx="1426984" cy="14272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426972" cy="1427226"/>
            </a:xfrm>
            <a:custGeom>
              <a:avLst/>
              <a:gdLst/>
              <a:ahLst/>
              <a:cxnLst/>
              <a:rect l="l" t="t" r="r" b="b"/>
              <a:pathLst>
                <a:path w="1426972" h="1427226">
                  <a:moveTo>
                    <a:pt x="1217168" y="1427226"/>
                  </a:moveTo>
                  <a:lnTo>
                    <a:pt x="209804" y="1427226"/>
                  </a:lnTo>
                  <a:cubicBezTo>
                    <a:pt x="93599" y="1427226"/>
                    <a:pt x="0" y="1333373"/>
                    <a:pt x="0" y="1217422"/>
                  </a:cubicBezTo>
                  <a:lnTo>
                    <a:pt x="0" y="209804"/>
                  </a:lnTo>
                  <a:cubicBezTo>
                    <a:pt x="0" y="93980"/>
                    <a:pt x="93599" y="0"/>
                    <a:pt x="209804" y="0"/>
                  </a:cubicBezTo>
                  <a:lnTo>
                    <a:pt x="1217168" y="0"/>
                  </a:lnTo>
                  <a:cubicBezTo>
                    <a:pt x="1333119" y="0"/>
                    <a:pt x="1426972" y="93980"/>
                    <a:pt x="1426972" y="209804"/>
                  </a:cubicBezTo>
                  <a:lnTo>
                    <a:pt x="1426972" y="1217422"/>
                  </a:lnTo>
                  <a:cubicBezTo>
                    <a:pt x="1426972" y="1333373"/>
                    <a:pt x="1332992" y="1427226"/>
                    <a:pt x="1217168" y="1427226"/>
                  </a:cubicBezTo>
                  <a:close/>
                </a:path>
              </a:pathLst>
            </a:custGeom>
            <a:solidFill>
              <a:srgbClr val="F6F0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5092708" y="2150766"/>
            <a:ext cx="2171926" cy="1517268"/>
            <a:chOff x="0" y="0"/>
            <a:chExt cx="2895901" cy="202302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95854" cy="2022983"/>
            </a:xfrm>
            <a:custGeom>
              <a:avLst/>
              <a:gdLst/>
              <a:ahLst/>
              <a:cxnLst/>
              <a:rect l="l" t="t" r="r" b="b"/>
              <a:pathLst>
                <a:path w="2895854" h="2022983">
                  <a:moveTo>
                    <a:pt x="2662047" y="2022983"/>
                  </a:moveTo>
                  <a:lnTo>
                    <a:pt x="233172" y="2022983"/>
                  </a:lnTo>
                  <a:cubicBezTo>
                    <a:pt x="104267" y="2022983"/>
                    <a:pt x="0" y="1926082"/>
                    <a:pt x="0" y="1805559"/>
                  </a:cubicBezTo>
                  <a:lnTo>
                    <a:pt x="0" y="217424"/>
                  </a:lnTo>
                  <a:cubicBezTo>
                    <a:pt x="0" y="96901"/>
                    <a:pt x="104267" y="0"/>
                    <a:pt x="233172" y="0"/>
                  </a:cubicBezTo>
                  <a:lnTo>
                    <a:pt x="2662047" y="0"/>
                  </a:lnTo>
                  <a:cubicBezTo>
                    <a:pt x="2791587" y="0"/>
                    <a:pt x="2895854" y="96901"/>
                    <a:pt x="2895854" y="217424"/>
                  </a:cubicBezTo>
                  <a:lnTo>
                    <a:pt x="2895854" y="1805559"/>
                  </a:lnTo>
                  <a:cubicBezTo>
                    <a:pt x="2895854" y="1926082"/>
                    <a:pt x="2791587" y="2022983"/>
                    <a:pt x="2662047" y="2022983"/>
                  </a:cubicBezTo>
                  <a:close/>
                </a:path>
              </a:pathLst>
            </a:custGeom>
            <a:solidFill>
              <a:srgbClr val="B98DFA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5376875" y="3211724"/>
            <a:ext cx="1603591" cy="318779"/>
            <a:chOff x="0" y="0"/>
            <a:chExt cx="2138122" cy="42503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138172" cy="425069"/>
            </a:xfrm>
            <a:custGeom>
              <a:avLst/>
              <a:gdLst/>
              <a:ahLst/>
              <a:cxnLst/>
              <a:rect l="l" t="t" r="r" b="b"/>
              <a:pathLst>
                <a:path w="2138172" h="425069">
                  <a:moveTo>
                    <a:pt x="1909953" y="425069"/>
                  </a:moveTo>
                  <a:lnTo>
                    <a:pt x="228219" y="425069"/>
                  </a:lnTo>
                  <a:cubicBezTo>
                    <a:pt x="102108" y="425069"/>
                    <a:pt x="0" y="330073"/>
                    <a:pt x="0" y="212852"/>
                  </a:cubicBezTo>
                  <a:cubicBezTo>
                    <a:pt x="0" y="95631"/>
                    <a:pt x="102108" y="0"/>
                    <a:pt x="228219" y="0"/>
                  </a:cubicBezTo>
                  <a:lnTo>
                    <a:pt x="1909953" y="0"/>
                  </a:lnTo>
                  <a:cubicBezTo>
                    <a:pt x="2036064" y="0"/>
                    <a:pt x="2138172" y="95631"/>
                    <a:pt x="2138172" y="212852"/>
                  </a:cubicBezTo>
                  <a:cubicBezTo>
                    <a:pt x="2138172" y="330073"/>
                    <a:pt x="2036064" y="425069"/>
                    <a:pt x="1909953" y="425069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6654044" y="3237265"/>
            <a:ext cx="287865" cy="267695"/>
            <a:chOff x="0" y="0"/>
            <a:chExt cx="383820" cy="35692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383794" cy="356997"/>
            </a:xfrm>
            <a:custGeom>
              <a:avLst/>
              <a:gdLst/>
              <a:ahLst/>
              <a:cxnLst/>
              <a:rect l="l" t="t" r="r" b="b"/>
              <a:pathLst>
                <a:path w="383794" h="356997">
                  <a:moveTo>
                    <a:pt x="383794" y="178816"/>
                  </a:moveTo>
                  <a:cubicBezTo>
                    <a:pt x="383794" y="277114"/>
                    <a:pt x="297815" y="356997"/>
                    <a:pt x="192278" y="356997"/>
                  </a:cubicBezTo>
                  <a:cubicBezTo>
                    <a:pt x="85979" y="356870"/>
                    <a:pt x="0" y="276987"/>
                    <a:pt x="0" y="178816"/>
                  </a:cubicBezTo>
                  <a:cubicBezTo>
                    <a:pt x="0" y="79883"/>
                    <a:pt x="85979" y="0"/>
                    <a:pt x="192278" y="0"/>
                  </a:cubicBezTo>
                  <a:cubicBezTo>
                    <a:pt x="297942" y="0"/>
                    <a:pt x="383794" y="79883"/>
                    <a:pt x="383794" y="178816"/>
                  </a:cubicBezTo>
                  <a:close/>
                </a:path>
              </a:pathLst>
            </a:custGeom>
            <a:solidFill>
              <a:srgbClr val="20202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6730632" y="3270666"/>
            <a:ext cx="134689" cy="201386"/>
            <a:chOff x="0" y="0"/>
            <a:chExt cx="179585" cy="268514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79578" cy="268605"/>
            </a:xfrm>
            <a:custGeom>
              <a:avLst/>
              <a:gdLst/>
              <a:ahLst/>
              <a:cxnLst/>
              <a:rect l="l" t="t" r="r" b="b"/>
              <a:pathLst>
                <a:path w="179578" h="268605">
                  <a:moveTo>
                    <a:pt x="0" y="153289"/>
                  </a:moveTo>
                  <a:lnTo>
                    <a:pt x="90170" y="268605"/>
                  </a:lnTo>
                  <a:lnTo>
                    <a:pt x="179578" y="153289"/>
                  </a:lnTo>
                  <a:lnTo>
                    <a:pt x="128905" y="153289"/>
                  </a:lnTo>
                  <a:lnTo>
                    <a:pt x="128905" y="0"/>
                  </a:lnTo>
                  <a:lnTo>
                    <a:pt x="50673" y="0"/>
                  </a:lnTo>
                  <a:lnTo>
                    <a:pt x="50673" y="153289"/>
                  </a:lnTo>
                  <a:lnTo>
                    <a:pt x="0" y="1532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5367632" y="2881403"/>
            <a:ext cx="1699194" cy="17191"/>
            <a:chOff x="0" y="0"/>
            <a:chExt cx="2265592" cy="22922"/>
          </a:xfrm>
        </p:grpSpPr>
        <p:sp>
          <p:nvSpPr>
            <p:cNvPr id="19" name="Freeform 19"/>
            <p:cNvSpPr/>
            <p:nvPr/>
          </p:nvSpPr>
          <p:spPr>
            <a:xfrm>
              <a:off x="16764" y="16764"/>
              <a:ext cx="2241042" cy="0"/>
            </a:xfrm>
            <a:custGeom>
              <a:avLst/>
              <a:gdLst/>
              <a:ahLst/>
              <a:cxnLst/>
              <a:rect l="l" t="t" r="r" b="b"/>
              <a:pathLst>
                <a:path w="2241042">
                  <a:moveTo>
                    <a:pt x="0" y="0"/>
                  </a:moveTo>
                  <a:lnTo>
                    <a:pt x="22410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E4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0" y="0"/>
              <a:ext cx="2274570" cy="33655"/>
            </a:xfrm>
            <a:custGeom>
              <a:avLst/>
              <a:gdLst/>
              <a:ahLst/>
              <a:cxnLst/>
              <a:rect l="l" t="t" r="r" b="b"/>
              <a:pathLst>
                <a:path w="2274570" h="33655">
                  <a:moveTo>
                    <a:pt x="16764" y="0"/>
                  </a:moveTo>
                  <a:lnTo>
                    <a:pt x="2257806" y="0"/>
                  </a:lnTo>
                  <a:lnTo>
                    <a:pt x="2257806" y="16764"/>
                  </a:lnTo>
                  <a:lnTo>
                    <a:pt x="2257806" y="33655"/>
                  </a:lnTo>
                  <a:lnTo>
                    <a:pt x="16764" y="33655"/>
                  </a:lnTo>
                  <a:lnTo>
                    <a:pt x="16764" y="16764"/>
                  </a:lnTo>
                  <a:lnTo>
                    <a:pt x="16764" y="0"/>
                  </a:lnTo>
                  <a:moveTo>
                    <a:pt x="16764" y="33655"/>
                  </a:moveTo>
                  <a:cubicBezTo>
                    <a:pt x="7493" y="33655"/>
                    <a:pt x="0" y="26035"/>
                    <a:pt x="0" y="16764"/>
                  </a:cubicBezTo>
                  <a:cubicBezTo>
                    <a:pt x="0" y="7493"/>
                    <a:pt x="7493" y="0"/>
                    <a:pt x="16764" y="0"/>
                  </a:cubicBezTo>
                  <a:lnTo>
                    <a:pt x="2257806" y="0"/>
                  </a:lnTo>
                  <a:cubicBezTo>
                    <a:pt x="2267077" y="0"/>
                    <a:pt x="2274570" y="7493"/>
                    <a:pt x="2274570" y="16764"/>
                  </a:cubicBezTo>
                  <a:cubicBezTo>
                    <a:pt x="2274570" y="26035"/>
                    <a:pt x="2267077" y="33528"/>
                    <a:pt x="2257806" y="33528"/>
                  </a:cubicBezTo>
                  <a:lnTo>
                    <a:pt x="16764" y="335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5367632" y="2699173"/>
            <a:ext cx="1699194" cy="17191"/>
            <a:chOff x="0" y="0"/>
            <a:chExt cx="2265592" cy="22922"/>
          </a:xfrm>
        </p:grpSpPr>
        <p:sp>
          <p:nvSpPr>
            <p:cNvPr id="22" name="Freeform 22"/>
            <p:cNvSpPr/>
            <p:nvPr/>
          </p:nvSpPr>
          <p:spPr>
            <a:xfrm>
              <a:off x="16764" y="16764"/>
              <a:ext cx="2241042" cy="0"/>
            </a:xfrm>
            <a:custGeom>
              <a:avLst/>
              <a:gdLst/>
              <a:ahLst/>
              <a:cxnLst/>
              <a:rect l="l" t="t" r="r" b="b"/>
              <a:pathLst>
                <a:path w="2241042">
                  <a:moveTo>
                    <a:pt x="0" y="0"/>
                  </a:moveTo>
                  <a:lnTo>
                    <a:pt x="22410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E4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3"/>
            <p:cNvSpPr/>
            <p:nvPr/>
          </p:nvSpPr>
          <p:spPr>
            <a:xfrm>
              <a:off x="0" y="0"/>
              <a:ext cx="2274570" cy="33655"/>
            </a:xfrm>
            <a:custGeom>
              <a:avLst/>
              <a:gdLst/>
              <a:ahLst/>
              <a:cxnLst/>
              <a:rect l="l" t="t" r="r" b="b"/>
              <a:pathLst>
                <a:path w="2274570" h="33655">
                  <a:moveTo>
                    <a:pt x="16764" y="0"/>
                  </a:moveTo>
                  <a:lnTo>
                    <a:pt x="2257806" y="0"/>
                  </a:lnTo>
                  <a:lnTo>
                    <a:pt x="2257806" y="16764"/>
                  </a:lnTo>
                  <a:lnTo>
                    <a:pt x="2257806" y="33655"/>
                  </a:lnTo>
                  <a:lnTo>
                    <a:pt x="16764" y="33655"/>
                  </a:lnTo>
                  <a:lnTo>
                    <a:pt x="16764" y="16764"/>
                  </a:lnTo>
                  <a:lnTo>
                    <a:pt x="16764" y="0"/>
                  </a:lnTo>
                  <a:moveTo>
                    <a:pt x="16764" y="33655"/>
                  </a:moveTo>
                  <a:cubicBezTo>
                    <a:pt x="7493" y="33655"/>
                    <a:pt x="0" y="26035"/>
                    <a:pt x="0" y="16764"/>
                  </a:cubicBezTo>
                  <a:cubicBezTo>
                    <a:pt x="0" y="7493"/>
                    <a:pt x="7493" y="0"/>
                    <a:pt x="16764" y="0"/>
                  </a:cubicBezTo>
                  <a:lnTo>
                    <a:pt x="2257806" y="0"/>
                  </a:lnTo>
                  <a:cubicBezTo>
                    <a:pt x="2267077" y="0"/>
                    <a:pt x="2274570" y="7493"/>
                    <a:pt x="2274570" y="16764"/>
                  </a:cubicBezTo>
                  <a:cubicBezTo>
                    <a:pt x="2274570" y="26035"/>
                    <a:pt x="2267077" y="33528"/>
                    <a:pt x="2257806" y="33528"/>
                  </a:cubicBezTo>
                  <a:lnTo>
                    <a:pt x="16764" y="335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5367632" y="2517926"/>
            <a:ext cx="1699194" cy="17191"/>
            <a:chOff x="0" y="0"/>
            <a:chExt cx="2265592" cy="22922"/>
          </a:xfrm>
        </p:grpSpPr>
        <p:sp>
          <p:nvSpPr>
            <p:cNvPr id="25" name="Freeform 25"/>
            <p:cNvSpPr/>
            <p:nvPr/>
          </p:nvSpPr>
          <p:spPr>
            <a:xfrm>
              <a:off x="16764" y="16764"/>
              <a:ext cx="2241042" cy="0"/>
            </a:xfrm>
            <a:custGeom>
              <a:avLst/>
              <a:gdLst/>
              <a:ahLst/>
              <a:cxnLst/>
              <a:rect l="l" t="t" r="r" b="b"/>
              <a:pathLst>
                <a:path w="2241042">
                  <a:moveTo>
                    <a:pt x="0" y="0"/>
                  </a:moveTo>
                  <a:lnTo>
                    <a:pt x="22410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E4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6"/>
            <p:cNvSpPr/>
            <p:nvPr/>
          </p:nvSpPr>
          <p:spPr>
            <a:xfrm>
              <a:off x="0" y="0"/>
              <a:ext cx="2274570" cy="33655"/>
            </a:xfrm>
            <a:custGeom>
              <a:avLst/>
              <a:gdLst/>
              <a:ahLst/>
              <a:cxnLst/>
              <a:rect l="l" t="t" r="r" b="b"/>
              <a:pathLst>
                <a:path w="2274570" h="33655">
                  <a:moveTo>
                    <a:pt x="16764" y="0"/>
                  </a:moveTo>
                  <a:lnTo>
                    <a:pt x="2257806" y="0"/>
                  </a:lnTo>
                  <a:lnTo>
                    <a:pt x="2257806" y="16764"/>
                  </a:lnTo>
                  <a:lnTo>
                    <a:pt x="2257806" y="33655"/>
                  </a:lnTo>
                  <a:lnTo>
                    <a:pt x="16764" y="33655"/>
                  </a:lnTo>
                  <a:lnTo>
                    <a:pt x="16764" y="16764"/>
                  </a:lnTo>
                  <a:lnTo>
                    <a:pt x="16764" y="0"/>
                  </a:lnTo>
                  <a:moveTo>
                    <a:pt x="16764" y="33655"/>
                  </a:moveTo>
                  <a:cubicBezTo>
                    <a:pt x="7493" y="33655"/>
                    <a:pt x="0" y="26035"/>
                    <a:pt x="0" y="16764"/>
                  </a:cubicBezTo>
                  <a:cubicBezTo>
                    <a:pt x="0" y="7493"/>
                    <a:pt x="7493" y="0"/>
                    <a:pt x="16764" y="0"/>
                  </a:cubicBezTo>
                  <a:lnTo>
                    <a:pt x="2257806" y="0"/>
                  </a:lnTo>
                  <a:cubicBezTo>
                    <a:pt x="2267077" y="0"/>
                    <a:pt x="2274570" y="7493"/>
                    <a:pt x="2274570" y="16764"/>
                  </a:cubicBezTo>
                  <a:cubicBezTo>
                    <a:pt x="2274570" y="26035"/>
                    <a:pt x="2267077" y="33528"/>
                    <a:pt x="2257806" y="33528"/>
                  </a:cubicBezTo>
                  <a:lnTo>
                    <a:pt x="16764" y="335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5367632" y="2336188"/>
            <a:ext cx="1699194" cy="17191"/>
            <a:chOff x="0" y="0"/>
            <a:chExt cx="2265592" cy="22922"/>
          </a:xfrm>
        </p:grpSpPr>
        <p:sp>
          <p:nvSpPr>
            <p:cNvPr id="28" name="Freeform 28"/>
            <p:cNvSpPr/>
            <p:nvPr/>
          </p:nvSpPr>
          <p:spPr>
            <a:xfrm>
              <a:off x="16764" y="16764"/>
              <a:ext cx="2241042" cy="0"/>
            </a:xfrm>
            <a:custGeom>
              <a:avLst/>
              <a:gdLst/>
              <a:ahLst/>
              <a:cxnLst/>
              <a:rect l="l" t="t" r="r" b="b"/>
              <a:pathLst>
                <a:path w="2241042">
                  <a:moveTo>
                    <a:pt x="0" y="0"/>
                  </a:moveTo>
                  <a:lnTo>
                    <a:pt x="22410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E4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9"/>
            <p:cNvSpPr/>
            <p:nvPr/>
          </p:nvSpPr>
          <p:spPr>
            <a:xfrm>
              <a:off x="0" y="0"/>
              <a:ext cx="2274570" cy="33655"/>
            </a:xfrm>
            <a:custGeom>
              <a:avLst/>
              <a:gdLst/>
              <a:ahLst/>
              <a:cxnLst/>
              <a:rect l="l" t="t" r="r" b="b"/>
              <a:pathLst>
                <a:path w="2274570" h="33655">
                  <a:moveTo>
                    <a:pt x="16764" y="0"/>
                  </a:moveTo>
                  <a:lnTo>
                    <a:pt x="2257806" y="0"/>
                  </a:lnTo>
                  <a:lnTo>
                    <a:pt x="2257806" y="16764"/>
                  </a:lnTo>
                  <a:lnTo>
                    <a:pt x="2257806" y="33655"/>
                  </a:lnTo>
                  <a:lnTo>
                    <a:pt x="16764" y="33655"/>
                  </a:lnTo>
                  <a:lnTo>
                    <a:pt x="16764" y="16764"/>
                  </a:lnTo>
                  <a:lnTo>
                    <a:pt x="16764" y="0"/>
                  </a:lnTo>
                  <a:moveTo>
                    <a:pt x="16764" y="33655"/>
                  </a:moveTo>
                  <a:cubicBezTo>
                    <a:pt x="7493" y="33655"/>
                    <a:pt x="0" y="26035"/>
                    <a:pt x="0" y="16764"/>
                  </a:cubicBezTo>
                  <a:cubicBezTo>
                    <a:pt x="0" y="7493"/>
                    <a:pt x="7493" y="0"/>
                    <a:pt x="16764" y="0"/>
                  </a:cubicBezTo>
                  <a:lnTo>
                    <a:pt x="2257806" y="0"/>
                  </a:lnTo>
                  <a:cubicBezTo>
                    <a:pt x="2267077" y="0"/>
                    <a:pt x="2274570" y="7493"/>
                    <a:pt x="2274570" y="16764"/>
                  </a:cubicBezTo>
                  <a:cubicBezTo>
                    <a:pt x="2274570" y="26035"/>
                    <a:pt x="2267077" y="33528"/>
                    <a:pt x="2257806" y="33528"/>
                  </a:cubicBezTo>
                  <a:lnTo>
                    <a:pt x="16764" y="335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15367632" y="3063141"/>
            <a:ext cx="1359567" cy="17191"/>
            <a:chOff x="0" y="0"/>
            <a:chExt cx="1812755" cy="22922"/>
          </a:xfrm>
        </p:grpSpPr>
        <p:sp>
          <p:nvSpPr>
            <p:cNvPr id="31" name="Freeform 31"/>
            <p:cNvSpPr/>
            <p:nvPr/>
          </p:nvSpPr>
          <p:spPr>
            <a:xfrm>
              <a:off x="16764" y="16764"/>
              <a:ext cx="1788160" cy="0"/>
            </a:xfrm>
            <a:custGeom>
              <a:avLst/>
              <a:gdLst/>
              <a:ahLst/>
              <a:cxnLst/>
              <a:rect l="l" t="t" r="r" b="b"/>
              <a:pathLst>
                <a:path w="1788160">
                  <a:moveTo>
                    <a:pt x="0" y="0"/>
                  </a:moveTo>
                  <a:lnTo>
                    <a:pt x="17881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E4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2"/>
            <p:cNvSpPr/>
            <p:nvPr/>
          </p:nvSpPr>
          <p:spPr>
            <a:xfrm>
              <a:off x="0" y="0"/>
              <a:ext cx="1821688" cy="33655"/>
            </a:xfrm>
            <a:custGeom>
              <a:avLst/>
              <a:gdLst/>
              <a:ahLst/>
              <a:cxnLst/>
              <a:rect l="l" t="t" r="r" b="b"/>
              <a:pathLst>
                <a:path w="1821688" h="33655">
                  <a:moveTo>
                    <a:pt x="16764" y="0"/>
                  </a:moveTo>
                  <a:lnTo>
                    <a:pt x="1804924" y="0"/>
                  </a:lnTo>
                  <a:lnTo>
                    <a:pt x="1804924" y="16764"/>
                  </a:lnTo>
                  <a:lnTo>
                    <a:pt x="1804924" y="33655"/>
                  </a:lnTo>
                  <a:lnTo>
                    <a:pt x="16764" y="33655"/>
                  </a:lnTo>
                  <a:lnTo>
                    <a:pt x="16764" y="16764"/>
                  </a:lnTo>
                  <a:lnTo>
                    <a:pt x="16764" y="0"/>
                  </a:lnTo>
                  <a:moveTo>
                    <a:pt x="16764" y="33655"/>
                  </a:moveTo>
                  <a:cubicBezTo>
                    <a:pt x="7493" y="33655"/>
                    <a:pt x="0" y="26035"/>
                    <a:pt x="0" y="16764"/>
                  </a:cubicBezTo>
                  <a:cubicBezTo>
                    <a:pt x="0" y="7493"/>
                    <a:pt x="7493" y="0"/>
                    <a:pt x="16764" y="0"/>
                  </a:cubicBezTo>
                  <a:lnTo>
                    <a:pt x="1804924" y="0"/>
                  </a:lnTo>
                  <a:cubicBezTo>
                    <a:pt x="1814195" y="0"/>
                    <a:pt x="1821688" y="7493"/>
                    <a:pt x="1821688" y="16764"/>
                  </a:cubicBezTo>
                  <a:cubicBezTo>
                    <a:pt x="1821688" y="26035"/>
                    <a:pt x="1814195" y="33528"/>
                    <a:pt x="1804924" y="33528"/>
                  </a:cubicBezTo>
                  <a:lnTo>
                    <a:pt x="16764" y="335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" name="AutoShape 33"/>
          <p:cNvSpPr/>
          <p:nvPr/>
        </p:nvSpPr>
        <p:spPr>
          <a:xfrm rot="8986638">
            <a:off x="16884128" y="2658076"/>
            <a:ext cx="1778143" cy="0"/>
          </a:xfrm>
          <a:prstGeom prst="line">
            <a:avLst/>
          </a:prstGeom>
          <a:ln w="9525" cap="rnd">
            <a:solidFill>
              <a:srgbClr val="202020"/>
            </a:solidFill>
            <a:prstDash val="solid"/>
            <a:headEnd type="oval" w="lg" len="lg"/>
            <a:tailEnd type="oval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" name="Freeform 34"/>
          <p:cNvSpPr/>
          <p:nvPr/>
        </p:nvSpPr>
        <p:spPr>
          <a:xfrm>
            <a:off x="1354607" y="1028700"/>
            <a:ext cx="6298793" cy="8229600"/>
          </a:xfrm>
          <a:custGeom>
            <a:avLst/>
            <a:gdLst/>
            <a:ahLst/>
            <a:cxnLst/>
            <a:rect l="l" t="t" r="r" b="b"/>
            <a:pathLst>
              <a:path w="6298793" h="8229600">
                <a:moveTo>
                  <a:pt x="0" y="0"/>
                </a:moveTo>
                <a:lnTo>
                  <a:pt x="6298793" y="0"/>
                </a:lnTo>
                <a:lnTo>
                  <a:pt x="6298793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16136" r="-1613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5" name="TextBox 35"/>
          <p:cNvSpPr txBox="1"/>
          <p:nvPr/>
        </p:nvSpPr>
        <p:spPr>
          <a:xfrm>
            <a:off x="8591622" y="4450273"/>
            <a:ext cx="8673012" cy="5124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440"/>
              </a:lnSpc>
            </a:pPr>
            <a:r>
              <a:rPr lang="en-US" sz="11200" b="1">
                <a:solidFill>
                  <a:srgbClr val="8F7CAB"/>
                </a:solidFill>
                <a:latin typeface="Roboto Bold"/>
                <a:ea typeface="Roboto Bold"/>
                <a:cs typeface="Roboto Bold"/>
                <a:sym typeface="Roboto Bold"/>
              </a:rPr>
              <a:t>Problem management 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5484627" y="3278387"/>
            <a:ext cx="1092918" cy="190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87"/>
              </a:lnSpc>
            </a:pPr>
            <a:r>
              <a:rPr lang="en-US" sz="1239">
                <a:solidFill>
                  <a:srgbClr val="202020"/>
                </a:solidFill>
                <a:latin typeface="Arimo"/>
                <a:ea typeface="Arimo"/>
                <a:cs typeface="Arimo"/>
                <a:sym typeface="Arimo"/>
              </a:rPr>
              <a:t>Error!!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أزرق دافئ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751</Words>
  <Application>Microsoft Office PowerPoint</Application>
  <PresentationFormat>مخصص</PresentationFormat>
  <Paragraphs>95</Paragraphs>
  <Slides>13</Slides>
  <Notes>13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6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13</vt:i4>
      </vt:variant>
    </vt:vector>
  </HeadingPairs>
  <TitlesOfParts>
    <vt:vector size="20" baseType="lpstr">
      <vt:lpstr>Lato Bold</vt:lpstr>
      <vt:lpstr>Roboto Bold</vt:lpstr>
      <vt:lpstr>Lato</vt:lpstr>
      <vt:lpstr>Arial</vt:lpstr>
      <vt:lpstr>Arimo</vt:lpstr>
      <vt:lpstr>Calibri</vt:lpstr>
      <vt:lpstr>Office Theme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Website Performance Monitoring Pitch Deck by Slidesgo.pptx</dc:title>
  <cp:lastModifiedBy>badr alghamdi</cp:lastModifiedBy>
  <cp:revision>1</cp:revision>
  <dcterms:created xsi:type="dcterms:W3CDTF">2006-08-16T00:00:00Z</dcterms:created>
  <dcterms:modified xsi:type="dcterms:W3CDTF">2025-05-06T13:34:11Z</dcterms:modified>
  <dc:identifier>DAGhbuGWt3g</dc:identifier>
</cp:coreProperties>
</file>