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Roboto Bold" charset="1" panose="02000000000000000000"/>
      <p:regular r:id="rId22"/>
    </p:embeddedFont>
    <p:embeddedFont>
      <p:font typeface="Lato" charset="1" panose="020F0502020204030203"/>
      <p:regular r:id="rId23"/>
    </p:embeddedFont>
    <p:embeddedFont>
      <p:font typeface="Lato Bold" charset="1" panose="020F0502020204030203"/>
      <p:regular r:id="rId27"/>
    </p:embeddedFont>
    <p:embeddedFont>
      <p:font typeface="Arimo" charset="1" panose="020B0604020202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Slides/notesSlide2.xml" Type="http://schemas.openxmlformats.org/officeDocument/2006/relationships/notesSlide"/><Relationship Id="rId25" Target="notesSlides/notesSlide3.xml" Type="http://schemas.openxmlformats.org/officeDocument/2006/relationships/notesSlide"/><Relationship Id="rId26" Target="notesSlides/notesSlide4.xml" Type="http://schemas.openxmlformats.org/officeDocument/2006/relationships/notesSlide"/><Relationship Id="rId27" Target="fonts/font27.fntdata" Type="http://schemas.openxmlformats.org/officeDocument/2006/relationships/font"/><Relationship Id="rId28" Target="notesSlides/notesSlide5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6.xml" Type="http://schemas.openxmlformats.org/officeDocument/2006/relationships/notesSlide"/><Relationship Id="rId31" Target="notesSlides/notesSlide7.xml" Type="http://schemas.openxmlformats.org/officeDocument/2006/relationships/notesSlide"/><Relationship Id="rId32" Target="notesSlides/notesSlide8.xml" Type="http://schemas.openxmlformats.org/officeDocument/2006/relationships/notesSlide"/><Relationship Id="rId33" Target="notesSlides/notesSlide9.xml" Type="http://schemas.openxmlformats.org/officeDocument/2006/relationships/notesSlide"/><Relationship Id="rId34" Target="notesSlides/notesSlide10.xml" Type="http://schemas.openxmlformats.org/officeDocument/2006/relationships/notesSlide"/><Relationship Id="rId35" Target="notesSlides/notesSlide11.xml" Type="http://schemas.openxmlformats.org/officeDocument/2006/relationships/notesSlide"/><Relationship Id="rId36" Target="notesSlides/notesSlide12.xml" Type="http://schemas.openxmlformats.org/officeDocument/2006/relationships/notesSlide"/><Relationship Id="rId37" Target="notesSlides/notesSlide13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59400" y="-691302"/>
            <a:ext cx="2909694" cy="2910300"/>
            <a:chOff x="0" y="0"/>
            <a:chExt cx="3879592" cy="388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9596" cy="3880358"/>
            </a:xfrm>
            <a:custGeom>
              <a:avLst/>
              <a:gdLst/>
              <a:ahLst/>
              <a:cxnLst/>
              <a:rect r="r" b="b" t="t" l="l"/>
              <a:pathLst>
                <a:path h="3880358" w="3879596">
                  <a:moveTo>
                    <a:pt x="3309112" y="3880358"/>
                  </a:moveTo>
                  <a:lnTo>
                    <a:pt x="570484" y="3880358"/>
                  </a:lnTo>
                  <a:cubicBezTo>
                    <a:pt x="254508" y="3880358"/>
                    <a:pt x="0" y="3625088"/>
                    <a:pt x="0" y="3309874"/>
                  </a:cubicBezTo>
                  <a:lnTo>
                    <a:pt x="0" y="570484"/>
                  </a:lnTo>
                  <a:cubicBezTo>
                    <a:pt x="0" y="255397"/>
                    <a:pt x="254508" y="0"/>
                    <a:pt x="570484" y="0"/>
                  </a:cubicBezTo>
                  <a:lnTo>
                    <a:pt x="3309112" y="0"/>
                  </a:lnTo>
                  <a:cubicBezTo>
                    <a:pt x="3624326" y="0"/>
                    <a:pt x="3879596" y="255397"/>
                    <a:pt x="3879596" y="570484"/>
                  </a:cubicBezTo>
                  <a:lnTo>
                    <a:pt x="3879596" y="3309874"/>
                  </a:lnTo>
                  <a:cubicBezTo>
                    <a:pt x="3879596" y="3625088"/>
                    <a:pt x="3624199" y="3880358"/>
                    <a:pt x="3309112" y="3880358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4" id="4"/>
          <p:cNvSpPr/>
          <p:nvPr/>
        </p:nvSpPr>
        <p:spPr>
          <a:xfrm rot="5844">
            <a:off x="-31983" y="548050"/>
            <a:ext cx="11204866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5" id="5"/>
          <p:cNvSpPr/>
          <p:nvPr/>
        </p:nvSpPr>
        <p:spPr>
          <a:xfrm rot="8848">
            <a:off x="10896013" y="9739050"/>
            <a:ext cx="7401475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-417750" y="9074000"/>
            <a:ext cx="1680806" cy="1681156"/>
            <a:chOff x="0" y="0"/>
            <a:chExt cx="2241075" cy="22415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1042" cy="2241550"/>
            </a:xfrm>
            <a:custGeom>
              <a:avLst/>
              <a:gdLst/>
              <a:ahLst/>
              <a:cxnLst/>
              <a:rect r="r" b="b" t="t" l="l"/>
              <a:pathLst>
                <a:path h="2241550" w="2241042">
                  <a:moveTo>
                    <a:pt x="1911477" y="2241550"/>
                  </a:moveTo>
                  <a:lnTo>
                    <a:pt x="329565" y="2241550"/>
                  </a:lnTo>
                  <a:cubicBezTo>
                    <a:pt x="147066" y="2241550"/>
                    <a:pt x="0" y="2093976"/>
                    <a:pt x="0" y="1911985"/>
                  </a:cubicBezTo>
                  <a:lnTo>
                    <a:pt x="0" y="329565"/>
                  </a:lnTo>
                  <a:cubicBezTo>
                    <a:pt x="0" y="147447"/>
                    <a:pt x="147066" y="0"/>
                    <a:pt x="329565" y="0"/>
                  </a:cubicBezTo>
                  <a:lnTo>
                    <a:pt x="1911477" y="0"/>
                  </a:lnTo>
                  <a:cubicBezTo>
                    <a:pt x="2093468" y="0"/>
                    <a:pt x="2241042" y="147447"/>
                    <a:pt x="2241042" y="329565"/>
                  </a:cubicBezTo>
                  <a:lnTo>
                    <a:pt x="2241042" y="1911985"/>
                  </a:lnTo>
                  <a:cubicBezTo>
                    <a:pt x="2241042" y="2093976"/>
                    <a:pt x="2093595" y="2241550"/>
                    <a:pt x="1911477" y="2241550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682050" y="-1467600"/>
            <a:ext cx="1910400" cy="816000"/>
            <a:chOff x="0" y="0"/>
            <a:chExt cx="2547200" cy="1088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47239" cy="1088009"/>
            </a:xfrm>
            <a:custGeom>
              <a:avLst/>
              <a:gdLst/>
              <a:ahLst/>
              <a:cxnLst/>
              <a:rect r="r" b="b" t="t" l="l"/>
              <a:pathLst>
                <a:path h="1088009" w="2547239">
                  <a:moveTo>
                    <a:pt x="0" y="0"/>
                  </a:moveTo>
                  <a:lnTo>
                    <a:pt x="2547239" y="0"/>
                  </a:lnTo>
                  <a:lnTo>
                    <a:pt x="2547239" y="1088009"/>
                  </a:lnTo>
                  <a:lnTo>
                    <a:pt x="0" y="108800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711750" y="-1348300"/>
            <a:ext cx="1910400" cy="816000"/>
            <a:chOff x="0" y="0"/>
            <a:chExt cx="2547200" cy="1088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47239" cy="1088009"/>
            </a:xfrm>
            <a:custGeom>
              <a:avLst/>
              <a:gdLst/>
              <a:ahLst/>
              <a:cxnLst/>
              <a:rect r="r" b="b" t="t" l="l"/>
              <a:pathLst>
                <a:path h="1088009" w="2547239">
                  <a:moveTo>
                    <a:pt x="0" y="0"/>
                  </a:moveTo>
                  <a:lnTo>
                    <a:pt x="2547239" y="0"/>
                  </a:lnTo>
                  <a:lnTo>
                    <a:pt x="2547239" y="1088009"/>
                  </a:lnTo>
                  <a:lnTo>
                    <a:pt x="0" y="1088009"/>
                  </a:lnTo>
                  <a:close/>
                </a:path>
              </a:pathLst>
            </a:custGeom>
            <a:solidFill>
              <a:srgbClr val="FBE4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815650" y="-1348300"/>
            <a:ext cx="1910400" cy="816000"/>
            <a:chOff x="0" y="0"/>
            <a:chExt cx="2547200" cy="1088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47239" cy="1088009"/>
            </a:xfrm>
            <a:custGeom>
              <a:avLst/>
              <a:gdLst/>
              <a:ahLst/>
              <a:cxnLst/>
              <a:rect r="r" b="b" t="t" l="l"/>
              <a:pathLst>
                <a:path h="1088009" w="2547239">
                  <a:moveTo>
                    <a:pt x="0" y="0"/>
                  </a:moveTo>
                  <a:lnTo>
                    <a:pt x="2547239" y="0"/>
                  </a:lnTo>
                  <a:lnTo>
                    <a:pt x="2547239" y="1088009"/>
                  </a:lnTo>
                  <a:lnTo>
                    <a:pt x="0" y="1088009"/>
                  </a:lnTo>
                  <a:close/>
                </a:path>
              </a:pathLst>
            </a:custGeom>
            <a:solidFill>
              <a:srgbClr val="B98DF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935576" y="-1348300"/>
            <a:ext cx="1910400" cy="816000"/>
            <a:chOff x="0" y="0"/>
            <a:chExt cx="2547200" cy="1088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47239" cy="1088009"/>
            </a:xfrm>
            <a:custGeom>
              <a:avLst/>
              <a:gdLst/>
              <a:ahLst/>
              <a:cxnLst/>
              <a:rect r="r" b="b" t="t" l="l"/>
              <a:pathLst>
                <a:path h="1088009" w="2547239">
                  <a:moveTo>
                    <a:pt x="0" y="0"/>
                  </a:moveTo>
                  <a:lnTo>
                    <a:pt x="2547239" y="0"/>
                  </a:lnTo>
                  <a:lnTo>
                    <a:pt x="2547239" y="1088009"/>
                  </a:lnTo>
                  <a:lnTo>
                    <a:pt x="0" y="1088009"/>
                  </a:lnTo>
                  <a:close/>
                </a:path>
              </a:pathLst>
            </a:custGeom>
            <a:solidFill>
              <a:srgbClr val="20202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047500" y="-1348300"/>
            <a:ext cx="1910400" cy="816000"/>
            <a:chOff x="0" y="0"/>
            <a:chExt cx="2547200" cy="1088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47239" cy="1088009"/>
            </a:xfrm>
            <a:custGeom>
              <a:avLst/>
              <a:gdLst/>
              <a:ahLst/>
              <a:cxnLst/>
              <a:rect r="r" b="b" t="t" l="l"/>
              <a:pathLst>
                <a:path h="1088009" w="2547239">
                  <a:moveTo>
                    <a:pt x="0" y="0"/>
                  </a:moveTo>
                  <a:lnTo>
                    <a:pt x="2547239" y="0"/>
                  </a:lnTo>
                  <a:lnTo>
                    <a:pt x="2547239" y="1088009"/>
                  </a:lnTo>
                  <a:lnTo>
                    <a:pt x="0" y="1088009"/>
                  </a:ln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2994787" y="1847514"/>
            <a:ext cx="3926227" cy="5692394"/>
          </a:xfrm>
          <a:custGeom>
            <a:avLst/>
            <a:gdLst/>
            <a:ahLst/>
            <a:cxnLst/>
            <a:rect r="r" b="b" t="t" l="l"/>
            <a:pathLst>
              <a:path h="5692394" w="3926227">
                <a:moveTo>
                  <a:pt x="0" y="0"/>
                </a:moveTo>
                <a:lnTo>
                  <a:pt x="3926226" y="0"/>
                </a:lnTo>
                <a:lnTo>
                  <a:pt x="3926226" y="5692394"/>
                </a:lnTo>
                <a:lnTo>
                  <a:pt x="0" y="56923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-262">
            <a:off x="1263114" y="1973299"/>
            <a:ext cx="9244074" cy="353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07"/>
              </a:lnSpc>
            </a:pPr>
            <a:r>
              <a:rPr lang="en-US" b="true" sz="11589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Capstone project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80594" y="7917398"/>
            <a:ext cx="597675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By : group 6</a:t>
            </a:r>
          </a:p>
        </p:txBody>
      </p:sp>
      <p:sp>
        <p:nvSpPr>
          <p:cNvPr name="TextBox 21" id="21"/>
          <p:cNvSpPr txBox="true"/>
          <p:nvPr/>
        </p:nvSpPr>
        <p:spPr>
          <a:xfrm rot="-262">
            <a:off x="1480625" y="5983603"/>
            <a:ext cx="5759147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3"/>
              </a:lnSpc>
            </a:pPr>
            <a:r>
              <a:rPr lang="en-US" b="true" sz="5686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Stage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207">
            <a:off x="-31982" y="548050"/>
            <a:ext cx="12576464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6632250" y="715348"/>
            <a:ext cx="2909694" cy="2910300"/>
            <a:chOff x="0" y="0"/>
            <a:chExt cx="3879592" cy="3880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79596" cy="3880358"/>
            </a:xfrm>
            <a:custGeom>
              <a:avLst/>
              <a:gdLst/>
              <a:ahLst/>
              <a:cxnLst/>
              <a:rect r="r" b="b" t="t" l="l"/>
              <a:pathLst>
                <a:path h="3880358" w="3879596">
                  <a:moveTo>
                    <a:pt x="3309112" y="3880358"/>
                  </a:moveTo>
                  <a:lnTo>
                    <a:pt x="570484" y="3880358"/>
                  </a:lnTo>
                  <a:cubicBezTo>
                    <a:pt x="254508" y="3880358"/>
                    <a:pt x="0" y="3625088"/>
                    <a:pt x="0" y="3309874"/>
                  </a:cubicBezTo>
                  <a:lnTo>
                    <a:pt x="0" y="570484"/>
                  </a:lnTo>
                  <a:cubicBezTo>
                    <a:pt x="0" y="255397"/>
                    <a:pt x="254508" y="0"/>
                    <a:pt x="570484" y="0"/>
                  </a:cubicBezTo>
                  <a:lnTo>
                    <a:pt x="3309112" y="0"/>
                  </a:lnTo>
                  <a:cubicBezTo>
                    <a:pt x="3624326" y="0"/>
                    <a:pt x="3879596" y="255397"/>
                    <a:pt x="3879596" y="570484"/>
                  </a:cubicBezTo>
                  <a:lnTo>
                    <a:pt x="3879596" y="3309874"/>
                  </a:lnTo>
                  <a:cubicBezTo>
                    <a:pt x="3879596" y="3625088"/>
                    <a:pt x="3624199" y="3880358"/>
                    <a:pt x="3309112" y="3880358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025150" y="-857950"/>
            <a:ext cx="2097604" cy="2098042"/>
            <a:chOff x="0" y="0"/>
            <a:chExt cx="2796805" cy="27973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6794" cy="2797429"/>
            </a:xfrm>
            <a:custGeom>
              <a:avLst/>
              <a:gdLst/>
              <a:ahLst/>
              <a:cxnLst/>
              <a:rect r="r" b="b" t="t" l="l"/>
              <a:pathLst>
                <a:path h="2797429" w="2796794">
                  <a:moveTo>
                    <a:pt x="2385568" y="2797429"/>
                  </a:moveTo>
                  <a:lnTo>
                    <a:pt x="411226" y="2797429"/>
                  </a:lnTo>
                  <a:cubicBezTo>
                    <a:pt x="183515" y="2797429"/>
                    <a:pt x="0" y="2613279"/>
                    <a:pt x="0" y="2386076"/>
                  </a:cubicBezTo>
                  <a:lnTo>
                    <a:pt x="0" y="411226"/>
                  </a:lnTo>
                  <a:cubicBezTo>
                    <a:pt x="0" y="184023"/>
                    <a:pt x="183515" y="0"/>
                    <a:pt x="411226" y="0"/>
                  </a:cubicBezTo>
                  <a:lnTo>
                    <a:pt x="2385568" y="0"/>
                  </a:lnTo>
                  <a:cubicBezTo>
                    <a:pt x="2612771" y="0"/>
                    <a:pt x="2796794" y="184023"/>
                    <a:pt x="2796794" y="411226"/>
                  </a:cubicBezTo>
                  <a:lnTo>
                    <a:pt x="2796794" y="2386076"/>
                  </a:lnTo>
                  <a:cubicBezTo>
                    <a:pt x="2796794" y="2613279"/>
                    <a:pt x="2612771" y="2797302"/>
                    <a:pt x="2385568" y="2797302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7" id="7"/>
          <p:cNvSpPr/>
          <p:nvPr/>
        </p:nvSpPr>
        <p:spPr>
          <a:xfrm rot="7200">
            <a:off x="9202765" y="9739050"/>
            <a:ext cx="9094670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4725500" y="9000850"/>
            <a:ext cx="2214246" cy="2214706"/>
            <a:chOff x="0" y="0"/>
            <a:chExt cx="2952328" cy="29529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52242" cy="2953004"/>
            </a:xfrm>
            <a:custGeom>
              <a:avLst/>
              <a:gdLst/>
              <a:ahLst/>
              <a:cxnLst/>
              <a:rect r="r" b="b" t="t" l="l"/>
              <a:pathLst>
                <a:path h="2953004" w="2952242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087650" y="9638350"/>
            <a:ext cx="1182198" cy="1182444"/>
            <a:chOff x="0" y="0"/>
            <a:chExt cx="1576264" cy="1576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76197" cy="1576578"/>
            </a:xfrm>
            <a:custGeom>
              <a:avLst/>
              <a:gdLst/>
              <a:ahLst/>
              <a:cxnLst/>
              <a:rect r="r" b="b" t="t" l="l"/>
              <a:pathLst>
                <a:path h="1576578" w="1576197">
                  <a:moveTo>
                    <a:pt x="1344422" y="1576578"/>
                  </a:moveTo>
                  <a:lnTo>
                    <a:pt x="231775" y="1576578"/>
                  </a:lnTo>
                  <a:cubicBezTo>
                    <a:pt x="103378" y="1576578"/>
                    <a:pt x="0" y="1472819"/>
                    <a:pt x="0" y="1344803"/>
                  </a:cubicBezTo>
                  <a:lnTo>
                    <a:pt x="0" y="231775"/>
                  </a:lnTo>
                  <a:cubicBezTo>
                    <a:pt x="0" y="103759"/>
                    <a:pt x="103378" y="0"/>
                    <a:pt x="231775" y="0"/>
                  </a:cubicBezTo>
                  <a:lnTo>
                    <a:pt x="1344422" y="0"/>
                  </a:lnTo>
                  <a:cubicBezTo>
                    <a:pt x="1472438" y="0"/>
                    <a:pt x="1576197" y="103759"/>
                    <a:pt x="1576197" y="231775"/>
                  </a:cubicBezTo>
                  <a:lnTo>
                    <a:pt x="1576197" y="1344803"/>
                  </a:lnTo>
                  <a:cubicBezTo>
                    <a:pt x="1576197" y="1472819"/>
                    <a:pt x="1472438" y="1576578"/>
                    <a:pt x="1344422" y="1576578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4272750"/>
            <a:ext cx="5893350" cy="4507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3"/>
              </a:lnSpc>
            </a:pPr>
          </a:p>
          <a:p>
            <a:pPr algn="l">
              <a:lnSpc>
                <a:spcPts val="3983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Managing attendance and LMS data requires a structured governance framework to ensure integration, security, analytics, and cost efficiency. Challenges include data consistency, reporting accuracy, and scalability.</a:t>
            </a:r>
          </a:p>
          <a:p>
            <a:pPr algn="l">
              <a:lnSpc>
                <a:spcPts val="3983"/>
              </a:lnSpc>
            </a:pPr>
          </a:p>
          <a:p>
            <a:pPr algn="l">
              <a:lnSpc>
                <a:spcPts val="3983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281123" y="4612662"/>
            <a:ext cx="7774401" cy="434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4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1.D</a:t>
            </a: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ata Integration &amp; Management – Centralized database with ETL pipelines for clean, unified data. </a:t>
            </a:r>
          </a:p>
          <a:p>
            <a:pPr algn="l">
              <a:lnSpc>
                <a:spcPts val="3864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2.Analytics &amp; Reporting – Dashboards tracking student count, withdrawals, enrollment, attendance, and completion rates. </a:t>
            </a:r>
          </a:p>
          <a:p>
            <a:pPr algn="l">
              <a:lnSpc>
                <a:spcPts val="3864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3.Ad-hoc Reporting for CEO – Interactive dashboard with filters for dynamic analysis of attendance trends.</a:t>
            </a:r>
          </a:p>
          <a:p>
            <a:pPr algn="l">
              <a:lnSpc>
                <a:spcPts val="3864"/>
              </a:lnSpc>
            </a:pPr>
          </a:p>
          <a:p>
            <a:pPr algn="l">
              <a:lnSpc>
                <a:spcPts val="3864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-1167850" y="3539325"/>
            <a:ext cx="58933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000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Problem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74974" y="3253221"/>
            <a:ext cx="5893350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000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Solution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207">
            <a:off x="-31982" y="548050"/>
            <a:ext cx="12576464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16632250" y="715348"/>
            <a:ext cx="2909694" cy="2910300"/>
            <a:chOff x="0" y="0"/>
            <a:chExt cx="3879592" cy="3880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79596" cy="3880358"/>
            </a:xfrm>
            <a:custGeom>
              <a:avLst/>
              <a:gdLst/>
              <a:ahLst/>
              <a:cxnLst/>
              <a:rect r="r" b="b" t="t" l="l"/>
              <a:pathLst>
                <a:path h="3880358" w="3879596">
                  <a:moveTo>
                    <a:pt x="3309112" y="3880358"/>
                  </a:moveTo>
                  <a:lnTo>
                    <a:pt x="570484" y="3880358"/>
                  </a:lnTo>
                  <a:cubicBezTo>
                    <a:pt x="254508" y="3880358"/>
                    <a:pt x="0" y="3625088"/>
                    <a:pt x="0" y="3309874"/>
                  </a:cubicBezTo>
                  <a:lnTo>
                    <a:pt x="0" y="570484"/>
                  </a:lnTo>
                  <a:cubicBezTo>
                    <a:pt x="0" y="255397"/>
                    <a:pt x="254508" y="0"/>
                    <a:pt x="570484" y="0"/>
                  </a:cubicBezTo>
                  <a:lnTo>
                    <a:pt x="3309112" y="0"/>
                  </a:lnTo>
                  <a:cubicBezTo>
                    <a:pt x="3624326" y="0"/>
                    <a:pt x="3879596" y="255397"/>
                    <a:pt x="3879596" y="570484"/>
                  </a:cubicBezTo>
                  <a:lnTo>
                    <a:pt x="3879596" y="3309874"/>
                  </a:lnTo>
                  <a:cubicBezTo>
                    <a:pt x="3879596" y="3625088"/>
                    <a:pt x="3624199" y="3880358"/>
                    <a:pt x="3309112" y="3880358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025150" y="-857950"/>
            <a:ext cx="2097604" cy="2098042"/>
            <a:chOff x="0" y="0"/>
            <a:chExt cx="2796805" cy="27973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6794" cy="2797429"/>
            </a:xfrm>
            <a:custGeom>
              <a:avLst/>
              <a:gdLst/>
              <a:ahLst/>
              <a:cxnLst/>
              <a:rect r="r" b="b" t="t" l="l"/>
              <a:pathLst>
                <a:path h="2797429" w="2796794">
                  <a:moveTo>
                    <a:pt x="2385568" y="2797429"/>
                  </a:moveTo>
                  <a:lnTo>
                    <a:pt x="411226" y="2797429"/>
                  </a:lnTo>
                  <a:cubicBezTo>
                    <a:pt x="183515" y="2797429"/>
                    <a:pt x="0" y="2613279"/>
                    <a:pt x="0" y="2386076"/>
                  </a:cubicBezTo>
                  <a:lnTo>
                    <a:pt x="0" y="411226"/>
                  </a:lnTo>
                  <a:cubicBezTo>
                    <a:pt x="0" y="184023"/>
                    <a:pt x="183515" y="0"/>
                    <a:pt x="411226" y="0"/>
                  </a:cubicBezTo>
                  <a:lnTo>
                    <a:pt x="2385568" y="0"/>
                  </a:lnTo>
                  <a:cubicBezTo>
                    <a:pt x="2612771" y="0"/>
                    <a:pt x="2796794" y="184023"/>
                    <a:pt x="2796794" y="411226"/>
                  </a:cubicBezTo>
                  <a:lnTo>
                    <a:pt x="2796794" y="2386076"/>
                  </a:lnTo>
                  <a:cubicBezTo>
                    <a:pt x="2796794" y="2613279"/>
                    <a:pt x="2612771" y="2797302"/>
                    <a:pt x="2385568" y="2797302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7" id="7"/>
          <p:cNvSpPr/>
          <p:nvPr/>
        </p:nvSpPr>
        <p:spPr>
          <a:xfrm rot="7200">
            <a:off x="9202765" y="9739050"/>
            <a:ext cx="9094670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4725500" y="9000850"/>
            <a:ext cx="2214246" cy="2214706"/>
            <a:chOff x="0" y="0"/>
            <a:chExt cx="2952328" cy="29529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52242" cy="2953004"/>
            </a:xfrm>
            <a:custGeom>
              <a:avLst/>
              <a:gdLst/>
              <a:ahLst/>
              <a:cxnLst/>
              <a:rect r="r" b="b" t="t" l="l"/>
              <a:pathLst>
                <a:path h="2953004" w="2952242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087650" y="9638350"/>
            <a:ext cx="1182198" cy="1182444"/>
            <a:chOff x="0" y="0"/>
            <a:chExt cx="1576264" cy="1576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76197" cy="1576578"/>
            </a:xfrm>
            <a:custGeom>
              <a:avLst/>
              <a:gdLst/>
              <a:ahLst/>
              <a:cxnLst/>
              <a:rect r="r" b="b" t="t" l="l"/>
              <a:pathLst>
                <a:path h="1576578" w="1576197">
                  <a:moveTo>
                    <a:pt x="1344422" y="1576578"/>
                  </a:moveTo>
                  <a:lnTo>
                    <a:pt x="231775" y="1576578"/>
                  </a:lnTo>
                  <a:cubicBezTo>
                    <a:pt x="103378" y="1576578"/>
                    <a:pt x="0" y="1472819"/>
                    <a:pt x="0" y="1344803"/>
                  </a:cubicBezTo>
                  <a:lnTo>
                    <a:pt x="0" y="231775"/>
                  </a:lnTo>
                  <a:cubicBezTo>
                    <a:pt x="0" y="103759"/>
                    <a:pt x="103378" y="0"/>
                    <a:pt x="231775" y="0"/>
                  </a:cubicBezTo>
                  <a:lnTo>
                    <a:pt x="1344422" y="0"/>
                  </a:lnTo>
                  <a:cubicBezTo>
                    <a:pt x="1472438" y="0"/>
                    <a:pt x="1576197" y="103759"/>
                    <a:pt x="1576197" y="231775"/>
                  </a:cubicBezTo>
                  <a:lnTo>
                    <a:pt x="1576197" y="1344803"/>
                  </a:lnTo>
                  <a:cubicBezTo>
                    <a:pt x="1576197" y="1472819"/>
                    <a:pt x="1472438" y="1576578"/>
                    <a:pt x="1344422" y="1576578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732074" y="3159633"/>
            <a:ext cx="5893350" cy="1983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3"/>
              </a:lnSpc>
            </a:pPr>
          </a:p>
          <a:p>
            <a:pPr algn="l">
              <a:lnSpc>
                <a:spcPts val="3983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Sending and sharing the file among team members causes errors and issues related to verifying versions and data formatting.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3169158"/>
            <a:ext cx="7774401" cy="23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4"/>
              </a:lnSpc>
            </a:pPr>
          </a:p>
          <a:p>
            <a:pPr algn="l">
              <a:lnSpc>
                <a:spcPts val="3864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Standardize the file name and path, and use consistent naming conventions to avoid conflicts or errors when sharing data among team members.</a:t>
            </a:r>
          </a:p>
          <a:p>
            <a:pPr algn="l">
              <a:lnSpc>
                <a:spcPts val="3864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-1167850" y="2160973"/>
            <a:ext cx="58933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000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Problem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74974" y="2100013"/>
            <a:ext cx="5893350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b="true" sz="4000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Solution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2549" y="6027854"/>
            <a:ext cx="5893350" cy="1983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3"/>
              </a:lnSpc>
            </a:pPr>
          </a:p>
          <a:p>
            <a:pPr algn="l">
              <a:lnSpc>
                <a:spcPts val="3983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Inconsistent date data leads to difficulties in correctly analyzing and processing the data.</a:t>
            </a:r>
          </a:p>
          <a:p>
            <a:pPr algn="l">
              <a:lnSpc>
                <a:spcPts val="3983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6037379"/>
            <a:ext cx="7774401" cy="23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4"/>
              </a:lnSpc>
            </a:pPr>
          </a:p>
          <a:p>
            <a:pPr algn="l">
              <a:lnSpc>
                <a:spcPts val="3864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Convert the dates to a string variable first, then reformat them into a unified date format to ensure data consistency.</a:t>
            </a:r>
          </a:p>
          <a:p>
            <a:pPr algn="l">
              <a:lnSpc>
                <a:spcPts val="3864"/>
              </a:lnSpc>
            </a:pPr>
          </a:p>
        </p:txBody>
      </p:sp>
      <p:sp>
        <p:nvSpPr>
          <p:cNvPr name="AutoShape 18" id="18"/>
          <p:cNvSpPr/>
          <p:nvPr/>
        </p:nvSpPr>
        <p:spPr>
          <a:xfrm>
            <a:off x="-31982" y="6058852"/>
            <a:ext cx="12576450" cy="1905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none" len="sm" w="sm"/>
            <a:tailEnd type="oval" len="lg" w="lg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142">
            <a:off x="-31981" y="548050"/>
            <a:ext cx="15809861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-728650" y="1980000"/>
            <a:ext cx="2214246" cy="2214706"/>
            <a:chOff x="0" y="0"/>
            <a:chExt cx="2952328" cy="29529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52242" cy="2953004"/>
            </a:xfrm>
            <a:custGeom>
              <a:avLst/>
              <a:gdLst/>
              <a:ahLst/>
              <a:cxnLst/>
              <a:rect r="r" b="b" t="t" l="l"/>
              <a:pathLst>
                <a:path h="2953004" w="2952242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5" id="5"/>
          <p:cNvSpPr/>
          <p:nvPr/>
        </p:nvSpPr>
        <p:spPr>
          <a:xfrm rot="7107">
            <a:off x="9084615" y="9739050"/>
            <a:ext cx="9213470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835350" y="9481650"/>
            <a:ext cx="1182198" cy="1182444"/>
            <a:chOff x="0" y="0"/>
            <a:chExt cx="1576264" cy="15765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76197" cy="1576578"/>
            </a:xfrm>
            <a:custGeom>
              <a:avLst/>
              <a:gdLst/>
              <a:ahLst/>
              <a:cxnLst/>
              <a:rect r="r" b="b" t="t" l="l"/>
              <a:pathLst>
                <a:path h="1576578" w="1576197">
                  <a:moveTo>
                    <a:pt x="1344422" y="1576578"/>
                  </a:moveTo>
                  <a:lnTo>
                    <a:pt x="231775" y="1576578"/>
                  </a:lnTo>
                  <a:cubicBezTo>
                    <a:pt x="103378" y="1576578"/>
                    <a:pt x="0" y="1472819"/>
                    <a:pt x="0" y="1344803"/>
                  </a:cubicBezTo>
                  <a:lnTo>
                    <a:pt x="0" y="231775"/>
                  </a:lnTo>
                  <a:cubicBezTo>
                    <a:pt x="0" y="103759"/>
                    <a:pt x="103378" y="0"/>
                    <a:pt x="231775" y="0"/>
                  </a:cubicBezTo>
                  <a:lnTo>
                    <a:pt x="1344422" y="0"/>
                  </a:lnTo>
                  <a:cubicBezTo>
                    <a:pt x="1472438" y="0"/>
                    <a:pt x="1576197" y="103759"/>
                    <a:pt x="1576197" y="231775"/>
                  </a:cubicBezTo>
                  <a:lnTo>
                    <a:pt x="1576197" y="1344803"/>
                  </a:lnTo>
                  <a:cubicBezTo>
                    <a:pt x="1576197" y="1472819"/>
                    <a:pt x="1472438" y="1576578"/>
                    <a:pt x="1344422" y="1576578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486650" y="3942374"/>
            <a:ext cx="1680806" cy="1681156"/>
            <a:chOff x="0" y="0"/>
            <a:chExt cx="2241075" cy="22415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1042" cy="2241550"/>
            </a:xfrm>
            <a:custGeom>
              <a:avLst/>
              <a:gdLst/>
              <a:ahLst/>
              <a:cxnLst/>
              <a:rect r="r" b="b" t="t" l="l"/>
              <a:pathLst>
                <a:path h="2241550" w="2241042">
                  <a:moveTo>
                    <a:pt x="1911477" y="2241550"/>
                  </a:moveTo>
                  <a:lnTo>
                    <a:pt x="329565" y="2241550"/>
                  </a:lnTo>
                  <a:cubicBezTo>
                    <a:pt x="147066" y="2241550"/>
                    <a:pt x="0" y="2093976"/>
                    <a:pt x="0" y="1911985"/>
                  </a:cubicBezTo>
                  <a:lnTo>
                    <a:pt x="0" y="329565"/>
                  </a:lnTo>
                  <a:cubicBezTo>
                    <a:pt x="0" y="147447"/>
                    <a:pt x="147066" y="0"/>
                    <a:pt x="329565" y="0"/>
                  </a:cubicBezTo>
                  <a:lnTo>
                    <a:pt x="1911477" y="0"/>
                  </a:lnTo>
                  <a:cubicBezTo>
                    <a:pt x="2093468" y="0"/>
                    <a:pt x="2241042" y="147447"/>
                    <a:pt x="2241042" y="329565"/>
                  </a:cubicBezTo>
                  <a:lnTo>
                    <a:pt x="2241042" y="1911985"/>
                  </a:lnTo>
                  <a:cubicBezTo>
                    <a:pt x="2241042" y="2093976"/>
                    <a:pt x="2093595" y="2241550"/>
                    <a:pt x="1911477" y="2241550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010755" y="3809024"/>
            <a:ext cx="12147741" cy="529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These analyses contributed to enhancing data quality and supporting data-driven decision-making.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  F</a:t>
            </a: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actors influencing attendance and dropout rates were identified.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This data can be used to improve training programs and enhance the learning experience.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 Trends and patterns in student performance were uncovered, helping to identify areas in need of improvement.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 These analyses provide insights into the effectiveness of teaching strategies used in the training courses.</a:t>
            </a:r>
          </a:p>
          <a:p>
            <a:pPr algn="l">
              <a:lnSpc>
                <a:spcPts val="424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793600"/>
            <a:ext cx="15252150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5599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142">
            <a:off x="-31981" y="548050"/>
            <a:ext cx="15809861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-728650" y="1980000"/>
            <a:ext cx="2214246" cy="2214706"/>
            <a:chOff x="0" y="0"/>
            <a:chExt cx="2952328" cy="29529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52242" cy="2953004"/>
            </a:xfrm>
            <a:custGeom>
              <a:avLst/>
              <a:gdLst/>
              <a:ahLst/>
              <a:cxnLst/>
              <a:rect r="r" b="b" t="t" l="l"/>
              <a:pathLst>
                <a:path h="2953004" w="2952242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5" id="5"/>
          <p:cNvSpPr/>
          <p:nvPr/>
        </p:nvSpPr>
        <p:spPr>
          <a:xfrm rot="7107">
            <a:off x="9084615" y="9739050"/>
            <a:ext cx="9213470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835350" y="9481650"/>
            <a:ext cx="1182198" cy="1182444"/>
            <a:chOff x="0" y="0"/>
            <a:chExt cx="1576264" cy="15765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76197" cy="1576578"/>
            </a:xfrm>
            <a:custGeom>
              <a:avLst/>
              <a:gdLst/>
              <a:ahLst/>
              <a:cxnLst/>
              <a:rect r="r" b="b" t="t" l="l"/>
              <a:pathLst>
                <a:path h="1576578" w="1576197">
                  <a:moveTo>
                    <a:pt x="1344422" y="1576578"/>
                  </a:moveTo>
                  <a:lnTo>
                    <a:pt x="231775" y="1576578"/>
                  </a:lnTo>
                  <a:cubicBezTo>
                    <a:pt x="103378" y="1576578"/>
                    <a:pt x="0" y="1472819"/>
                    <a:pt x="0" y="1344803"/>
                  </a:cubicBezTo>
                  <a:lnTo>
                    <a:pt x="0" y="231775"/>
                  </a:lnTo>
                  <a:cubicBezTo>
                    <a:pt x="0" y="103759"/>
                    <a:pt x="103378" y="0"/>
                    <a:pt x="231775" y="0"/>
                  </a:cubicBezTo>
                  <a:lnTo>
                    <a:pt x="1344422" y="0"/>
                  </a:lnTo>
                  <a:cubicBezTo>
                    <a:pt x="1472438" y="0"/>
                    <a:pt x="1576197" y="103759"/>
                    <a:pt x="1576197" y="231775"/>
                  </a:cubicBezTo>
                  <a:lnTo>
                    <a:pt x="1576197" y="1344803"/>
                  </a:lnTo>
                  <a:cubicBezTo>
                    <a:pt x="1576197" y="1472819"/>
                    <a:pt x="1472438" y="1576578"/>
                    <a:pt x="1344422" y="1576578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486650" y="3942374"/>
            <a:ext cx="1680806" cy="1681156"/>
            <a:chOff x="0" y="0"/>
            <a:chExt cx="2241075" cy="22415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1042" cy="2241550"/>
            </a:xfrm>
            <a:custGeom>
              <a:avLst/>
              <a:gdLst/>
              <a:ahLst/>
              <a:cxnLst/>
              <a:rect r="r" b="b" t="t" l="l"/>
              <a:pathLst>
                <a:path h="2241550" w="2241042">
                  <a:moveTo>
                    <a:pt x="1911477" y="2241550"/>
                  </a:moveTo>
                  <a:lnTo>
                    <a:pt x="329565" y="2241550"/>
                  </a:lnTo>
                  <a:cubicBezTo>
                    <a:pt x="147066" y="2241550"/>
                    <a:pt x="0" y="2093976"/>
                    <a:pt x="0" y="1911985"/>
                  </a:cubicBezTo>
                  <a:lnTo>
                    <a:pt x="0" y="329565"/>
                  </a:lnTo>
                  <a:cubicBezTo>
                    <a:pt x="0" y="147447"/>
                    <a:pt x="147066" y="0"/>
                    <a:pt x="329565" y="0"/>
                  </a:cubicBezTo>
                  <a:lnTo>
                    <a:pt x="1911477" y="0"/>
                  </a:lnTo>
                  <a:cubicBezTo>
                    <a:pt x="2093468" y="0"/>
                    <a:pt x="2241042" y="147447"/>
                    <a:pt x="2241042" y="329565"/>
                  </a:cubicBezTo>
                  <a:lnTo>
                    <a:pt x="2241042" y="1911985"/>
                  </a:lnTo>
                  <a:cubicBezTo>
                    <a:pt x="2241042" y="2093976"/>
                    <a:pt x="2093595" y="2241550"/>
                    <a:pt x="1911477" y="2241550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903158" y="4061356"/>
            <a:ext cx="13165930" cy="4760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Holidays should be taken into account before scheduling new courses, as they may impact attendance and completion rates.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 A high dropout rate and frequent absences were observed in certain courses, such as Distribution Computation, possibly due to the course’s difficulty or  the workload of its content.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 Conversely, courses like Python and Introduction to AI showed high completion rates and low absenteeism, which may be attributed to their engaging content or the high demand for these fields.</a:t>
            </a:r>
          </a:p>
          <a:p>
            <a:pPr algn="l">
              <a:lnSpc>
                <a:spcPts val="424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793600"/>
            <a:ext cx="15252150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5599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17850" y="8813998"/>
            <a:ext cx="2909694" cy="2910300"/>
            <a:chOff x="0" y="0"/>
            <a:chExt cx="3879592" cy="388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9596" cy="3880358"/>
            </a:xfrm>
            <a:custGeom>
              <a:avLst/>
              <a:gdLst/>
              <a:ahLst/>
              <a:cxnLst/>
              <a:rect r="r" b="b" t="t" l="l"/>
              <a:pathLst>
                <a:path h="3880358" w="3879596">
                  <a:moveTo>
                    <a:pt x="3309112" y="3880358"/>
                  </a:moveTo>
                  <a:lnTo>
                    <a:pt x="570484" y="3880358"/>
                  </a:lnTo>
                  <a:cubicBezTo>
                    <a:pt x="254508" y="3880358"/>
                    <a:pt x="0" y="3625088"/>
                    <a:pt x="0" y="3309874"/>
                  </a:cubicBezTo>
                  <a:lnTo>
                    <a:pt x="0" y="570484"/>
                  </a:lnTo>
                  <a:cubicBezTo>
                    <a:pt x="0" y="255397"/>
                    <a:pt x="254508" y="0"/>
                    <a:pt x="570484" y="0"/>
                  </a:cubicBezTo>
                  <a:lnTo>
                    <a:pt x="3309112" y="0"/>
                  </a:lnTo>
                  <a:cubicBezTo>
                    <a:pt x="3624326" y="0"/>
                    <a:pt x="3879596" y="255397"/>
                    <a:pt x="3879596" y="570484"/>
                  </a:cubicBezTo>
                  <a:lnTo>
                    <a:pt x="3879596" y="3309874"/>
                  </a:lnTo>
                  <a:cubicBezTo>
                    <a:pt x="3879596" y="3625088"/>
                    <a:pt x="3624199" y="3880358"/>
                    <a:pt x="3309112" y="3880358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4" id="4"/>
          <p:cNvSpPr/>
          <p:nvPr/>
        </p:nvSpPr>
        <p:spPr>
          <a:xfrm rot="9537">
            <a:off x="11431962" y="9739050"/>
            <a:ext cx="6866276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7365398" y="4460666"/>
            <a:ext cx="1855154" cy="1855540"/>
            <a:chOff x="0" y="0"/>
            <a:chExt cx="2473539" cy="24740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73579" cy="2474087"/>
            </a:xfrm>
            <a:custGeom>
              <a:avLst/>
              <a:gdLst/>
              <a:ahLst/>
              <a:cxnLst/>
              <a:rect r="r" b="b" t="t" l="l"/>
              <a:pathLst>
                <a:path h="2474087" w="2473579">
                  <a:moveTo>
                    <a:pt x="2109851" y="2474087"/>
                  </a:moveTo>
                  <a:lnTo>
                    <a:pt x="363728" y="2474087"/>
                  </a:lnTo>
                  <a:cubicBezTo>
                    <a:pt x="162306" y="2474087"/>
                    <a:pt x="0" y="2311273"/>
                    <a:pt x="0" y="2110359"/>
                  </a:cubicBezTo>
                  <a:lnTo>
                    <a:pt x="0" y="363728"/>
                  </a:lnTo>
                  <a:cubicBezTo>
                    <a:pt x="0" y="162814"/>
                    <a:pt x="162306" y="0"/>
                    <a:pt x="363728" y="0"/>
                  </a:cubicBezTo>
                  <a:lnTo>
                    <a:pt x="2109851" y="0"/>
                  </a:lnTo>
                  <a:cubicBezTo>
                    <a:pt x="2310765" y="0"/>
                    <a:pt x="2473579" y="162814"/>
                    <a:pt x="2473579" y="363728"/>
                  </a:cubicBezTo>
                  <a:lnTo>
                    <a:pt x="2473579" y="2110359"/>
                  </a:lnTo>
                  <a:cubicBezTo>
                    <a:pt x="2473579" y="2311273"/>
                    <a:pt x="2310765" y="2474087"/>
                    <a:pt x="2109851" y="2474087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7" id="7"/>
          <p:cNvSpPr/>
          <p:nvPr/>
        </p:nvSpPr>
        <p:spPr>
          <a:xfrm rot="5607">
            <a:off x="-31983" y="548050"/>
            <a:ext cx="11678866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488600" y="1087200"/>
            <a:ext cx="4441800" cy="8112600"/>
          </a:xfrm>
          <a:custGeom>
            <a:avLst/>
            <a:gdLst/>
            <a:ahLst/>
            <a:cxnLst/>
            <a:rect r="r" b="b" t="t" l="l"/>
            <a:pathLst>
              <a:path h="8112600" w="4441800">
                <a:moveTo>
                  <a:pt x="0" y="0"/>
                </a:moveTo>
                <a:lnTo>
                  <a:pt x="4441800" y="0"/>
                </a:lnTo>
                <a:lnTo>
                  <a:pt x="4441800" y="8112600"/>
                </a:lnTo>
                <a:lnTo>
                  <a:pt x="0" y="8112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6286" t="0" r="-67768" b="-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19225" y="2315694"/>
            <a:ext cx="9912750" cy="646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</a:p>
          <a:p>
            <a:pPr algn="l">
              <a:lnSpc>
                <a:spcPts val="4680"/>
              </a:lnSpc>
            </a:pPr>
            <a:r>
              <a:rPr lang="en-US" sz="3099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The Capstone Project focuses on data management and governance within a Learning Management System (LMS).</a:t>
            </a:r>
          </a:p>
          <a:p>
            <a:pPr algn="l">
              <a:lnSpc>
                <a:spcPts val="4680"/>
              </a:lnSpc>
            </a:pPr>
            <a:r>
              <a:rPr lang="en-US" sz="3099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•The LMS was initially developed quickly to meet</a:t>
            </a:r>
            <a:r>
              <a:rPr lang="en-US" sz="3099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 urgent online learning needs.</a:t>
            </a:r>
          </a:p>
          <a:p>
            <a:pPr algn="l">
              <a:lnSpc>
                <a:spcPts val="4680"/>
              </a:lnSpc>
            </a:pPr>
            <a:r>
              <a:rPr lang="en-US" sz="3099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•The system lacks proper reporting, automation, and governance, leading to inefficiencies.</a:t>
            </a:r>
          </a:p>
          <a:p>
            <a:pPr algn="l">
              <a:lnSpc>
                <a:spcPts val="4680"/>
              </a:lnSpc>
            </a:pPr>
            <a:r>
              <a:rPr lang="en-US" sz="3099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•This pr</a:t>
            </a:r>
            <a:r>
              <a:rPr lang="en-US" sz="3099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oject aims to enhance data integrity, improve analytics, and establish governance frameworks.</a:t>
            </a:r>
          </a:p>
          <a:p>
            <a:pPr algn="l" marL="1141724" indent="-570862" lvl="1">
              <a:lnSpc>
                <a:spcPts val="46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19225" y="1068150"/>
            <a:ext cx="4191569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5599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142">
            <a:off x="-31981" y="548050"/>
            <a:ext cx="15809861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-728650" y="1980000"/>
            <a:ext cx="2214246" cy="2214706"/>
            <a:chOff x="0" y="0"/>
            <a:chExt cx="2952328" cy="29529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52242" cy="2953004"/>
            </a:xfrm>
            <a:custGeom>
              <a:avLst/>
              <a:gdLst/>
              <a:ahLst/>
              <a:cxnLst/>
              <a:rect r="r" b="b" t="t" l="l"/>
              <a:pathLst>
                <a:path h="2953004" w="2952242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5" id="5"/>
          <p:cNvSpPr/>
          <p:nvPr/>
        </p:nvSpPr>
        <p:spPr>
          <a:xfrm rot="7107">
            <a:off x="9084615" y="9739050"/>
            <a:ext cx="9213470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835350" y="9481650"/>
            <a:ext cx="1182198" cy="1182444"/>
            <a:chOff x="0" y="0"/>
            <a:chExt cx="1576264" cy="15765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76197" cy="1576578"/>
            </a:xfrm>
            <a:custGeom>
              <a:avLst/>
              <a:gdLst/>
              <a:ahLst/>
              <a:cxnLst/>
              <a:rect r="r" b="b" t="t" l="l"/>
              <a:pathLst>
                <a:path h="1576578" w="1576197">
                  <a:moveTo>
                    <a:pt x="1344422" y="1576578"/>
                  </a:moveTo>
                  <a:lnTo>
                    <a:pt x="231775" y="1576578"/>
                  </a:lnTo>
                  <a:cubicBezTo>
                    <a:pt x="103378" y="1576578"/>
                    <a:pt x="0" y="1472819"/>
                    <a:pt x="0" y="1344803"/>
                  </a:cubicBezTo>
                  <a:lnTo>
                    <a:pt x="0" y="231775"/>
                  </a:lnTo>
                  <a:cubicBezTo>
                    <a:pt x="0" y="103759"/>
                    <a:pt x="103378" y="0"/>
                    <a:pt x="231775" y="0"/>
                  </a:cubicBezTo>
                  <a:lnTo>
                    <a:pt x="1344422" y="0"/>
                  </a:lnTo>
                  <a:cubicBezTo>
                    <a:pt x="1472438" y="0"/>
                    <a:pt x="1576197" y="103759"/>
                    <a:pt x="1576197" y="231775"/>
                  </a:cubicBezTo>
                  <a:lnTo>
                    <a:pt x="1576197" y="1344803"/>
                  </a:lnTo>
                  <a:cubicBezTo>
                    <a:pt x="1576197" y="1472819"/>
                    <a:pt x="1472438" y="1576578"/>
                    <a:pt x="1344422" y="1576578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486650" y="3942374"/>
            <a:ext cx="1680806" cy="1681156"/>
            <a:chOff x="0" y="0"/>
            <a:chExt cx="2241075" cy="22415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1042" cy="2241550"/>
            </a:xfrm>
            <a:custGeom>
              <a:avLst/>
              <a:gdLst/>
              <a:ahLst/>
              <a:cxnLst/>
              <a:rect r="r" b="b" t="t" l="l"/>
              <a:pathLst>
                <a:path h="2241550" w="2241042">
                  <a:moveTo>
                    <a:pt x="1911477" y="2241550"/>
                  </a:moveTo>
                  <a:lnTo>
                    <a:pt x="329565" y="2241550"/>
                  </a:lnTo>
                  <a:cubicBezTo>
                    <a:pt x="147066" y="2241550"/>
                    <a:pt x="0" y="2093976"/>
                    <a:pt x="0" y="1911985"/>
                  </a:cubicBezTo>
                  <a:lnTo>
                    <a:pt x="0" y="329565"/>
                  </a:lnTo>
                  <a:cubicBezTo>
                    <a:pt x="0" y="147447"/>
                    <a:pt x="147066" y="0"/>
                    <a:pt x="329565" y="0"/>
                  </a:cubicBezTo>
                  <a:lnTo>
                    <a:pt x="1911477" y="0"/>
                  </a:lnTo>
                  <a:cubicBezTo>
                    <a:pt x="2093468" y="0"/>
                    <a:pt x="2241042" y="147447"/>
                    <a:pt x="2241042" y="329565"/>
                  </a:cubicBezTo>
                  <a:lnTo>
                    <a:pt x="2241042" y="1911985"/>
                  </a:lnTo>
                  <a:cubicBezTo>
                    <a:pt x="2241042" y="2093976"/>
                    <a:pt x="2093595" y="2241550"/>
                    <a:pt x="1911477" y="2241550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256919" y="5143500"/>
            <a:ext cx="13774161" cy="32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Data cleaning and consistency →  Process data to ensure accuracy and reliability by removing duplicates and ensuring consistent formatting.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Advanced analytics &amp; reporting → Utilize Power BI/Tableau for real-time insights.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Data governance policies → Enhance security, privacy, and consistency of data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793600"/>
            <a:ext cx="15252150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5599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Project Goals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56919" y="3925702"/>
            <a:ext cx="14023931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The project aims to build a well-structured, efficient, and scalable LMS by addressing the following: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142">
            <a:off x="-31981" y="548050"/>
            <a:ext cx="15809861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-728650" y="1980000"/>
            <a:ext cx="2214246" cy="2214706"/>
            <a:chOff x="0" y="0"/>
            <a:chExt cx="2952328" cy="29529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52242" cy="2953004"/>
            </a:xfrm>
            <a:custGeom>
              <a:avLst/>
              <a:gdLst/>
              <a:ahLst/>
              <a:cxnLst/>
              <a:rect r="r" b="b" t="t" l="l"/>
              <a:pathLst>
                <a:path h="2953004" w="2952242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5" id="5"/>
          <p:cNvSpPr/>
          <p:nvPr/>
        </p:nvSpPr>
        <p:spPr>
          <a:xfrm rot="7107">
            <a:off x="9084615" y="9739050"/>
            <a:ext cx="9213470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835350" y="9481650"/>
            <a:ext cx="1182198" cy="1182444"/>
            <a:chOff x="0" y="0"/>
            <a:chExt cx="1576264" cy="15765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76197" cy="1576578"/>
            </a:xfrm>
            <a:custGeom>
              <a:avLst/>
              <a:gdLst/>
              <a:ahLst/>
              <a:cxnLst/>
              <a:rect r="r" b="b" t="t" l="l"/>
              <a:pathLst>
                <a:path h="1576578" w="1576197">
                  <a:moveTo>
                    <a:pt x="1344422" y="1576578"/>
                  </a:moveTo>
                  <a:lnTo>
                    <a:pt x="231775" y="1576578"/>
                  </a:lnTo>
                  <a:cubicBezTo>
                    <a:pt x="103378" y="1576578"/>
                    <a:pt x="0" y="1472819"/>
                    <a:pt x="0" y="1344803"/>
                  </a:cubicBezTo>
                  <a:lnTo>
                    <a:pt x="0" y="231775"/>
                  </a:lnTo>
                  <a:cubicBezTo>
                    <a:pt x="0" y="103759"/>
                    <a:pt x="103378" y="0"/>
                    <a:pt x="231775" y="0"/>
                  </a:cubicBezTo>
                  <a:lnTo>
                    <a:pt x="1344422" y="0"/>
                  </a:lnTo>
                  <a:cubicBezTo>
                    <a:pt x="1472438" y="0"/>
                    <a:pt x="1576197" y="103759"/>
                    <a:pt x="1576197" y="231775"/>
                  </a:cubicBezTo>
                  <a:lnTo>
                    <a:pt x="1576197" y="1344803"/>
                  </a:lnTo>
                  <a:cubicBezTo>
                    <a:pt x="1576197" y="1472819"/>
                    <a:pt x="1472438" y="1576578"/>
                    <a:pt x="1344422" y="1576578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486650" y="3942374"/>
            <a:ext cx="1680806" cy="1681156"/>
            <a:chOff x="0" y="0"/>
            <a:chExt cx="2241075" cy="22415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1042" cy="2241550"/>
            </a:xfrm>
            <a:custGeom>
              <a:avLst/>
              <a:gdLst/>
              <a:ahLst/>
              <a:cxnLst/>
              <a:rect r="r" b="b" t="t" l="l"/>
              <a:pathLst>
                <a:path h="2241550" w="2241042">
                  <a:moveTo>
                    <a:pt x="1911477" y="2241550"/>
                  </a:moveTo>
                  <a:lnTo>
                    <a:pt x="329565" y="2241550"/>
                  </a:lnTo>
                  <a:cubicBezTo>
                    <a:pt x="147066" y="2241550"/>
                    <a:pt x="0" y="2093976"/>
                    <a:pt x="0" y="1911985"/>
                  </a:cubicBezTo>
                  <a:lnTo>
                    <a:pt x="0" y="329565"/>
                  </a:lnTo>
                  <a:cubicBezTo>
                    <a:pt x="0" y="147447"/>
                    <a:pt x="147066" y="0"/>
                    <a:pt x="329565" y="0"/>
                  </a:cubicBezTo>
                  <a:lnTo>
                    <a:pt x="1911477" y="0"/>
                  </a:lnTo>
                  <a:cubicBezTo>
                    <a:pt x="2093468" y="0"/>
                    <a:pt x="2241042" y="147447"/>
                    <a:pt x="2241042" y="329565"/>
                  </a:cubicBezTo>
                  <a:lnTo>
                    <a:pt x="2241042" y="1911985"/>
                  </a:lnTo>
                  <a:cubicBezTo>
                    <a:pt x="2241042" y="2093976"/>
                    <a:pt x="2093595" y="2241550"/>
                    <a:pt x="1911477" y="2241550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256919" y="4335724"/>
            <a:ext cx="13774161" cy="4226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Attendance 34 files: Records of student attendance (CSV, TSV files).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Center: Data related to educational centers.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Change New Joiners: Information on newly joined students.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Change Requests: Various change request data.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Cohort Assignments: Data on student group allocations.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Cohort Schedule: Schedules for student cohorts.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Student Status: Tracking the status of each student in the system.</a:t>
            </a:r>
          </a:p>
          <a:p>
            <a:pPr algn="l">
              <a:lnSpc>
                <a:spcPts val="424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793600"/>
            <a:ext cx="15252150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5599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Data Understanding &amp; Source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8250" y="-314300"/>
            <a:ext cx="2214246" cy="2214706"/>
            <a:chOff x="0" y="0"/>
            <a:chExt cx="2952328" cy="29529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52242" cy="2953004"/>
            </a:xfrm>
            <a:custGeom>
              <a:avLst/>
              <a:gdLst/>
              <a:ahLst/>
              <a:cxnLst/>
              <a:rect r="r" b="b" t="t" l="l"/>
              <a:pathLst>
                <a:path h="2953004" w="2952242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4" id="4"/>
          <p:cNvSpPr/>
          <p:nvPr/>
        </p:nvSpPr>
        <p:spPr>
          <a:xfrm rot="6602">
            <a:off x="8379466" y="548050"/>
            <a:ext cx="9918468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5" id="5"/>
          <p:cNvGrpSpPr/>
          <p:nvPr/>
        </p:nvGrpSpPr>
        <p:grpSpPr>
          <a:xfrm rot="0">
            <a:off x="16319100" y="1454248"/>
            <a:ext cx="2909694" cy="2910300"/>
            <a:chOff x="0" y="0"/>
            <a:chExt cx="3879592" cy="3880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79596" cy="3880358"/>
            </a:xfrm>
            <a:custGeom>
              <a:avLst/>
              <a:gdLst/>
              <a:ahLst/>
              <a:cxnLst/>
              <a:rect r="r" b="b" t="t" l="l"/>
              <a:pathLst>
                <a:path h="3880358" w="3879596">
                  <a:moveTo>
                    <a:pt x="3309112" y="3880358"/>
                  </a:moveTo>
                  <a:lnTo>
                    <a:pt x="570484" y="3880358"/>
                  </a:lnTo>
                  <a:cubicBezTo>
                    <a:pt x="254508" y="3880358"/>
                    <a:pt x="0" y="3625088"/>
                    <a:pt x="0" y="3309874"/>
                  </a:cubicBezTo>
                  <a:lnTo>
                    <a:pt x="0" y="570484"/>
                  </a:lnTo>
                  <a:cubicBezTo>
                    <a:pt x="0" y="255397"/>
                    <a:pt x="254508" y="0"/>
                    <a:pt x="570484" y="0"/>
                  </a:cubicBezTo>
                  <a:lnTo>
                    <a:pt x="3309112" y="0"/>
                  </a:lnTo>
                  <a:cubicBezTo>
                    <a:pt x="3624326" y="0"/>
                    <a:pt x="3879596" y="255397"/>
                    <a:pt x="3879596" y="570484"/>
                  </a:cubicBezTo>
                  <a:lnTo>
                    <a:pt x="3879596" y="3309874"/>
                  </a:lnTo>
                  <a:cubicBezTo>
                    <a:pt x="3879596" y="3625088"/>
                    <a:pt x="3624199" y="3880358"/>
                    <a:pt x="3309112" y="3880358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7" id="7"/>
          <p:cNvSpPr/>
          <p:nvPr/>
        </p:nvSpPr>
        <p:spPr>
          <a:xfrm rot="7577">
            <a:off x="-31985" y="9739050"/>
            <a:ext cx="8642871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6326422" y="9403854"/>
            <a:ext cx="1070238" cy="1070462"/>
            <a:chOff x="0" y="0"/>
            <a:chExt cx="1426984" cy="14272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26972" cy="1427226"/>
            </a:xfrm>
            <a:custGeom>
              <a:avLst/>
              <a:gdLst/>
              <a:ahLst/>
              <a:cxnLst/>
              <a:rect r="r" b="b" t="t" l="l"/>
              <a:pathLst>
                <a:path h="1427226" w="1426972">
                  <a:moveTo>
                    <a:pt x="1217168" y="1427226"/>
                  </a:moveTo>
                  <a:lnTo>
                    <a:pt x="209804" y="1427226"/>
                  </a:lnTo>
                  <a:cubicBezTo>
                    <a:pt x="93599" y="1427226"/>
                    <a:pt x="0" y="1333373"/>
                    <a:pt x="0" y="1217422"/>
                  </a:cubicBezTo>
                  <a:lnTo>
                    <a:pt x="0" y="209804"/>
                  </a:lnTo>
                  <a:cubicBezTo>
                    <a:pt x="0" y="93980"/>
                    <a:pt x="93599" y="0"/>
                    <a:pt x="209804" y="0"/>
                  </a:cubicBezTo>
                  <a:lnTo>
                    <a:pt x="1217168" y="0"/>
                  </a:lnTo>
                  <a:cubicBezTo>
                    <a:pt x="1333119" y="0"/>
                    <a:pt x="1426972" y="93980"/>
                    <a:pt x="1426972" y="209804"/>
                  </a:cubicBezTo>
                  <a:lnTo>
                    <a:pt x="1426972" y="1217422"/>
                  </a:lnTo>
                  <a:cubicBezTo>
                    <a:pt x="1426972" y="1333373"/>
                    <a:pt x="1332992" y="1427226"/>
                    <a:pt x="1217168" y="1427226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977606" y="4545523"/>
            <a:ext cx="10769373" cy="34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40"/>
              </a:lnSpc>
            </a:pPr>
            <a:r>
              <a:rPr lang="en-US" b="true" sz="11200">
                <a:solidFill>
                  <a:srgbClr val="8F7CAB"/>
                </a:solidFill>
                <a:latin typeface="Roboto Bold"/>
                <a:ea typeface="Roboto Bold"/>
                <a:cs typeface="Roboto Bold"/>
                <a:sym typeface="Roboto Bold"/>
              </a:rPr>
              <a:t>Data Preprocessing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03644" y="1087200"/>
            <a:ext cx="5617571" cy="8112600"/>
          </a:xfrm>
          <a:custGeom>
            <a:avLst/>
            <a:gdLst/>
            <a:ahLst/>
            <a:cxnLst/>
            <a:rect r="r" b="b" t="t" l="l"/>
            <a:pathLst>
              <a:path h="8112600" w="5617571">
                <a:moveTo>
                  <a:pt x="0" y="0"/>
                </a:moveTo>
                <a:lnTo>
                  <a:pt x="5617571" y="0"/>
                </a:lnTo>
                <a:lnTo>
                  <a:pt x="5617571" y="8112600"/>
                </a:lnTo>
                <a:lnTo>
                  <a:pt x="0" y="8112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2058" t="0" r="-74616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092708" y="2150766"/>
            <a:ext cx="2171926" cy="1517268"/>
            <a:chOff x="0" y="0"/>
            <a:chExt cx="2895901" cy="20230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95854" cy="2022983"/>
            </a:xfrm>
            <a:custGeom>
              <a:avLst/>
              <a:gdLst/>
              <a:ahLst/>
              <a:cxnLst/>
              <a:rect r="r" b="b" t="t" l="l"/>
              <a:pathLst>
                <a:path h="2022983" w="2895854">
                  <a:moveTo>
                    <a:pt x="2662047" y="2022983"/>
                  </a:moveTo>
                  <a:lnTo>
                    <a:pt x="233172" y="2022983"/>
                  </a:lnTo>
                  <a:cubicBezTo>
                    <a:pt x="104267" y="2022983"/>
                    <a:pt x="0" y="1926082"/>
                    <a:pt x="0" y="1805559"/>
                  </a:cubicBezTo>
                  <a:lnTo>
                    <a:pt x="0" y="217424"/>
                  </a:lnTo>
                  <a:cubicBezTo>
                    <a:pt x="0" y="96901"/>
                    <a:pt x="104267" y="0"/>
                    <a:pt x="233172" y="0"/>
                  </a:cubicBezTo>
                  <a:lnTo>
                    <a:pt x="2662047" y="0"/>
                  </a:lnTo>
                  <a:cubicBezTo>
                    <a:pt x="2791587" y="0"/>
                    <a:pt x="2895854" y="96901"/>
                    <a:pt x="2895854" y="217424"/>
                  </a:cubicBezTo>
                  <a:lnTo>
                    <a:pt x="2895854" y="1805559"/>
                  </a:lnTo>
                  <a:cubicBezTo>
                    <a:pt x="2895854" y="1926082"/>
                    <a:pt x="2791587" y="2022983"/>
                    <a:pt x="2662047" y="2022983"/>
                  </a:cubicBezTo>
                  <a:close/>
                </a:path>
              </a:pathLst>
            </a:custGeom>
            <a:solidFill>
              <a:srgbClr val="B98DF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376875" y="3211724"/>
            <a:ext cx="1603591" cy="318779"/>
            <a:chOff x="0" y="0"/>
            <a:chExt cx="2138122" cy="4250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38172" cy="425069"/>
            </a:xfrm>
            <a:custGeom>
              <a:avLst/>
              <a:gdLst/>
              <a:ahLst/>
              <a:cxnLst/>
              <a:rect r="r" b="b" t="t" l="l"/>
              <a:pathLst>
                <a:path h="425069" w="2138172">
                  <a:moveTo>
                    <a:pt x="1909953" y="425069"/>
                  </a:moveTo>
                  <a:lnTo>
                    <a:pt x="228219" y="425069"/>
                  </a:lnTo>
                  <a:cubicBezTo>
                    <a:pt x="102108" y="425069"/>
                    <a:pt x="0" y="330073"/>
                    <a:pt x="0" y="212852"/>
                  </a:cubicBezTo>
                  <a:cubicBezTo>
                    <a:pt x="0" y="95631"/>
                    <a:pt x="102108" y="0"/>
                    <a:pt x="228219" y="0"/>
                  </a:cubicBezTo>
                  <a:lnTo>
                    <a:pt x="1909953" y="0"/>
                  </a:lnTo>
                  <a:cubicBezTo>
                    <a:pt x="2036064" y="0"/>
                    <a:pt x="2138172" y="95631"/>
                    <a:pt x="2138172" y="212852"/>
                  </a:cubicBezTo>
                  <a:cubicBezTo>
                    <a:pt x="2138172" y="330073"/>
                    <a:pt x="2036064" y="425069"/>
                    <a:pt x="1909953" y="42506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654044" y="3237265"/>
            <a:ext cx="287865" cy="267695"/>
            <a:chOff x="0" y="0"/>
            <a:chExt cx="383820" cy="3569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83794" cy="356997"/>
            </a:xfrm>
            <a:custGeom>
              <a:avLst/>
              <a:gdLst/>
              <a:ahLst/>
              <a:cxnLst/>
              <a:rect r="r" b="b" t="t" l="l"/>
              <a:pathLst>
                <a:path h="356997" w="383794">
                  <a:moveTo>
                    <a:pt x="383794" y="178816"/>
                  </a:moveTo>
                  <a:cubicBezTo>
                    <a:pt x="383794" y="277114"/>
                    <a:pt x="297815" y="356997"/>
                    <a:pt x="192278" y="356997"/>
                  </a:cubicBezTo>
                  <a:cubicBezTo>
                    <a:pt x="85979" y="356870"/>
                    <a:pt x="0" y="276987"/>
                    <a:pt x="0" y="178816"/>
                  </a:cubicBezTo>
                  <a:cubicBezTo>
                    <a:pt x="0" y="79883"/>
                    <a:pt x="85979" y="0"/>
                    <a:pt x="192278" y="0"/>
                  </a:cubicBezTo>
                  <a:cubicBezTo>
                    <a:pt x="297942" y="0"/>
                    <a:pt x="383794" y="79883"/>
                    <a:pt x="383794" y="178816"/>
                  </a:cubicBezTo>
                  <a:close/>
                </a:path>
              </a:pathLst>
            </a:custGeom>
            <a:solidFill>
              <a:srgbClr val="20202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730632" y="3270666"/>
            <a:ext cx="134689" cy="201386"/>
            <a:chOff x="0" y="0"/>
            <a:chExt cx="179585" cy="26851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9578" cy="268605"/>
            </a:xfrm>
            <a:custGeom>
              <a:avLst/>
              <a:gdLst/>
              <a:ahLst/>
              <a:cxnLst/>
              <a:rect r="r" b="b" t="t" l="l"/>
              <a:pathLst>
                <a:path h="268605" w="179578">
                  <a:moveTo>
                    <a:pt x="0" y="153289"/>
                  </a:moveTo>
                  <a:lnTo>
                    <a:pt x="90170" y="268605"/>
                  </a:lnTo>
                  <a:lnTo>
                    <a:pt x="179578" y="153289"/>
                  </a:lnTo>
                  <a:lnTo>
                    <a:pt x="128905" y="153289"/>
                  </a:lnTo>
                  <a:lnTo>
                    <a:pt x="128905" y="0"/>
                  </a:lnTo>
                  <a:lnTo>
                    <a:pt x="50673" y="0"/>
                  </a:lnTo>
                  <a:lnTo>
                    <a:pt x="50673" y="153289"/>
                  </a:lnTo>
                  <a:lnTo>
                    <a:pt x="0" y="15328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5484627" y="3318118"/>
            <a:ext cx="1092918" cy="111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7"/>
              </a:lnSpc>
            </a:pPr>
            <a:r>
              <a:rPr lang="en-US" sz="1239">
                <a:solidFill>
                  <a:srgbClr val="202020"/>
                </a:solidFill>
                <a:latin typeface="Arimo"/>
                <a:ea typeface="Arimo"/>
                <a:cs typeface="Arimo"/>
                <a:sym typeface="Arimo"/>
              </a:rPr>
              <a:t>DOWNLOAD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5367632" y="2881403"/>
            <a:ext cx="1699194" cy="17191"/>
            <a:chOff x="0" y="0"/>
            <a:chExt cx="2265592" cy="2292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6764" y="16764"/>
              <a:ext cx="2241042" cy="0"/>
            </a:xfrm>
            <a:custGeom>
              <a:avLst/>
              <a:gdLst/>
              <a:ahLst/>
              <a:cxnLst/>
              <a:rect r="r" b="b" t="t" l="l"/>
              <a:pathLst>
                <a:path h="0"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274570" cy="33655"/>
            </a:xfrm>
            <a:custGeom>
              <a:avLst/>
              <a:gdLst/>
              <a:ahLst/>
              <a:cxnLst/>
              <a:rect r="r" b="b" t="t" l="l"/>
              <a:pathLst>
                <a:path h="33655" w="2274570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5367632" y="2699173"/>
            <a:ext cx="1699194" cy="17191"/>
            <a:chOff x="0" y="0"/>
            <a:chExt cx="2265592" cy="2292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6764" y="16764"/>
              <a:ext cx="2241042" cy="0"/>
            </a:xfrm>
            <a:custGeom>
              <a:avLst/>
              <a:gdLst/>
              <a:ahLst/>
              <a:cxnLst/>
              <a:rect r="r" b="b" t="t" l="l"/>
              <a:pathLst>
                <a:path h="0"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274570" cy="33655"/>
            </a:xfrm>
            <a:custGeom>
              <a:avLst/>
              <a:gdLst/>
              <a:ahLst/>
              <a:cxnLst/>
              <a:rect r="r" b="b" t="t" l="l"/>
              <a:pathLst>
                <a:path h="33655" w="2274570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5367632" y="2517926"/>
            <a:ext cx="1699194" cy="17191"/>
            <a:chOff x="0" y="0"/>
            <a:chExt cx="2265592" cy="2292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6764" y="16764"/>
              <a:ext cx="2241042" cy="0"/>
            </a:xfrm>
            <a:custGeom>
              <a:avLst/>
              <a:gdLst/>
              <a:ahLst/>
              <a:cxnLst/>
              <a:rect r="r" b="b" t="t" l="l"/>
              <a:pathLst>
                <a:path h="0"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274570" cy="33655"/>
            </a:xfrm>
            <a:custGeom>
              <a:avLst/>
              <a:gdLst/>
              <a:ahLst/>
              <a:cxnLst/>
              <a:rect r="r" b="b" t="t" l="l"/>
              <a:pathLst>
                <a:path h="33655" w="2274570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5367632" y="2336188"/>
            <a:ext cx="1699194" cy="17191"/>
            <a:chOff x="0" y="0"/>
            <a:chExt cx="2265592" cy="2292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6764" y="16764"/>
              <a:ext cx="2241042" cy="0"/>
            </a:xfrm>
            <a:custGeom>
              <a:avLst/>
              <a:gdLst/>
              <a:ahLst/>
              <a:cxnLst/>
              <a:rect r="r" b="b" t="t" l="l"/>
              <a:pathLst>
                <a:path h="0"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274570" cy="33655"/>
            </a:xfrm>
            <a:custGeom>
              <a:avLst/>
              <a:gdLst/>
              <a:ahLst/>
              <a:cxnLst/>
              <a:rect r="r" b="b" t="t" l="l"/>
              <a:pathLst>
                <a:path h="33655" w="2274570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5367632" y="3063141"/>
            <a:ext cx="1359567" cy="17191"/>
            <a:chOff x="0" y="0"/>
            <a:chExt cx="1812755" cy="2292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16764" y="16764"/>
              <a:ext cx="1788160" cy="0"/>
            </a:xfrm>
            <a:custGeom>
              <a:avLst/>
              <a:gdLst/>
              <a:ahLst/>
              <a:cxnLst/>
              <a:rect r="r" b="b" t="t" l="l"/>
              <a:pathLst>
                <a:path h="0" w="1788160">
                  <a:moveTo>
                    <a:pt x="0" y="0"/>
                  </a:moveTo>
                  <a:lnTo>
                    <a:pt x="17881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821688" cy="33655"/>
            </a:xfrm>
            <a:custGeom>
              <a:avLst/>
              <a:gdLst/>
              <a:ahLst/>
              <a:cxnLst/>
              <a:rect r="r" b="b" t="t" l="l"/>
              <a:pathLst>
                <a:path h="33655" w="1821688">
                  <a:moveTo>
                    <a:pt x="16764" y="0"/>
                  </a:moveTo>
                  <a:lnTo>
                    <a:pt x="1804924" y="0"/>
                  </a:lnTo>
                  <a:lnTo>
                    <a:pt x="1804924" y="16764"/>
                  </a:lnTo>
                  <a:lnTo>
                    <a:pt x="1804924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1804924" y="0"/>
                  </a:lnTo>
                  <a:cubicBezTo>
                    <a:pt x="1814195" y="0"/>
                    <a:pt x="1821688" y="7493"/>
                    <a:pt x="1821688" y="16764"/>
                  </a:cubicBezTo>
                  <a:cubicBezTo>
                    <a:pt x="1821688" y="26035"/>
                    <a:pt x="1814195" y="33528"/>
                    <a:pt x="1804924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36" id="36"/>
          <p:cNvSpPr/>
          <p:nvPr/>
        </p:nvSpPr>
        <p:spPr>
          <a:xfrm rot="8986638">
            <a:off x="16884128" y="2658076"/>
            <a:ext cx="1778143" cy="0"/>
          </a:xfrm>
          <a:prstGeom prst="line">
            <a:avLst/>
          </a:prstGeom>
          <a:ln cap="rnd" w="9525">
            <a:solidFill>
              <a:srgbClr val="202020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142">
            <a:off x="-31981" y="548050"/>
            <a:ext cx="15809861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-728650" y="1980000"/>
            <a:ext cx="2214246" cy="2214706"/>
            <a:chOff x="0" y="0"/>
            <a:chExt cx="2952328" cy="29529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52242" cy="2953004"/>
            </a:xfrm>
            <a:custGeom>
              <a:avLst/>
              <a:gdLst/>
              <a:ahLst/>
              <a:cxnLst/>
              <a:rect r="r" b="b" t="t" l="l"/>
              <a:pathLst>
                <a:path h="2953004" w="2952242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5" id="5"/>
          <p:cNvSpPr/>
          <p:nvPr/>
        </p:nvSpPr>
        <p:spPr>
          <a:xfrm rot="7107">
            <a:off x="9084615" y="9739050"/>
            <a:ext cx="9213470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835350" y="9481650"/>
            <a:ext cx="1182198" cy="1182444"/>
            <a:chOff x="0" y="0"/>
            <a:chExt cx="1576264" cy="15765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76197" cy="1576578"/>
            </a:xfrm>
            <a:custGeom>
              <a:avLst/>
              <a:gdLst/>
              <a:ahLst/>
              <a:cxnLst/>
              <a:rect r="r" b="b" t="t" l="l"/>
              <a:pathLst>
                <a:path h="1576578" w="1576197">
                  <a:moveTo>
                    <a:pt x="1344422" y="1576578"/>
                  </a:moveTo>
                  <a:lnTo>
                    <a:pt x="231775" y="1576578"/>
                  </a:lnTo>
                  <a:cubicBezTo>
                    <a:pt x="103378" y="1576578"/>
                    <a:pt x="0" y="1472819"/>
                    <a:pt x="0" y="1344803"/>
                  </a:cubicBezTo>
                  <a:lnTo>
                    <a:pt x="0" y="231775"/>
                  </a:lnTo>
                  <a:cubicBezTo>
                    <a:pt x="0" y="103759"/>
                    <a:pt x="103378" y="0"/>
                    <a:pt x="231775" y="0"/>
                  </a:cubicBezTo>
                  <a:lnTo>
                    <a:pt x="1344422" y="0"/>
                  </a:lnTo>
                  <a:cubicBezTo>
                    <a:pt x="1472438" y="0"/>
                    <a:pt x="1576197" y="103759"/>
                    <a:pt x="1576197" y="231775"/>
                  </a:cubicBezTo>
                  <a:lnTo>
                    <a:pt x="1576197" y="1344803"/>
                  </a:lnTo>
                  <a:cubicBezTo>
                    <a:pt x="1576197" y="1472819"/>
                    <a:pt x="1472438" y="1576578"/>
                    <a:pt x="1344422" y="1576578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486650" y="3942374"/>
            <a:ext cx="1680806" cy="1681156"/>
            <a:chOff x="0" y="0"/>
            <a:chExt cx="2241075" cy="22415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1042" cy="2241550"/>
            </a:xfrm>
            <a:custGeom>
              <a:avLst/>
              <a:gdLst/>
              <a:ahLst/>
              <a:cxnLst/>
              <a:rect r="r" b="b" t="t" l="l"/>
              <a:pathLst>
                <a:path h="2241550" w="2241042">
                  <a:moveTo>
                    <a:pt x="1911477" y="2241550"/>
                  </a:moveTo>
                  <a:lnTo>
                    <a:pt x="329565" y="2241550"/>
                  </a:lnTo>
                  <a:cubicBezTo>
                    <a:pt x="147066" y="2241550"/>
                    <a:pt x="0" y="2093976"/>
                    <a:pt x="0" y="1911985"/>
                  </a:cubicBezTo>
                  <a:lnTo>
                    <a:pt x="0" y="329565"/>
                  </a:lnTo>
                  <a:cubicBezTo>
                    <a:pt x="0" y="147447"/>
                    <a:pt x="147066" y="0"/>
                    <a:pt x="329565" y="0"/>
                  </a:cubicBezTo>
                  <a:lnTo>
                    <a:pt x="1911477" y="0"/>
                  </a:lnTo>
                  <a:cubicBezTo>
                    <a:pt x="2093468" y="0"/>
                    <a:pt x="2241042" y="147447"/>
                    <a:pt x="2241042" y="329565"/>
                  </a:cubicBezTo>
                  <a:lnTo>
                    <a:pt x="2241042" y="1911985"/>
                  </a:lnTo>
                  <a:cubicBezTo>
                    <a:pt x="2241042" y="2093976"/>
                    <a:pt x="2093595" y="2241550"/>
                    <a:pt x="1911477" y="2241550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017548" y="3654636"/>
            <a:ext cx="13774161" cy="5827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Da</a:t>
            </a: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ta Transformation : The data was transferred to MySQL for organization and analysis , For attendance records, we used Python to merge all logs into a single file then uploaded into the SQL database. 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Removing duplicates : using DISTINCT 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Handling missing values :Filling in or replacing missing values to prevent errors Keeping them empty if required. 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Data formatting: Using DATE_FORMAT for date standardization. 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Rem</a:t>
            </a: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oving unnecessary spaces using TRIM. 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D</a:t>
            </a: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ata merging: Combining data from multiple sources with UNION. </a:t>
            </a:r>
          </a:p>
          <a:p>
            <a:pPr algn="l">
              <a:lnSpc>
                <a:spcPts val="4248"/>
              </a:lnSpc>
            </a:pPr>
          </a:p>
          <a:p>
            <a:pPr algn="l">
              <a:lnSpc>
                <a:spcPts val="424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793600"/>
            <a:ext cx="15252150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5599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Data Preprocessing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8250" y="-314300"/>
            <a:ext cx="2214246" cy="2214706"/>
            <a:chOff x="0" y="0"/>
            <a:chExt cx="2952328" cy="29529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52242" cy="2953004"/>
            </a:xfrm>
            <a:custGeom>
              <a:avLst/>
              <a:gdLst/>
              <a:ahLst/>
              <a:cxnLst/>
              <a:rect r="r" b="b" t="t" l="l"/>
              <a:pathLst>
                <a:path h="2953004" w="2952242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4" id="4"/>
          <p:cNvSpPr/>
          <p:nvPr/>
        </p:nvSpPr>
        <p:spPr>
          <a:xfrm rot="6602">
            <a:off x="8379466" y="548050"/>
            <a:ext cx="9918468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5" id="5"/>
          <p:cNvGrpSpPr/>
          <p:nvPr/>
        </p:nvGrpSpPr>
        <p:grpSpPr>
          <a:xfrm rot="0">
            <a:off x="16319100" y="1454248"/>
            <a:ext cx="2909694" cy="2910300"/>
            <a:chOff x="0" y="0"/>
            <a:chExt cx="3879592" cy="3880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79596" cy="3880358"/>
            </a:xfrm>
            <a:custGeom>
              <a:avLst/>
              <a:gdLst/>
              <a:ahLst/>
              <a:cxnLst/>
              <a:rect r="r" b="b" t="t" l="l"/>
              <a:pathLst>
                <a:path h="3880358" w="3879596">
                  <a:moveTo>
                    <a:pt x="3309112" y="3880358"/>
                  </a:moveTo>
                  <a:lnTo>
                    <a:pt x="570484" y="3880358"/>
                  </a:lnTo>
                  <a:cubicBezTo>
                    <a:pt x="254508" y="3880358"/>
                    <a:pt x="0" y="3625088"/>
                    <a:pt x="0" y="3309874"/>
                  </a:cubicBezTo>
                  <a:lnTo>
                    <a:pt x="0" y="570484"/>
                  </a:lnTo>
                  <a:cubicBezTo>
                    <a:pt x="0" y="255397"/>
                    <a:pt x="254508" y="0"/>
                    <a:pt x="570484" y="0"/>
                  </a:cubicBezTo>
                  <a:lnTo>
                    <a:pt x="3309112" y="0"/>
                  </a:lnTo>
                  <a:cubicBezTo>
                    <a:pt x="3624326" y="0"/>
                    <a:pt x="3879596" y="255397"/>
                    <a:pt x="3879596" y="570484"/>
                  </a:cubicBezTo>
                  <a:lnTo>
                    <a:pt x="3879596" y="3309874"/>
                  </a:lnTo>
                  <a:cubicBezTo>
                    <a:pt x="3879596" y="3625088"/>
                    <a:pt x="3624199" y="3880358"/>
                    <a:pt x="3309112" y="3880358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7" id="7"/>
          <p:cNvSpPr/>
          <p:nvPr/>
        </p:nvSpPr>
        <p:spPr>
          <a:xfrm rot="7577">
            <a:off x="-31985" y="9739050"/>
            <a:ext cx="8642871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6326422" y="9403854"/>
            <a:ext cx="1070238" cy="1070462"/>
            <a:chOff x="0" y="0"/>
            <a:chExt cx="1426984" cy="14272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26972" cy="1427226"/>
            </a:xfrm>
            <a:custGeom>
              <a:avLst/>
              <a:gdLst/>
              <a:ahLst/>
              <a:cxnLst/>
              <a:rect r="r" b="b" t="t" l="l"/>
              <a:pathLst>
                <a:path h="1427226" w="1426972">
                  <a:moveTo>
                    <a:pt x="1217168" y="1427226"/>
                  </a:moveTo>
                  <a:lnTo>
                    <a:pt x="209804" y="1427226"/>
                  </a:lnTo>
                  <a:cubicBezTo>
                    <a:pt x="93599" y="1427226"/>
                    <a:pt x="0" y="1333373"/>
                    <a:pt x="0" y="1217422"/>
                  </a:cubicBezTo>
                  <a:lnTo>
                    <a:pt x="0" y="209804"/>
                  </a:lnTo>
                  <a:cubicBezTo>
                    <a:pt x="0" y="93980"/>
                    <a:pt x="93599" y="0"/>
                    <a:pt x="209804" y="0"/>
                  </a:cubicBezTo>
                  <a:lnTo>
                    <a:pt x="1217168" y="0"/>
                  </a:lnTo>
                  <a:cubicBezTo>
                    <a:pt x="1333119" y="0"/>
                    <a:pt x="1426972" y="93980"/>
                    <a:pt x="1426972" y="209804"/>
                  </a:cubicBezTo>
                  <a:lnTo>
                    <a:pt x="1426972" y="1217422"/>
                  </a:lnTo>
                  <a:cubicBezTo>
                    <a:pt x="1426972" y="1333373"/>
                    <a:pt x="1332992" y="1427226"/>
                    <a:pt x="1217168" y="1427226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092708" y="2150766"/>
            <a:ext cx="2171926" cy="1517268"/>
            <a:chOff x="0" y="0"/>
            <a:chExt cx="2895901" cy="20230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95854" cy="2022983"/>
            </a:xfrm>
            <a:custGeom>
              <a:avLst/>
              <a:gdLst/>
              <a:ahLst/>
              <a:cxnLst/>
              <a:rect r="r" b="b" t="t" l="l"/>
              <a:pathLst>
                <a:path h="2022983" w="2895854">
                  <a:moveTo>
                    <a:pt x="2662047" y="2022983"/>
                  </a:moveTo>
                  <a:lnTo>
                    <a:pt x="233172" y="2022983"/>
                  </a:lnTo>
                  <a:cubicBezTo>
                    <a:pt x="104267" y="2022983"/>
                    <a:pt x="0" y="1926082"/>
                    <a:pt x="0" y="1805559"/>
                  </a:cubicBezTo>
                  <a:lnTo>
                    <a:pt x="0" y="217424"/>
                  </a:lnTo>
                  <a:cubicBezTo>
                    <a:pt x="0" y="96901"/>
                    <a:pt x="104267" y="0"/>
                    <a:pt x="233172" y="0"/>
                  </a:cubicBezTo>
                  <a:lnTo>
                    <a:pt x="2662047" y="0"/>
                  </a:lnTo>
                  <a:cubicBezTo>
                    <a:pt x="2791587" y="0"/>
                    <a:pt x="2895854" y="96901"/>
                    <a:pt x="2895854" y="217424"/>
                  </a:cubicBezTo>
                  <a:lnTo>
                    <a:pt x="2895854" y="1805559"/>
                  </a:lnTo>
                  <a:cubicBezTo>
                    <a:pt x="2895854" y="1926082"/>
                    <a:pt x="2791587" y="2022983"/>
                    <a:pt x="2662047" y="2022983"/>
                  </a:cubicBezTo>
                  <a:close/>
                </a:path>
              </a:pathLst>
            </a:custGeom>
            <a:solidFill>
              <a:srgbClr val="B98DF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376875" y="3211724"/>
            <a:ext cx="1603591" cy="318779"/>
            <a:chOff x="0" y="0"/>
            <a:chExt cx="2138122" cy="425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38172" cy="425069"/>
            </a:xfrm>
            <a:custGeom>
              <a:avLst/>
              <a:gdLst/>
              <a:ahLst/>
              <a:cxnLst/>
              <a:rect r="r" b="b" t="t" l="l"/>
              <a:pathLst>
                <a:path h="425069" w="2138172">
                  <a:moveTo>
                    <a:pt x="1909953" y="425069"/>
                  </a:moveTo>
                  <a:lnTo>
                    <a:pt x="228219" y="425069"/>
                  </a:lnTo>
                  <a:cubicBezTo>
                    <a:pt x="102108" y="425069"/>
                    <a:pt x="0" y="330073"/>
                    <a:pt x="0" y="212852"/>
                  </a:cubicBezTo>
                  <a:cubicBezTo>
                    <a:pt x="0" y="95631"/>
                    <a:pt x="102108" y="0"/>
                    <a:pt x="228219" y="0"/>
                  </a:cubicBezTo>
                  <a:lnTo>
                    <a:pt x="1909953" y="0"/>
                  </a:lnTo>
                  <a:cubicBezTo>
                    <a:pt x="2036064" y="0"/>
                    <a:pt x="2138172" y="95631"/>
                    <a:pt x="2138172" y="212852"/>
                  </a:cubicBezTo>
                  <a:cubicBezTo>
                    <a:pt x="2138172" y="330073"/>
                    <a:pt x="2036064" y="425069"/>
                    <a:pt x="1909953" y="42506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654044" y="3237265"/>
            <a:ext cx="287865" cy="267695"/>
            <a:chOff x="0" y="0"/>
            <a:chExt cx="383820" cy="35692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3794" cy="356997"/>
            </a:xfrm>
            <a:custGeom>
              <a:avLst/>
              <a:gdLst/>
              <a:ahLst/>
              <a:cxnLst/>
              <a:rect r="r" b="b" t="t" l="l"/>
              <a:pathLst>
                <a:path h="356997" w="383794">
                  <a:moveTo>
                    <a:pt x="383794" y="178816"/>
                  </a:moveTo>
                  <a:cubicBezTo>
                    <a:pt x="383794" y="277114"/>
                    <a:pt x="297815" y="356997"/>
                    <a:pt x="192278" y="356997"/>
                  </a:cubicBezTo>
                  <a:cubicBezTo>
                    <a:pt x="85979" y="356870"/>
                    <a:pt x="0" y="276987"/>
                    <a:pt x="0" y="178816"/>
                  </a:cubicBezTo>
                  <a:cubicBezTo>
                    <a:pt x="0" y="79883"/>
                    <a:pt x="85979" y="0"/>
                    <a:pt x="192278" y="0"/>
                  </a:cubicBezTo>
                  <a:cubicBezTo>
                    <a:pt x="297942" y="0"/>
                    <a:pt x="383794" y="79883"/>
                    <a:pt x="383794" y="178816"/>
                  </a:cubicBezTo>
                  <a:close/>
                </a:path>
              </a:pathLst>
            </a:custGeom>
            <a:solidFill>
              <a:srgbClr val="20202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730632" y="3270666"/>
            <a:ext cx="134689" cy="201386"/>
            <a:chOff x="0" y="0"/>
            <a:chExt cx="179585" cy="26851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9578" cy="268605"/>
            </a:xfrm>
            <a:custGeom>
              <a:avLst/>
              <a:gdLst/>
              <a:ahLst/>
              <a:cxnLst/>
              <a:rect r="r" b="b" t="t" l="l"/>
              <a:pathLst>
                <a:path h="268605" w="179578">
                  <a:moveTo>
                    <a:pt x="0" y="153289"/>
                  </a:moveTo>
                  <a:lnTo>
                    <a:pt x="90170" y="268605"/>
                  </a:lnTo>
                  <a:lnTo>
                    <a:pt x="179578" y="153289"/>
                  </a:lnTo>
                  <a:lnTo>
                    <a:pt x="128905" y="153289"/>
                  </a:lnTo>
                  <a:lnTo>
                    <a:pt x="128905" y="0"/>
                  </a:lnTo>
                  <a:lnTo>
                    <a:pt x="50673" y="0"/>
                  </a:lnTo>
                  <a:lnTo>
                    <a:pt x="50673" y="153289"/>
                  </a:lnTo>
                  <a:lnTo>
                    <a:pt x="0" y="15328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367632" y="2881403"/>
            <a:ext cx="1699194" cy="17191"/>
            <a:chOff x="0" y="0"/>
            <a:chExt cx="2265592" cy="2292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6764" y="16764"/>
              <a:ext cx="2241042" cy="0"/>
            </a:xfrm>
            <a:custGeom>
              <a:avLst/>
              <a:gdLst/>
              <a:ahLst/>
              <a:cxnLst/>
              <a:rect r="r" b="b" t="t" l="l"/>
              <a:pathLst>
                <a:path h="0"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274570" cy="33655"/>
            </a:xfrm>
            <a:custGeom>
              <a:avLst/>
              <a:gdLst/>
              <a:ahLst/>
              <a:cxnLst/>
              <a:rect r="r" b="b" t="t" l="l"/>
              <a:pathLst>
                <a:path h="33655" w="2274570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5367632" y="2699173"/>
            <a:ext cx="1699194" cy="17191"/>
            <a:chOff x="0" y="0"/>
            <a:chExt cx="2265592" cy="2292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6764" y="16764"/>
              <a:ext cx="2241042" cy="0"/>
            </a:xfrm>
            <a:custGeom>
              <a:avLst/>
              <a:gdLst/>
              <a:ahLst/>
              <a:cxnLst/>
              <a:rect r="r" b="b" t="t" l="l"/>
              <a:pathLst>
                <a:path h="0"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274570" cy="33655"/>
            </a:xfrm>
            <a:custGeom>
              <a:avLst/>
              <a:gdLst/>
              <a:ahLst/>
              <a:cxnLst/>
              <a:rect r="r" b="b" t="t" l="l"/>
              <a:pathLst>
                <a:path h="33655" w="2274570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5367632" y="2517926"/>
            <a:ext cx="1699194" cy="17191"/>
            <a:chOff x="0" y="0"/>
            <a:chExt cx="2265592" cy="2292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6764" y="16764"/>
              <a:ext cx="2241042" cy="0"/>
            </a:xfrm>
            <a:custGeom>
              <a:avLst/>
              <a:gdLst/>
              <a:ahLst/>
              <a:cxnLst/>
              <a:rect r="r" b="b" t="t" l="l"/>
              <a:pathLst>
                <a:path h="0"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274570" cy="33655"/>
            </a:xfrm>
            <a:custGeom>
              <a:avLst/>
              <a:gdLst/>
              <a:ahLst/>
              <a:cxnLst/>
              <a:rect r="r" b="b" t="t" l="l"/>
              <a:pathLst>
                <a:path h="33655" w="2274570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5367632" y="2336188"/>
            <a:ext cx="1699194" cy="17191"/>
            <a:chOff x="0" y="0"/>
            <a:chExt cx="2265592" cy="2292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6764" y="16764"/>
              <a:ext cx="2241042" cy="0"/>
            </a:xfrm>
            <a:custGeom>
              <a:avLst/>
              <a:gdLst/>
              <a:ahLst/>
              <a:cxnLst/>
              <a:rect r="r" b="b" t="t" l="l"/>
              <a:pathLst>
                <a:path h="0"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274570" cy="33655"/>
            </a:xfrm>
            <a:custGeom>
              <a:avLst/>
              <a:gdLst/>
              <a:ahLst/>
              <a:cxnLst/>
              <a:rect r="r" b="b" t="t" l="l"/>
              <a:pathLst>
                <a:path h="33655" w="2274570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5367632" y="3063141"/>
            <a:ext cx="1359567" cy="17191"/>
            <a:chOff x="0" y="0"/>
            <a:chExt cx="1812755" cy="2292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6764" y="16764"/>
              <a:ext cx="1788160" cy="0"/>
            </a:xfrm>
            <a:custGeom>
              <a:avLst/>
              <a:gdLst/>
              <a:ahLst/>
              <a:cxnLst/>
              <a:rect r="r" b="b" t="t" l="l"/>
              <a:pathLst>
                <a:path h="0" w="1788160">
                  <a:moveTo>
                    <a:pt x="0" y="0"/>
                  </a:moveTo>
                  <a:lnTo>
                    <a:pt x="17881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21688" cy="33655"/>
            </a:xfrm>
            <a:custGeom>
              <a:avLst/>
              <a:gdLst/>
              <a:ahLst/>
              <a:cxnLst/>
              <a:rect r="r" b="b" t="t" l="l"/>
              <a:pathLst>
                <a:path h="33655" w="1821688">
                  <a:moveTo>
                    <a:pt x="16764" y="0"/>
                  </a:moveTo>
                  <a:lnTo>
                    <a:pt x="1804924" y="0"/>
                  </a:lnTo>
                  <a:lnTo>
                    <a:pt x="1804924" y="16764"/>
                  </a:lnTo>
                  <a:lnTo>
                    <a:pt x="1804924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1804924" y="0"/>
                  </a:lnTo>
                  <a:cubicBezTo>
                    <a:pt x="1814195" y="0"/>
                    <a:pt x="1821688" y="7493"/>
                    <a:pt x="1821688" y="16764"/>
                  </a:cubicBezTo>
                  <a:cubicBezTo>
                    <a:pt x="1821688" y="26035"/>
                    <a:pt x="1814195" y="33528"/>
                    <a:pt x="1804924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33" id="33"/>
          <p:cNvSpPr/>
          <p:nvPr/>
        </p:nvSpPr>
        <p:spPr>
          <a:xfrm rot="8986638">
            <a:off x="16884128" y="2658076"/>
            <a:ext cx="1778143" cy="0"/>
          </a:xfrm>
          <a:prstGeom prst="line">
            <a:avLst/>
          </a:prstGeom>
          <a:ln cap="rnd" w="9525">
            <a:solidFill>
              <a:srgbClr val="202020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1028700" y="1174254"/>
            <a:ext cx="6409454" cy="8229600"/>
          </a:xfrm>
          <a:custGeom>
            <a:avLst/>
            <a:gdLst/>
            <a:ahLst/>
            <a:cxnLst/>
            <a:rect r="r" b="b" t="t" l="l"/>
            <a:pathLst>
              <a:path h="8229600" w="6409454">
                <a:moveTo>
                  <a:pt x="0" y="0"/>
                </a:moveTo>
                <a:lnTo>
                  <a:pt x="6409454" y="0"/>
                </a:lnTo>
                <a:lnTo>
                  <a:pt x="640945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8932" t="0" r="-53664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8591622" y="4488373"/>
            <a:ext cx="8350286" cy="34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40"/>
              </a:lnSpc>
            </a:pPr>
            <a:r>
              <a:rPr lang="en-US" b="true" sz="11200">
                <a:solidFill>
                  <a:srgbClr val="8F7CAB"/>
                </a:solidFill>
                <a:latin typeface="Roboto Bold"/>
                <a:ea typeface="Roboto Bold"/>
                <a:cs typeface="Roboto Bold"/>
                <a:sym typeface="Roboto Bold"/>
              </a:rPr>
              <a:t>Data analysis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5484627" y="3278387"/>
            <a:ext cx="1092918" cy="19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7"/>
              </a:lnSpc>
            </a:pPr>
            <a:r>
              <a:rPr lang="en-US" sz="1239">
                <a:solidFill>
                  <a:srgbClr val="202020"/>
                </a:solidFill>
                <a:latin typeface="Arimo"/>
                <a:ea typeface="Arimo"/>
                <a:cs typeface="Arimo"/>
                <a:sym typeface="Arimo"/>
              </a:rPr>
              <a:t>Analysis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142">
            <a:off x="-31981" y="548050"/>
            <a:ext cx="15809861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0">
            <a:off x="-728650" y="1980000"/>
            <a:ext cx="2214246" cy="2214706"/>
            <a:chOff x="0" y="0"/>
            <a:chExt cx="2952328" cy="29529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52242" cy="2953004"/>
            </a:xfrm>
            <a:custGeom>
              <a:avLst/>
              <a:gdLst/>
              <a:ahLst/>
              <a:cxnLst/>
              <a:rect r="r" b="b" t="t" l="l"/>
              <a:pathLst>
                <a:path h="2953004" w="2952242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5" id="5"/>
          <p:cNvSpPr/>
          <p:nvPr/>
        </p:nvSpPr>
        <p:spPr>
          <a:xfrm rot="7107">
            <a:off x="9084615" y="9739050"/>
            <a:ext cx="9213470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835350" y="9481650"/>
            <a:ext cx="1182198" cy="1182444"/>
            <a:chOff x="0" y="0"/>
            <a:chExt cx="1576264" cy="15765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76197" cy="1576578"/>
            </a:xfrm>
            <a:custGeom>
              <a:avLst/>
              <a:gdLst/>
              <a:ahLst/>
              <a:cxnLst/>
              <a:rect r="r" b="b" t="t" l="l"/>
              <a:pathLst>
                <a:path h="1576578" w="1576197">
                  <a:moveTo>
                    <a:pt x="1344422" y="1576578"/>
                  </a:moveTo>
                  <a:lnTo>
                    <a:pt x="231775" y="1576578"/>
                  </a:lnTo>
                  <a:cubicBezTo>
                    <a:pt x="103378" y="1576578"/>
                    <a:pt x="0" y="1472819"/>
                    <a:pt x="0" y="1344803"/>
                  </a:cubicBezTo>
                  <a:lnTo>
                    <a:pt x="0" y="231775"/>
                  </a:lnTo>
                  <a:cubicBezTo>
                    <a:pt x="0" y="103759"/>
                    <a:pt x="103378" y="0"/>
                    <a:pt x="231775" y="0"/>
                  </a:cubicBezTo>
                  <a:lnTo>
                    <a:pt x="1344422" y="0"/>
                  </a:lnTo>
                  <a:cubicBezTo>
                    <a:pt x="1472438" y="0"/>
                    <a:pt x="1576197" y="103759"/>
                    <a:pt x="1576197" y="231775"/>
                  </a:cubicBezTo>
                  <a:lnTo>
                    <a:pt x="1576197" y="1344803"/>
                  </a:lnTo>
                  <a:cubicBezTo>
                    <a:pt x="1576197" y="1472819"/>
                    <a:pt x="1472438" y="1576578"/>
                    <a:pt x="1344422" y="1576578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486650" y="3942374"/>
            <a:ext cx="1680806" cy="1681156"/>
            <a:chOff x="0" y="0"/>
            <a:chExt cx="2241075" cy="22415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1042" cy="2241550"/>
            </a:xfrm>
            <a:custGeom>
              <a:avLst/>
              <a:gdLst/>
              <a:ahLst/>
              <a:cxnLst/>
              <a:rect r="r" b="b" t="t" l="l"/>
              <a:pathLst>
                <a:path h="2241550" w="2241042">
                  <a:moveTo>
                    <a:pt x="1911477" y="2241550"/>
                  </a:moveTo>
                  <a:lnTo>
                    <a:pt x="329565" y="2241550"/>
                  </a:lnTo>
                  <a:cubicBezTo>
                    <a:pt x="147066" y="2241550"/>
                    <a:pt x="0" y="2093976"/>
                    <a:pt x="0" y="1911985"/>
                  </a:cubicBezTo>
                  <a:lnTo>
                    <a:pt x="0" y="329565"/>
                  </a:lnTo>
                  <a:cubicBezTo>
                    <a:pt x="0" y="147447"/>
                    <a:pt x="147066" y="0"/>
                    <a:pt x="329565" y="0"/>
                  </a:cubicBezTo>
                  <a:lnTo>
                    <a:pt x="1911477" y="0"/>
                  </a:lnTo>
                  <a:cubicBezTo>
                    <a:pt x="2093468" y="0"/>
                    <a:pt x="2241042" y="147447"/>
                    <a:pt x="2241042" y="329565"/>
                  </a:cubicBezTo>
                  <a:lnTo>
                    <a:pt x="2241042" y="1911985"/>
                  </a:lnTo>
                  <a:cubicBezTo>
                    <a:pt x="2241042" y="2093976"/>
                    <a:pt x="2093595" y="2241550"/>
                    <a:pt x="1911477" y="2241550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003714" y="4061356"/>
            <a:ext cx="13774161" cy="4226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Some SQL queries were used to extract data and generate new tables for further analysis in Power BI.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In Power BI, DAX language, measures, and filters were applied to highlight key insights and statistics that we found particularly noteworthy.</a:t>
            </a:r>
          </a:p>
          <a:p>
            <a:pPr algn="l" marL="518160" indent="-259080" lvl="1">
              <a:lnSpc>
                <a:spcPts val="4248"/>
              </a:lnSpc>
              <a:buFont typeface="Arial"/>
              <a:buChar char="•"/>
            </a:pPr>
            <a:r>
              <a:rPr lang="en-US" b="true" sz="2400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Power BI was used to establish relationships between tables, utilizing student_id as the primary key, along with other relationships such as level and more.</a:t>
            </a:r>
          </a:p>
          <a:p>
            <a:pPr algn="l">
              <a:lnSpc>
                <a:spcPts val="4248"/>
              </a:lnSpc>
            </a:pPr>
          </a:p>
          <a:p>
            <a:pPr algn="l">
              <a:lnSpc>
                <a:spcPts val="424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793600"/>
            <a:ext cx="15252150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5599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Data analysis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8250" y="-314300"/>
            <a:ext cx="2214246" cy="2214706"/>
            <a:chOff x="0" y="0"/>
            <a:chExt cx="2952328" cy="29529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52242" cy="2953004"/>
            </a:xfrm>
            <a:custGeom>
              <a:avLst/>
              <a:gdLst/>
              <a:ahLst/>
              <a:cxnLst/>
              <a:rect r="r" b="b" t="t" l="l"/>
              <a:pathLst>
                <a:path h="2953004" w="2952242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4" id="4"/>
          <p:cNvSpPr/>
          <p:nvPr/>
        </p:nvSpPr>
        <p:spPr>
          <a:xfrm rot="6602">
            <a:off x="8379466" y="548050"/>
            <a:ext cx="9918468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5" id="5"/>
          <p:cNvGrpSpPr/>
          <p:nvPr/>
        </p:nvGrpSpPr>
        <p:grpSpPr>
          <a:xfrm rot="0">
            <a:off x="16319100" y="1454248"/>
            <a:ext cx="2909694" cy="2910300"/>
            <a:chOff x="0" y="0"/>
            <a:chExt cx="3879592" cy="3880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79596" cy="3880358"/>
            </a:xfrm>
            <a:custGeom>
              <a:avLst/>
              <a:gdLst/>
              <a:ahLst/>
              <a:cxnLst/>
              <a:rect r="r" b="b" t="t" l="l"/>
              <a:pathLst>
                <a:path h="3880358" w="3879596">
                  <a:moveTo>
                    <a:pt x="3309112" y="3880358"/>
                  </a:moveTo>
                  <a:lnTo>
                    <a:pt x="570484" y="3880358"/>
                  </a:lnTo>
                  <a:cubicBezTo>
                    <a:pt x="254508" y="3880358"/>
                    <a:pt x="0" y="3625088"/>
                    <a:pt x="0" y="3309874"/>
                  </a:cubicBezTo>
                  <a:lnTo>
                    <a:pt x="0" y="570484"/>
                  </a:lnTo>
                  <a:cubicBezTo>
                    <a:pt x="0" y="255397"/>
                    <a:pt x="254508" y="0"/>
                    <a:pt x="570484" y="0"/>
                  </a:cubicBezTo>
                  <a:lnTo>
                    <a:pt x="3309112" y="0"/>
                  </a:lnTo>
                  <a:cubicBezTo>
                    <a:pt x="3624326" y="0"/>
                    <a:pt x="3879596" y="255397"/>
                    <a:pt x="3879596" y="570484"/>
                  </a:cubicBezTo>
                  <a:lnTo>
                    <a:pt x="3879596" y="3309874"/>
                  </a:lnTo>
                  <a:cubicBezTo>
                    <a:pt x="3879596" y="3625088"/>
                    <a:pt x="3624199" y="3880358"/>
                    <a:pt x="3309112" y="3880358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sp>
        <p:nvSpPr>
          <p:cNvPr name="AutoShape 7" id="7"/>
          <p:cNvSpPr/>
          <p:nvPr/>
        </p:nvSpPr>
        <p:spPr>
          <a:xfrm rot="7577">
            <a:off x="-31985" y="9739050"/>
            <a:ext cx="8642871" cy="0"/>
          </a:xfrm>
          <a:prstGeom prst="line">
            <a:avLst/>
          </a:prstGeom>
          <a:ln cap="rnd" w="9525">
            <a:solidFill>
              <a:srgbClr val="B98DFA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6326422" y="9403854"/>
            <a:ext cx="1070238" cy="1070462"/>
            <a:chOff x="0" y="0"/>
            <a:chExt cx="1426984" cy="14272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26972" cy="1427226"/>
            </a:xfrm>
            <a:custGeom>
              <a:avLst/>
              <a:gdLst/>
              <a:ahLst/>
              <a:cxnLst/>
              <a:rect r="r" b="b" t="t" l="l"/>
              <a:pathLst>
                <a:path h="1427226" w="1426972">
                  <a:moveTo>
                    <a:pt x="1217168" y="1427226"/>
                  </a:moveTo>
                  <a:lnTo>
                    <a:pt x="209804" y="1427226"/>
                  </a:lnTo>
                  <a:cubicBezTo>
                    <a:pt x="93599" y="1427226"/>
                    <a:pt x="0" y="1333373"/>
                    <a:pt x="0" y="1217422"/>
                  </a:cubicBezTo>
                  <a:lnTo>
                    <a:pt x="0" y="209804"/>
                  </a:lnTo>
                  <a:cubicBezTo>
                    <a:pt x="0" y="93980"/>
                    <a:pt x="93599" y="0"/>
                    <a:pt x="209804" y="0"/>
                  </a:cubicBezTo>
                  <a:lnTo>
                    <a:pt x="1217168" y="0"/>
                  </a:lnTo>
                  <a:cubicBezTo>
                    <a:pt x="1333119" y="0"/>
                    <a:pt x="1426972" y="93980"/>
                    <a:pt x="1426972" y="209804"/>
                  </a:cubicBezTo>
                  <a:lnTo>
                    <a:pt x="1426972" y="1217422"/>
                  </a:lnTo>
                  <a:cubicBezTo>
                    <a:pt x="1426972" y="1333373"/>
                    <a:pt x="1332992" y="1427226"/>
                    <a:pt x="1217168" y="1427226"/>
                  </a:cubicBezTo>
                  <a:close/>
                </a:path>
              </a:pathLst>
            </a:custGeom>
            <a:solidFill>
              <a:srgbClr val="F6F0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092708" y="2150766"/>
            <a:ext cx="2171926" cy="1517268"/>
            <a:chOff x="0" y="0"/>
            <a:chExt cx="2895901" cy="20230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95854" cy="2022983"/>
            </a:xfrm>
            <a:custGeom>
              <a:avLst/>
              <a:gdLst/>
              <a:ahLst/>
              <a:cxnLst/>
              <a:rect r="r" b="b" t="t" l="l"/>
              <a:pathLst>
                <a:path h="2022983" w="2895854">
                  <a:moveTo>
                    <a:pt x="2662047" y="2022983"/>
                  </a:moveTo>
                  <a:lnTo>
                    <a:pt x="233172" y="2022983"/>
                  </a:lnTo>
                  <a:cubicBezTo>
                    <a:pt x="104267" y="2022983"/>
                    <a:pt x="0" y="1926082"/>
                    <a:pt x="0" y="1805559"/>
                  </a:cubicBezTo>
                  <a:lnTo>
                    <a:pt x="0" y="217424"/>
                  </a:lnTo>
                  <a:cubicBezTo>
                    <a:pt x="0" y="96901"/>
                    <a:pt x="104267" y="0"/>
                    <a:pt x="233172" y="0"/>
                  </a:cubicBezTo>
                  <a:lnTo>
                    <a:pt x="2662047" y="0"/>
                  </a:lnTo>
                  <a:cubicBezTo>
                    <a:pt x="2791587" y="0"/>
                    <a:pt x="2895854" y="96901"/>
                    <a:pt x="2895854" y="217424"/>
                  </a:cubicBezTo>
                  <a:lnTo>
                    <a:pt x="2895854" y="1805559"/>
                  </a:lnTo>
                  <a:cubicBezTo>
                    <a:pt x="2895854" y="1926082"/>
                    <a:pt x="2791587" y="2022983"/>
                    <a:pt x="2662047" y="2022983"/>
                  </a:cubicBezTo>
                  <a:close/>
                </a:path>
              </a:pathLst>
            </a:custGeom>
            <a:solidFill>
              <a:srgbClr val="B98DF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376875" y="3211724"/>
            <a:ext cx="1603591" cy="318779"/>
            <a:chOff x="0" y="0"/>
            <a:chExt cx="2138122" cy="4250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38172" cy="425069"/>
            </a:xfrm>
            <a:custGeom>
              <a:avLst/>
              <a:gdLst/>
              <a:ahLst/>
              <a:cxnLst/>
              <a:rect r="r" b="b" t="t" l="l"/>
              <a:pathLst>
                <a:path h="425069" w="2138172">
                  <a:moveTo>
                    <a:pt x="1909953" y="425069"/>
                  </a:moveTo>
                  <a:lnTo>
                    <a:pt x="228219" y="425069"/>
                  </a:lnTo>
                  <a:cubicBezTo>
                    <a:pt x="102108" y="425069"/>
                    <a:pt x="0" y="330073"/>
                    <a:pt x="0" y="212852"/>
                  </a:cubicBezTo>
                  <a:cubicBezTo>
                    <a:pt x="0" y="95631"/>
                    <a:pt x="102108" y="0"/>
                    <a:pt x="228219" y="0"/>
                  </a:cubicBezTo>
                  <a:lnTo>
                    <a:pt x="1909953" y="0"/>
                  </a:lnTo>
                  <a:cubicBezTo>
                    <a:pt x="2036064" y="0"/>
                    <a:pt x="2138172" y="95631"/>
                    <a:pt x="2138172" y="212852"/>
                  </a:cubicBezTo>
                  <a:cubicBezTo>
                    <a:pt x="2138172" y="330073"/>
                    <a:pt x="2036064" y="425069"/>
                    <a:pt x="1909953" y="42506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654044" y="3237265"/>
            <a:ext cx="287865" cy="267695"/>
            <a:chOff x="0" y="0"/>
            <a:chExt cx="383820" cy="35692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3794" cy="356997"/>
            </a:xfrm>
            <a:custGeom>
              <a:avLst/>
              <a:gdLst/>
              <a:ahLst/>
              <a:cxnLst/>
              <a:rect r="r" b="b" t="t" l="l"/>
              <a:pathLst>
                <a:path h="356997" w="383794">
                  <a:moveTo>
                    <a:pt x="383794" y="178816"/>
                  </a:moveTo>
                  <a:cubicBezTo>
                    <a:pt x="383794" y="277114"/>
                    <a:pt x="297815" y="356997"/>
                    <a:pt x="192278" y="356997"/>
                  </a:cubicBezTo>
                  <a:cubicBezTo>
                    <a:pt x="85979" y="356870"/>
                    <a:pt x="0" y="276987"/>
                    <a:pt x="0" y="178816"/>
                  </a:cubicBezTo>
                  <a:cubicBezTo>
                    <a:pt x="0" y="79883"/>
                    <a:pt x="85979" y="0"/>
                    <a:pt x="192278" y="0"/>
                  </a:cubicBezTo>
                  <a:cubicBezTo>
                    <a:pt x="297942" y="0"/>
                    <a:pt x="383794" y="79883"/>
                    <a:pt x="383794" y="178816"/>
                  </a:cubicBezTo>
                  <a:close/>
                </a:path>
              </a:pathLst>
            </a:custGeom>
            <a:solidFill>
              <a:srgbClr val="20202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730632" y="3270666"/>
            <a:ext cx="134689" cy="201386"/>
            <a:chOff x="0" y="0"/>
            <a:chExt cx="179585" cy="26851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9578" cy="268605"/>
            </a:xfrm>
            <a:custGeom>
              <a:avLst/>
              <a:gdLst/>
              <a:ahLst/>
              <a:cxnLst/>
              <a:rect r="r" b="b" t="t" l="l"/>
              <a:pathLst>
                <a:path h="268605" w="179578">
                  <a:moveTo>
                    <a:pt x="0" y="153289"/>
                  </a:moveTo>
                  <a:lnTo>
                    <a:pt x="90170" y="268605"/>
                  </a:lnTo>
                  <a:lnTo>
                    <a:pt x="179578" y="153289"/>
                  </a:lnTo>
                  <a:lnTo>
                    <a:pt x="128905" y="153289"/>
                  </a:lnTo>
                  <a:lnTo>
                    <a:pt x="128905" y="0"/>
                  </a:lnTo>
                  <a:lnTo>
                    <a:pt x="50673" y="0"/>
                  </a:lnTo>
                  <a:lnTo>
                    <a:pt x="50673" y="153289"/>
                  </a:lnTo>
                  <a:lnTo>
                    <a:pt x="0" y="15328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367632" y="2881403"/>
            <a:ext cx="1699194" cy="17191"/>
            <a:chOff x="0" y="0"/>
            <a:chExt cx="2265592" cy="2292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6764" y="16764"/>
              <a:ext cx="2241042" cy="0"/>
            </a:xfrm>
            <a:custGeom>
              <a:avLst/>
              <a:gdLst/>
              <a:ahLst/>
              <a:cxnLst/>
              <a:rect r="r" b="b" t="t" l="l"/>
              <a:pathLst>
                <a:path h="0"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274570" cy="33655"/>
            </a:xfrm>
            <a:custGeom>
              <a:avLst/>
              <a:gdLst/>
              <a:ahLst/>
              <a:cxnLst/>
              <a:rect r="r" b="b" t="t" l="l"/>
              <a:pathLst>
                <a:path h="33655" w="2274570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5367632" y="2699173"/>
            <a:ext cx="1699194" cy="17191"/>
            <a:chOff x="0" y="0"/>
            <a:chExt cx="2265592" cy="2292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6764" y="16764"/>
              <a:ext cx="2241042" cy="0"/>
            </a:xfrm>
            <a:custGeom>
              <a:avLst/>
              <a:gdLst/>
              <a:ahLst/>
              <a:cxnLst/>
              <a:rect r="r" b="b" t="t" l="l"/>
              <a:pathLst>
                <a:path h="0"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274570" cy="33655"/>
            </a:xfrm>
            <a:custGeom>
              <a:avLst/>
              <a:gdLst/>
              <a:ahLst/>
              <a:cxnLst/>
              <a:rect r="r" b="b" t="t" l="l"/>
              <a:pathLst>
                <a:path h="33655" w="2274570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5367632" y="2517926"/>
            <a:ext cx="1699194" cy="17191"/>
            <a:chOff x="0" y="0"/>
            <a:chExt cx="2265592" cy="2292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6764" y="16764"/>
              <a:ext cx="2241042" cy="0"/>
            </a:xfrm>
            <a:custGeom>
              <a:avLst/>
              <a:gdLst/>
              <a:ahLst/>
              <a:cxnLst/>
              <a:rect r="r" b="b" t="t" l="l"/>
              <a:pathLst>
                <a:path h="0"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274570" cy="33655"/>
            </a:xfrm>
            <a:custGeom>
              <a:avLst/>
              <a:gdLst/>
              <a:ahLst/>
              <a:cxnLst/>
              <a:rect r="r" b="b" t="t" l="l"/>
              <a:pathLst>
                <a:path h="33655" w="2274570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5367632" y="2336188"/>
            <a:ext cx="1699194" cy="17191"/>
            <a:chOff x="0" y="0"/>
            <a:chExt cx="2265592" cy="2292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6764" y="16764"/>
              <a:ext cx="2241042" cy="0"/>
            </a:xfrm>
            <a:custGeom>
              <a:avLst/>
              <a:gdLst/>
              <a:ahLst/>
              <a:cxnLst/>
              <a:rect r="r" b="b" t="t" l="l"/>
              <a:pathLst>
                <a:path h="0"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274570" cy="33655"/>
            </a:xfrm>
            <a:custGeom>
              <a:avLst/>
              <a:gdLst/>
              <a:ahLst/>
              <a:cxnLst/>
              <a:rect r="r" b="b" t="t" l="l"/>
              <a:pathLst>
                <a:path h="33655" w="2274570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5367632" y="3063141"/>
            <a:ext cx="1359567" cy="17191"/>
            <a:chOff x="0" y="0"/>
            <a:chExt cx="1812755" cy="2292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6764" y="16764"/>
              <a:ext cx="1788160" cy="0"/>
            </a:xfrm>
            <a:custGeom>
              <a:avLst/>
              <a:gdLst/>
              <a:ahLst/>
              <a:cxnLst/>
              <a:rect r="r" b="b" t="t" l="l"/>
              <a:pathLst>
                <a:path h="0" w="1788160">
                  <a:moveTo>
                    <a:pt x="0" y="0"/>
                  </a:moveTo>
                  <a:lnTo>
                    <a:pt x="17881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21688" cy="33655"/>
            </a:xfrm>
            <a:custGeom>
              <a:avLst/>
              <a:gdLst/>
              <a:ahLst/>
              <a:cxnLst/>
              <a:rect r="r" b="b" t="t" l="l"/>
              <a:pathLst>
                <a:path h="33655" w="1821688">
                  <a:moveTo>
                    <a:pt x="16764" y="0"/>
                  </a:moveTo>
                  <a:lnTo>
                    <a:pt x="1804924" y="0"/>
                  </a:lnTo>
                  <a:lnTo>
                    <a:pt x="1804924" y="16764"/>
                  </a:lnTo>
                  <a:lnTo>
                    <a:pt x="1804924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1804924" y="0"/>
                  </a:lnTo>
                  <a:cubicBezTo>
                    <a:pt x="1814195" y="0"/>
                    <a:pt x="1821688" y="7493"/>
                    <a:pt x="1821688" y="16764"/>
                  </a:cubicBezTo>
                  <a:cubicBezTo>
                    <a:pt x="1821688" y="26035"/>
                    <a:pt x="1814195" y="33528"/>
                    <a:pt x="1804924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33" id="33"/>
          <p:cNvSpPr/>
          <p:nvPr/>
        </p:nvSpPr>
        <p:spPr>
          <a:xfrm rot="8986638">
            <a:off x="16884128" y="2658076"/>
            <a:ext cx="1778143" cy="0"/>
          </a:xfrm>
          <a:prstGeom prst="line">
            <a:avLst/>
          </a:prstGeom>
          <a:ln cap="rnd" w="9525">
            <a:solidFill>
              <a:srgbClr val="202020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1354607" y="1028700"/>
            <a:ext cx="6298793" cy="8229600"/>
          </a:xfrm>
          <a:custGeom>
            <a:avLst/>
            <a:gdLst/>
            <a:ahLst/>
            <a:cxnLst/>
            <a:rect r="r" b="b" t="t" l="l"/>
            <a:pathLst>
              <a:path h="8229600" w="6298793">
                <a:moveTo>
                  <a:pt x="0" y="0"/>
                </a:moveTo>
                <a:lnTo>
                  <a:pt x="6298793" y="0"/>
                </a:lnTo>
                <a:lnTo>
                  <a:pt x="629879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6136" t="0" r="-16136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8591622" y="4450273"/>
            <a:ext cx="8673012" cy="512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40"/>
              </a:lnSpc>
            </a:pPr>
            <a:r>
              <a:rPr lang="en-US" b="true" sz="11200">
                <a:solidFill>
                  <a:srgbClr val="8F7CAB"/>
                </a:solidFill>
                <a:latin typeface="Roboto Bold"/>
                <a:ea typeface="Roboto Bold"/>
                <a:cs typeface="Roboto Bold"/>
                <a:sym typeface="Roboto Bold"/>
              </a:rPr>
              <a:t>Problem management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5484627" y="3278387"/>
            <a:ext cx="1092918" cy="19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7"/>
              </a:lnSpc>
            </a:pPr>
            <a:r>
              <a:rPr lang="en-US" sz="1239">
                <a:solidFill>
                  <a:srgbClr val="202020"/>
                </a:solidFill>
                <a:latin typeface="Arimo"/>
                <a:ea typeface="Arimo"/>
                <a:cs typeface="Arimo"/>
                <a:sym typeface="Arimo"/>
              </a:rPr>
              <a:t>Error!!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DAGhbuGWt3g</dc:identifier>
  <dcterms:modified xsi:type="dcterms:W3CDTF">2011-08-01T06:04:30Z</dcterms:modified>
  <cp:revision>1</cp:revision>
  <dc:title>Copy of Website Performance Monitoring Pitch Deck by Slidesgo.pptx</dc:title>
</cp:coreProperties>
</file>