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1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1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8" name="Google Shape;16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1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1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4" name="Google Shape;18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1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1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0" name="Google Shape;20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p1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8" name="Google Shape;20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1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533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629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0" y="1219200"/>
            <a:ext cx="44958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4648200" y="1219200"/>
            <a:ext cx="44958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533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629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533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629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0" y="1219200"/>
            <a:ext cx="91440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533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629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4838700" y="2019300"/>
            <a:ext cx="6324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190500" y="-190500"/>
            <a:ext cx="6324600" cy="6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533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629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 rot="5400000">
            <a:off x="2019300" y="-800100"/>
            <a:ext cx="5105400" cy="9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533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629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533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629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533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629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533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629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533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629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533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629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0" y="1219200"/>
            <a:ext cx="91440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533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629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96500" y="2767725"/>
            <a:ext cx="87510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5000"/>
              <a:t>Neural Networks: Basics and Functionalities</a:t>
            </a:r>
            <a:endParaRPr sz="5000"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196500" y="278275"/>
            <a:ext cx="87510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5000"/>
              <a:t>CSE463: Computer Vision</a:t>
            </a:r>
            <a:endParaRPr sz="5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Training Neural Networks</a:t>
            </a:r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304800" y="1237150"/>
            <a:ext cx="88392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0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3500"/>
              <a:buFont typeface="Arial"/>
              <a:buChar char="•"/>
            </a:pPr>
            <a:r>
              <a:rPr lang="en-US" sz="2300" b="1">
                <a:latin typeface="Arial"/>
                <a:ea typeface="Arial"/>
                <a:cs typeface="Arial"/>
                <a:sym typeface="Arial"/>
              </a:rPr>
              <a:t>Initialization: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 Randomly initialize weights and biases.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457200" lvl="0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Arial"/>
              <a:buChar char="•"/>
            </a:pPr>
            <a:r>
              <a:rPr lang="en-US" sz="2300" b="1">
                <a:latin typeface="Arial"/>
                <a:ea typeface="Arial"/>
                <a:cs typeface="Arial"/>
                <a:sym typeface="Arial"/>
              </a:rPr>
              <a:t>Forward Pass: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 Compute the output using current weights and biases.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457200" lvl="0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Arial"/>
              <a:buChar char="•"/>
            </a:pPr>
            <a:r>
              <a:rPr lang="en-US" sz="2300" b="1">
                <a:latin typeface="Arial"/>
                <a:ea typeface="Arial"/>
                <a:cs typeface="Arial"/>
                <a:sym typeface="Arial"/>
              </a:rPr>
              <a:t>Loss Calculation: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 Evaluate error using a loss function, L(y_{true}, y_{pred}).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457200" lvl="0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Arial"/>
              <a:buChar char="•"/>
            </a:pPr>
            <a:r>
              <a:rPr lang="en-US" sz="2300" b="1">
                <a:latin typeface="Arial"/>
                <a:ea typeface="Arial"/>
                <a:cs typeface="Arial"/>
                <a:sym typeface="Arial"/>
              </a:rPr>
              <a:t>Backward Pass: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 Compute gradients of the loss function with respect to weights and biases.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457200" lvl="0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Arial"/>
              <a:buChar char="•"/>
            </a:pPr>
            <a:r>
              <a:rPr lang="en-US" sz="2300" b="1">
                <a:latin typeface="Arial"/>
                <a:ea typeface="Arial"/>
                <a:cs typeface="Arial"/>
                <a:sym typeface="Arial"/>
              </a:rPr>
              <a:t>Update Parameters: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 Use an optimizer (e.g., SGD, Adam) to update weights.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457200" lvl="0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Arial"/>
              <a:buChar char="•"/>
            </a:pPr>
            <a:r>
              <a:rPr lang="en-US" sz="2300" b="1">
                <a:latin typeface="Arial"/>
                <a:ea typeface="Arial"/>
                <a:cs typeface="Arial"/>
                <a:sym typeface="Arial"/>
              </a:rPr>
              <a:t>Repeat: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 Continue until the loss converges or a stopping criterion is met.</a:t>
            </a:r>
            <a:endParaRPr sz="3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35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Loss Function</a:t>
            </a:r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body" idx="1"/>
          </p:nvPr>
        </p:nvSpPr>
        <p:spPr>
          <a:xfrm>
            <a:off x="304800" y="1237150"/>
            <a:ext cx="8839200" cy="56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A Loss Function quantifies the difference between the predicted output and the actual target output. It measures the error in the model's predictions.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Common Loss Functions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914400" lvl="1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–"/>
            </a:pPr>
            <a:r>
              <a:rPr lang="en-US" sz="2500" b="1">
                <a:latin typeface="Arial"/>
                <a:ea typeface="Arial"/>
                <a:cs typeface="Arial"/>
                <a:sym typeface="Arial"/>
              </a:rPr>
              <a:t>Mean Squared Error (MSE)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: Used for regression tasks.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32004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		n = Number of Data points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3657600" lvl="0" indent="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Yi = Observed Values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3657600" lvl="0" indent="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Y = Predicted Values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4250" y="3428998"/>
            <a:ext cx="4877475" cy="16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300" y="3714700"/>
            <a:ext cx="3786199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Loss Function</a:t>
            </a:r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1"/>
          </p:nvPr>
        </p:nvSpPr>
        <p:spPr>
          <a:xfrm>
            <a:off x="304800" y="1237150"/>
            <a:ext cx="8839200" cy="56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 b="1">
                <a:latin typeface="Arial"/>
                <a:ea typeface="Arial"/>
                <a:cs typeface="Arial"/>
                <a:sym typeface="Arial"/>
              </a:rPr>
              <a:t>Cross-Entropy Loss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: Used for classification tasks.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 b="1">
                <a:latin typeface="Arial"/>
                <a:ea typeface="Arial"/>
                <a:cs typeface="Arial"/>
                <a:sym typeface="Arial"/>
              </a:rPr>
              <a:t>Formula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 (for a single sample):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1371600" lvl="0" indent="-3873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yi​: True label (one-hot encoded, 1 for the correct class, 0 otherwise).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13716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yi^hat: Predicted probability for class i.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13716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C: Number of classes.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6638" y="2783700"/>
            <a:ext cx="4275525" cy="17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Gradient Descent</a:t>
            </a:r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8839200" cy="56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 b="1">
                <a:latin typeface="Arial"/>
                <a:ea typeface="Arial"/>
                <a:cs typeface="Arial"/>
                <a:sym typeface="Arial"/>
              </a:rPr>
              <a:t>Gradient Descent is a core concept for understanding how neural networks are trained.</a:t>
            </a:r>
            <a:endParaRPr sz="25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5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125" y="2190750"/>
            <a:ext cx="7228538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Gradient Descent</a:t>
            </a:r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8839200" cy="56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Gradient Descent is an optimization algorithm used to minimize a loss function by iteratively updating the model's parameters in the direction of the negative gradient.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2100" b="1">
                <a:latin typeface="Arial"/>
                <a:ea typeface="Arial"/>
                <a:cs typeface="Arial"/>
                <a:sym typeface="Arial"/>
              </a:rPr>
              <a:t>Core Idea</a:t>
            </a:r>
            <a:endParaRPr sz="2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Minimize the loss function J(θ).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Update parameters θ to reduce J(θ):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Here, </a:t>
            </a:r>
            <a:r>
              <a:rPr lang="en-US" sz="2100" b="1">
                <a:latin typeface="Arial"/>
                <a:ea typeface="Arial"/>
                <a:cs typeface="Arial"/>
                <a:sym typeface="Arial"/>
              </a:rPr>
              <a:t>θ: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Model parameters (weights, biases).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2100" b="1">
                <a:latin typeface="Arial"/>
                <a:ea typeface="Arial"/>
                <a:cs typeface="Arial"/>
                <a:sym typeface="Arial"/>
              </a:rPr>
              <a:t>η: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Learning rate (step size).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2100" b="1">
                <a:latin typeface="Arial"/>
                <a:ea typeface="Arial"/>
                <a:cs typeface="Arial"/>
                <a:sym typeface="Arial"/>
              </a:rPr>
              <a:t>∂J(θ)/∂θ​: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Gradient of the loss function with respect to θ.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9925" y="3625450"/>
            <a:ext cx="2644150" cy="1131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Backpropagation</a:t>
            </a:r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body" idx="1"/>
          </p:nvPr>
        </p:nvSpPr>
        <p:spPr>
          <a:xfrm>
            <a:off x="0" y="1219200"/>
            <a:ext cx="91440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Minimizes the error between the predicted and actual outputs using a loss function (e.g., Mean Squared Error or Cross-Entropy).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Gradient Descent is used to update weights and biases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3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22860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2286000" lvl="0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η: Learning rate.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228600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L: Loss function.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6975" y="3276430"/>
            <a:ext cx="2758600" cy="16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Batches and Epochs</a:t>
            </a:r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51255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368300" lvl="0" indent="0" algn="l" rtl="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>
                <a:latin typeface="Arial"/>
                <a:ea typeface="Arial"/>
                <a:cs typeface="Arial"/>
                <a:sym typeface="Arial"/>
              </a:rPr>
              <a:t>Epoch: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Epoch is when an entire dataset is passed forward and backward through the neural network only once. An epoch describes the number of times the algorithms sees the entire data.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0" marR="368300" lvl="0" indent="0" algn="l" rtl="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>
                <a:latin typeface="Arial"/>
                <a:ea typeface="Arial"/>
                <a:cs typeface="Arial"/>
                <a:sym typeface="Arial"/>
              </a:rPr>
              <a:t>Batch: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Batch size is total number of training examples in forward/backward pass. Batch size and number of batches is two different things. The higher the batch size the more memory space you need.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457200" marR="368300" lvl="0" indent="-349250" algn="l" rtl="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 sz="1900" b="1">
                <a:latin typeface="Arial"/>
                <a:ea typeface="Arial"/>
                <a:cs typeface="Arial"/>
                <a:sym typeface="Arial"/>
              </a:rPr>
              <a:t>Iteration is the number of batches needed to complete one epoch. 1 Iteration = 1 forward pass + 1 backward pass.</a:t>
            </a:r>
            <a:endParaRPr sz="19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800"/>
              <a:buNone/>
            </a:pPr>
            <a:endParaRPr sz="23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3575" y="1485900"/>
            <a:ext cx="3500425" cy="510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Types of Neural Networks</a:t>
            </a:r>
            <a:endParaRPr/>
          </a:p>
        </p:txBody>
      </p:sp>
      <p:sp>
        <p:nvSpPr>
          <p:cNvPr id="212" name="Google Shape;212;p29"/>
          <p:cNvSpPr txBox="1">
            <a:spLocks noGrp="1"/>
          </p:cNvSpPr>
          <p:nvPr>
            <p:ph type="body" idx="1"/>
          </p:nvPr>
        </p:nvSpPr>
        <p:spPr>
          <a:xfrm>
            <a:off x="0" y="1219200"/>
            <a:ext cx="91440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 sz="1900" b="1">
                <a:latin typeface="Arial"/>
                <a:ea typeface="Arial"/>
                <a:cs typeface="Arial"/>
                <a:sym typeface="Arial"/>
              </a:rPr>
              <a:t>Feedforward Neural Network (FNN):</a:t>
            </a:r>
            <a:endParaRPr sz="1900" b="1">
              <a:latin typeface="Arial"/>
              <a:ea typeface="Arial"/>
              <a:cs typeface="Arial"/>
              <a:sym typeface="Arial"/>
            </a:endParaRPr>
          </a:p>
          <a:p>
            <a:pPr marL="18288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–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Simplest type of neural network.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18288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–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Data flows in one direction: input → hidden layers → output.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18288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–"/>
            </a:pPr>
            <a:r>
              <a:rPr lang="en-US" sz="1900" b="1">
                <a:latin typeface="Arial"/>
                <a:ea typeface="Arial"/>
                <a:cs typeface="Arial"/>
                <a:sym typeface="Arial"/>
              </a:rPr>
              <a:t>Use Case: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Regression and classification tasks.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18288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 sz="1900" b="1">
                <a:latin typeface="Arial"/>
                <a:ea typeface="Arial"/>
                <a:cs typeface="Arial"/>
                <a:sym typeface="Arial"/>
              </a:rPr>
              <a:t>Convolutional Neural Network (CNN):</a:t>
            </a:r>
            <a:endParaRPr sz="1900" b="1">
              <a:latin typeface="Arial"/>
              <a:ea typeface="Arial"/>
              <a:cs typeface="Arial"/>
              <a:sym typeface="Arial"/>
            </a:endParaRPr>
          </a:p>
          <a:p>
            <a:pPr marL="18288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–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Specializes in spatial data like images.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18288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–"/>
            </a:pPr>
            <a:r>
              <a:rPr lang="en-US" sz="1900" b="1">
                <a:latin typeface="Arial"/>
                <a:ea typeface="Arial"/>
                <a:cs typeface="Arial"/>
                <a:sym typeface="Arial"/>
              </a:rPr>
              <a:t>Key Features: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Convolutional layers, pooling layers.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18288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–"/>
            </a:pPr>
            <a:r>
              <a:rPr lang="en-US" sz="1900" b="1">
                <a:latin typeface="Arial"/>
                <a:ea typeface="Arial"/>
                <a:cs typeface="Arial"/>
                <a:sym typeface="Arial"/>
              </a:rPr>
              <a:t>Use Case: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Image recognition, object detection.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18288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 sz="1900" b="1">
                <a:latin typeface="Arial"/>
                <a:ea typeface="Arial"/>
                <a:cs typeface="Arial"/>
                <a:sym typeface="Arial"/>
              </a:rPr>
              <a:t>Recurrent Neural Network (RNN)</a:t>
            </a:r>
            <a:endParaRPr sz="1900" b="1">
              <a:latin typeface="Arial"/>
              <a:ea typeface="Arial"/>
              <a:cs typeface="Arial"/>
              <a:sym typeface="Arial"/>
            </a:endParaRPr>
          </a:p>
          <a:p>
            <a:pPr marL="18288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–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Processes sequential data using loops in architecture.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18288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–"/>
            </a:pPr>
            <a:r>
              <a:rPr lang="en-US" sz="1900" b="1">
                <a:latin typeface="Arial"/>
                <a:ea typeface="Arial"/>
                <a:cs typeface="Arial"/>
                <a:sym typeface="Arial"/>
              </a:rPr>
              <a:t>Key Features: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Hidden state, memory of previous inputs.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18288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–"/>
            </a:pPr>
            <a:r>
              <a:rPr lang="en-US" sz="1900" b="1">
                <a:latin typeface="Arial"/>
                <a:ea typeface="Arial"/>
                <a:cs typeface="Arial"/>
                <a:sym typeface="Arial"/>
              </a:rPr>
              <a:t>Use Case: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Time series prediction, natural language processing (NLP).</a:t>
            </a:r>
            <a:endParaRPr sz="21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04800" y="1464475"/>
            <a:ext cx="9144000" cy="53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0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-US" sz="2600"/>
              <a:t>Introduction to Neural Networks</a:t>
            </a:r>
            <a:endParaRPr sz="2600"/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600"/>
          </a:p>
          <a:p>
            <a:pPr marL="342900" lvl="0" indent="-330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-US" sz="2600"/>
              <a:t>Neural Network Functionality</a:t>
            </a:r>
            <a:endParaRPr sz="2600"/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600"/>
          </a:p>
          <a:p>
            <a:pPr marL="342900" lvl="0" indent="-330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-US" sz="2600"/>
              <a:t>Key Features of Neural Networks</a:t>
            </a:r>
            <a:endParaRPr sz="2600"/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600"/>
          </a:p>
          <a:p>
            <a:pPr marL="342900" lvl="0" indent="-330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-US" sz="2600"/>
              <a:t>Activation Functions</a:t>
            </a:r>
            <a:endParaRPr sz="2600"/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600"/>
          </a:p>
          <a:p>
            <a:pPr marL="342900" lvl="0" indent="-330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Training Neural Networks</a:t>
            </a:r>
            <a:endParaRPr sz="2600"/>
          </a:p>
          <a:p>
            <a:pPr marL="914400" lvl="1" indent="-393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Loss Function</a:t>
            </a:r>
            <a:endParaRPr sz="2600"/>
          </a:p>
          <a:p>
            <a:pPr marL="914400" lvl="1" indent="-330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2600"/>
              <a:t>Gradient Descent</a:t>
            </a:r>
            <a:endParaRPr sz="2600"/>
          </a:p>
          <a:p>
            <a:pPr marL="914400" lvl="1" indent="-330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2600"/>
              <a:t>Backpropagation</a:t>
            </a:r>
            <a:endParaRPr sz="2600"/>
          </a:p>
          <a:p>
            <a:pPr marL="914400" lvl="1" indent="-330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2600"/>
              <a:t>Batches and Epochs</a:t>
            </a:r>
            <a:endParaRPr sz="2600"/>
          </a:p>
          <a:p>
            <a:pPr marL="9144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600"/>
          </a:p>
          <a:p>
            <a:pPr marL="342900" lvl="0" indent="-330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Applications of Neural Networks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/>
              <a:t>Neural Network Basics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403750"/>
            <a:ext cx="8077200" cy="5088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/>
              <a:t>Neural Network Basics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0" y="1219200"/>
            <a:ext cx="91440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794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800"/>
              <a:buChar char="•"/>
            </a:pPr>
            <a:r>
              <a:rPr lang="en-US" sz="2200"/>
              <a:t>A neural network is a computational model inspired by the human brain, consisting of interconnected nodes (neurons) organized in layers to process and learn from data.</a:t>
            </a:r>
            <a:endParaRPr sz="2200"/>
          </a:p>
          <a:p>
            <a:pPr marL="45720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794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800"/>
              <a:buChar char="•"/>
            </a:pPr>
            <a:r>
              <a:rPr lang="en-US" sz="2200" b="1"/>
              <a:t>Structure:</a:t>
            </a:r>
            <a:endParaRPr sz="2200" b="1"/>
          </a:p>
          <a:p>
            <a:pPr marL="914400" lvl="1" indent="-2794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800"/>
              <a:buChar char="–"/>
            </a:pPr>
            <a:r>
              <a:rPr lang="en-US" sz="2200"/>
              <a:t>Input Layer: Receives raw data as input.</a:t>
            </a:r>
            <a:endParaRPr sz="2200"/>
          </a:p>
          <a:p>
            <a:pPr marL="914400" lvl="1" indent="-2794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800"/>
              <a:buChar char="–"/>
            </a:pPr>
            <a:r>
              <a:rPr lang="en-US" sz="2200"/>
              <a:t>Hidden Layers: Perform computations to extract patterns.</a:t>
            </a:r>
            <a:endParaRPr sz="2200"/>
          </a:p>
          <a:p>
            <a:pPr marL="914400" lvl="1" indent="-2794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800"/>
              <a:buChar char="–"/>
            </a:pPr>
            <a:r>
              <a:rPr lang="en-US" sz="2200"/>
              <a:t>Output Layer: Produces the final result or prediction.</a:t>
            </a:r>
            <a:endParaRPr sz="2200"/>
          </a:p>
          <a:p>
            <a:pPr marL="91440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794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800"/>
              <a:buChar char="•"/>
            </a:pPr>
            <a:r>
              <a:rPr lang="en-US" sz="2200" b="1"/>
              <a:t>Key Components:</a:t>
            </a:r>
            <a:endParaRPr sz="2200" b="1"/>
          </a:p>
          <a:p>
            <a:pPr marL="914400" lvl="1" indent="-2794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800"/>
              <a:buChar char="–"/>
            </a:pPr>
            <a:r>
              <a:rPr lang="en-US" sz="2200"/>
              <a:t>Weights (𝑤): Adjusted during learning to minimize error.</a:t>
            </a:r>
            <a:endParaRPr sz="2200"/>
          </a:p>
          <a:p>
            <a:pPr marL="914400" lvl="1" indent="-2794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800"/>
              <a:buChar char="–"/>
            </a:pPr>
            <a:r>
              <a:rPr lang="en-US" sz="2200"/>
              <a:t>Bias (𝑏): Added to ensure the model can shift predictions.</a:t>
            </a:r>
            <a:endParaRPr sz="2200"/>
          </a:p>
          <a:p>
            <a:pPr marL="914400" lvl="1" indent="-2794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800"/>
              <a:buChar char="–"/>
            </a:pPr>
            <a:r>
              <a:rPr lang="en-US" sz="2200"/>
              <a:t>Activation Function (𝑓(𝑥)): Introduces non-linearity (e.g., ReLU, sigmoid).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Neural Network Functionality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0" y="1219200"/>
            <a:ext cx="91440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19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 sz="2100" b="1">
                <a:latin typeface="Arial"/>
                <a:ea typeface="Arial"/>
                <a:cs typeface="Arial"/>
                <a:sym typeface="Arial"/>
              </a:rPr>
              <a:t>Forward Propagation:</a:t>
            </a:r>
            <a:endParaRPr sz="2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1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The input data passes through layers, undergoing linear transformations and activation functions.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Example for one layer: 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1371600" lvl="0" indent="-3619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a(l−1): Activations from the previous layer.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13716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W(l): Weight matrix for layer lll.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13716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b(l): Bias vector for layer lll.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0400" y="3203625"/>
            <a:ext cx="4403200" cy="9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Key Features of Neural Networks</a:t>
            </a: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304800" y="1505025"/>
            <a:ext cx="88392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Learning from Data: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Neural networks adjust their weights and biases based on the input data to minimize errors.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Generalization: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Can predict outputs for unseen data by learning patterns during training.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Non-Linear Modelling: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Can model complex relationships using non-linear activation functions.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Parallelism: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Many computations are performed simultaneously, enabling efficient processing of large datasets.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34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Activation Functions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304800" y="1237150"/>
            <a:ext cx="88392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-US" sz="2300" b="1">
                <a:latin typeface="Arial"/>
                <a:ea typeface="Arial"/>
                <a:cs typeface="Arial"/>
                <a:sym typeface="Arial"/>
              </a:rPr>
              <a:t>Purpose: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 Introduces non-linearity to enable the network to learn complex patterns. Examples include-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914400" lvl="1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00"/>
              <a:buFont typeface="Arial"/>
              <a:buChar char="–"/>
            </a:pPr>
            <a:r>
              <a:rPr lang="en-US" sz="2300" b="1">
                <a:latin typeface="Arial"/>
                <a:ea typeface="Arial"/>
                <a:cs typeface="Arial"/>
                <a:sym typeface="Arial"/>
              </a:rPr>
              <a:t>Sigmoid Function: </a:t>
            </a:r>
            <a:endParaRPr sz="2300" b="1">
              <a:latin typeface="Arial"/>
              <a:ea typeface="Arial"/>
              <a:cs typeface="Arial"/>
              <a:sym typeface="Arial"/>
            </a:endParaRPr>
          </a:p>
          <a:p>
            <a:pPr marL="1371600" lvl="2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The sigmoid activation function maps input values to an output range between 0 and 1. 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1371600" lvl="2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It is commonly used in binary classification problems. The function is defined as: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3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3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3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300" b="1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3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0859" y="4023334"/>
            <a:ext cx="3125225" cy="128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5325" y="4322225"/>
            <a:ext cx="4375549" cy="23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Activation Functions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304800" y="1237150"/>
            <a:ext cx="88392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-US" sz="2300" b="1">
                <a:latin typeface="Arial"/>
                <a:ea typeface="Arial"/>
                <a:cs typeface="Arial"/>
                <a:sym typeface="Arial"/>
              </a:rPr>
              <a:t>ReLU (Rectified Linear Unit): </a:t>
            </a:r>
            <a:endParaRPr sz="2300" b="1">
              <a:latin typeface="Arial"/>
              <a:ea typeface="Arial"/>
              <a:cs typeface="Arial"/>
              <a:sym typeface="Arial"/>
            </a:endParaRPr>
          </a:p>
          <a:p>
            <a:pPr marL="1371600" lvl="2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Range: [0, ∞)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1371600" lvl="2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Efficiency: Computationally simple and fast.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1371600" lvl="2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Non-Linear: Allows the model to learn complex patterns.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1371600" lvl="2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Limitation: Can suffer from the "dying ReLU" problem, where neurons output 0 for all inputs if weights are updated poorly.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1371600" lvl="2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ReLU is defined as: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3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3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3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300" b="1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3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3975" y="4305425"/>
            <a:ext cx="6776050" cy="229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9249" y="3503850"/>
            <a:ext cx="3081600" cy="80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Activation Functions</a:t>
            </a: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304800" y="1237150"/>
            <a:ext cx="88392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-US" sz="2300" b="1">
                <a:latin typeface="Arial"/>
                <a:ea typeface="Arial"/>
                <a:cs typeface="Arial"/>
                <a:sym typeface="Arial"/>
              </a:rPr>
              <a:t>Softmax Function:</a:t>
            </a:r>
            <a:endParaRPr sz="2300" b="1">
              <a:latin typeface="Arial"/>
              <a:ea typeface="Arial"/>
              <a:cs typeface="Arial"/>
              <a:sym typeface="Arial"/>
            </a:endParaRPr>
          </a:p>
          <a:p>
            <a:pPr marL="1371600" lvl="2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It is used in multi-class classification tasks to convert raw scores (logits) into probabilities. 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1371600" lvl="2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Range: [0, 1]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1371600" lvl="2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It ensures the sum of probabilities across all classes equals 1.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1371600" lvl="2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Sigmoid is defined as-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3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3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300" b="1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3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2300" y="4107650"/>
            <a:ext cx="5299400" cy="283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06784" y="2964659"/>
            <a:ext cx="4043149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995</Words>
  <Application>Microsoft Office PowerPoint</Application>
  <PresentationFormat>On-screen Show (4:3)</PresentationFormat>
  <Paragraphs>168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Times New Roman</vt:lpstr>
      <vt:lpstr>Default Design</vt:lpstr>
      <vt:lpstr>Neural Networks: Basics and Functionalities</vt:lpstr>
      <vt:lpstr>Contents</vt:lpstr>
      <vt:lpstr>Neural Network Basics</vt:lpstr>
      <vt:lpstr>Neural Network Basics</vt:lpstr>
      <vt:lpstr>Neural Network Functionality</vt:lpstr>
      <vt:lpstr>Key Features of Neural Networks</vt:lpstr>
      <vt:lpstr>Activation Functions</vt:lpstr>
      <vt:lpstr>Activation Functions</vt:lpstr>
      <vt:lpstr>Activation Functions</vt:lpstr>
      <vt:lpstr>Training Neural Networks</vt:lpstr>
      <vt:lpstr>Loss Function</vt:lpstr>
      <vt:lpstr>Loss Function</vt:lpstr>
      <vt:lpstr>Gradient Descent</vt:lpstr>
      <vt:lpstr>Gradient Descent</vt:lpstr>
      <vt:lpstr>Backpropagation</vt:lpstr>
      <vt:lpstr>Batches and Epochs</vt:lpstr>
      <vt:lpstr>Types of Neural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Networks: Basics and Functionalities</dc:title>
  <dc:creator>User</dc:creator>
  <cp:lastModifiedBy>User</cp:lastModifiedBy>
  <cp:revision>2</cp:revision>
  <dcterms:modified xsi:type="dcterms:W3CDTF">2025-03-20T03:07:26Z</dcterms:modified>
</cp:coreProperties>
</file>