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5" roundtripDataSignature="AMtx7mgAEat2ATEmJquimM+NkRCAuMVM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2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7" name="Google Shape;2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2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2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9" name="Google Shape;25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0" name="Google Shape;27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2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2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6" name="Google Shape;28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2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3" name="Google Shape;29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2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1" name="Google Shape;30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2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" type="body"/>
          </p:nvPr>
        </p:nvSpPr>
        <p:spPr>
          <a:xfrm>
            <a:off x="0" y="1219200"/>
            <a:ext cx="4495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4" name="Google Shape;74;p40"/>
          <p:cNvSpPr txBox="1"/>
          <p:nvPr>
            <p:ph idx="2" type="body"/>
          </p:nvPr>
        </p:nvSpPr>
        <p:spPr>
          <a:xfrm>
            <a:off x="4648200" y="1219200"/>
            <a:ext cx="4495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5" name="Google Shape;75;p40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1" name="Google Shape;81;p41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0" y="12192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 rot="5400000">
            <a:off x="4838700" y="2019300"/>
            <a:ext cx="6324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 rot="5400000">
            <a:off x="190500" y="-190500"/>
            <a:ext cx="63246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" type="body"/>
          </p:nvPr>
        </p:nvSpPr>
        <p:spPr>
          <a:xfrm rot="5400000">
            <a:off x="2019300" y="-800100"/>
            <a:ext cx="51054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3" name="Google Shape;43;p35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9" name="Google Shape;49;p3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0" name="Google Shape;50;p36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5" name="Google Shape;65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6" name="Google Shape;66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7" name="Google Shape;67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8" name="Google Shape;68;p39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0" y="12192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96500" y="1959000"/>
            <a:ext cx="8751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/>
              <a:t>Motion Analysis, Ray Tracing &amp; Optical Flow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304800" y="762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Visualizing Optical Flow in Sports Analysis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120150" y="4828575"/>
            <a:ext cx="890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green arrows show the direction and magnitude of motion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Each arrow represents the movement of players and objects on the field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Motion vectors help track player movements and analyze game patterns</a:t>
            </a:r>
            <a:endParaRPr sz="2400"/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1373" y="1504275"/>
            <a:ext cx="6541275" cy="30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304800" y="-136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Estimating optical flow</a:t>
            </a:r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0" y="3248600"/>
            <a:ext cx="8903700" cy="3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How to estimate pixel motion from image H to image I? </a:t>
            </a:r>
            <a:endParaRPr sz="2400"/>
          </a:p>
          <a:p>
            <a:pPr indent="-381000" lvl="0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Solve pixel correspondence problem </a:t>
            </a:r>
            <a:endParaRPr sz="2400"/>
          </a:p>
          <a:p>
            <a:pPr indent="-381000" lvl="1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given a pixel in H, look for nearby pixels of the same color in I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	Key assumptions-</a:t>
            </a:r>
            <a:endParaRPr sz="2400"/>
          </a:p>
          <a:p>
            <a:pPr indent="-381000" lvl="0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Color constancy</a:t>
            </a:r>
            <a:r>
              <a:rPr lang="en-US" sz="2400"/>
              <a:t>: a point in H looks the same in I – For grayscale images, this is brightness constancy </a:t>
            </a:r>
            <a:endParaRPr sz="2400"/>
          </a:p>
          <a:p>
            <a:pPr indent="-3810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Small motion</a:t>
            </a:r>
            <a:r>
              <a:rPr lang="en-US" sz="2400"/>
              <a:t>: points do not move very far</a:t>
            </a:r>
            <a:endParaRPr sz="2400"/>
          </a:p>
          <a:p>
            <a:pPr indent="-3810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Spatial coherence</a:t>
            </a:r>
            <a:r>
              <a:rPr lang="en-US" sz="2400"/>
              <a:t>: points move like their neighbors</a:t>
            </a:r>
            <a:endParaRPr sz="2400"/>
          </a:p>
        </p:txBody>
      </p:sp>
      <p:pic>
        <p:nvPicPr>
          <p:cNvPr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2100" y="922763"/>
            <a:ext cx="58197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304800" y="-136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The brightness constancy constraint</a:t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120150" y="3576475"/>
            <a:ext cx="89037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Let’s look at these constraints more closely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Brightness constancy: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Linearizing the right side using Taylor expansion: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</a:t>
            </a:r>
            <a:endParaRPr sz="2400"/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9088" y="1295400"/>
            <a:ext cx="5505813" cy="21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2975" y="4061688"/>
            <a:ext cx="44196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4525" y="5396875"/>
            <a:ext cx="53149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304800" y="-136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The brightness constancy constraint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120150" y="2009025"/>
            <a:ext cx="8903700" cy="48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How many equations and unknowns per pixel? </a:t>
            </a:r>
            <a:endParaRPr sz="2400"/>
          </a:p>
          <a:p>
            <a:pPr indent="457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– </a:t>
            </a:r>
            <a:r>
              <a:rPr b="1" lang="en-US" sz="2400"/>
              <a:t>One equation, two unknowns (</a:t>
            </a:r>
            <a:r>
              <a:rPr b="1" lang="en-US" sz="2400">
                <a:solidFill>
                  <a:srgbClr val="FF0000"/>
                </a:solidFill>
              </a:rPr>
              <a:t>makes the problem under-constrained</a:t>
            </a:r>
            <a:r>
              <a:rPr b="1" lang="en-US" sz="2400"/>
              <a:t>)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What does this constraint mean?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The component of the flow perpendicular to the gradient (i.e., parallel to the edge) is unknown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</a:t>
            </a:r>
            <a:endParaRPr sz="2400"/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8950" y="1006400"/>
            <a:ext cx="3586100" cy="8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6350" y="3330950"/>
            <a:ext cx="3191300" cy="5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1675" y="4936663"/>
            <a:ext cx="52006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304800" y="-136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Optical Flow Equation Challenges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120150" y="902450"/>
            <a:ext cx="8903700" cy="59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The optical flow equation: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Gives us one equation per pixel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But we have two unknowns (u,v) per pixel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This makes the problem under-constrained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Why is this a problem?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Cannot solve for unique flow vector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Multiple possible solutions exist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Need additional constraints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This leads us to two key issues: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The Aperture Problem (coming up next)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Need for additional assumptions and constraints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Solutions involve: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Looking at neighboring pixels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Making assumptions about motion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Using different mathematical approaches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185" name="Google Shape;1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7375" y="1134700"/>
            <a:ext cx="2449975" cy="5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aperture problem</a:t>
            </a:r>
            <a:endParaRPr/>
          </a:p>
        </p:txBody>
      </p:sp>
      <p:sp>
        <p:nvSpPr>
          <p:cNvPr id="192" name="Google Shape;192;p15"/>
          <p:cNvSpPr txBox="1"/>
          <p:nvPr>
            <p:ph idx="1" type="body"/>
          </p:nvPr>
        </p:nvSpPr>
        <p:spPr>
          <a:xfrm>
            <a:off x="0" y="1219200"/>
            <a:ext cx="58533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The aperture problem occurs when viewing motion through a limited window (aperture) like looking at a moving object through a small circular opening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Circle represents our limited viewing window (aperture), purple lines represent an edge or feature we're tracking, black arrows show motion vectors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What We See vs Reality: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00"/>
              <a:buChar char="•"/>
            </a:pPr>
            <a:r>
              <a:rPr b="1" lang="en-US" sz="1900"/>
              <a:t>Actual Motion</a:t>
            </a:r>
            <a:r>
              <a:rPr lang="en-US" sz="1900"/>
              <a:t>: The true movement is diagonal/downward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b="1" lang="en-US" sz="1900"/>
              <a:t>Perceived Motion</a:t>
            </a:r>
            <a:r>
              <a:rPr lang="en-US" sz="1900"/>
              <a:t>: We only detect horizontal movement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–"/>
            </a:pPr>
            <a:r>
              <a:rPr lang="en-US" sz="1900"/>
              <a:t>Can only measure motion perpendicular to the edge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–"/>
            </a:pPr>
            <a:r>
              <a:rPr lang="en-US" sz="1900"/>
              <a:t>Component parallel to the edge is invisible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This is a fundamental challenge in optical flow computation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</p:txBody>
      </p:sp>
      <p:pic>
        <p:nvPicPr>
          <p:cNvPr id="193" name="Google Shape;1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625" y="1219200"/>
            <a:ext cx="3095375" cy="26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8625" y="3910150"/>
            <a:ext cx="3095375" cy="28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Solving the aperture problem</a:t>
            </a:r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0" y="12192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to get more equations for a pixel?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Spatial coherence constraint: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pretend the pixel’s neighbors have the same (u,v)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E.g., if we use a 5x5 window, that gives us 25 equations per pixel</a:t>
            </a:r>
            <a:endParaRPr/>
          </a:p>
        </p:txBody>
      </p:sp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051" y="3648375"/>
            <a:ext cx="5067900" cy="23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Lucas-Kanade flow</a:t>
            </a:r>
            <a:endParaRPr/>
          </a:p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0" y="12192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Linear least squares problem-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Solution given by </a:t>
            </a:r>
            <a:endParaRPr/>
          </a:p>
        </p:txBody>
      </p:sp>
      <p:pic>
        <p:nvPicPr>
          <p:cNvPr id="210" name="Google Shape;2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800" y="2077325"/>
            <a:ext cx="5068400" cy="19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6488" y="4516988"/>
            <a:ext cx="2071025" cy="4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2812" y="5151125"/>
            <a:ext cx="6220350" cy="14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00792" y="4227625"/>
            <a:ext cx="2154834" cy="9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Methods of Optical Flow</a:t>
            </a:r>
            <a:endParaRPr/>
          </a:p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0" y="12192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Lucas-Kanade Method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: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Assumes flow is constant in a local neighborhood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Solves aperture problem by combining constraints from multiple pixels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Works well for small motions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Advantages: Robust to noise, computationally efficient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Limitations: Fails with large motions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Horn-Schunck Method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: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Global smoothness assumption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Minimizes distortion in flow and deviations from data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Creates denser flow fields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Advantages: Dense flow field, works well for transparent motion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Limitations: More sensitive to noise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Sparse vs. Dense Optical Flow</a:t>
            </a:r>
            <a:endParaRPr/>
          </a:p>
        </p:txBody>
      </p:sp>
      <p:sp>
        <p:nvSpPr>
          <p:cNvPr id="227" name="Google Shape;227;p19"/>
          <p:cNvSpPr txBox="1"/>
          <p:nvPr>
            <p:ph idx="1" type="body"/>
          </p:nvPr>
        </p:nvSpPr>
        <p:spPr>
          <a:xfrm>
            <a:off x="304800" y="1000600"/>
            <a:ext cx="8839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Sparse Optical Flow: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○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Tracks specific key points (e.g., corners, edges).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○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Less computationally intensive.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○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Example: Monitoring selected points on a moving car.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Dense Optical Flow: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○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Estimates motion for every pixel.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○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More detailed but computationally expensive.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○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Example: Visualizing entire flow fields in weather simulations.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304800" y="70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304800" y="1375175"/>
            <a:ext cx="8428500" cy="5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Motion Analysis in Computer Vision</a:t>
            </a:r>
            <a:endParaRPr b="1" sz="27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Understanding motion between frames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Optical flow computation and analysis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Object tracking systems and applications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Introduction to Ray Tracing</a:t>
            </a:r>
            <a:endParaRPr b="1" sz="27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Fundamentals of light transport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Mathematical foundations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Modern rendering techniques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Optical Flow Algorithm Steps </a:t>
            </a:r>
            <a:endParaRPr/>
          </a:p>
        </p:txBody>
      </p:sp>
      <p:sp>
        <p:nvSpPr>
          <p:cNvPr id="234" name="Google Shape;234;p20"/>
          <p:cNvSpPr txBox="1"/>
          <p:nvPr>
            <p:ph idx="1" type="body"/>
          </p:nvPr>
        </p:nvSpPr>
        <p:spPr>
          <a:xfrm>
            <a:off x="724050" y="1219200"/>
            <a:ext cx="9144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Pre-processing: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Image smoothing to reduce noise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Convert to grayscale if needed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Gradient Computation: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Calculate spatial gradients 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(Ix, Iy)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Calculate temporal gradient 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(It)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Flow Computation: For 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Lucas-Kanade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Define window size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Compute local motion vectors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Solve least squares equations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Horn-Schunck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Initialize flow field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Iteratively update estimates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Apply smoothness constraint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Post-processing: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Filter outliers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Smooth flow field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Visualize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results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Applications of Optical Flow</a:t>
            </a:r>
            <a:endParaRPr/>
          </a:p>
        </p:txBody>
      </p:sp>
      <p:sp>
        <p:nvSpPr>
          <p:cNvPr id="241" name="Google Shape;241;p21"/>
          <p:cNvSpPr txBox="1"/>
          <p:nvPr>
            <p:ph idx="1" type="body"/>
          </p:nvPr>
        </p:nvSpPr>
        <p:spPr>
          <a:xfrm>
            <a:off x="304800" y="1246525"/>
            <a:ext cx="8839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900"/>
              <a:buAutoNum type="arabicPeriod"/>
            </a:pPr>
            <a:r>
              <a:rPr lang="en-US" sz="2900"/>
              <a:t>Traffic Analysis: Detecting vehicle speeds and trajectories.</a:t>
            </a:r>
            <a:endParaRPr sz="29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900"/>
              <a:t>2. Sports Analytics: Tracking player movements during a game.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900"/>
              <a:t>3. Video Stabilization: Correcting shaky camera footage.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4. Action Recognition: Understanding human activities in video sequences.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to Ray Tracing</a:t>
            </a:r>
            <a:endParaRPr/>
          </a:p>
        </p:txBody>
      </p:sp>
      <p:sp>
        <p:nvSpPr>
          <p:cNvPr id="248" name="Google Shape;248;p22"/>
          <p:cNvSpPr txBox="1"/>
          <p:nvPr>
            <p:ph idx="1" type="body"/>
          </p:nvPr>
        </p:nvSpPr>
        <p:spPr>
          <a:xfrm>
            <a:off x="0" y="12192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Ray tracing is a technique for rendering three- dimensional graphics with very complex light interactions. This means you can create pictures full of mirrors, transparent surfaces, and shadows, with stunning results.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very simple method to both understand and implement.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is based on the idea that you can model reflection and refraction by recursively following the path that light takes as it bounces through an environment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Raytraced Images</a:t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4600" y="1776775"/>
            <a:ext cx="4484600" cy="36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1776775"/>
            <a:ext cx="3899525" cy="36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>
            <p:ph type="title"/>
          </p:nvPr>
        </p:nvSpPr>
        <p:spPr>
          <a:xfrm>
            <a:off x="304800" y="-177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Ray Tracing Model</a:t>
            </a:r>
            <a:endParaRPr/>
          </a:p>
        </p:txBody>
      </p:sp>
      <p:pic>
        <p:nvPicPr>
          <p:cNvPr id="263" name="Google Shape;2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859375"/>
            <a:ext cx="7620000" cy="34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/>
        </p:nvSpPr>
        <p:spPr>
          <a:xfrm>
            <a:off x="597725" y="3429000"/>
            <a:ext cx="27459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Source- Wikipedia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304800" y="4795200"/>
            <a:ext cx="4218000" cy="20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Ray (Red):</a:t>
            </a:r>
            <a:endParaRPr b="0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Originates from camera/eye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Passes through image plane pixels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Intersects with objects in scene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4693800" y="4946375"/>
            <a:ext cx="4450200" cy="20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Shadow Ray (Blue):</a:t>
            </a:r>
            <a:endParaRPr b="0" i="0" sz="20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Cast from object intersection points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toward light source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Determines shadow calculations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304800" y="4071875"/>
            <a:ext cx="77733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Components: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Camera (white box on left), Image plane (gray grid), Scene object (orange sphere), Light source (white bulb)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Ray Tracing</a:t>
            </a:r>
            <a:endParaRPr/>
          </a:p>
        </p:txBody>
      </p:sp>
      <p:pic>
        <p:nvPicPr>
          <p:cNvPr id="274" name="Google Shape;27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025" y="1143000"/>
            <a:ext cx="7133025" cy="31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5"/>
          <p:cNvSpPr txBox="1"/>
          <p:nvPr/>
        </p:nvSpPr>
        <p:spPr>
          <a:xfrm>
            <a:off x="304800" y="4304125"/>
            <a:ext cx="4422900" cy="29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Ray (View Ray):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Cast from camera through image plane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Determines what camera sees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point of intersection with 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Shadow Rays: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Cast from intersection points to light 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determine if point is illuminated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rays for multiple light 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4658500" y="4304125"/>
            <a:ext cx="44856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Secondary Rays: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Reflection Ray: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Bounces off surface at equal angle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mirror-like reflections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Refraction Ray: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Passes through transparent materials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direction based on material properties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glass/water effects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Ray Tracing Algorithm</a:t>
            </a:r>
            <a:endParaRPr/>
          </a:p>
        </p:txBody>
      </p:sp>
      <p:sp>
        <p:nvSpPr>
          <p:cNvPr id="283" name="Google Shape;283;p26"/>
          <p:cNvSpPr txBox="1"/>
          <p:nvPr>
            <p:ph idx="1" type="body"/>
          </p:nvPr>
        </p:nvSpPr>
        <p:spPr>
          <a:xfrm>
            <a:off x="0" y="12192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00"/>
              <a:buChar char="•"/>
            </a:pPr>
            <a:r>
              <a:rPr lang="en-US" sz="2400"/>
              <a:t>Builds the image pixel by pixel Cast additional rays from the hit point to determine the pixel color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2921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00"/>
              <a:buChar char="•"/>
            </a:pPr>
            <a:r>
              <a:rPr lang="en-US" sz="2400"/>
              <a:t>Shoot rays toward each light. If they hit something, the object is shadowed from that light, otherwise use "standard model" for the light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2921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00"/>
              <a:buChar char="•"/>
            </a:pPr>
            <a:r>
              <a:rPr lang="en-US" sz="2400"/>
              <a:t>Reflection rays for mirror surfaces, to see what should be reflected in the mirror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2921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00"/>
              <a:buChar char="•"/>
            </a:pPr>
            <a:r>
              <a:rPr lang="en-US" sz="2400"/>
              <a:t>Refraction rays to see what can be seen through transparent objects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2921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00"/>
              <a:buChar char="•"/>
            </a:pPr>
            <a:r>
              <a:rPr lang="en-US" sz="2400"/>
              <a:t>Sum all the contributions to get the pixel color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Ray Tracing Hardware Implementation</a:t>
            </a:r>
            <a:endParaRPr/>
          </a:p>
        </p:txBody>
      </p:sp>
      <p:sp>
        <p:nvSpPr>
          <p:cNvPr id="290" name="Google Shape;290;p27"/>
          <p:cNvSpPr txBox="1"/>
          <p:nvPr>
            <p:ph idx="1" type="body"/>
          </p:nvPr>
        </p:nvSpPr>
        <p:spPr>
          <a:xfrm>
            <a:off x="0" y="138315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Ray tracing has moved from offline rendering to real-time applications thanks to specialized hardware acceleration in modern GPUs and advanced software frameworks.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Why Hardware Acceleration for Ray Tracing?</a:t>
            </a:r>
            <a:endParaRPr sz="23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–"/>
            </a:pPr>
            <a:r>
              <a:rPr lang="en-US" sz="2300"/>
              <a:t>Performance Needs:</a:t>
            </a:r>
            <a:endParaRPr sz="2300"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2100"/>
              <a:t>Ray tracing involves complex calculations (e.g., ray intersections, shading).</a:t>
            </a:r>
            <a:endParaRPr sz="2100"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2100"/>
              <a:t>Real-time rendering demands efficient computation.</a:t>
            </a:r>
            <a:endParaRPr sz="2100"/>
          </a:p>
          <a:p>
            <a:pPr indent="0" lvl="0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Modern GPU Support</a:t>
            </a:r>
            <a:endParaRPr sz="2100"/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NVIDIA RTX Series (2000, 3000, 4000 series)</a:t>
            </a:r>
            <a:endParaRPr sz="2100"/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AMD Radeon RX 6000 &amp; 7000 series</a:t>
            </a:r>
            <a:endParaRPr sz="2100"/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Intel Arc GPUs</a:t>
            </a:r>
            <a:endParaRPr sz="2100"/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Dedicated RT (Ray Tracing) cores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Ray Tracing: Applications and Usage</a:t>
            </a:r>
            <a:endParaRPr/>
          </a:p>
        </p:txBody>
      </p:sp>
      <p:pic>
        <p:nvPicPr>
          <p:cNvPr id="297" name="Google Shape;2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34875"/>
            <a:ext cx="8839200" cy="490774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8"/>
          <p:cNvSpPr txBox="1"/>
          <p:nvPr/>
        </p:nvSpPr>
        <p:spPr>
          <a:xfrm>
            <a:off x="925600" y="6166425"/>
            <a:ext cx="53415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Ray Tracing in video games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Ray Tracing: Applications and Usage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406500" y="1561725"/>
            <a:ext cx="8432700" cy="49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Entertainment &amp; Media</a:t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games: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Real-time graphics, shadows, reflections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Films: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Special effects and photorealistic animation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VR/AR: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Immersive visual experiences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Applications</a:t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Architecture: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Building visualization and lighting design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Design: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Virtual prototyping and showcasing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Scientific: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Medical imaging and research visualization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304800" y="508100"/>
            <a:ext cx="85344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dk1"/>
                </a:solidFill>
              </a:rPr>
              <a:t>Understanding Motion in Computer Vision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304800" y="1626575"/>
            <a:ext cx="8428500" cy="5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9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Computer vision helps machines understand movement and objects in videos, just like how humans track moving objects with their eyes.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When you watch a video, your brain naturally tracks moving objects. However, computers need special algorithms to understand this movement. We analyze how pixels change position between video frames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Basic Concept of Motion: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lphaL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Motion is the change in position of objects between video frames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lphaL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Think of a video as a series of photos taken very quickly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lphaL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We need to understand where objects move between these photos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304800" y="50300"/>
            <a:ext cx="85344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dk1"/>
                </a:solidFill>
              </a:rPr>
              <a:t>Why estimate motion?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304800" y="1034125"/>
            <a:ext cx="8428500" cy="5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We live in a 4-D world (x,y,z,t)!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Wide applications: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 Motion detection and object tracking (surveillance etc.)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Correct for camera jitter (stabilization) 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Align images (panoramic mosaics)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3D shape reconstruction (shape from motion)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Video compression (MPEG)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Robotics (navigation etc.)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Entertainment: Special Effects, Sportscasting, Video Games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8813" y="4149400"/>
            <a:ext cx="38004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304800" y="61625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/>
              <a:t>Types of Motion in Computer Vision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304800" y="1312350"/>
            <a:ext cx="8428500" cy="5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Basic Types of Motion: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Arial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Translation: Objects moving in straight lines without changing orientation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Example: A car moving straight down a highway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Can be measured with (dx, dy) displacement vectors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Simplest type of motion to track and analyze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Arial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Rotation: Objects spinning or changing orientation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Example: A satellite rotating in space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Measured by angle of rotation (θ)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Can occur around different axes (X, Y, Z)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Arial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Scaling: Objects getting larger or smaller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Example: A person walking towards or away from camera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Changes in apparent size due to distance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Measured by scale factors in X and Y directions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304800" y="61625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/>
              <a:t>Types of Motion in Computer Vision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304800" y="1312350"/>
            <a:ext cx="8428500" cy="5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Complex Motion Types: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Arial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Articulated Motion: Connected parts moving relatively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Example: Human body movements, robot arms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Multiple rigid parts connected at joints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Each part can have independent rotation and translation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Arial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Non-Rigid Motion: Objects changing shape while moving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Example: Clothing moving in wind, facial expressions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Shape deformation along with position changes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More challenging to track and analyze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Arial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Periodic Motion: Regular repeating patterns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Example: Walking cycles, rotating fan blades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Motion that repeats at fixed intervals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Can be analyzed using frequency-based methods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304800" y="61625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/>
              <a:t>Types of Motion in Computer Vision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304800" y="1312350"/>
            <a:ext cx="8428500" cy="5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Camera-Based Motion: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Arial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Camera Translation: Camera moving through space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Creates apparent motion of entire scene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Example: Drone flying forward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Arial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Camera Rotation: Camera changing viewing direction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Creates complex apparent motion patterns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Example: Pan and tilt movements in surveillance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Arial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Combined Camera Motion: Mix of rotation and translation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Most common in real-world scenarios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AutoNum type="romanL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Example: Hand-held camera movements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304800" y="762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Introduction to Optical Flow</a:t>
            </a:r>
            <a:endParaRPr/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304800" y="1414725"/>
            <a:ext cx="8534400" cy="4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One of the fundamental techniques used to analyze this motion - </a:t>
            </a:r>
            <a:r>
              <a:rPr b="1" lang="en-US" sz="2400"/>
              <a:t>Optical Flow</a:t>
            </a:r>
            <a:r>
              <a:rPr lang="en-US" sz="2400"/>
              <a:t>.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Understanding Optical Flow-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Imagine looking out of a moving train - everything seems to flow past you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Optical flow measures this apparent motion for every pixel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It creates a "motion map" showing where everything is moving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304800" y="762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Introduction to Optical Flow</a:t>
            </a:r>
            <a:endParaRPr/>
          </a:p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304800" y="1414725"/>
            <a:ext cx="8534400" cy="26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/>
              <a:t>How Optical Flow Works (simplified):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lphaLcPeriod"/>
            </a:pPr>
            <a:r>
              <a:rPr lang="en-US" sz="2000"/>
              <a:t>Takes two consecutive video frames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lphaLcPeriod"/>
            </a:pPr>
            <a:r>
              <a:rPr lang="en-US" sz="2000"/>
              <a:t>For each pixel, finds where it moved to in the next frame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lphaLcPeriod"/>
            </a:pPr>
            <a:r>
              <a:rPr lang="en-US" sz="2000"/>
              <a:t>Creates arrows (vectors) showing direction and speed of motion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300" y="3066348"/>
            <a:ext cx="7677150" cy="33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9"/>
          <p:cNvSpPr txBox="1"/>
          <p:nvPr/>
        </p:nvSpPr>
        <p:spPr>
          <a:xfrm>
            <a:off x="778300" y="6118325"/>
            <a:ext cx="3949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 Hamburg Taxi Sequence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