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6"/>
  </p:notesMasterIdLst>
  <p:sldIdLst>
    <p:sldId id="876" r:id="rId2"/>
    <p:sldId id="860" r:id="rId3"/>
    <p:sldId id="759" r:id="rId4"/>
    <p:sldId id="1108" r:id="rId5"/>
    <p:sldId id="1174" r:id="rId6"/>
    <p:sldId id="1175" r:id="rId7"/>
    <p:sldId id="1176" r:id="rId8"/>
    <p:sldId id="1177" r:id="rId9"/>
    <p:sldId id="1178" r:id="rId10"/>
    <p:sldId id="1179" r:id="rId11"/>
    <p:sldId id="1180" r:id="rId12"/>
    <p:sldId id="1181" r:id="rId13"/>
    <p:sldId id="1182" r:id="rId14"/>
    <p:sldId id="1103" r:id="rId15"/>
    <p:sldId id="1172" r:id="rId16"/>
    <p:sldId id="1183" r:id="rId17"/>
    <p:sldId id="1184" r:id="rId18"/>
    <p:sldId id="1185" r:id="rId19"/>
    <p:sldId id="1186" r:id="rId20"/>
    <p:sldId id="1187" r:id="rId21"/>
    <p:sldId id="1188" r:id="rId22"/>
    <p:sldId id="1189" r:id="rId23"/>
    <p:sldId id="1190" r:id="rId24"/>
    <p:sldId id="1191" r:id="rId25"/>
    <p:sldId id="1192" r:id="rId26"/>
    <p:sldId id="1193" r:id="rId27"/>
    <p:sldId id="1194" r:id="rId28"/>
    <p:sldId id="1195" r:id="rId29"/>
    <p:sldId id="1196" r:id="rId30"/>
    <p:sldId id="1197" r:id="rId31"/>
    <p:sldId id="1171" r:id="rId32"/>
    <p:sldId id="1173" r:id="rId33"/>
    <p:sldId id="1198" r:id="rId34"/>
    <p:sldId id="1199" r:id="rId35"/>
    <p:sldId id="1200" r:id="rId36"/>
    <p:sldId id="1201" r:id="rId37"/>
    <p:sldId id="1202" r:id="rId38"/>
    <p:sldId id="1203" r:id="rId39"/>
    <p:sldId id="957" r:id="rId40"/>
    <p:sldId id="1138" r:id="rId41"/>
    <p:sldId id="1204" r:id="rId42"/>
    <p:sldId id="1205" r:id="rId43"/>
    <p:sldId id="874" r:id="rId44"/>
    <p:sldId id="291" r:id="rId45"/>
  </p:sldIdLst>
  <p:sldSz cx="9144000" cy="5143500" type="screen16x9"/>
  <p:notesSz cx="6858000" cy="9144000"/>
  <p:custDataLst>
    <p:tags r:id="rId4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0" autoAdjust="0"/>
    <p:restoredTop sz="86683" autoAdjust="0"/>
  </p:normalViewPr>
  <p:slideViewPr>
    <p:cSldViewPr snapToGrid="0" showGuides="1">
      <p:cViewPr varScale="1">
        <p:scale>
          <a:sx n="82" d="100"/>
          <a:sy n="82" d="100"/>
        </p:scale>
        <p:origin x="1086"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4/4/2020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5.1.7 – The Spanning Tree Algorithm</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71667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5.1.7 – The Spanning Tree Algorithm (Cont.)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793341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5.1.8 – Video – Observe STP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709469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5.1.9 – Packet Tracer – Investigate STP Loop Prevention</a:t>
            </a:r>
          </a:p>
          <a:p>
            <a:r>
              <a:rPr lang="en-US" dirty="0"/>
              <a:t>5.1.10 – Check Your Understanding – Purpose of STP</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669499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 – Steps to a Loop-Free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 – Steps to a Loop-Free Topology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665949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5.2.2 – 1. Elect the Root Bridge</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934730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5.2.3 – Impact of Default BIDs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003745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5.2.4 – Determine the Root Path Cost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155223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5.2.5 – 2. Elect the Root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049895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5.2.6 – Elect Designated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4041395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5.2.7 – Elect Alternate (Blocked)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643973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912285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500054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639693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5.2.8 – Elect a Root Port from Multiple Equal-Cost Paths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143676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5.2.9 – STP Timers and Port States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753712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5.2.9 – STP Timers and Port States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948518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5.2.10 – Operational Details of Each Port State</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01670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5.2 – STP Operations</a:t>
            </a:r>
          </a:p>
          <a:p>
            <a:r>
              <a:rPr lang="en-US" dirty="0"/>
              <a:t>5.2.11 – Per-VLAN Spanning Tree</a:t>
            </a:r>
          </a:p>
          <a:p>
            <a:r>
              <a:rPr lang="en-US" dirty="0"/>
              <a:t>5.2.12 – Check Your Understanding – STP Operations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599244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5.3.1 – Different Versions of STP</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5.3.1 – Different Versions of STP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794477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5.3.2 – RSTP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8703544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5.3.3 – RSTP Port States and Port Roles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1391019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5.3.3 – RSTP Port States and Port Roles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468193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5.3.4 – PortFast and BPDU Guard</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4935275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5.3 – Evolution of STP</a:t>
            </a:r>
          </a:p>
          <a:p>
            <a:r>
              <a:rPr lang="en-US" dirty="0"/>
              <a:t>5.3.5 – Alternatives to STP</a:t>
            </a:r>
          </a:p>
          <a:p>
            <a:r>
              <a:rPr lang="en-US" dirty="0"/>
              <a:t>5.3.6 – Check Your Understanding – Evolution of STP</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6220101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5.1.1 – Redundancy in Layer 2 Switched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 STP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 STP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5.4.1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p:txBody>
      </p:sp>
    </p:spTree>
    <p:extLst>
      <p:ext uri="{BB962C8B-B14F-4D97-AF65-F5344CB8AC3E}">
        <p14:creationId xmlns:p14="http://schemas.microsoft.com/office/powerpoint/2010/main" val="12083656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 STP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5.4.1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5.4.2 – Module Quiz - STP</a:t>
            </a:r>
          </a:p>
        </p:txBody>
      </p:sp>
    </p:spTree>
    <p:extLst>
      <p:ext uri="{BB962C8B-B14F-4D97-AF65-F5344CB8AC3E}">
        <p14:creationId xmlns:p14="http://schemas.microsoft.com/office/powerpoint/2010/main" val="24952319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5.1.2 – Spanning Tree Protocol</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587981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5.1.3 – STP Recalculation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756236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5.1.4 – Issues with Redundant Switch Links</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968212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5.1.5 – Layer 2 Loops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532616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STP Concepts</a:t>
            </a:r>
          </a:p>
          <a:p>
            <a:r>
              <a:rPr lang="en-US" dirty="0"/>
              <a:t>5.1 – Purpose of STP</a:t>
            </a:r>
          </a:p>
          <a:p>
            <a:r>
              <a:rPr lang="en-US" dirty="0"/>
              <a:t>5.1.6 – Broadcast Storm</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603729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 Id="rId5" Type="http://schemas.openxmlformats.org/officeDocument/2006/relationships/image" Target="../media/image14.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5: STP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The Spanning Tree Algorithm</a:t>
            </a:r>
          </a:p>
        </p:txBody>
      </p:sp>
      <p:sp>
        <p:nvSpPr>
          <p:cNvPr id="5" name="Content Placeholder 4">
            <a:extLst>
              <a:ext uri="{FF2B5EF4-FFF2-40B4-BE49-F238E27FC236}">
                <a16:creationId xmlns:a16="http://schemas.microsoft.com/office/drawing/2014/main" id="{143DB555-8152-4E40-80E0-6FE407DF0EF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STP is based on an algorithm invented by Radia Perlman while working for Digital Equipment Corporation, and published in the 1985 paper "An Algorithm for Distributed Computation of a Spanning Tree in an Extended LAN.” Her spanning tree algorithm (STA) creates a loop-free topology by selecting a single root bridge where all other switches determine a single least-cost path.</a:t>
            </a:r>
          </a:p>
          <a:p>
            <a:pPr marL="342900" indent="-342900" algn="l">
              <a:buFont typeface="Arial" panose="020B0604020202020204" pitchFamily="34" charset="0"/>
              <a:buChar char="•"/>
            </a:pPr>
            <a:r>
              <a:rPr lang="en-US" sz="1400" dirty="0">
                <a:solidFill>
                  <a:srgbClr val="000000"/>
                </a:solidFill>
              </a:rPr>
              <a:t>STP prevents loops from occurring by configuring a loop-free path through the network using strategically placed "blocking-state" ports. The switches running STP are able to compensate for failures by dynamically unblocking the previously blocked ports and permitting traffic to traverse the alternate paths.</a:t>
            </a:r>
          </a:p>
        </p:txBody>
      </p:sp>
    </p:spTree>
    <p:custDataLst>
      <p:tags r:id="rId1"/>
    </p:custDataLst>
    <p:extLst>
      <p:ext uri="{BB962C8B-B14F-4D97-AF65-F5344CB8AC3E}">
        <p14:creationId xmlns:p14="http://schemas.microsoft.com/office/powerpoint/2010/main" val="222663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The Spanning Tree Algorithm (Cont.)</a:t>
            </a:r>
          </a:p>
        </p:txBody>
      </p:sp>
      <p:sp>
        <p:nvSpPr>
          <p:cNvPr id="4" name="Content Placeholder 3">
            <a:extLst>
              <a:ext uri="{FF2B5EF4-FFF2-40B4-BE49-F238E27FC236}">
                <a16:creationId xmlns:a16="http://schemas.microsoft.com/office/drawing/2014/main" id="{1C316A11-E974-934B-A0A8-BED7E55CAAD2}"/>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How does the STA create a loop-free topology?</a:t>
            </a:r>
          </a:p>
          <a:p>
            <a:pPr marL="285750" indent="-285750" algn="l">
              <a:buFont typeface="Arial" panose="020B0604020202020204" pitchFamily="34" charset="0"/>
              <a:buChar char="•"/>
            </a:pPr>
            <a:r>
              <a:rPr lang="en-US" sz="1400" dirty="0">
                <a:solidFill>
                  <a:srgbClr val="000000"/>
                </a:solidFill>
              </a:rPr>
              <a:t>Selecting a Root Bridge: This bridge (switch) is the reference point for the entire network to build a spanning tree around.</a:t>
            </a:r>
          </a:p>
          <a:p>
            <a:pPr marL="285750" indent="-285750" algn="l">
              <a:buFont typeface="Arial" panose="020B0604020202020204" pitchFamily="34" charset="0"/>
              <a:buChar char="•"/>
            </a:pPr>
            <a:r>
              <a:rPr lang="en-US" sz="1400" dirty="0">
                <a:solidFill>
                  <a:srgbClr val="000000"/>
                </a:solidFill>
              </a:rPr>
              <a:t>Block Redundant Paths: STP ensures that there is only one logical path between all destinations on the network by intentionally blocking redundant paths that could cause a loop. When a port is blocked, user data is prevented from entering or leaving that port.</a:t>
            </a:r>
          </a:p>
          <a:p>
            <a:pPr marL="285750" indent="-285750" algn="l">
              <a:buFont typeface="Arial" panose="020B0604020202020204" pitchFamily="34" charset="0"/>
              <a:buChar char="•"/>
            </a:pPr>
            <a:r>
              <a:rPr lang="en-US" sz="1400" dirty="0">
                <a:solidFill>
                  <a:srgbClr val="000000"/>
                </a:solidFill>
              </a:rPr>
              <a:t>Create a Loop-Free Topology: A blocked port has the effect of making that link a non-forwarding link between the two switches. This creates a topology where each switch has only a single path to the root bridge, similar to branches on a tree that connect to the root of the tree.</a:t>
            </a:r>
          </a:p>
          <a:p>
            <a:pPr marL="285750" indent="-285750" algn="l">
              <a:buFont typeface="Arial" panose="020B0604020202020204" pitchFamily="34" charset="0"/>
              <a:buChar char="•"/>
            </a:pPr>
            <a:r>
              <a:rPr lang="en-US" sz="1400" dirty="0">
                <a:solidFill>
                  <a:srgbClr val="000000"/>
                </a:solidFill>
              </a:rPr>
              <a:t>Recalculate in case of Link Failure: The physical paths still exist to provide redundancy, but these paths are disabled to prevent the loops from occurring. If the path is ever needed to compensate for a network cable or switch failure, STP recalculates the paths and unblocks the necessary ports to allow the redundant path to become active. STP recalculations can also occur any time a new switch or new inter-switch link is added to the network.</a:t>
            </a:r>
          </a:p>
        </p:txBody>
      </p:sp>
    </p:spTree>
    <p:custDataLst>
      <p:tags r:id="rId1"/>
    </p:custDataLst>
    <p:extLst>
      <p:ext uri="{BB962C8B-B14F-4D97-AF65-F5344CB8AC3E}">
        <p14:creationId xmlns:p14="http://schemas.microsoft.com/office/powerpoint/2010/main" val="132595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Video – Observe STP Operation</a:t>
            </a:r>
          </a:p>
        </p:txBody>
      </p:sp>
      <p:sp>
        <p:nvSpPr>
          <p:cNvPr id="5" name="Content Placeholder 4">
            <a:extLst>
              <a:ext uri="{FF2B5EF4-FFF2-40B4-BE49-F238E27FC236}">
                <a16:creationId xmlns:a16="http://schemas.microsoft.com/office/drawing/2014/main" id="{12B61DC8-15D5-8345-94EB-F3F0FD915288}"/>
              </a:ext>
            </a:extLst>
          </p:cNvPr>
          <p:cNvSpPr>
            <a:spLocks noGrp="1"/>
          </p:cNvSpPr>
          <p:nvPr>
            <p:ph idx="1"/>
          </p:nvPr>
        </p:nvSpPr>
        <p:spPr>
          <a:xfrm>
            <a:off x="474662" y="731837"/>
            <a:ext cx="8280057" cy="3689897"/>
          </a:xfrm>
        </p:spPr>
        <p:txBody>
          <a:bodyPr/>
          <a:lstStyle/>
          <a:p>
            <a:pPr algn="l"/>
            <a:r>
              <a:rPr lang="en-US" sz="1800" dirty="0">
                <a:solidFill>
                  <a:srgbClr val="000000"/>
                </a:solidFill>
              </a:rPr>
              <a:t>This video demonstrates the use of STP in a network environment.</a:t>
            </a:r>
          </a:p>
        </p:txBody>
      </p:sp>
    </p:spTree>
    <p:custDataLst>
      <p:tags r:id="rId1"/>
    </p:custDataLst>
    <p:extLst>
      <p:ext uri="{BB962C8B-B14F-4D97-AF65-F5344CB8AC3E}">
        <p14:creationId xmlns:p14="http://schemas.microsoft.com/office/powerpoint/2010/main" val="7912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Packet Tracer – Investigate STP Loop Prevention</a:t>
            </a:r>
          </a:p>
        </p:txBody>
      </p:sp>
      <p:sp>
        <p:nvSpPr>
          <p:cNvPr id="4" name="Content Placeholder 3">
            <a:extLst>
              <a:ext uri="{FF2B5EF4-FFF2-40B4-BE49-F238E27FC236}">
                <a16:creationId xmlns:a16="http://schemas.microsoft.com/office/drawing/2014/main" id="{5CF2012A-FFA6-2045-BF45-91F482117762}"/>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activity, you will complete the following objectives:</a:t>
            </a:r>
          </a:p>
          <a:p>
            <a:pPr marL="342900" indent="-342900" algn="l">
              <a:buFont typeface="Arial" panose="020B0604020202020204" pitchFamily="34" charset="0"/>
              <a:buChar char="•"/>
            </a:pPr>
            <a:r>
              <a:rPr lang="en-US" sz="1800" dirty="0">
                <a:solidFill>
                  <a:srgbClr val="000000"/>
                </a:solidFill>
              </a:rPr>
              <a:t>Create and configure a simple three switch network with STP.</a:t>
            </a:r>
          </a:p>
          <a:p>
            <a:pPr marL="342900" indent="-342900" algn="l">
              <a:buFont typeface="Arial" panose="020B0604020202020204" pitchFamily="34" charset="0"/>
              <a:buChar char="•"/>
            </a:pPr>
            <a:r>
              <a:rPr lang="en-US" sz="1800" dirty="0">
                <a:solidFill>
                  <a:srgbClr val="000000"/>
                </a:solidFill>
              </a:rPr>
              <a:t>View STP operation.</a:t>
            </a:r>
          </a:p>
          <a:p>
            <a:pPr marL="342900" indent="-342900" algn="l">
              <a:buFont typeface="Arial" panose="020B0604020202020204" pitchFamily="34" charset="0"/>
              <a:buChar char="•"/>
            </a:pPr>
            <a:r>
              <a:rPr lang="en-US" sz="1800" dirty="0">
                <a:solidFill>
                  <a:srgbClr val="000000"/>
                </a:solidFill>
              </a:rPr>
              <a:t>Disable STP and view operation again.</a:t>
            </a: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30253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5.2 STP Operations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Steps to a Loop-Free Topology</a:t>
            </a:r>
          </a:p>
        </p:txBody>
      </p:sp>
      <p:sp>
        <p:nvSpPr>
          <p:cNvPr id="4" name="Content Placeholder 3">
            <a:extLst>
              <a:ext uri="{FF2B5EF4-FFF2-40B4-BE49-F238E27FC236}">
                <a16:creationId xmlns:a16="http://schemas.microsoft.com/office/drawing/2014/main" id="{37DF9842-CEC4-494A-B1AE-57B78AF01B63}"/>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Using the STA, STP builds a loop-free topology in a four-step process:</a:t>
            </a:r>
          </a:p>
          <a:p>
            <a:pPr marL="415985" lvl="1" indent="-342900">
              <a:buFont typeface="+mj-lt"/>
              <a:buAutoNum type="arabicPeriod"/>
            </a:pPr>
            <a:r>
              <a:rPr lang="en-US" dirty="0">
                <a:solidFill>
                  <a:srgbClr val="000000"/>
                </a:solidFill>
              </a:rPr>
              <a:t>Elect the root bridge.</a:t>
            </a:r>
          </a:p>
          <a:p>
            <a:pPr marL="415985" lvl="1" indent="-342900">
              <a:buFont typeface="+mj-lt"/>
              <a:buAutoNum type="arabicPeriod"/>
            </a:pPr>
            <a:r>
              <a:rPr lang="en-US" dirty="0">
                <a:solidFill>
                  <a:srgbClr val="000000"/>
                </a:solidFill>
              </a:rPr>
              <a:t>Elect the root ports.</a:t>
            </a:r>
          </a:p>
          <a:p>
            <a:pPr marL="415985" lvl="1" indent="-342900">
              <a:buFont typeface="+mj-lt"/>
              <a:buAutoNum type="arabicPeriod"/>
            </a:pPr>
            <a:r>
              <a:rPr lang="en-US" dirty="0">
                <a:solidFill>
                  <a:srgbClr val="000000"/>
                </a:solidFill>
              </a:rPr>
              <a:t>Elect designated ports.</a:t>
            </a:r>
          </a:p>
          <a:p>
            <a:pPr marL="415985" lvl="1" indent="-342900">
              <a:buFont typeface="+mj-lt"/>
              <a:buAutoNum type="arabicPeriod"/>
            </a:pPr>
            <a:r>
              <a:rPr lang="en-US" dirty="0">
                <a:solidFill>
                  <a:srgbClr val="000000"/>
                </a:solidFill>
              </a:rPr>
              <a:t>Elect alternate (blocked) ports.</a:t>
            </a:r>
          </a:p>
          <a:p>
            <a:pPr marL="342900" indent="-342900" algn="l">
              <a:buFont typeface="Arial" panose="020B0604020202020204" pitchFamily="34" charset="0"/>
              <a:buChar char="•"/>
            </a:pPr>
            <a:r>
              <a:rPr lang="en-US" sz="1400" dirty="0">
                <a:solidFill>
                  <a:srgbClr val="000000"/>
                </a:solidFill>
              </a:rPr>
              <a:t>During STA and STP functions, switches use Bridge Protocol Data Units (BPDUs) to share information about themselves and their connections. BPDUs are used to elect the root bridge, root ports, designated ports, and alternate ports. </a:t>
            </a:r>
          </a:p>
          <a:p>
            <a:pPr marL="342900" indent="-342900" algn="l">
              <a:buFont typeface="Arial" panose="020B0604020202020204" pitchFamily="34" charset="0"/>
              <a:buChar char="•"/>
            </a:pPr>
            <a:r>
              <a:rPr lang="en-US" sz="1400" dirty="0">
                <a:solidFill>
                  <a:srgbClr val="000000"/>
                </a:solidFill>
              </a:rPr>
              <a:t>Each BPDU contains a bridge ID (BID) that identifies which switch sent the BPDU. The BID is involved in making many of the STA decisions including root bridge and port roles. </a:t>
            </a:r>
          </a:p>
          <a:p>
            <a:pPr marL="342900" indent="-342900" algn="l">
              <a:buFont typeface="Arial" panose="020B0604020202020204" pitchFamily="34" charset="0"/>
              <a:buChar char="•"/>
            </a:pPr>
            <a:r>
              <a:rPr lang="en-US" sz="1400" dirty="0">
                <a:solidFill>
                  <a:srgbClr val="000000"/>
                </a:solidFill>
              </a:rPr>
              <a:t>The BID contains a priority value, the MAC address of the switch, and an extended system ID. The lowest BID value is determined by the combination of these three fields.</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Steps to a Loop-Free Topology (Cont.)</a:t>
            </a:r>
          </a:p>
        </p:txBody>
      </p:sp>
      <p:sp>
        <p:nvSpPr>
          <p:cNvPr id="5" name="Content Placeholder 4">
            <a:extLst>
              <a:ext uri="{FF2B5EF4-FFF2-40B4-BE49-F238E27FC236}">
                <a16:creationId xmlns:a16="http://schemas.microsoft.com/office/drawing/2014/main" id="{582DA15F-DE14-C942-BDB7-58171B0ED70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b="1" dirty="0">
                <a:solidFill>
                  <a:srgbClr val="000000"/>
                </a:solidFill>
              </a:rPr>
              <a:t>Bridge Priority: </a:t>
            </a:r>
            <a:r>
              <a:rPr lang="en-US" sz="1400" dirty="0">
                <a:solidFill>
                  <a:srgbClr val="000000"/>
                </a:solidFill>
              </a:rPr>
              <a:t>The default priority value for all Cisco switches is the decimal value 32768. The range is 0 to 61440 in increments of 4096. A lower bridge priority is preferable. A bridge priority of 0 takes precedence over all other bridge priorities.</a:t>
            </a:r>
          </a:p>
          <a:p>
            <a:pPr marL="342900" indent="-342900" algn="l">
              <a:buFont typeface="Arial" panose="020B0604020202020204" pitchFamily="34" charset="0"/>
              <a:buChar char="•"/>
            </a:pPr>
            <a:r>
              <a:rPr lang="en-US" sz="1400" b="1" dirty="0">
                <a:solidFill>
                  <a:srgbClr val="000000"/>
                </a:solidFill>
              </a:rPr>
              <a:t>Extended System ID: </a:t>
            </a:r>
            <a:r>
              <a:rPr lang="en-US" sz="1400" dirty="0">
                <a:solidFill>
                  <a:srgbClr val="000000"/>
                </a:solidFill>
              </a:rPr>
              <a:t>The extended system ID value is a decimal value added to the bridge priority value in the BID to identify the VLAN for this BPDU.</a:t>
            </a:r>
          </a:p>
          <a:p>
            <a:pPr marL="342900" indent="-342900" algn="l">
              <a:buFont typeface="Arial" panose="020B0604020202020204" pitchFamily="34" charset="0"/>
              <a:buChar char="•"/>
            </a:pPr>
            <a:r>
              <a:rPr lang="en-US" sz="1400" b="1" dirty="0">
                <a:solidFill>
                  <a:srgbClr val="000000"/>
                </a:solidFill>
              </a:rPr>
              <a:t>MAC address: </a:t>
            </a:r>
            <a:r>
              <a:rPr lang="en-US" sz="1400" dirty="0">
                <a:solidFill>
                  <a:srgbClr val="000000"/>
                </a:solidFill>
              </a:rPr>
              <a:t>When two switches are configured with the same priority and have the same extended system ID, the switch having the MAC address with the lowest value, expressed in hexadecimal, will have the lower BID.</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27496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1. Elect the Root Bridge</a:t>
            </a:r>
          </a:p>
        </p:txBody>
      </p:sp>
      <p:sp>
        <p:nvSpPr>
          <p:cNvPr id="4" name="Content Placeholder 3">
            <a:extLst>
              <a:ext uri="{FF2B5EF4-FFF2-40B4-BE49-F238E27FC236}">
                <a16:creationId xmlns:a16="http://schemas.microsoft.com/office/drawing/2014/main" id="{CA3342CC-61DD-084F-9537-47F3A6767272}"/>
              </a:ext>
            </a:extLst>
          </p:cNvPr>
          <p:cNvSpPr>
            <a:spLocks noGrp="1"/>
          </p:cNvSpPr>
          <p:nvPr>
            <p:ph idx="1"/>
          </p:nvPr>
        </p:nvSpPr>
        <p:spPr>
          <a:xfrm>
            <a:off x="474663" y="731837"/>
            <a:ext cx="3725198" cy="3689897"/>
          </a:xfrm>
        </p:spPr>
        <p:txBody>
          <a:bodyPr/>
          <a:lstStyle/>
          <a:p>
            <a:pPr marL="342900" indent="-342900" algn="l">
              <a:buFont typeface="Arial" panose="020B0604020202020204" pitchFamily="34" charset="0"/>
              <a:buChar char="•"/>
            </a:pPr>
            <a:r>
              <a:rPr lang="en-US" sz="1200" dirty="0">
                <a:solidFill>
                  <a:srgbClr val="000000"/>
                </a:solidFill>
              </a:rPr>
              <a:t>The STA designates a single switch as the root bridge and uses it as the reference point for all path calculations. Switches exchange BPDUs to build the loop-free topology beginning with selecting the root bridge.</a:t>
            </a:r>
          </a:p>
          <a:p>
            <a:pPr marL="342900" indent="-342900" algn="l">
              <a:buFont typeface="Arial" panose="020B0604020202020204" pitchFamily="34" charset="0"/>
              <a:buChar char="•"/>
            </a:pPr>
            <a:r>
              <a:rPr lang="en-US" sz="1200" dirty="0">
                <a:solidFill>
                  <a:srgbClr val="000000"/>
                </a:solidFill>
              </a:rPr>
              <a:t>All switches in the broadcast domain participate in the election process. After a switch boots, it begins to send out BPDU frames every two seconds. These BPDU frames contain the BID of the sending switch and the BID of the root bridge, known as the Root ID.</a:t>
            </a:r>
          </a:p>
          <a:p>
            <a:pPr marL="342900" indent="-342900" algn="l">
              <a:buFont typeface="Arial" panose="020B0604020202020204" pitchFamily="34" charset="0"/>
              <a:buChar char="•"/>
            </a:pPr>
            <a:r>
              <a:rPr lang="en-US" sz="1200" dirty="0">
                <a:solidFill>
                  <a:srgbClr val="000000"/>
                </a:solidFill>
              </a:rPr>
              <a:t>The switch with the lowest BID will become the root bridge. At first, all switches declare themselves as the root bridge with their own BID set as the Root ID. Eventually, the switches learn through the exchange of BPDUs which switch has the lowest BID and will agree on one root bridge.</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42B719C2-C85B-B14D-91A4-363C6E8E9E10}"/>
              </a:ext>
            </a:extLst>
          </p:cNvPr>
          <p:cNvPicPr>
            <a:picLocks noChangeAspect="1"/>
          </p:cNvPicPr>
          <p:nvPr/>
        </p:nvPicPr>
        <p:blipFill>
          <a:blip r:embed="rId4"/>
          <a:stretch>
            <a:fillRect/>
          </a:stretch>
        </p:blipFill>
        <p:spPr>
          <a:xfrm>
            <a:off x="4393030" y="1126238"/>
            <a:ext cx="4276307" cy="2891024"/>
          </a:xfrm>
          <a:prstGeom prst="rect">
            <a:avLst/>
          </a:prstGeom>
        </p:spPr>
      </p:pic>
    </p:spTree>
    <p:custDataLst>
      <p:tags r:id="rId1"/>
    </p:custDataLst>
    <p:extLst>
      <p:ext uri="{BB962C8B-B14F-4D97-AF65-F5344CB8AC3E}">
        <p14:creationId xmlns:p14="http://schemas.microsoft.com/office/powerpoint/2010/main" val="174355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Impact of Default BIDs</a:t>
            </a:r>
          </a:p>
        </p:txBody>
      </p:sp>
      <p:sp>
        <p:nvSpPr>
          <p:cNvPr id="4" name="Content Placeholder 3">
            <a:extLst>
              <a:ext uri="{FF2B5EF4-FFF2-40B4-BE49-F238E27FC236}">
                <a16:creationId xmlns:a16="http://schemas.microsoft.com/office/drawing/2014/main" id="{CA3342CC-61DD-084F-9537-47F3A6767272}"/>
              </a:ext>
            </a:extLst>
          </p:cNvPr>
          <p:cNvSpPr>
            <a:spLocks noGrp="1"/>
          </p:cNvSpPr>
          <p:nvPr>
            <p:ph idx="1"/>
          </p:nvPr>
        </p:nvSpPr>
        <p:spPr>
          <a:xfrm>
            <a:off x="474662" y="731837"/>
            <a:ext cx="3918367" cy="3689897"/>
          </a:xfrm>
        </p:spPr>
        <p:txBody>
          <a:bodyPr/>
          <a:lstStyle/>
          <a:p>
            <a:pPr marL="342900" indent="-342900" algn="l">
              <a:buFont typeface="Arial" panose="020B0604020202020204" pitchFamily="34" charset="0"/>
              <a:buChar char="•"/>
            </a:pPr>
            <a:r>
              <a:rPr lang="en-US" sz="1200" dirty="0">
                <a:solidFill>
                  <a:srgbClr val="000000"/>
                </a:solidFill>
              </a:rPr>
              <a:t>Because the default BID is 32768, it is possible for two or more switches to have the same priority. In this scenario, where the priorities are the same, the switch with the lowest MAC address will become the root bridge. The administrator should configure the desired root bridge switch with a lower priority.</a:t>
            </a:r>
          </a:p>
          <a:p>
            <a:pPr marL="342900" indent="-342900" algn="l">
              <a:buFont typeface="Arial" panose="020B0604020202020204" pitchFamily="34" charset="0"/>
              <a:buChar char="•"/>
            </a:pPr>
            <a:r>
              <a:rPr lang="en-US" sz="1200" dirty="0">
                <a:solidFill>
                  <a:srgbClr val="000000"/>
                </a:solidFill>
              </a:rPr>
              <a:t>In the figure, all switches are configured with the same priority of 32769. Here the MAC address becomes the deciding factor as to which switch becomes the root bridge. The switch with the lowest hexadecimal MAC address value is the preferred root bridge. In this example, S2 has the lowest value for its MAC address and is elected as the root bridge for that spanning tree instance.</a:t>
            </a:r>
          </a:p>
          <a:p>
            <a:pPr marL="342900" indent="-342900" algn="l">
              <a:buFont typeface="Arial" panose="020B0604020202020204" pitchFamily="34" charset="0"/>
              <a:buChar char="•"/>
            </a:pPr>
            <a:r>
              <a:rPr lang="en-US" sz="1200" b="1" dirty="0">
                <a:solidFill>
                  <a:srgbClr val="000000"/>
                </a:solidFill>
              </a:rPr>
              <a:t>Note</a:t>
            </a:r>
            <a:r>
              <a:rPr lang="en-US" sz="1200" dirty="0">
                <a:solidFill>
                  <a:srgbClr val="000000"/>
                </a:solidFill>
              </a:rPr>
              <a:t>: The priority of all the switches is 32769. The value is based on the 32768 default bridge priority and the extended system ID (VLAN 1 assignment) associated with each switch (32768+1).</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42B719C2-C85B-B14D-91A4-363C6E8E9E10}"/>
              </a:ext>
            </a:extLst>
          </p:cNvPr>
          <p:cNvPicPr>
            <a:picLocks noChangeAspect="1"/>
          </p:cNvPicPr>
          <p:nvPr/>
        </p:nvPicPr>
        <p:blipFill>
          <a:blip r:embed="rId4"/>
          <a:stretch>
            <a:fillRect/>
          </a:stretch>
        </p:blipFill>
        <p:spPr>
          <a:xfrm>
            <a:off x="4393030" y="1126238"/>
            <a:ext cx="4276307" cy="2891024"/>
          </a:xfrm>
          <a:prstGeom prst="rect">
            <a:avLst/>
          </a:prstGeom>
        </p:spPr>
      </p:pic>
    </p:spTree>
    <p:custDataLst>
      <p:tags r:id="rId1"/>
    </p:custDataLst>
    <p:extLst>
      <p:ext uri="{BB962C8B-B14F-4D97-AF65-F5344CB8AC3E}">
        <p14:creationId xmlns:p14="http://schemas.microsoft.com/office/powerpoint/2010/main" val="315983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Determine the Root Path Cost</a:t>
            </a:r>
          </a:p>
        </p:txBody>
      </p:sp>
      <p:sp>
        <p:nvSpPr>
          <p:cNvPr id="5" name="Content Placeholder 4">
            <a:extLst>
              <a:ext uri="{FF2B5EF4-FFF2-40B4-BE49-F238E27FC236}">
                <a16:creationId xmlns:a16="http://schemas.microsoft.com/office/drawing/2014/main" id="{F875D17B-BB6E-6944-93D9-F3846D37F955}"/>
              </a:ext>
            </a:extLst>
          </p:cNvPr>
          <p:cNvSpPr>
            <a:spLocks noGrp="1"/>
          </p:cNvSpPr>
          <p:nvPr>
            <p:ph idx="1"/>
          </p:nvPr>
        </p:nvSpPr>
        <p:spPr>
          <a:xfrm>
            <a:off x="212652" y="731837"/>
            <a:ext cx="8542068" cy="2047939"/>
          </a:xfrm>
        </p:spPr>
        <p:txBody>
          <a:bodyPr/>
          <a:lstStyle/>
          <a:p>
            <a:pPr algn="l">
              <a:buFont typeface="Arial" panose="020B0604020202020204" pitchFamily="34" charset="0"/>
              <a:buChar char="•"/>
            </a:pPr>
            <a:r>
              <a:rPr lang="en-US" sz="1200" dirty="0">
                <a:solidFill>
                  <a:srgbClr val="000000"/>
                </a:solidFill>
              </a:rPr>
              <a:t>When the root bridge has been elected for a given spanning tree instance, the STA starts determining the best paths to the root bridge from all destinations in the broadcast domain. The path information, known as the internal root path cost, is determined by the sum of all the individual port costs along the path from the switch to the root bridge.</a:t>
            </a:r>
            <a:endParaRPr lang="en-US" sz="600" dirty="0">
              <a:solidFill>
                <a:srgbClr val="000000"/>
              </a:solidFill>
            </a:endParaRPr>
          </a:p>
          <a:p>
            <a:pPr algn="l">
              <a:buFont typeface="Arial" panose="020B0604020202020204" pitchFamily="34" charset="0"/>
              <a:buChar char="•"/>
            </a:pPr>
            <a:r>
              <a:rPr lang="en-US" sz="1200" dirty="0">
                <a:solidFill>
                  <a:srgbClr val="000000"/>
                </a:solidFill>
              </a:rPr>
              <a:t>When a switch receives the BPDU, it adds the ingress port cost of the segment to determine its internal root path cost.</a:t>
            </a:r>
          </a:p>
          <a:p>
            <a:pPr algn="l">
              <a:buFont typeface="Arial" panose="020B0604020202020204" pitchFamily="34" charset="0"/>
              <a:buChar char="•"/>
            </a:pPr>
            <a:r>
              <a:rPr lang="en-US" sz="1200" dirty="0">
                <a:solidFill>
                  <a:srgbClr val="000000"/>
                </a:solidFill>
              </a:rPr>
              <a:t>The default port costs are defined by the speed at which the port operates. The table shows the default port costs suggested by IEEE. Cisco switches by default use the values as defined by the IEEE 802.1D standard, also known as the short path cost, for both STP and RSTP. </a:t>
            </a:r>
          </a:p>
          <a:p>
            <a:pPr algn="l">
              <a:buFont typeface="Arial" panose="020B0604020202020204" pitchFamily="34" charset="0"/>
              <a:buChar char="•"/>
            </a:pPr>
            <a:r>
              <a:rPr lang="en-US" sz="1200" dirty="0">
                <a:solidFill>
                  <a:srgbClr val="000000"/>
                </a:solidFill>
              </a:rPr>
              <a:t>Although switch ports have a default port cost associated with them, the port cost is configurable. The ability to configure individual port costs gives the administrator the flexibility to manually control the spanning tree paths to the root bridge.</a:t>
            </a:r>
          </a:p>
        </p:txBody>
      </p:sp>
      <p:graphicFrame>
        <p:nvGraphicFramePr>
          <p:cNvPr id="6" name="Table 5">
            <a:extLst>
              <a:ext uri="{FF2B5EF4-FFF2-40B4-BE49-F238E27FC236}">
                <a16:creationId xmlns:a16="http://schemas.microsoft.com/office/drawing/2014/main" id="{2A470348-A6F1-8D4F-85FA-1B26A810916D}"/>
              </a:ext>
            </a:extLst>
          </p:cNvPr>
          <p:cNvGraphicFramePr>
            <a:graphicFrameLocks noGrp="1"/>
          </p:cNvGraphicFramePr>
          <p:nvPr>
            <p:extLst>
              <p:ext uri="{D42A27DB-BD31-4B8C-83A1-F6EECF244321}">
                <p14:modId xmlns:p14="http://schemas.microsoft.com/office/powerpoint/2010/main" val="3780760205"/>
              </p:ext>
            </p:extLst>
          </p:nvPr>
        </p:nvGraphicFramePr>
        <p:xfrm>
          <a:off x="2572545" y="2896579"/>
          <a:ext cx="3413049" cy="1390650"/>
        </p:xfrm>
        <a:graphic>
          <a:graphicData uri="http://schemas.openxmlformats.org/drawingml/2006/table">
            <a:tbl>
              <a:tblPr firstRow="1" bandRow="1">
                <a:tableStyleId>{5C22544A-7EE6-4342-B048-85BDC9FD1C3A}</a:tableStyleId>
              </a:tblPr>
              <a:tblGrid>
                <a:gridCol w="1137683">
                  <a:extLst>
                    <a:ext uri="{9D8B030D-6E8A-4147-A177-3AD203B41FA5}">
                      <a16:colId xmlns:a16="http://schemas.microsoft.com/office/drawing/2014/main" val="3048130775"/>
                    </a:ext>
                  </a:extLst>
                </a:gridCol>
                <a:gridCol w="1137683">
                  <a:extLst>
                    <a:ext uri="{9D8B030D-6E8A-4147-A177-3AD203B41FA5}">
                      <a16:colId xmlns:a16="http://schemas.microsoft.com/office/drawing/2014/main" val="587828259"/>
                    </a:ext>
                  </a:extLst>
                </a:gridCol>
                <a:gridCol w="1137683">
                  <a:extLst>
                    <a:ext uri="{9D8B030D-6E8A-4147-A177-3AD203B41FA5}">
                      <a16:colId xmlns:a16="http://schemas.microsoft.com/office/drawing/2014/main" val="3027954707"/>
                    </a:ext>
                  </a:extLst>
                </a:gridCol>
              </a:tblGrid>
              <a:tr h="186055">
                <a:tc>
                  <a:txBody>
                    <a:bodyPr/>
                    <a:lstStyle/>
                    <a:p>
                      <a:pPr algn="l" fontAlgn="ctr"/>
                      <a:r>
                        <a:rPr lang="en-US" sz="1000" dirty="0">
                          <a:effectLst/>
                        </a:rPr>
                        <a:t>Link Speed</a:t>
                      </a:r>
                    </a:p>
                  </a:txBody>
                  <a:tcPr marL="47625" marR="47625" marT="47625" marB="47625" anchor="ctr"/>
                </a:tc>
                <a:tc>
                  <a:txBody>
                    <a:bodyPr/>
                    <a:lstStyle/>
                    <a:p>
                      <a:pPr algn="l" fontAlgn="ctr"/>
                      <a:r>
                        <a:rPr lang="en-US" sz="1000" dirty="0">
                          <a:effectLst/>
                        </a:rPr>
                        <a:t>STP Cost: IEEE 802.1D-1998</a:t>
                      </a:r>
                    </a:p>
                  </a:txBody>
                  <a:tcPr marL="47625" marR="47625" marT="47625" marB="47625" anchor="ctr"/>
                </a:tc>
                <a:tc>
                  <a:txBody>
                    <a:bodyPr/>
                    <a:lstStyle/>
                    <a:p>
                      <a:pPr algn="l" fontAlgn="ctr"/>
                      <a:r>
                        <a:rPr lang="en-US" sz="1000" dirty="0">
                          <a:effectLst/>
                        </a:rPr>
                        <a:t>RSTP Cost: IEEE 802.1w-2004</a:t>
                      </a:r>
                    </a:p>
                  </a:txBody>
                  <a:tcPr marL="47625" marR="47625" marT="47625" marB="47625" anchor="ctr"/>
                </a:tc>
                <a:extLst>
                  <a:ext uri="{0D108BD9-81ED-4DB2-BD59-A6C34878D82A}">
                    <a16:rowId xmlns:a16="http://schemas.microsoft.com/office/drawing/2014/main" val="1248994337"/>
                  </a:ext>
                </a:extLst>
              </a:tr>
              <a:tr h="186055">
                <a:tc>
                  <a:txBody>
                    <a:bodyPr/>
                    <a:lstStyle/>
                    <a:p>
                      <a:pPr fontAlgn="ctr"/>
                      <a:r>
                        <a:rPr lang="en-US" sz="1000" b="0" dirty="0">
                          <a:effectLst/>
                        </a:rPr>
                        <a:t>10 Gbps</a:t>
                      </a:r>
                    </a:p>
                  </a:txBody>
                  <a:tcPr marL="47625" marR="47625" marT="47625" marB="47625" anchor="ctr"/>
                </a:tc>
                <a:tc>
                  <a:txBody>
                    <a:bodyPr/>
                    <a:lstStyle/>
                    <a:p>
                      <a:pPr fontAlgn="ctr"/>
                      <a:r>
                        <a:rPr lang="en-US" sz="1000" b="0" dirty="0">
                          <a:effectLst/>
                        </a:rPr>
                        <a:t>2</a:t>
                      </a:r>
                    </a:p>
                  </a:txBody>
                  <a:tcPr marL="47625" marR="47625" marT="47625" marB="47625" anchor="ctr"/>
                </a:tc>
                <a:tc>
                  <a:txBody>
                    <a:bodyPr/>
                    <a:lstStyle/>
                    <a:p>
                      <a:pPr fontAlgn="ctr"/>
                      <a:r>
                        <a:rPr lang="en-US" sz="1000" b="0" dirty="0">
                          <a:effectLst/>
                        </a:rPr>
                        <a:t>2,000</a:t>
                      </a:r>
                    </a:p>
                  </a:txBody>
                  <a:tcPr marL="47625" marR="47625" marT="47625" marB="47625" anchor="ctr"/>
                </a:tc>
                <a:extLst>
                  <a:ext uri="{0D108BD9-81ED-4DB2-BD59-A6C34878D82A}">
                    <a16:rowId xmlns:a16="http://schemas.microsoft.com/office/drawing/2014/main" val="3046069016"/>
                  </a:ext>
                </a:extLst>
              </a:tr>
              <a:tr h="186055">
                <a:tc>
                  <a:txBody>
                    <a:bodyPr/>
                    <a:lstStyle/>
                    <a:p>
                      <a:pPr fontAlgn="ctr"/>
                      <a:r>
                        <a:rPr lang="en-US" sz="1000" b="0" dirty="0">
                          <a:effectLst/>
                        </a:rPr>
                        <a:t>1 Gbps</a:t>
                      </a:r>
                    </a:p>
                  </a:txBody>
                  <a:tcPr marL="47625" marR="47625" marT="47625" marB="47625" anchor="ctr"/>
                </a:tc>
                <a:tc>
                  <a:txBody>
                    <a:bodyPr/>
                    <a:lstStyle/>
                    <a:p>
                      <a:pPr fontAlgn="ctr"/>
                      <a:r>
                        <a:rPr lang="en-US" sz="1000" b="0" dirty="0">
                          <a:effectLst/>
                        </a:rPr>
                        <a:t>4</a:t>
                      </a:r>
                    </a:p>
                  </a:txBody>
                  <a:tcPr marL="47625" marR="47625" marT="47625" marB="47625" anchor="ctr"/>
                </a:tc>
                <a:tc>
                  <a:txBody>
                    <a:bodyPr/>
                    <a:lstStyle/>
                    <a:p>
                      <a:pPr fontAlgn="ctr"/>
                      <a:r>
                        <a:rPr lang="en-US" sz="1000" b="0" dirty="0">
                          <a:effectLst/>
                        </a:rPr>
                        <a:t>20,000</a:t>
                      </a:r>
                    </a:p>
                  </a:txBody>
                  <a:tcPr marL="47625" marR="47625" marT="47625" marB="47625" anchor="ctr"/>
                </a:tc>
                <a:extLst>
                  <a:ext uri="{0D108BD9-81ED-4DB2-BD59-A6C34878D82A}">
                    <a16:rowId xmlns:a16="http://schemas.microsoft.com/office/drawing/2014/main" val="1958443028"/>
                  </a:ext>
                </a:extLst>
              </a:tr>
              <a:tr h="186055">
                <a:tc>
                  <a:txBody>
                    <a:bodyPr/>
                    <a:lstStyle/>
                    <a:p>
                      <a:pPr fontAlgn="ctr"/>
                      <a:r>
                        <a:rPr lang="en-US" sz="1000" b="0" dirty="0">
                          <a:effectLst/>
                        </a:rPr>
                        <a:t>100 Mbps</a:t>
                      </a:r>
                    </a:p>
                  </a:txBody>
                  <a:tcPr marL="47625" marR="47625" marT="47625" marB="47625" anchor="ctr"/>
                </a:tc>
                <a:tc>
                  <a:txBody>
                    <a:bodyPr/>
                    <a:lstStyle/>
                    <a:p>
                      <a:pPr fontAlgn="ctr"/>
                      <a:r>
                        <a:rPr lang="en-US" sz="1000" b="0" dirty="0">
                          <a:effectLst/>
                        </a:rPr>
                        <a:t>19</a:t>
                      </a:r>
                    </a:p>
                  </a:txBody>
                  <a:tcPr marL="47625" marR="47625" marT="47625" marB="47625" anchor="ctr"/>
                </a:tc>
                <a:tc>
                  <a:txBody>
                    <a:bodyPr/>
                    <a:lstStyle/>
                    <a:p>
                      <a:pPr fontAlgn="ctr"/>
                      <a:r>
                        <a:rPr lang="en-US" sz="1000" b="0" dirty="0">
                          <a:effectLst/>
                        </a:rPr>
                        <a:t>200,000</a:t>
                      </a:r>
                    </a:p>
                  </a:txBody>
                  <a:tcPr marL="47625" marR="47625" marT="47625" marB="47625" anchor="ctr"/>
                </a:tc>
                <a:extLst>
                  <a:ext uri="{0D108BD9-81ED-4DB2-BD59-A6C34878D82A}">
                    <a16:rowId xmlns:a16="http://schemas.microsoft.com/office/drawing/2014/main" val="2368176495"/>
                  </a:ext>
                </a:extLst>
              </a:tr>
              <a:tr h="186055">
                <a:tc>
                  <a:txBody>
                    <a:bodyPr/>
                    <a:lstStyle/>
                    <a:p>
                      <a:pPr fontAlgn="ctr"/>
                      <a:r>
                        <a:rPr lang="en-US" sz="1000" b="0" dirty="0">
                          <a:effectLst/>
                        </a:rPr>
                        <a:t>10 Mbps</a:t>
                      </a:r>
                    </a:p>
                  </a:txBody>
                  <a:tcPr marL="47625" marR="47625" marT="47625" marB="47625" anchor="ctr"/>
                </a:tc>
                <a:tc>
                  <a:txBody>
                    <a:bodyPr/>
                    <a:lstStyle/>
                    <a:p>
                      <a:pPr fontAlgn="ctr"/>
                      <a:r>
                        <a:rPr lang="en-US" sz="1000" b="0" dirty="0">
                          <a:effectLst/>
                        </a:rPr>
                        <a:t>100</a:t>
                      </a:r>
                    </a:p>
                  </a:txBody>
                  <a:tcPr marL="47625" marR="47625" marT="47625" marB="47625" anchor="ctr"/>
                </a:tc>
                <a:tc>
                  <a:txBody>
                    <a:bodyPr/>
                    <a:lstStyle/>
                    <a:p>
                      <a:pPr fontAlgn="ctr"/>
                      <a:r>
                        <a:rPr lang="en-US" sz="1000" b="0" dirty="0">
                          <a:effectLst/>
                        </a:rPr>
                        <a:t>2,000,000</a:t>
                      </a:r>
                    </a:p>
                  </a:txBody>
                  <a:tcPr marL="47625" marR="47625" marT="47625" marB="47625" anchor="ctr"/>
                </a:tc>
                <a:extLst>
                  <a:ext uri="{0D108BD9-81ED-4DB2-BD59-A6C34878D82A}">
                    <a16:rowId xmlns:a16="http://schemas.microsoft.com/office/drawing/2014/main" val="2858341229"/>
                  </a:ext>
                </a:extLst>
              </a:tr>
            </a:tbl>
          </a:graphicData>
        </a:graphic>
      </p:graphicFrame>
    </p:spTree>
    <p:custDataLst>
      <p:tags r:id="rId1"/>
    </p:custDataLst>
    <p:extLst>
      <p:ext uri="{BB962C8B-B14F-4D97-AF65-F5344CB8AC3E}">
        <p14:creationId xmlns:p14="http://schemas.microsoft.com/office/powerpoint/2010/main" val="377163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STP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how STP enables redundancy in a Layer 2 network.</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833951805"/>
              </p:ext>
            </p:extLst>
          </p:nvPr>
        </p:nvGraphicFramePr>
        <p:xfrm>
          <a:off x="655782" y="1732166"/>
          <a:ext cx="7555085" cy="178562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Purpose of STP</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common problems in a redundant, L2 switched network.</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STP Operations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STP operates in a simple switched network.</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Evolution of STP</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Rapid PVST+ operates.</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2. Elect the Root Ports</a:t>
            </a:r>
          </a:p>
        </p:txBody>
      </p:sp>
      <p:sp>
        <p:nvSpPr>
          <p:cNvPr id="4" name="Content Placeholder 3">
            <a:extLst>
              <a:ext uri="{FF2B5EF4-FFF2-40B4-BE49-F238E27FC236}">
                <a16:creationId xmlns:a16="http://schemas.microsoft.com/office/drawing/2014/main" id="{98A1C0B4-C159-D149-B283-74D270C44CC4}"/>
              </a:ext>
            </a:extLst>
          </p:cNvPr>
          <p:cNvSpPr>
            <a:spLocks noGrp="1"/>
          </p:cNvSpPr>
          <p:nvPr>
            <p:ph idx="1"/>
          </p:nvPr>
        </p:nvSpPr>
        <p:spPr>
          <a:xfrm>
            <a:off x="474662" y="731837"/>
            <a:ext cx="3842157" cy="3689897"/>
          </a:xfrm>
        </p:spPr>
        <p:txBody>
          <a:bodyPr/>
          <a:lstStyle/>
          <a:p>
            <a:pPr marL="342900" indent="-342900" algn="l">
              <a:buFont typeface="Arial" panose="020B0604020202020204" pitchFamily="34" charset="0"/>
              <a:buChar char="•"/>
            </a:pPr>
            <a:r>
              <a:rPr lang="en-US" sz="1200" dirty="0">
                <a:solidFill>
                  <a:srgbClr val="000000"/>
                </a:solidFill>
              </a:rPr>
              <a:t>After the root bridge has been determined, the STA algorithm is used to select the root port. Every non-root switch will select one root port. The root port is the port closest to the root bridge in terms of overall cost to the root bridge. This overall cost is known as the internal root path cost.</a:t>
            </a:r>
          </a:p>
          <a:p>
            <a:pPr marL="342900" indent="-342900" algn="l">
              <a:buFont typeface="Arial" panose="020B0604020202020204" pitchFamily="34" charset="0"/>
              <a:buChar char="•"/>
            </a:pPr>
            <a:r>
              <a:rPr lang="en-US" sz="1200" dirty="0">
                <a:solidFill>
                  <a:srgbClr val="000000"/>
                </a:solidFill>
              </a:rPr>
              <a:t>The internal root path cost is equal to the sum of all the port costs along the path to the root bridge, as shown in the figure. Paths with the lowest cost become preferred, and all other redundant paths are blocked. In the example, the internal root path cost from S2 to the root bridge S1 over path 1 is 19 while the internal root path cost over path 2 is 38. Because path 1 has a lower overall path cost to the root bridge, it is the preferred path and F0/1 becomes the root port on S2.</a:t>
            </a:r>
          </a:p>
          <a:p>
            <a:pPr marL="342900" indent="-342900" algn="l">
              <a:buFont typeface="Arial" panose="020B0604020202020204" pitchFamily="34" charset="0"/>
              <a:buChar char="•"/>
            </a:pPr>
            <a:endParaRPr lang="en-US" sz="1200" dirty="0">
              <a:solidFill>
                <a:srgbClr val="000000"/>
              </a:solidFill>
            </a:endParaRPr>
          </a:p>
        </p:txBody>
      </p:sp>
      <p:pic>
        <p:nvPicPr>
          <p:cNvPr id="8" name="Picture 7">
            <a:extLst>
              <a:ext uri="{FF2B5EF4-FFF2-40B4-BE49-F238E27FC236}">
                <a16:creationId xmlns:a16="http://schemas.microsoft.com/office/drawing/2014/main" id="{951AB67B-3CD3-EA49-A4BF-C381D41B827B}"/>
              </a:ext>
            </a:extLst>
          </p:cNvPr>
          <p:cNvPicPr>
            <a:picLocks noChangeAspect="1"/>
          </p:cNvPicPr>
          <p:nvPr/>
        </p:nvPicPr>
        <p:blipFill>
          <a:blip r:embed="rId4"/>
          <a:stretch>
            <a:fillRect/>
          </a:stretch>
        </p:blipFill>
        <p:spPr>
          <a:xfrm>
            <a:off x="4337121" y="1101444"/>
            <a:ext cx="4332217" cy="2950683"/>
          </a:xfrm>
          <a:prstGeom prst="rect">
            <a:avLst/>
          </a:prstGeom>
        </p:spPr>
      </p:pic>
    </p:spTree>
    <p:custDataLst>
      <p:tags r:id="rId1"/>
    </p:custDataLst>
    <p:extLst>
      <p:ext uri="{BB962C8B-B14F-4D97-AF65-F5344CB8AC3E}">
        <p14:creationId xmlns:p14="http://schemas.microsoft.com/office/powerpoint/2010/main" val="343605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3. Elect Designated Ports</a:t>
            </a:r>
          </a:p>
        </p:txBody>
      </p:sp>
      <p:sp>
        <p:nvSpPr>
          <p:cNvPr id="5" name="Content Placeholder 4">
            <a:extLst>
              <a:ext uri="{FF2B5EF4-FFF2-40B4-BE49-F238E27FC236}">
                <a16:creationId xmlns:a16="http://schemas.microsoft.com/office/drawing/2014/main" id="{BAFF1755-12EC-3741-B5E6-C9DE8EA1853F}"/>
              </a:ext>
            </a:extLst>
          </p:cNvPr>
          <p:cNvSpPr>
            <a:spLocks noGrp="1"/>
          </p:cNvSpPr>
          <p:nvPr>
            <p:ph idx="1"/>
          </p:nvPr>
        </p:nvSpPr>
        <p:spPr>
          <a:xfrm>
            <a:off x="474663" y="731837"/>
            <a:ext cx="4097337" cy="3689897"/>
          </a:xfrm>
        </p:spPr>
        <p:txBody>
          <a:bodyPr/>
          <a:lstStyle/>
          <a:p>
            <a:pPr marL="342900" indent="-342900" algn="l">
              <a:buFont typeface="Arial" panose="020B0604020202020204" pitchFamily="34" charset="0"/>
              <a:buChar char="•"/>
            </a:pPr>
            <a:r>
              <a:rPr lang="en-US" sz="1200" dirty="0">
                <a:solidFill>
                  <a:srgbClr val="000000"/>
                </a:solidFill>
              </a:rPr>
              <a:t>Every segment between two switches will have one designated port. The designated port is a port on the segment that has the internal root path cost to the root bridge. In other words, the designated port has the best path to receive traffic leading to the root bridge.</a:t>
            </a:r>
          </a:p>
          <a:p>
            <a:pPr marL="342900" indent="-342900" algn="l">
              <a:buFont typeface="Arial" panose="020B0604020202020204" pitchFamily="34" charset="0"/>
              <a:buChar char="•"/>
            </a:pPr>
            <a:r>
              <a:rPr lang="en-US" sz="1200" dirty="0">
                <a:solidFill>
                  <a:srgbClr val="000000"/>
                </a:solidFill>
              </a:rPr>
              <a:t>What is not a root port or a designated port becomes an alternate or blocked port. </a:t>
            </a:r>
          </a:p>
          <a:p>
            <a:pPr marL="342900" indent="-342900" algn="l">
              <a:buFont typeface="Arial" panose="020B0604020202020204" pitchFamily="34" charset="0"/>
              <a:buChar char="•"/>
            </a:pPr>
            <a:r>
              <a:rPr lang="en-US" sz="1200" dirty="0">
                <a:solidFill>
                  <a:srgbClr val="000000"/>
                </a:solidFill>
              </a:rPr>
              <a:t>All ports on the root bridge are designated ports.</a:t>
            </a:r>
          </a:p>
          <a:p>
            <a:pPr marL="342900" indent="-342900" algn="l">
              <a:buFont typeface="Arial" panose="020B0604020202020204" pitchFamily="34" charset="0"/>
              <a:buChar char="•"/>
            </a:pPr>
            <a:r>
              <a:rPr lang="en-US" sz="1200" dirty="0">
                <a:solidFill>
                  <a:srgbClr val="000000"/>
                </a:solidFill>
              </a:rPr>
              <a:t>If one end of a segment is a root port, the other end is a designated port.</a:t>
            </a:r>
          </a:p>
          <a:p>
            <a:pPr marL="342900" indent="-342900" algn="l">
              <a:buFont typeface="Arial" panose="020B0604020202020204" pitchFamily="34" charset="0"/>
              <a:buChar char="•"/>
            </a:pPr>
            <a:r>
              <a:rPr lang="en-US" sz="1200" dirty="0">
                <a:solidFill>
                  <a:srgbClr val="000000"/>
                </a:solidFill>
              </a:rPr>
              <a:t>All ports attached to end devices are designated ports.</a:t>
            </a:r>
          </a:p>
          <a:p>
            <a:pPr marL="342900" indent="-342900" algn="l">
              <a:buFont typeface="Arial" panose="020B0604020202020204" pitchFamily="34" charset="0"/>
              <a:buChar char="•"/>
            </a:pPr>
            <a:r>
              <a:rPr lang="en-US" sz="1200" dirty="0">
                <a:solidFill>
                  <a:srgbClr val="000000"/>
                </a:solidFill>
              </a:rPr>
              <a:t>On segments between two switches where neither of the switches is the root bridge, the port on the switch with the least-cost path to the root bridge is a designated port.</a:t>
            </a:r>
          </a:p>
        </p:txBody>
      </p:sp>
      <p:pic>
        <p:nvPicPr>
          <p:cNvPr id="7" name="Picture 6">
            <a:extLst>
              <a:ext uri="{FF2B5EF4-FFF2-40B4-BE49-F238E27FC236}">
                <a16:creationId xmlns:a16="http://schemas.microsoft.com/office/drawing/2014/main" id="{784DBA39-5A3C-534D-8D5D-E0C4A620F462}"/>
              </a:ext>
            </a:extLst>
          </p:cNvPr>
          <p:cNvPicPr>
            <a:picLocks noChangeAspect="1"/>
          </p:cNvPicPr>
          <p:nvPr/>
        </p:nvPicPr>
        <p:blipFill>
          <a:blip r:embed="rId4"/>
          <a:stretch>
            <a:fillRect/>
          </a:stretch>
        </p:blipFill>
        <p:spPr>
          <a:xfrm>
            <a:off x="4717078" y="1023674"/>
            <a:ext cx="4142615" cy="3096151"/>
          </a:xfrm>
          <a:prstGeom prst="rect">
            <a:avLst/>
          </a:prstGeom>
        </p:spPr>
      </p:pic>
    </p:spTree>
    <p:custDataLst>
      <p:tags r:id="rId1"/>
    </p:custDataLst>
    <p:extLst>
      <p:ext uri="{BB962C8B-B14F-4D97-AF65-F5344CB8AC3E}">
        <p14:creationId xmlns:p14="http://schemas.microsoft.com/office/powerpoint/2010/main" val="357086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4. Elect Alternate (Blocked) Ports</a:t>
            </a:r>
          </a:p>
        </p:txBody>
      </p:sp>
      <p:sp>
        <p:nvSpPr>
          <p:cNvPr id="4" name="Content Placeholder 3">
            <a:extLst>
              <a:ext uri="{FF2B5EF4-FFF2-40B4-BE49-F238E27FC236}">
                <a16:creationId xmlns:a16="http://schemas.microsoft.com/office/drawing/2014/main" id="{D2F2A8CB-0EE1-BF4F-A411-83015666A9A9}"/>
              </a:ext>
            </a:extLst>
          </p:cNvPr>
          <p:cNvSpPr>
            <a:spLocks noGrp="1"/>
          </p:cNvSpPr>
          <p:nvPr>
            <p:ph idx="1"/>
          </p:nvPr>
        </p:nvSpPr>
        <p:spPr>
          <a:xfrm>
            <a:off x="474662" y="731837"/>
            <a:ext cx="3055347" cy="3689897"/>
          </a:xfrm>
        </p:spPr>
        <p:txBody>
          <a:bodyPr/>
          <a:lstStyle/>
          <a:p>
            <a:pPr marL="0" indent="0" algn="l"/>
            <a:r>
              <a:rPr lang="en-US" sz="1400" dirty="0">
                <a:solidFill>
                  <a:srgbClr val="000000"/>
                </a:solidFill>
              </a:rPr>
              <a:t>If a port is not a root port or a designated port, then it becomes an alternate (or backup) port. Alternate ports are in discarding or blocking state to prevent loops. In the figure, the STA has configured port F0/2 on S3 in the alternate role. Port F0/2 on S3 is in the blocking state and will not forward Ethernet frames. All other inter-switch ports are in forwarding state. This is the loop-prevention part of STP.</a:t>
            </a:r>
          </a:p>
        </p:txBody>
      </p:sp>
      <p:pic>
        <p:nvPicPr>
          <p:cNvPr id="8" name="Picture 7">
            <a:extLst>
              <a:ext uri="{FF2B5EF4-FFF2-40B4-BE49-F238E27FC236}">
                <a16:creationId xmlns:a16="http://schemas.microsoft.com/office/drawing/2014/main" id="{5C8335C5-D78C-AF41-ABE7-14F500797510}"/>
              </a:ext>
            </a:extLst>
          </p:cNvPr>
          <p:cNvPicPr>
            <a:picLocks noChangeAspect="1"/>
          </p:cNvPicPr>
          <p:nvPr/>
        </p:nvPicPr>
        <p:blipFill>
          <a:blip r:embed="rId4"/>
          <a:stretch>
            <a:fillRect/>
          </a:stretch>
        </p:blipFill>
        <p:spPr>
          <a:xfrm>
            <a:off x="3618873" y="918166"/>
            <a:ext cx="5050465" cy="3503568"/>
          </a:xfrm>
          <a:prstGeom prst="rect">
            <a:avLst/>
          </a:prstGeom>
        </p:spPr>
      </p:pic>
    </p:spTree>
    <p:custDataLst>
      <p:tags r:id="rId1"/>
    </p:custDataLst>
    <p:extLst>
      <p:ext uri="{BB962C8B-B14F-4D97-AF65-F5344CB8AC3E}">
        <p14:creationId xmlns:p14="http://schemas.microsoft.com/office/powerpoint/2010/main" val="127889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When a switch has multiple equal-cost paths to the root bridge, the switch will determine a port using the following criteria:</a:t>
            </a:r>
          </a:p>
          <a:p>
            <a:pPr marL="342900" indent="-342900" algn="l">
              <a:buFont typeface="Arial" panose="020B0604020202020204" pitchFamily="34" charset="0"/>
              <a:buChar char="•"/>
            </a:pPr>
            <a:r>
              <a:rPr lang="en-US" sz="1400" dirty="0">
                <a:solidFill>
                  <a:srgbClr val="000000"/>
                </a:solidFill>
              </a:rPr>
              <a:t>Lowest sender BID</a:t>
            </a:r>
          </a:p>
          <a:p>
            <a:pPr marL="342900" indent="-342900" algn="l">
              <a:buFont typeface="Arial" panose="020B0604020202020204" pitchFamily="34" charset="0"/>
              <a:buChar char="•"/>
            </a:pPr>
            <a:r>
              <a:rPr lang="en-US" sz="1400" dirty="0">
                <a:solidFill>
                  <a:srgbClr val="000000"/>
                </a:solidFill>
              </a:rPr>
              <a:t>Lowest sender port priority</a:t>
            </a:r>
          </a:p>
          <a:p>
            <a:pPr marL="342900" indent="-342900" algn="l">
              <a:buFont typeface="Arial" panose="020B0604020202020204" pitchFamily="34" charset="0"/>
              <a:buChar char="•"/>
            </a:pPr>
            <a:r>
              <a:rPr lang="en-US" sz="1400" dirty="0">
                <a:solidFill>
                  <a:srgbClr val="000000"/>
                </a:solidFill>
              </a:rPr>
              <a:t>Lowest sender port ID</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62238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 (Cont.)</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474663" y="731838"/>
            <a:ext cx="8116444" cy="1362776"/>
          </a:xfrm>
        </p:spPr>
        <p:txBody>
          <a:bodyPr/>
          <a:lstStyle/>
          <a:p>
            <a:pPr marL="0" indent="0" algn="l"/>
            <a:r>
              <a:rPr lang="en-US" sz="1200" b="1" dirty="0">
                <a:solidFill>
                  <a:srgbClr val="000000"/>
                </a:solidFill>
              </a:rPr>
              <a:t>Lowest Sender BID: </a:t>
            </a:r>
            <a:r>
              <a:rPr lang="en-US" sz="1200" dirty="0">
                <a:solidFill>
                  <a:srgbClr val="000000"/>
                </a:solidFill>
              </a:rPr>
              <a:t>This topology has four switches with switch S1 as the root bridge. Port F0/1 on switch S3 and port F0/3 on switch S4 have been selected as root ports because they have the root path cost to the root bridge for their respective switches. S2 has two ports, F0/1 and F0/2 with equal cost paths to the root bridge. The bridge IDs of S3 and S4, will be used to break the tie. This is known as the sender’s BID. S3 has a BID of 32769.5555.5555.5555 and S4 has a BID of 32769.1111.1111.1111. Because S4 has a lower BID, the F0/1 port of S2, which is the port connected to S4, will be the root port.</a:t>
            </a:r>
          </a:p>
          <a:p>
            <a:pPr marL="342900" indent="-342900" algn="l">
              <a:buFont typeface="Arial" panose="020B0604020202020204" pitchFamily="34" charset="0"/>
              <a:buChar char="•"/>
            </a:pPr>
            <a:endParaRPr lang="en-US" sz="1200" dirty="0">
              <a:solidFill>
                <a:srgbClr val="000000"/>
              </a:solidFill>
            </a:endParaRPr>
          </a:p>
        </p:txBody>
      </p:sp>
      <p:pic>
        <p:nvPicPr>
          <p:cNvPr id="4" name="Picture 3">
            <a:extLst>
              <a:ext uri="{FF2B5EF4-FFF2-40B4-BE49-F238E27FC236}">
                <a16:creationId xmlns:a16="http://schemas.microsoft.com/office/drawing/2014/main" id="{E99BE896-7512-1B49-A838-D62CC1B1BA75}"/>
              </a:ext>
            </a:extLst>
          </p:cNvPr>
          <p:cNvPicPr>
            <a:picLocks noChangeAspect="1"/>
          </p:cNvPicPr>
          <p:nvPr/>
        </p:nvPicPr>
        <p:blipFill>
          <a:blip r:embed="rId4"/>
          <a:stretch>
            <a:fillRect/>
          </a:stretch>
        </p:blipFill>
        <p:spPr>
          <a:xfrm>
            <a:off x="963111" y="2109243"/>
            <a:ext cx="6419265" cy="2615611"/>
          </a:xfrm>
          <a:prstGeom prst="rect">
            <a:avLst/>
          </a:prstGeom>
        </p:spPr>
      </p:pic>
    </p:spTree>
    <p:custDataLst>
      <p:tags r:id="rId1"/>
    </p:custDataLst>
    <p:extLst>
      <p:ext uri="{BB962C8B-B14F-4D97-AF65-F5344CB8AC3E}">
        <p14:creationId xmlns:p14="http://schemas.microsoft.com/office/powerpoint/2010/main" val="148062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 (Cont.)</a:t>
            </a:r>
          </a:p>
        </p:txBody>
      </p:sp>
      <p:sp>
        <p:nvSpPr>
          <p:cNvPr id="5" name="Content Placeholder 4">
            <a:extLst>
              <a:ext uri="{FF2B5EF4-FFF2-40B4-BE49-F238E27FC236}">
                <a16:creationId xmlns:a16="http://schemas.microsoft.com/office/drawing/2014/main" id="{EFA39FA7-95F6-654F-89FF-D2955CB7B3E7}"/>
              </a:ext>
            </a:extLst>
          </p:cNvPr>
          <p:cNvSpPr>
            <a:spLocks noGrp="1"/>
          </p:cNvSpPr>
          <p:nvPr>
            <p:ph idx="1"/>
          </p:nvPr>
        </p:nvSpPr>
        <p:spPr>
          <a:xfrm>
            <a:off x="474663" y="731837"/>
            <a:ext cx="8116444" cy="3689897"/>
          </a:xfrm>
        </p:spPr>
        <p:txBody>
          <a:bodyPr/>
          <a:lstStyle/>
          <a:p>
            <a:pPr marL="0" indent="0" algn="l"/>
            <a:r>
              <a:rPr lang="en-US" sz="1400" b="1" dirty="0">
                <a:solidFill>
                  <a:srgbClr val="000000"/>
                </a:solidFill>
              </a:rPr>
              <a:t>Lowest Sender Port Priority: </a:t>
            </a:r>
            <a:r>
              <a:rPr lang="en-US" sz="1400" dirty="0">
                <a:solidFill>
                  <a:srgbClr val="000000"/>
                </a:solidFill>
              </a:rPr>
              <a:t>This topology has two switches which are connected with two equal-cost paths between them. S1 is the root bridge, so both of its ports are designated ports.</a:t>
            </a:r>
          </a:p>
          <a:p>
            <a:pPr marL="342900" indent="-342900" algn="l">
              <a:buFont typeface="Arial" panose="020B0604020202020204" pitchFamily="34" charset="0"/>
              <a:buChar char="•"/>
            </a:pPr>
            <a:r>
              <a:rPr lang="en-US" sz="1400" dirty="0">
                <a:solidFill>
                  <a:srgbClr val="000000"/>
                </a:solidFill>
              </a:rPr>
              <a:t>S4 has two ports with equal-cost paths to the root bridge. Because both ports are connected to the same switch, the sender’s BID (S1) is equal. So the first step is a tie.</a:t>
            </a:r>
          </a:p>
          <a:p>
            <a:pPr marL="342900" indent="-342900" algn="l">
              <a:buFont typeface="Arial" panose="020B0604020202020204" pitchFamily="34" charset="0"/>
              <a:buChar char="•"/>
            </a:pPr>
            <a:r>
              <a:rPr lang="en-US" sz="1400" dirty="0">
                <a:solidFill>
                  <a:srgbClr val="000000"/>
                </a:solidFill>
              </a:rPr>
              <a:t>Next, is the sender’s (S1) port priority. The default port priority is 128, so both ports on S1 have the same port priority. This is also a tie. However, if either port on S1 was configured with a lower port priority, S4 would put its adjacent port in forwarding state. The other port on S4 would be a blocking state.</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BD227AC7-1471-5E4F-B5DF-2D182D2A7031}"/>
              </a:ext>
            </a:extLst>
          </p:cNvPr>
          <p:cNvPicPr>
            <a:picLocks noChangeAspect="1"/>
          </p:cNvPicPr>
          <p:nvPr/>
        </p:nvPicPr>
        <p:blipFill>
          <a:blip r:embed="rId4"/>
          <a:stretch>
            <a:fillRect/>
          </a:stretch>
        </p:blipFill>
        <p:spPr>
          <a:xfrm>
            <a:off x="1193283" y="2855221"/>
            <a:ext cx="6757433" cy="1747437"/>
          </a:xfrm>
          <a:prstGeom prst="rect">
            <a:avLst/>
          </a:prstGeom>
        </p:spPr>
      </p:pic>
    </p:spTree>
    <p:custDataLst>
      <p:tags r:id="rId1"/>
    </p:custDataLst>
    <p:extLst>
      <p:ext uri="{BB962C8B-B14F-4D97-AF65-F5344CB8AC3E}">
        <p14:creationId xmlns:p14="http://schemas.microsoft.com/office/powerpoint/2010/main" val="396240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Elect a Root Port from Multiple Equal-Cost Paths (Cont.)</a:t>
            </a:r>
          </a:p>
        </p:txBody>
      </p:sp>
      <p:sp>
        <p:nvSpPr>
          <p:cNvPr id="4" name="Content Placeholder 3">
            <a:extLst>
              <a:ext uri="{FF2B5EF4-FFF2-40B4-BE49-F238E27FC236}">
                <a16:creationId xmlns:a16="http://schemas.microsoft.com/office/drawing/2014/main" id="{1368D71A-73F0-814F-8022-F2DAE07F9B3C}"/>
              </a:ext>
            </a:extLst>
          </p:cNvPr>
          <p:cNvSpPr>
            <a:spLocks noGrp="1"/>
          </p:cNvSpPr>
          <p:nvPr>
            <p:ph idx="1"/>
          </p:nvPr>
        </p:nvSpPr>
        <p:spPr>
          <a:xfrm>
            <a:off x="474662" y="731838"/>
            <a:ext cx="8280057" cy="1455408"/>
          </a:xfrm>
        </p:spPr>
        <p:txBody>
          <a:bodyPr/>
          <a:lstStyle/>
          <a:p>
            <a:pPr marL="342900" indent="-342900" algn="l">
              <a:buFont typeface="Arial" panose="020B0604020202020204" pitchFamily="34" charset="0"/>
              <a:buChar char="•"/>
            </a:pPr>
            <a:r>
              <a:rPr lang="en-US" sz="1400" b="1" dirty="0">
                <a:solidFill>
                  <a:srgbClr val="000000"/>
                </a:solidFill>
              </a:rPr>
              <a:t>Lowest Sender Port ID: </a:t>
            </a:r>
            <a:r>
              <a:rPr lang="en-US" sz="1400" dirty="0">
                <a:solidFill>
                  <a:srgbClr val="000000"/>
                </a:solidFill>
              </a:rPr>
              <a:t>The last tie-breaker is the lowest sender’s port ID. Switch S4 has received BPDUs from port F0/1 and port F0/2 on S1. The decision is based on the sender’s port ID, not the receiver’s port ID. Because the port ID of F0/1 on S1 is lower than port F0/2, the port F0/6 on switch S4 will be the root port. This is the port on S4 that is connected to the F0/1 port on S1.</a:t>
            </a:r>
          </a:p>
          <a:p>
            <a:pPr marL="342900" indent="-342900" algn="l">
              <a:buFont typeface="Arial" panose="020B0604020202020204" pitchFamily="34" charset="0"/>
              <a:buChar char="•"/>
            </a:pPr>
            <a:r>
              <a:rPr lang="en-US" sz="1400" dirty="0">
                <a:solidFill>
                  <a:srgbClr val="000000"/>
                </a:solidFill>
              </a:rPr>
              <a:t>Port F0/5 on S4 will become an alternate port and placed in the blocking state.</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12206756-F70C-4542-BD72-9BC790741710}"/>
              </a:ext>
            </a:extLst>
          </p:cNvPr>
          <p:cNvPicPr>
            <a:picLocks noChangeAspect="1"/>
          </p:cNvPicPr>
          <p:nvPr/>
        </p:nvPicPr>
        <p:blipFill>
          <a:blip r:embed="rId4"/>
          <a:stretch>
            <a:fillRect/>
          </a:stretch>
        </p:blipFill>
        <p:spPr>
          <a:xfrm>
            <a:off x="692406" y="2352452"/>
            <a:ext cx="7844567" cy="2069282"/>
          </a:xfrm>
          <a:prstGeom prst="rect">
            <a:avLst/>
          </a:prstGeom>
        </p:spPr>
      </p:pic>
    </p:spTree>
    <p:custDataLst>
      <p:tags r:id="rId1"/>
    </p:custDataLst>
    <p:extLst>
      <p:ext uri="{BB962C8B-B14F-4D97-AF65-F5344CB8AC3E}">
        <p14:creationId xmlns:p14="http://schemas.microsoft.com/office/powerpoint/2010/main" val="13244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STP Timers and Port States</a:t>
            </a:r>
          </a:p>
        </p:txBody>
      </p:sp>
      <p:sp>
        <p:nvSpPr>
          <p:cNvPr id="5" name="Content Placeholder 4">
            <a:extLst>
              <a:ext uri="{FF2B5EF4-FFF2-40B4-BE49-F238E27FC236}">
                <a16:creationId xmlns:a16="http://schemas.microsoft.com/office/drawing/2014/main" id="{B1B77DA5-4B13-D443-A17F-3481265912C1}"/>
              </a:ext>
            </a:extLst>
          </p:cNvPr>
          <p:cNvSpPr>
            <a:spLocks noGrp="1"/>
          </p:cNvSpPr>
          <p:nvPr>
            <p:ph idx="1"/>
          </p:nvPr>
        </p:nvSpPr>
        <p:spPr>
          <a:xfrm>
            <a:off x="474662" y="731837"/>
            <a:ext cx="8280057" cy="3689897"/>
          </a:xfrm>
        </p:spPr>
        <p:txBody>
          <a:bodyPr/>
          <a:lstStyle/>
          <a:p>
            <a:pPr marL="0" indent="0" algn="l"/>
            <a:r>
              <a:rPr lang="en-US" sz="1600" b="1" dirty="0">
                <a:solidFill>
                  <a:srgbClr val="000000"/>
                </a:solidFill>
              </a:rPr>
              <a:t>STP convergence requires three timers, as follows:</a:t>
            </a:r>
          </a:p>
          <a:p>
            <a:pPr marL="342900" indent="-342900" algn="l">
              <a:buFont typeface="Arial" panose="020B0604020202020204" pitchFamily="34" charset="0"/>
              <a:buChar char="•"/>
            </a:pPr>
            <a:r>
              <a:rPr lang="en-US" sz="1400" b="1" dirty="0">
                <a:solidFill>
                  <a:srgbClr val="000000"/>
                </a:solidFill>
              </a:rPr>
              <a:t>Hello Timer</a:t>
            </a:r>
            <a:r>
              <a:rPr lang="en-US" sz="1400" dirty="0">
                <a:solidFill>
                  <a:srgbClr val="000000"/>
                </a:solidFill>
              </a:rPr>
              <a:t> -The hello time is the interval between BPDUs. The default is 2 seconds but can be modified to between 1 and 10 seconds.</a:t>
            </a:r>
          </a:p>
          <a:p>
            <a:pPr marL="342900" indent="-342900" algn="l">
              <a:buFont typeface="Arial" panose="020B0604020202020204" pitchFamily="34" charset="0"/>
              <a:buChar char="•"/>
            </a:pPr>
            <a:r>
              <a:rPr lang="en-US" sz="1400" b="1" dirty="0">
                <a:solidFill>
                  <a:srgbClr val="000000"/>
                </a:solidFill>
              </a:rPr>
              <a:t>Forward Delay Timer</a:t>
            </a:r>
            <a:r>
              <a:rPr lang="en-US" sz="1400" dirty="0">
                <a:solidFill>
                  <a:srgbClr val="000000"/>
                </a:solidFill>
              </a:rPr>
              <a:t> -The forward delay is the time that is spent in the listening and learning state. The default is 15 seconds but can be modified to between 4 and 30 seconds.</a:t>
            </a:r>
          </a:p>
          <a:p>
            <a:pPr marL="342900" indent="-342900" algn="l">
              <a:buFont typeface="Arial" panose="020B0604020202020204" pitchFamily="34" charset="0"/>
              <a:buChar char="•"/>
            </a:pPr>
            <a:r>
              <a:rPr lang="en-US" sz="1400" b="1" dirty="0">
                <a:solidFill>
                  <a:srgbClr val="000000"/>
                </a:solidFill>
              </a:rPr>
              <a:t>Max Age Timer</a:t>
            </a:r>
            <a:r>
              <a:rPr lang="en-US" sz="1400" dirty="0">
                <a:solidFill>
                  <a:srgbClr val="000000"/>
                </a:solidFill>
              </a:rPr>
              <a:t> -The max age is the maximum length of time that a switch waits before attempting to change the STP topology. The default is 20 seconds but can be modified to between 6 and 40 seconds.</a:t>
            </a:r>
          </a:p>
          <a:p>
            <a:pPr marL="0" indent="0" algn="l"/>
            <a:r>
              <a:rPr lang="en-US" sz="1400" b="1" dirty="0">
                <a:solidFill>
                  <a:srgbClr val="000000"/>
                </a:solidFill>
              </a:rPr>
              <a:t>Note</a:t>
            </a:r>
            <a:r>
              <a:rPr lang="en-US" sz="1400" dirty="0">
                <a:solidFill>
                  <a:srgbClr val="000000"/>
                </a:solidFill>
              </a:rPr>
              <a:t>: The default times can be changed on the root bridge, which dictates the value of these timers for the STP domain.</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413731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STP Timers and Port States (Cont.)</a:t>
            </a:r>
          </a:p>
        </p:txBody>
      </p:sp>
      <p:sp>
        <p:nvSpPr>
          <p:cNvPr id="4" name="Content Placeholder 3">
            <a:extLst>
              <a:ext uri="{FF2B5EF4-FFF2-40B4-BE49-F238E27FC236}">
                <a16:creationId xmlns:a16="http://schemas.microsoft.com/office/drawing/2014/main" id="{56D85BC3-AB2D-8447-8C9C-8A0651FFB1AE}"/>
              </a:ext>
            </a:extLst>
          </p:cNvPr>
          <p:cNvSpPr>
            <a:spLocks noGrp="1"/>
          </p:cNvSpPr>
          <p:nvPr>
            <p:ph idx="1"/>
          </p:nvPr>
        </p:nvSpPr>
        <p:spPr>
          <a:xfrm>
            <a:off x="474662" y="731837"/>
            <a:ext cx="8280057" cy="1016315"/>
          </a:xfrm>
        </p:spPr>
        <p:txBody>
          <a:bodyPr/>
          <a:lstStyle/>
          <a:p>
            <a:pPr marL="0" indent="0" algn="l"/>
            <a:r>
              <a:rPr lang="en-US" sz="1200" dirty="0">
                <a:solidFill>
                  <a:srgbClr val="000000"/>
                </a:solidFill>
              </a:rPr>
              <a:t>STP facilitates the logical loop-free path throughout the broadcast domain. The spanning tree is determined through the information learned by the exchange of the BPDU frames between the interconnected switches. If a switch port transitions directly from the blocking state to the forwarding state without information about the full topology during the transition, the port can temporarily create a data loop. For this reason, STP has five ports states, four of which are operational port states as shown in the figure. The disabled state is considered non-operational.</a:t>
            </a:r>
          </a:p>
        </p:txBody>
      </p:sp>
      <p:pic>
        <p:nvPicPr>
          <p:cNvPr id="7" name="Picture 6">
            <a:extLst>
              <a:ext uri="{FF2B5EF4-FFF2-40B4-BE49-F238E27FC236}">
                <a16:creationId xmlns:a16="http://schemas.microsoft.com/office/drawing/2014/main" id="{F3797451-5F92-654B-B880-558418D9147D}"/>
              </a:ext>
            </a:extLst>
          </p:cNvPr>
          <p:cNvPicPr>
            <a:picLocks noChangeAspect="1"/>
          </p:cNvPicPr>
          <p:nvPr/>
        </p:nvPicPr>
        <p:blipFill>
          <a:blip r:embed="rId4"/>
          <a:stretch>
            <a:fillRect/>
          </a:stretch>
        </p:blipFill>
        <p:spPr>
          <a:xfrm>
            <a:off x="1786269" y="1748152"/>
            <a:ext cx="5315245" cy="2931649"/>
          </a:xfrm>
          <a:prstGeom prst="rect">
            <a:avLst/>
          </a:prstGeom>
        </p:spPr>
      </p:pic>
    </p:spTree>
    <p:custDataLst>
      <p:tags r:id="rId1"/>
    </p:custDataLst>
    <p:extLst>
      <p:ext uri="{BB962C8B-B14F-4D97-AF65-F5344CB8AC3E}">
        <p14:creationId xmlns:p14="http://schemas.microsoft.com/office/powerpoint/2010/main" val="6558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Operational Details of Each Port State</a:t>
            </a:r>
          </a:p>
        </p:txBody>
      </p:sp>
      <p:sp>
        <p:nvSpPr>
          <p:cNvPr id="8" name="TextBox 7">
            <a:extLst>
              <a:ext uri="{FF2B5EF4-FFF2-40B4-BE49-F238E27FC236}">
                <a16:creationId xmlns:a16="http://schemas.microsoft.com/office/drawing/2014/main" id="{9EA3D610-DE6F-5146-9293-C967B7916D0F}"/>
              </a:ext>
            </a:extLst>
          </p:cNvPr>
          <p:cNvSpPr txBox="1"/>
          <p:nvPr/>
        </p:nvSpPr>
        <p:spPr>
          <a:xfrm>
            <a:off x="388937" y="978456"/>
            <a:ext cx="5176417" cy="307777"/>
          </a:xfrm>
          <a:prstGeom prst="rect">
            <a:avLst/>
          </a:prstGeom>
          <a:noFill/>
        </p:spPr>
        <p:txBody>
          <a:bodyPr wrap="none" rtlCol="0">
            <a:spAutoFit/>
          </a:bodyPr>
          <a:lstStyle/>
          <a:p>
            <a:r>
              <a:rPr lang="en-US" sz="1400" dirty="0"/>
              <a:t>The table summarizes the operational details of each port state</a:t>
            </a:r>
          </a:p>
        </p:txBody>
      </p:sp>
      <p:graphicFrame>
        <p:nvGraphicFramePr>
          <p:cNvPr id="6" name="Content Placeholder 5">
            <a:extLst>
              <a:ext uri="{FF2B5EF4-FFF2-40B4-BE49-F238E27FC236}">
                <a16:creationId xmlns:a16="http://schemas.microsoft.com/office/drawing/2014/main" id="{AE589A4B-D1B7-394A-9FB2-7483BF91B080}"/>
              </a:ext>
            </a:extLst>
          </p:cNvPr>
          <p:cNvGraphicFramePr>
            <a:graphicFrameLocks noGrp="1"/>
          </p:cNvGraphicFramePr>
          <p:nvPr>
            <p:ph idx="1"/>
            <p:extLst>
              <p:ext uri="{D42A27DB-BD31-4B8C-83A1-F6EECF244321}">
                <p14:modId xmlns:p14="http://schemas.microsoft.com/office/powerpoint/2010/main" val="645779053"/>
              </p:ext>
            </p:extLst>
          </p:nvPr>
        </p:nvGraphicFramePr>
        <p:xfrm>
          <a:off x="474663" y="1347788"/>
          <a:ext cx="8280400" cy="2376170"/>
        </p:xfrm>
        <a:graphic>
          <a:graphicData uri="http://schemas.openxmlformats.org/drawingml/2006/table">
            <a:tbl>
              <a:tblPr firstRow="1" bandRow="1">
                <a:tableStyleId>{5C22544A-7EE6-4342-B048-85BDC9FD1C3A}</a:tableStyleId>
              </a:tblPr>
              <a:tblGrid>
                <a:gridCol w="2070100">
                  <a:extLst>
                    <a:ext uri="{9D8B030D-6E8A-4147-A177-3AD203B41FA5}">
                      <a16:colId xmlns:a16="http://schemas.microsoft.com/office/drawing/2014/main" val="382108263"/>
                    </a:ext>
                  </a:extLst>
                </a:gridCol>
                <a:gridCol w="2070100">
                  <a:extLst>
                    <a:ext uri="{9D8B030D-6E8A-4147-A177-3AD203B41FA5}">
                      <a16:colId xmlns:a16="http://schemas.microsoft.com/office/drawing/2014/main" val="3226006749"/>
                    </a:ext>
                  </a:extLst>
                </a:gridCol>
                <a:gridCol w="2070100">
                  <a:extLst>
                    <a:ext uri="{9D8B030D-6E8A-4147-A177-3AD203B41FA5}">
                      <a16:colId xmlns:a16="http://schemas.microsoft.com/office/drawing/2014/main" val="1257693746"/>
                    </a:ext>
                  </a:extLst>
                </a:gridCol>
                <a:gridCol w="2070100">
                  <a:extLst>
                    <a:ext uri="{9D8B030D-6E8A-4147-A177-3AD203B41FA5}">
                      <a16:colId xmlns:a16="http://schemas.microsoft.com/office/drawing/2014/main" val="2722988786"/>
                    </a:ext>
                  </a:extLst>
                </a:gridCol>
              </a:tblGrid>
              <a:tr h="370840">
                <a:tc>
                  <a:txBody>
                    <a:bodyPr/>
                    <a:lstStyle/>
                    <a:p>
                      <a:pPr algn="l" fontAlgn="ctr"/>
                      <a:r>
                        <a:rPr lang="en-US" b="1" dirty="0">
                          <a:effectLst/>
                        </a:rPr>
                        <a:t>Port State</a:t>
                      </a:r>
                      <a:endParaRPr lang="en-US" dirty="0">
                        <a:effectLst/>
                      </a:endParaRPr>
                    </a:p>
                  </a:txBody>
                  <a:tcPr marL="47625" marR="47625" marT="47625" marB="47625" anchor="ctr"/>
                </a:tc>
                <a:tc>
                  <a:txBody>
                    <a:bodyPr/>
                    <a:lstStyle/>
                    <a:p>
                      <a:pPr algn="l" fontAlgn="ctr"/>
                      <a:r>
                        <a:rPr lang="en-US" b="1" dirty="0">
                          <a:effectLst/>
                        </a:rPr>
                        <a:t>BPDU</a:t>
                      </a:r>
                      <a:endParaRPr lang="en-US" dirty="0">
                        <a:effectLst/>
                      </a:endParaRPr>
                    </a:p>
                  </a:txBody>
                  <a:tcPr marL="47625" marR="47625" marT="47625" marB="47625" anchor="ctr"/>
                </a:tc>
                <a:tc>
                  <a:txBody>
                    <a:bodyPr/>
                    <a:lstStyle/>
                    <a:p>
                      <a:pPr algn="l" fontAlgn="ctr"/>
                      <a:r>
                        <a:rPr lang="en-US" b="1" dirty="0">
                          <a:effectLst/>
                        </a:rPr>
                        <a:t>MAC Address Table</a:t>
                      </a:r>
                      <a:endParaRPr lang="en-US" dirty="0">
                        <a:effectLst/>
                      </a:endParaRPr>
                    </a:p>
                  </a:txBody>
                  <a:tcPr marL="47625" marR="47625" marT="47625" marB="47625" anchor="ctr"/>
                </a:tc>
                <a:tc>
                  <a:txBody>
                    <a:bodyPr/>
                    <a:lstStyle/>
                    <a:p>
                      <a:pPr algn="l" fontAlgn="ctr"/>
                      <a:r>
                        <a:rPr lang="en-US" b="1" dirty="0">
                          <a:effectLst/>
                        </a:rPr>
                        <a:t>Forwarding Data Frames</a:t>
                      </a:r>
                      <a:endParaRPr lang="en-US" dirty="0">
                        <a:effectLst/>
                      </a:endParaRPr>
                    </a:p>
                  </a:txBody>
                  <a:tcPr marL="47625" marR="47625" marT="47625" marB="47625" anchor="ctr"/>
                </a:tc>
                <a:extLst>
                  <a:ext uri="{0D108BD9-81ED-4DB2-BD59-A6C34878D82A}">
                    <a16:rowId xmlns:a16="http://schemas.microsoft.com/office/drawing/2014/main" val="1910485252"/>
                  </a:ext>
                </a:extLst>
              </a:tr>
              <a:tr h="370840">
                <a:tc>
                  <a:txBody>
                    <a:bodyPr/>
                    <a:lstStyle/>
                    <a:p>
                      <a:pPr fontAlgn="ctr"/>
                      <a:r>
                        <a:rPr lang="en-US" b="0" dirty="0">
                          <a:effectLst/>
                        </a:rPr>
                        <a:t>Blocking</a:t>
                      </a:r>
                    </a:p>
                  </a:txBody>
                  <a:tcPr marL="47625" marR="47625" marT="47625" marB="47625" anchor="ctr"/>
                </a:tc>
                <a:tc>
                  <a:txBody>
                    <a:bodyPr/>
                    <a:lstStyle/>
                    <a:p>
                      <a:pPr fontAlgn="ctr"/>
                      <a:r>
                        <a:rPr lang="en-US" b="0" dirty="0">
                          <a:effectLst/>
                        </a:rPr>
                        <a:t>Receive only</a:t>
                      </a:r>
                    </a:p>
                  </a:txBody>
                  <a:tcPr marL="47625" marR="47625" marT="47625" marB="47625" anchor="ctr"/>
                </a:tc>
                <a:tc>
                  <a:txBody>
                    <a:bodyPr/>
                    <a:lstStyle/>
                    <a:p>
                      <a:pPr fontAlgn="ctr"/>
                      <a:r>
                        <a:rPr lang="en-US" b="0" dirty="0">
                          <a:effectLst/>
                        </a:rPr>
                        <a:t>No update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3032405516"/>
                  </a:ext>
                </a:extLst>
              </a:tr>
              <a:tr h="370840">
                <a:tc>
                  <a:txBody>
                    <a:bodyPr/>
                    <a:lstStyle/>
                    <a:p>
                      <a:pPr fontAlgn="ctr"/>
                      <a:r>
                        <a:rPr lang="en-US" b="0" dirty="0">
                          <a:effectLst/>
                        </a:rPr>
                        <a:t>Listening</a:t>
                      </a:r>
                    </a:p>
                  </a:txBody>
                  <a:tcPr marL="47625" marR="47625" marT="47625" marB="47625" anchor="ctr"/>
                </a:tc>
                <a:tc>
                  <a:txBody>
                    <a:bodyPr/>
                    <a:lstStyle/>
                    <a:p>
                      <a:pPr fontAlgn="ctr"/>
                      <a:r>
                        <a:rPr lang="en-US" b="0" dirty="0">
                          <a:effectLst/>
                        </a:rPr>
                        <a:t>Receive and send</a:t>
                      </a:r>
                    </a:p>
                  </a:txBody>
                  <a:tcPr marL="47625" marR="47625" marT="47625" marB="47625" anchor="ctr"/>
                </a:tc>
                <a:tc>
                  <a:txBody>
                    <a:bodyPr/>
                    <a:lstStyle/>
                    <a:p>
                      <a:pPr fontAlgn="ctr"/>
                      <a:r>
                        <a:rPr lang="en-US" b="0" dirty="0">
                          <a:effectLst/>
                        </a:rPr>
                        <a:t>No update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3184519708"/>
                  </a:ext>
                </a:extLst>
              </a:tr>
              <a:tr h="370840">
                <a:tc>
                  <a:txBody>
                    <a:bodyPr/>
                    <a:lstStyle/>
                    <a:p>
                      <a:pPr fontAlgn="ctr"/>
                      <a:r>
                        <a:rPr lang="en-US" b="0" dirty="0">
                          <a:effectLst/>
                        </a:rPr>
                        <a:t>Learning</a:t>
                      </a:r>
                    </a:p>
                  </a:txBody>
                  <a:tcPr marL="47625" marR="47625" marT="47625" marB="47625" anchor="ctr"/>
                </a:tc>
                <a:tc>
                  <a:txBody>
                    <a:bodyPr/>
                    <a:lstStyle/>
                    <a:p>
                      <a:pPr fontAlgn="ctr"/>
                      <a:r>
                        <a:rPr lang="en-US" b="0" dirty="0">
                          <a:effectLst/>
                        </a:rPr>
                        <a:t>Receive and send</a:t>
                      </a:r>
                    </a:p>
                  </a:txBody>
                  <a:tcPr marL="47625" marR="47625" marT="47625" marB="47625" anchor="ctr"/>
                </a:tc>
                <a:tc>
                  <a:txBody>
                    <a:bodyPr/>
                    <a:lstStyle/>
                    <a:p>
                      <a:pPr fontAlgn="ctr"/>
                      <a:r>
                        <a:rPr lang="en-US" b="0" dirty="0">
                          <a:effectLst/>
                        </a:rPr>
                        <a:t>Updating table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899475805"/>
                  </a:ext>
                </a:extLst>
              </a:tr>
              <a:tr h="370840">
                <a:tc>
                  <a:txBody>
                    <a:bodyPr/>
                    <a:lstStyle/>
                    <a:p>
                      <a:pPr fontAlgn="ctr"/>
                      <a:r>
                        <a:rPr lang="en-US" b="0" dirty="0">
                          <a:effectLst/>
                        </a:rPr>
                        <a:t>Forwarding</a:t>
                      </a:r>
                    </a:p>
                  </a:txBody>
                  <a:tcPr marL="47625" marR="47625" marT="47625" marB="47625" anchor="ctr"/>
                </a:tc>
                <a:tc>
                  <a:txBody>
                    <a:bodyPr/>
                    <a:lstStyle/>
                    <a:p>
                      <a:pPr fontAlgn="ctr"/>
                      <a:r>
                        <a:rPr lang="en-US" b="0" dirty="0">
                          <a:effectLst/>
                        </a:rPr>
                        <a:t>Receive and send</a:t>
                      </a:r>
                    </a:p>
                  </a:txBody>
                  <a:tcPr marL="47625" marR="47625" marT="47625" marB="47625" anchor="ctr"/>
                </a:tc>
                <a:tc>
                  <a:txBody>
                    <a:bodyPr/>
                    <a:lstStyle/>
                    <a:p>
                      <a:pPr fontAlgn="ctr"/>
                      <a:r>
                        <a:rPr lang="en-US" b="0" dirty="0">
                          <a:effectLst/>
                        </a:rPr>
                        <a:t>Updating table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3795268361"/>
                  </a:ext>
                </a:extLst>
              </a:tr>
              <a:tr h="370840">
                <a:tc>
                  <a:txBody>
                    <a:bodyPr/>
                    <a:lstStyle/>
                    <a:p>
                      <a:pPr fontAlgn="ctr"/>
                      <a:r>
                        <a:rPr lang="en-US" b="0" dirty="0">
                          <a:effectLst/>
                        </a:rPr>
                        <a:t>Disabled</a:t>
                      </a:r>
                    </a:p>
                  </a:txBody>
                  <a:tcPr marL="47625" marR="47625" marT="47625" marB="47625" anchor="ctr"/>
                </a:tc>
                <a:tc>
                  <a:txBody>
                    <a:bodyPr/>
                    <a:lstStyle/>
                    <a:p>
                      <a:pPr fontAlgn="ctr"/>
                      <a:r>
                        <a:rPr lang="en-US" b="0" dirty="0">
                          <a:effectLst/>
                        </a:rPr>
                        <a:t>None sent or received</a:t>
                      </a:r>
                    </a:p>
                  </a:txBody>
                  <a:tcPr marL="47625" marR="47625" marT="47625" marB="47625" anchor="ctr"/>
                </a:tc>
                <a:tc>
                  <a:txBody>
                    <a:bodyPr/>
                    <a:lstStyle/>
                    <a:p>
                      <a:pPr fontAlgn="ctr"/>
                      <a:r>
                        <a:rPr lang="en-US" b="0" dirty="0">
                          <a:effectLst/>
                        </a:rPr>
                        <a:t>No update</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1385506589"/>
                  </a:ext>
                </a:extLst>
              </a:tr>
            </a:tbl>
          </a:graphicData>
        </a:graphic>
      </p:graphicFrame>
    </p:spTree>
    <p:custDataLst>
      <p:tags r:id="rId1"/>
    </p:custDataLst>
    <p:extLst>
      <p:ext uri="{BB962C8B-B14F-4D97-AF65-F5344CB8AC3E}">
        <p14:creationId xmlns:p14="http://schemas.microsoft.com/office/powerpoint/2010/main" val="215737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5.1 Purpose of STP</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STP Operations</a:t>
            </a:r>
            <a:br>
              <a:rPr lang="en-US" dirty="0"/>
            </a:br>
            <a:r>
              <a:rPr lang="en-US" sz="2400" dirty="0"/>
              <a:t>Per-VLAN Spanning Tree</a:t>
            </a:r>
          </a:p>
        </p:txBody>
      </p:sp>
      <p:sp>
        <p:nvSpPr>
          <p:cNvPr id="4" name="Content Placeholder 3">
            <a:extLst>
              <a:ext uri="{FF2B5EF4-FFF2-40B4-BE49-F238E27FC236}">
                <a16:creationId xmlns:a16="http://schemas.microsoft.com/office/drawing/2014/main" id="{01552213-467D-5A43-B690-8D66D33BDFB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endParaRPr lang="en-US" sz="1400" dirty="0">
              <a:solidFill>
                <a:srgbClr val="000000"/>
              </a:solidFill>
            </a:endParaRPr>
          </a:p>
          <a:p>
            <a:pPr marL="0" indent="0" algn="l"/>
            <a:r>
              <a:rPr lang="en-US" sz="1400" dirty="0">
                <a:solidFill>
                  <a:srgbClr val="000000"/>
                </a:solidFill>
              </a:rPr>
              <a:t>STP can be configured to operate in an environment with multiple VLANs. In Per-VLAN Spanning Tree (PVST) versions of STP, there is a root bridge elected for each spanning tree instance. This makes it possible to have different root bridges for different sets of VLANs. STP operates a separate instance of STP for each individual VLAN. If all ports on all switches are members of VLAN 1, then there is only one spanning tree instance.</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22684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5.3 Evolution of STP</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Different Versions of STP</a:t>
            </a:r>
          </a:p>
        </p:txBody>
      </p:sp>
      <p:sp>
        <p:nvSpPr>
          <p:cNvPr id="4" name="Content Placeholder 3">
            <a:extLst>
              <a:ext uri="{FF2B5EF4-FFF2-40B4-BE49-F238E27FC236}">
                <a16:creationId xmlns:a16="http://schemas.microsoft.com/office/drawing/2014/main" id="{4E557AC4-A5AB-C14A-98F4-74D7EF3D60FA}"/>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Many professionals generically use spanning tree and STP to refer to the various implementations of spanning tree, such as Rapid Spanning Tree Protocol (RSTP) and Multiple Spanning Tree Protocol (MSTP). In order to communicate spanning tree concepts correctly, it is important to refer to the implementation or standard of spanning tree in context.</a:t>
            </a:r>
          </a:p>
          <a:p>
            <a:pPr marL="342900" indent="-342900" algn="l">
              <a:buFont typeface="Arial" panose="020B0604020202020204" pitchFamily="34" charset="0"/>
              <a:buChar char="•"/>
            </a:pPr>
            <a:r>
              <a:rPr lang="en-US" sz="1400" dirty="0">
                <a:solidFill>
                  <a:srgbClr val="000000"/>
                </a:solidFill>
              </a:rPr>
              <a:t>The latest IEEE documentation on spanning tree (IEEE-802-1D-2004) says, "STP has now been superseded by the Rapid Spanning Tree Protocol (RSTP)."The IEEE uses "STP" to refer to the original implementation of spanning tree and "RSTP" to describe the version of spanning tree specified in IEEE-802.1D-2004. </a:t>
            </a:r>
          </a:p>
          <a:p>
            <a:pPr marL="342900" indent="-342900" algn="l">
              <a:buFont typeface="Arial" panose="020B0604020202020204" pitchFamily="34" charset="0"/>
              <a:buChar char="•"/>
            </a:pPr>
            <a:r>
              <a:rPr lang="en-US" sz="1400" dirty="0">
                <a:solidFill>
                  <a:srgbClr val="000000"/>
                </a:solidFill>
              </a:rPr>
              <a:t>Because the two protocols share much of the same terminology and methods for the loop-free path, the primary focus will be on the current standard and the Cisco proprietary implementations of STP and RSTP.</a:t>
            </a:r>
          </a:p>
          <a:p>
            <a:pPr marL="342900" indent="-342900" algn="l">
              <a:buFont typeface="Arial" panose="020B0604020202020204" pitchFamily="34" charset="0"/>
              <a:buChar char="•"/>
            </a:pPr>
            <a:r>
              <a:rPr lang="en-US" sz="1400" dirty="0">
                <a:solidFill>
                  <a:srgbClr val="000000"/>
                </a:solidFill>
              </a:rPr>
              <a:t>Cisco switches running IOS 15.0 or later, run PVST+ by default. This version incorporates many of the specifications of IEEE 802.1D-2004, such as alternate ports in place of the former non-designated ports. Switches must be explicitly configured for rapid spanning tree mode in order to run the rapid spanning tree protocol.</a:t>
            </a:r>
          </a:p>
        </p:txBody>
      </p:sp>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Different Versions of STP (Cont.)</a:t>
            </a:r>
          </a:p>
        </p:txBody>
      </p:sp>
      <p:graphicFrame>
        <p:nvGraphicFramePr>
          <p:cNvPr id="6" name="Content Placeholder 5">
            <a:extLst>
              <a:ext uri="{FF2B5EF4-FFF2-40B4-BE49-F238E27FC236}">
                <a16:creationId xmlns:a16="http://schemas.microsoft.com/office/drawing/2014/main" id="{7D1C3B02-B1E4-2040-B969-49C63A6FDAE1}"/>
              </a:ext>
            </a:extLst>
          </p:cNvPr>
          <p:cNvGraphicFramePr>
            <a:graphicFrameLocks noGrp="1"/>
          </p:cNvGraphicFramePr>
          <p:nvPr>
            <p:ph idx="1"/>
            <p:extLst>
              <p:ext uri="{D42A27DB-BD31-4B8C-83A1-F6EECF244321}">
                <p14:modId xmlns:p14="http://schemas.microsoft.com/office/powerpoint/2010/main" val="4253082121"/>
              </p:ext>
            </p:extLst>
          </p:nvPr>
        </p:nvGraphicFramePr>
        <p:xfrm>
          <a:off x="431800" y="593614"/>
          <a:ext cx="8280400" cy="4236720"/>
        </p:xfrm>
        <a:graphic>
          <a:graphicData uri="http://schemas.openxmlformats.org/drawingml/2006/table">
            <a:tbl>
              <a:tblPr firstRow="1" bandRow="1">
                <a:tableStyleId>{5C22544A-7EE6-4342-B048-85BDC9FD1C3A}</a:tableStyleId>
              </a:tblPr>
              <a:tblGrid>
                <a:gridCol w="790944">
                  <a:extLst>
                    <a:ext uri="{9D8B030D-6E8A-4147-A177-3AD203B41FA5}">
                      <a16:colId xmlns:a16="http://schemas.microsoft.com/office/drawing/2014/main" val="2181609705"/>
                    </a:ext>
                  </a:extLst>
                </a:gridCol>
                <a:gridCol w="7489456">
                  <a:extLst>
                    <a:ext uri="{9D8B030D-6E8A-4147-A177-3AD203B41FA5}">
                      <a16:colId xmlns:a16="http://schemas.microsoft.com/office/drawing/2014/main" val="3279706433"/>
                    </a:ext>
                  </a:extLst>
                </a:gridCol>
              </a:tblGrid>
              <a:tr h="370840">
                <a:tc>
                  <a:txBody>
                    <a:bodyPr/>
                    <a:lstStyle/>
                    <a:p>
                      <a:pPr algn="l" fontAlgn="ctr"/>
                      <a:r>
                        <a:rPr lang="en-US" sz="1200" dirty="0">
                          <a:effectLst/>
                        </a:rPr>
                        <a:t>STP Variety</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1112780972"/>
                  </a:ext>
                </a:extLst>
              </a:tr>
              <a:tr h="370840">
                <a:tc>
                  <a:txBody>
                    <a:bodyPr/>
                    <a:lstStyle/>
                    <a:p>
                      <a:pPr fontAlgn="ctr"/>
                      <a:r>
                        <a:rPr lang="en-US" sz="1200" b="0" dirty="0">
                          <a:effectLst/>
                        </a:rPr>
                        <a:t>STP</a:t>
                      </a:r>
                    </a:p>
                  </a:txBody>
                  <a:tcPr marL="47625" marR="47625" marT="47625" marB="47625" anchor="ctr"/>
                </a:tc>
                <a:tc>
                  <a:txBody>
                    <a:bodyPr/>
                    <a:lstStyle/>
                    <a:p>
                      <a:pPr fontAlgn="ctr"/>
                      <a:r>
                        <a:rPr lang="en-US" sz="1200" b="0" dirty="0">
                          <a:effectLst/>
                        </a:rPr>
                        <a:t>This is the original IEEE 802.1D version (802.1D-1998 and earlier) that provides a loop-free topology in a network with redundant links. Also called Common Spanning Tree (CST), it assumes one spanning tree instance for the entire bridged network, regardless of the number of VLANs.</a:t>
                      </a:r>
                    </a:p>
                  </a:txBody>
                  <a:tcPr marL="47625" marR="47625" marT="47625" marB="47625" anchor="ctr"/>
                </a:tc>
                <a:extLst>
                  <a:ext uri="{0D108BD9-81ED-4DB2-BD59-A6C34878D82A}">
                    <a16:rowId xmlns:a16="http://schemas.microsoft.com/office/drawing/2014/main" val="2267108576"/>
                  </a:ext>
                </a:extLst>
              </a:tr>
              <a:tr h="370840">
                <a:tc>
                  <a:txBody>
                    <a:bodyPr/>
                    <a:lstStyle/>
                    <a:p>
                      <a:pPr fontAlgn="ctr"/>
                      <a:r>
                        <a:rPr lang="en-US" sz="1200" b="0" dirty="0">
                          <a:effectLst/>
                        </a:rPr>
                        <a:t>PVST+</a:t>
                      </a:r>
                    </a:p>
                  </a:txBody>
                  <a:tcPr marL="47625" marR="47625" marT="47625" marB="47625" anchor="ctr"/>
                </a:tc>
                <a:tc>
                  <a:txBody>
                    <a:bodyPr/>
                    <a:lstStyle/>
                    <a:p>
                      <a:pPr fontAlgn="ctr"/>
                      <a:r>
                        <a:rPr lang="en-US" sz="1200" b="0" dirty="0">
                          <a:effectLst/>
                        </a:rPr>
                        <a:t>Per-VLAN Spanning Tree (PVST+) is a Cisco enhancement of STP that provides a separate 802.1D spanning tree instance for each VLAN configured in the network. PVST+ supports PortFast, UplinkFast, BackboneFast, BPDU guard, BPDU filter, root guard, and loop guard.</a:t>
                      </a:r>
                    </a:p>
                  </a:txBody>
                  <a:tcPr marL="47625" marR="47625" marT="47625" marB="47625" anchor="ctr"/>
                </a:tc>
                <a:extLst>
                  <a:ext uri="{0D108BD9-81ED-4DB2-BD59-A6C34878D82A}">
                    <a16:rowId xmlns:a16="http://schemas.microsoft.com/office/drawing/2014/main" val="872650561"/>
                  </a:ext>
                </a:extLst>
              </a:tr>
              <a:tr h="370840">
                <a:tc>
                  <a:txBody>
                    <a:bodyPr/>
                    <a:lstStyle/>
                    <a:p>
                      <a:pPr fontAlgn="ctr"/>
                      <a:r>
                        <a:rPr lang="en-US" sz="1200" b="0" dirty="0">
                          <a:effectLst/>
                        </a:rPr>
                        <a:t>802.1D-2004</a:t>
                      </a:r>
                    </a:p>
                  </a:txBody>
                  <a:tcPr marL="47625" marR="47625" marT="47625" marB="47625" anchor="ctr"/>
                </a:tc>
                <a:tc>
                  <a:txBody>
                    <a:bodyPr/>
                    <a:lstStyle/>
                    <a:p>
                      <a:pPr fontAlgn="ctr"/>
                      <a:r>
                        <a:rPr lang="en-US" sz="1200" b="0" dirty="0">
                          <a:effectLst/>
                        </a:rPr>
                        <a:t>This is an updated version of the STP standard, incorporating IEEE 802.1w.</a:t>
                      </a:r>
                    </a:p>
                  </a:txBody>
                  <a:tcPr marL="47625" marR="47625" marT="47625" marB="47625" anchor="ctr"/>
                </a:tc>
                <a:extLst>
                  <a:ext uri="{0D108BD9-81ED-4DB2-BD59-A6C34878D82A}">
                    <a16:rowId xmlns:a16="http://schemas.microsoft.com/office/drawing/2014/main" val="2268619542"/>
                  </a:ext>
                </a:extLst>
              </a:tr>
              <a:tr h="370840">
                <a:tc>
                  <a:txBody>
                    <a:bodyPr/>
                    <a:lstStyle/>
                    <a:p>
                      <a:pPr fontAlgn="ctr"/>
                      <a:r>
                        <a:rPr lang="en-US" sz="1200" b="0" dirty="0">
                          <a:effectLst/>
                        </a:rPr>
                        <a:t>RSTP</a:t>
                      </a:r>
                    </a:p>
                  </a:txBody>
                  <a:tcPr marL="47625" marR="47625" marT="47625" marB="47625" anchor="ctr"/>
                </a:tc>
                <a:tc>
                  <a:txBody>
                    <a:bodyPr/>
                    <a:lstStyle/>
                    <a:p>
                      <a:pPr fontAlgn="ctr"/>
                      <a:r>
                        <a:rPr lang="en-US" sz="1200" b="0" dirty="0">
                          <a:effectLst/>
                        </a:rPr>
                        <a:t>Rapid Spanning Tree Protocol (RSTP) or IEEE 802.1w is an evolution of STP that provides faster convergence than STP.</a:t>
                      </a:r>
                    </a:p>
                  </a:txBody>
                  <a:tcPr marL="47625" marR="47625" marT="47625" marB="47625" anchor="ctr"/>
                </a:tc>
                <a:extLst>
                  <a:ext uri="{0D108BD9-81ED-4DB2-BD59-A6C34878D82A}">
                    <a16:rowId xmlns:a16="http://schemas.microsoft.com/office/drawing/2014/main" val="3321853904"/>
                  </a:ext>
                </a:extLst>
              </a:tr>
              <a:tr h="370840">
                <a:tc>
                  <a:txBody>
                    <a:bodyPr/>
                    <a:lstStyle/>
                    <a:p>
                      <a:pPr fontAlgn="ctr"/>
                      <a:r>
                        <a:rPr lang="en-US" sz="1200" b="0" dirty="0">
                          <a:effectLst/>
                        </a:rPr>
                        <a:t>Rapid PVST+</a:t>
                      </a:r>
                    </a:p>
                  </a:txBody>
                  <a:tcPr marL="47625" marR="47625" marT="47625" marB="47625" anchor="ctr"/>
                </a:tc>
                <a:tc>
                  <a:txBody>
                    <a:bodyPr/>
                    <a:lstStyle/>
                    <a:p>
                      <a:pPr fontAlgn="ctr"/>
                      <a:r>
                        <a:rPr lang="en-US" sz="1200" b="0" dirty="0">
                          <a:effectLst/>
                        </a:rPr>
                        <a:t>This is a Cisco enhancement of RSTP that uses PVST+ and provides a separate instance of 802.1w per VLAN. Each separate instance supports PortFast, BPDU guard, BPDU filter, root guard, and loop guard.</a:t>
                      </a:r>
                    </a:p>
                  </a:txBody>
                  <a:tcPr marL="47625" marR="47625" marT="47625" marB="47625" anchor="ctr"/>
                </a:tc>
                <a:extLst>
                  <a:ext uri="{0D108BD9-81ED-4DB2-BD59-A6C34878D82A}">
                    <a16:rowId xmlns:a16="http://schemas.microsoft.com/office/drawing/2014/main" val="2147294024"/>
                  </a:ext>
                </a:extLst>
              </a:tr>
              <a:tr h="370840">
                <a:tc>
                  <a:txBody>
                    <a:bodyPr/>
                    <a:lstStyle/>
                    <a:p>
                      <a:pPr fontAlgn="ctr"/>
                      <a:r>
                        <a:rPr lang="en-US" sz="1200" b="0" dirty="0">
                          <a:effectLst/>
                        </a:rPr>
                        <a:t>MSTP</a:t>
                      </a:r>
                    </a:p>
                  </a:txBody>
                  <a:tcPr marL="47625" marR="47625" marT="47625" marB="47625" anchor="ctr"/>
                </a:tc>
                <a:tc>
                  <a:txBody>
                    <a:bodyPr/>
                    <a:lstStyle/>
                    <a:p>
                      <a:pPr fontAlgn="ctr"/>
                      <a:r>
                        <a:rPr lang="en-US" sz="1200" b="0" dirty="0">
                          <a:effectLst/>
                        </a:rPr>
                        <a:t>Multiple Spanning Tree Protocol (MSTP) is an IEEE standard inspired by the earlier Cisco proprietary Multiple Instance STP (MISTP) implementation. MSTP maps multiple VLANs into the same spanning tree instance.</a:t>
                      </a:r>
                    </a:p>
                  </a:txBody>
                  <a:tcPr marL="47625" marR="47625" marT="47625" marB="47625" anchor="ctr"/>
                </a:tc>
                <a:extLst>
                  <a:ext uri="{0D108BD9-81ED-4DB2-BD59-A6C34878D82A}">
                    <a16:rowId xmlns:a16="http://schemas.microsoft.com/office/drawing/2014/main" val="3668636701"/>
                  </a:ext>
                </a:extLst>
              </a:tr>
              <a:tr h="370840">
                <a:tc>
                  <a:txBody>
                    <a:bodyPr/>
                    <a:lstStyle/>
                    <a:p>
                      <a:pPr fontAlgn="ctr"/>
                      <a:r>
                        <a:rPr lang="en-US" sz="1200" b="0" dirty="0">
                          <a:effectLst/>
                        </a:rPr>
                        <a:t>MST</a:t>
                      </a:r>
                    </a:p>
                  </a:txBody>
                  <a:tcPr marL="47625" marR="47625" marT="47625" marB="47625" anchor="ctr"/>
                </a:tc>
                <a:tc>
                  <a:txBody>
                    <a:bodyPr/>
                    <a:lstStyle/>
                    <a:p>
                      <a:pPr fontAlgn="ctr"/>
                      <a:r>
                        <a:rPr lang="en-US" sz="1200" b="0" dirty="0">
                          <a:effectLst/>
                        </a:rPr>
                        <a:t>Multiple Spanning Tree (MST) is the Cisco implementation of MSTP, which provides up to 16 instances of RSTP and combines many VLANs with the same physical and logical topology into a common RSTP instance. Each instance supports PortFast, BPDU guard, BPDU filter, root guard, and loop guard.</a:t>
                      </a:r>
                    </a:p>
                  </a:txBody>
                  <a:tcPr marL="47625" marR="47625" marT="47625" marB="47625" anchor="ctr"/>
                </a:tc>
                <a:extLst>
                  <a:ext uri="{0D108BD9-81ED-4DB2-BD59-A6C34878D82A}">
                    <a16:rowId xmlns:a16="http://schemas.microsoft.com/office/drawing/2014/main" val="598208637"/>
                  </a:ext>
                </a:extLst>
              </a:tr>
            </a:tbl>
          </a:graphicData>
        </a:graphic>
      </p:graphicFrame>
    </p:spTree>
    <p:custDataLst>
      <p:tags r:id="rId1"/>
    </p:custDataLst>
    <p:extLst>
      <p:ext uri="{BB962C8B-B14F-4D97-AF65-F5344CB8AC3E}">
        <p14:creationId xmlns:p14="http://schemas.microsoft.com/office/powerpoint/2010/main" val="380527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RSTP Concepts</a:t>
            </a:r>
          </a:p>
        </p:txBody>
      </p:sp>
      <p:sp>
        <p:nvSpPr>
          <p:cNvPr id="4" name="Content Placeholder 3">
            <a:extLst>
              <a:ext uri="{FF2B5EF4-FFF2-40B4-BE49-F238E27FC236}">
                <a16:creationId xmlns:a16="http://schemas.microsoft.com/office/drawing/2014/main" id="{0C1569D3-84EC-5A4F-AC19-153D0142A10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RSTP (IEEE 802.1w) supersedes the original 802.1D while retaining backward compatibility. The 802.1w STP terminology remains primarily the same as the original IEEE 802.1D STP terminology. Most parameters have been left unchanged. Users that are familiar with the original STP standard can easily configure RSTP. The same spanning tree algorithm is used for both STP and RSTP to determine port roles and topology.</a:t>
            </a:r>
          </a:p>
          <a:p>
            <a:pPr marL="342900" indent="-342900" algn="l">
              <a:buFont typeface="Arial" panose="020B0604020202020204" pitchFamily="34" charset="0"/>
              <a:buChar char="•"/>
            </a:pPr>
            <a:r>
              <a:rPr lang="en-US" sz="1400" dirty="0">
                <a:solidFill>
                  <a:srgbClr val="000000"/>
                </a:solidFill>
              </a:rPr>
              <a:t>RSTP increases the speed of the recalculation of the spanning tree when the Layer 2 network topology changes. RSTP can achieve much faster convergence in a properly configured network, sometimes in as little as a few hundred milliseconds. If a port is configured to be an alternate port it can immediately change to a forwarding state without waiting for the network to converge.</a:t>
            </a:r>
          </a:p>
          <a:p>
            <a:pPr marL="0" indent="0" algn="l"/>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Rapid PVST+ is the Cisco implementation of RSTP on a per-VLAN basis. With Rapid PVST+ an independent instance of RSTP runs for each VLAN.</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97756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RSTP Port States and Port Roles</a:t>
            </a:r>
          </a:p>
        </p:txBody>
      </p:sp>
      <p:sp>
        <p:nvSpPr>
          <p:cNvPr id="10" name="Rectangle 9">
            <a:extLst>
              <a:ext uri="{FF2B5EF4-FFF2-40B4-BE49-F238E27FC236}">
                <a16:creationId xmlns:a16="http://schemas.microsoft.com/office/drawing/2014/main" id="{D654BBC0-25FB-9E48-B1FE-9F7F413D56C0}"/>
              </a:ext>
            </a:extLst>
          </p:cNvPr>
          <p:cNvSpPr/>
          <p:nvPr/>
        </p:nvSpPr>
        <p:spPr>
          <a:xfrm>
            <a:off x="956928" y="730265"/>
            <a:ext cx="2453679" cy="1384995"/>
          </a:xfrm>
          <a:prstGeom prst="rect">
            <a:avLst/>
          </a:prstGeom>
        </p:spPr>
        <p:txBody>
          <a:bodyPr wrap="square">
            <a:spAutoFit/>
          </a:bodyPr>
          <a:lstStyle/>
          <a:p>
            <a:r>
              <a:rPr lang="en-US" sz="1200" dirty="0">
                <a:solidFill>
                  <a:srgbClr val="000000"/>
                </a:solidFill>
                <a:latin typeface="+mn-lt"/>
              </a:rPr>
              <a:t>There are only three port states in RSTP that correspond to the three possible operational states in STP. The 802.1D disabled, blocking, and listening states are merged into a unique 802.1w discarding state.</a:t>
            </a:r>
          </a:p>
        </p:txBody>
      </p:sp>
      <p:pic>
        <p:nvPicPr>
          <p:cNvPr id="7" name="Content Placeholder 6">
            <a:extLst>
              <a:ext uri="{FF2B5EF4-FFF2-40B4-BE49-F238E27FC236}">
                <a16:creationId xmlns:a16="http://schemas.microsoft.com/office/drawing/2014/main" id="{71981DC3-8927-0748-8042-41881B94E02E}"/>
              </a:ext>
            </a:extLst>
          </p:cNvPr>
          <p:cNvPicPr>
            <a:picLocks noGrp="1" noChangeAspect="1"/>
          </p:cNvPicPr>
          <p:nvPr>
            <p:ph idx="1"/>
          </p:nvPr>
        </p:nvPicPr>
        <p:blipFill>
          <a:blip r:embed="rId4"/>
          <a:stretch>
            <a:fillRect/>
          </a:stretch>
        </p:blipFill>
        <p:spPr>
          <a:xfrm>
            <a:off x="956929" y="2115260"/>
            <a:ext cx="2453678" cy="2507946"/>
          </a:xfrm>
        </p:spPr>
      </p:pic>
      <p:sp>
        <p:nvSpPr>
          <p:cNvPr id="11" name="Rectangle 10">
            <a:extLst>
              <a:ext uri="{FF2B5EF4-FFF2-40B4-BE49-F238E27FC236}">
                <a16:creationId xmlns:a16="http://schemas.microsoft.com/office/drawing/2014/main" id="{921C0A66-96F3-4344-9D6D-23FFDD89EEB4}"/>
              </a:ext>
            </a:extLst>
          </p:cNvPr>
          <p:cNvSpPr/>
          <p:nvPr/>
        </p:nvSpPr>
        <p:spPr>
          <a:xfrm>
            <a:off x="5191932" y="782099"/>
            <a:ext cx="3153555" cy="1384995"/>
          </a:xfrm>
          <a:prstGeom prst="rect">
            <a:avLst/>
          </a:prstGeom>
        </p:spPr>
        <p:txBody>
          <a:bodyPr wrap="square">
            <a:spAutoFit/>
          </a:bodyPr>
          <a:lstStyle/>
          <a:p>
            <a:r>
              <a:rPr lang="en-US" sz="1200" dirty="0">
                <a:solidFill>
                  <a:srgbClr val="000000"/>
                </a:solidFill>
                <a:latin typeface="+mn-lt"/>
              </a:rPr>
              <a:t>Root ports and designated ports are the same for both STP and RSTP. However, there are two RSTP port roles that correspond to the blocking state of STP. In STP, a blocked port is defined as not being the designated or root port. RSTP has two port roles for this purpose.</a:t>
            </a:r>
          </a:p>
        </p:txBody>
      </p:sp>
      <p:pic>
        <p:nvPicPr>
          <p:cNvPr id="9" name="Picture 8">
            <a:extLst>
              <a:ext uri="{FF2B5EF4-FFF2-40B4-BE49-F238E27FC236}">
                <a16:creationId xmlns:a16="http://schemas.microsoft.com/office/drawing/2014/main" id="{AD156C7C-0965-3B4A-A47A-10F85C708759}"/>
              </a:ext>
            </a:extLst>
          </p:cNvPr>
          <p:cNvPicPr>
            <a:picLocks noChangeAspect="1"/>
          </p:cNvPicPr>
          <p:nvPr/>
        </p:nvPicPr>
        <p:blipFill>
          <a:blip r:embed="rId5"/>
          <a:stretch>
            <a:fillRect/>
          </a:stretch>
        </p:blipFill>
        <p:spPr>
          <a:xfrm>
            <a:off x="5191933" y="2115260"/>
            <a:ext cx="3153555" cy="2507946"/>
          </a:xfrm>
          <a:prstGeom prst="rect">
            <a:avLst/>
          </a:prstGeom>
        </p:spPr>
      </p:pic>
    </p:spTree>
    <p:custDataLst>
      <p:tags r:id="rId1"/>
    </p:custDataLst>
    <p:extLst>
      <p:ext uri="{BB962C8B-B14F-4D97-AF65-F5344CB8AC3E}">
        <p14:creationId xmlns:p14="http://schemas.microsoft.com/office/powerpoint/2010/main" val="2641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RSTP Port States and Port Roles (Cont.)</a:t>
            </a:r>
          </a:p>
        </p:txBody>
      </p:sp>
      <p:sp>
        <p:nvSpPr>
          <p:cNvPr id="4" name="Content Placeholder 3">
            <a:extLst>
              <a:ext uri="{FF2B5EF4-FFF2-40B4-BE49-F238E27FC236}">
                <a16:creationId xmlns:a16="http://schemas.microsoft.com/office/drawing/2014/main" id="{F8C9C8E7-6C21-AB4A-9F38-1DD54FE90B8C}"/>
              </a:ext>
            </a:extLst>
          </p:cNvPr>
          <p:cNvSpPr>
            <a:spLocks noGrp="1"/>
          </p:cNvSpPr>
          <p:nvPr>
            <p:ph idx="1"/>
          </p:nvPr>
        </p:nvSpPr>
        <p:spPr>
          <a:xfrm>
            <a:off x="474662" y="731838"/>
            <a:ext cx="8280057" cy="687312"/>
          </a:xfrm>
        </p:spPr>
        <p:txBody>
          <a:bodyPr/>
          <a:lstStyle/>
          <a:p>
            <a:pPr marL="0" indent="0" algn="l"/>
            <a:r>
              <a:rPr lang="en-US" sz="1400" dirty="0">
                <a:solidFill>
                  <a:srgbClr val="000000"/>
                </a:solidFill>
              </a:rPr>
              <a:t>The alternate port has an alternate path to the root bridge. The backup port is a backup to a shared medium, such as a hub. A backup port is less common because hubs are now considered legacy devices.</a:t>
            </a:r>
          </a:p>
        </p:txBody>
      </p:sp>
      <p:pic>
        <p:nvPicPr>
          <p:cNvPr id="6" name="Picture 5">
            <a:extLst>
              <a:ext uri="{FF2B5EF4-FFF2-40B4-BE49-F238E27FC236}">
                <a16:creationId xmlns:a16="http://schemas.microsoft.com/office/drawing/2014/main" id="{7155CEBD-692A-BE4E-9B51-47E6B2BA8F0A}"/>
              </a:ext>
            </a:extLst>
          </p:cNvPr>
          <p:cNvPicPr>
            <a:picLocks noChangeAspect="1"/>
          </p:cNvPicPr>
          <p:nvPr/>
        </p:nvPicPr>
        <p:blipFill>
          <a:blip r:embed="rId3"/>
          <a:stretch>
            <a:fillRect/>
          </a:stretch>
        </p:blipFill>
        <p:spPr>
          <a:xfrm>
            <a:off x="2004754" y="1363642"/>
            <a:ext cx="4906409" cy="3340727"/>
          </a:xfrm>
          <a:prstGeom prst="rect">
            <a:avLst/>
          </a:prstGeom>
        </p:spPr>
      </p:pic>
    </p:spTree>
    <p:extLst>
      <p:ext uri="{BB962C8B-B14F-4D97-AF65-F5344CB8AC3E}">
        <p14:creationId xmlns:p14="http://schemas.microsoft.com/office/powerpoint/2010/main" val="50726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PortFast and BPDU Guard</a:t>
            </a:r>
          </a:p>
        </p:txBody>
      </p:sp>
      <p:sp>
        <p:nvSpPr>
          <p:cNvPr id="5" name="Content Placeholder 4">
            <a:extLst>
              <a:ext uri="{FF2B5EF4-FFF2-40B4-BE49-F238E27FC236}">
                <a16:creationId xmlns:a16="http://schemas.microsoft.com/office/drawing/2014/main" id="{A3DEB9A8-9F1A-B94B-8B6B-ECAE79AA7260}"/>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When a device is connected to a switch port or when a switch powers up, the switch port goes through both the listening and learning states, each time waiting for the Forward Delay timer to expire. This delay is 15 seconds for each state for a total of 30 seconds. This can present a problem for DHCP clients trying to discover a DHCP server because the DHCP process may timeout. The result is that an IPv4 client will not receive a valid IPv4 address.</a:t>
            </a:r>
          </a:p>
          <a:p>
            <a:pPr marL="342900" indent="-342900" algn="l">
              <a:buFont typeface="Arial" panose="020B0604020202020204" pitchFamily="34" charset="0"/>
              <a:buChar char="•"/>
            </a:pPr>
            <a:r>
              <a:rPr lang="en-US" sz="1400" dirty="0">
                <a:solidFill>
                  <a:srgbClr val="000000"/>
                </a:solidFill>
              </a:rPr>
              <a:t>When a switch port is configured with PortFast, that port transitions from blocking to forwarding state immediately, avoiding the 30 second delay. You can use PortFast on access ports to allow devices connected to these ports to access the network immediately. PortFast should only be used on access ports. If you enable PortFast on a port connecting to another switch, you risk creating a spanning tree loop. </a:t>
            </a:r>
          </a:p>
          <a:p>
            <a:pPr marL="342900" indent="-342900" algn="l">
              <a:buFont typeface="Arial" panose="020B0604020202020204" pitchFamily="34" charset="0"/>
              <a:buChar char="•"/>
            </a:pPr>
            <a:r>
              <a:rPr lang="en-US" sz="1400" dirty="0">
                <a:solidFill>
                  <a:srgbClr val="000000"/>
                </a:solidFill>
              </a:rPr>
              <a:t>A PortFast-enabled switch port should never receive BPDUs because that would indicate that switch is connected to the port, potentially causing a spanning tree loop. Cisco switches support a feature called BPDU guard. When enabled, it immediately puts the switch port in an errdisabled (error-disabled) state upon receipt of any BPDU. This protects against potential loops by effectively shutting down the port. The administrator must manually put the interface back into service.</a:t>
            </a:r>
          </a:p>
        </p:txBody>
      </p:sp>
    </p:spTree>
    <p:custDataLst>
      <p:tags r:id="rId1"/>
    </p:custDataLst>
    <p:extLst>
      <p:ext uri="{BB962C8B-B14F-4D97-AF65-F5344CB8AC3E}">
        <p14:creationId xmlns:p14="http://schemas.microsoft.com/office/powerpoint/2010/main" val="280611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Evolution of STP</a:t>
            </a:r>
            <a:br>
              <a:rPr lang="en-US" dirty="0"/>
            </a:br>
            <a:r>
              <a:rPr lang="en-US" sz="2400" dirty="0"/>
              <a:t>Alternatives to STP</a:t>
            </a:r>
          </a:p>
        </p:txBody>
      </p:sp>
      <p:sp>
        <p:nvSpPr>
          <p:cNvPr id="4" name="Content Placeholder 3">
            <a:extLst>
              <a:ext uri="{FF2B5EF4-FFF2-40B4-BE49-F238E27FC236}">
                <a16:creationId xmlns:a16="http://schemas.microsoft.com/office/drawing/2014/main" id="{8373BCA3-A7F4-BA45-9FB9-02EF718A223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Over the years, organizations required greater resiliency and availability in the LAN. Ethernet LANs went from a few interconnected switches connected to a single router, to a sophisticated hierarchical network design including access, distribution and core layer switches.</a:t>
            </a:r>
          </a:p>
          <a:p>
            <a:pPr marL="342900" indent="-342900" algn="l">
              <a:buFont typeface="Arial" panose="020B0604020202020204" pitchFamily="34" charset="0"/>
              <a:buChar char="•"/>
            </a:pPr>
            <a:r>
              <a:rPr lang="en-US" sz="1400" dirty="0">
                <a:solidFill>
                  <a:srgbClr val="000000"/>
                </a:solidFill>
              </a:rPr>
              <a:t>Depending on the implementation, Layer 2 may include not only the access layer, but also the distribution or even the core layers. These designs may include hundreds of switches, with hundreds or even thousands of VLANs. STP has adapted to the added redundancy and complexity with enhancements, as part of RSTP and MSTP.</a:t>
            </a:r>
          </a:p>
          <a:p>
            <a:pPr marL="342900" indent="-342900" algn="l">
              <a:buFont typeface="Arial" panose="020B0604020202020204" pitchFamily="34" charset="0"/>
              <a:buChar char="•"/>
            </a:pPr>
            <a:r>
              <a:rPr lang="en-US" sz="1400" dirty="0">
                <a:solidFill>
                  <a:srgbClr val="000000"/>
                </a:solidFill>
              </a:rPr>
              <a:t>An important aspect to network design is fast and predictable convergence when there is a failure or change in the topology. Spanning tree does not offer the same efficiencies and predictabilities provided by routing protocols at Layer 3.</a:t>
            </a:r>
          </a:p>
          <a:p>
            <a:pPr marL="342900" indent="-342900" algn="l">
              <a:buFont typeface="Arial" panose="020B0604020202020204" pitchFamily="34" charset="0"/>
              <a:buChar char="•"/>
            </a:pPr>
            <a:r>
              <a:rPr lang="en-US" sz="1400" dirty="0">
                <a:solidFill>
                  <a:srgbClr val="000000"/>
                </a:solidFill>
              </a:rPr>
              <a:t>Layer 3 routing allows for redundant paths and loops in the topology, without blocking ports. For this reason, some environments are transitioning to Layer 3 everywhere except where devices connect to the access layer switch. In other words, the connections between access layer switches and distribution switches would be Layer 3 instead of Layer 2.</a:t>
            </a:r>
          </a:p>
          <a:p>
            <a:pPr marL="0" indent="0" algn="l"/>
            <a:endParaRPr lang="en-US" sz="1200" dirty="0">
              <a:solidFill>
                <a:srgbClr val="000000"/>
              </a:solidFill>
            </a:endParaRPr>
          </a:p>
        </p:txBody>
      </p:sp>
    </p:spTree>
    <p:custDataLst>
      <p:tags r:id="rId1"/>
    </p:custDataLst>
    <p:extLst>
      <p:ext uri="{BB962C8B-B14F-4D97-AF65-F5344CB8AC3E}">
        <p14:creationId xmlns:p14="http://schemas.microsoft.com/office/powerpoint/2010/main" val="32578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5.4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Redundancy in Layer 2 Switched Networks</a:t>
            </a:r>
          </a:p>
        </p:txBody>
      </p:sp>
      <p:sp>
        <p:nvSpPr>
          <p:cNvPr id="4" name="Content Placeholder 3">
            <a:extLst>
              <a:ext uri="{FF2B5EF4-FFF2-40B4-BE49-F238E27FC236}">
                <a16:creationId xmlns:a16="http://schemas.microsoft.com/office/drawing/2014/main" id="{CA8F262A-E5D7-9944-BA41-26B7E81639B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This topic covers the causes of loops in a Layer 2 network and briefly explains how spanning tree protocol works. Redundancy is an important part of the hierarchical design for eliminating single points of failure and preventing disruption of network services to users. Redundant networks require the addition of physical paths, but logical redundancy must also be part of the design. Having alternate physical paths for data to traverse the network makes it possible for users to access network resources, despite path disruption. However, redundant paths in a switched Ethernet network may cause both physical and logical Layer 2 loops.</a:t>
            </a:r>
          </a:p>
          <a:p>
            <a:pPr marL="342900" indent="-342900" algn="l">
              <a:buFont typeface="Arial" panose="020B0604020202020204" pitchFamily="34" charset="0"/>
              <a:buChar char="•"/>
            </a:pPr>
            <a:r>
              <a:rPr lang="en-US" sz="1400" dirty="0">
                <a:solidFill>
                  <a:srgbClr val="000000"/>
                </a:solidFill>
              </a:rPr>
              <a:t>Ethernet LANs require a loop-free topology with a single path between any two devices. A loop in an Ethernet LAN can cause continued propagation of Ethernet frames until a link is disrupted and breaks the loop.</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marL="285750" indent="-285750">
              <a:buFont typeface="Arial" panose="020B0604020202020204" pitchFamily="34" charset="0"/>
              <a:buChar char="•"/>
            </a:pPr>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65E24B21-345D-D846-9DAB-1C01F5B31F94}"/>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Redundant paths in a switched Ethernet network may cause both physical and logical Layer 2 loops.</a:t>
            </a:r>
          </a:p>
          <a:p>
            <a:pPr>
              <a:spcBef>
                <a:spcPts val="0"/>
              </a:spcBef>
              <a:spcAft>
                <a:spcPts val="0"/>
              </a:spcAft>
              <a:buFont typeface="Arial" panose="020B0604020202020204" pitchFamily="34" charset="0"/>
              <a:buChar char="•"/>
            </a:pPr>
            <a:r>
              <a:rPr lang="en-US" sz="1200" dirty="0"/>
              <a:t>A Layer 2 loop can result in MAC address table instability, link saturation, and high CPU utilization on switches and end-devices. This results in the network becoming unusable. </a:t>
            </a:r>
          </a:p>
          <a:p>
            <a:pPr>
              <a:spcBef>
                <a:spcPts val="0"/>
              </a:spcBef>
              <a:spcAft>
                <a:spcPts val="0"/>
              </a:spcAft>
              <a:buFont typeface="Arial" panose="020B0604020202020204" pitchFamily="34" charset="0"/>
              <a:buChar char="•"/>
            </a:pPr>
            <a:r>
              <a:rPr lang="en-US" sz="1200" dirty="0"/>
              <a:t>STP is a loop-prevention network protocol that allows for redundancy while creating a loop-free Layer 2 topology. Without STP, Layer 2 loops can form, causing broadcast, multicast and unknown unicast frames to loop endlessly, bringing down a network. </a:t>
            </a:r>
          </a:p>
          <a:p>
            <a:pPr>
              <a:spcBef>
                <a:spcPts val="0"/>
              </a:spcBef>
              <a:spcAft>
                <a:spcPts val="0"/>
              </a:spcAft>
              <a:buFont typeface="Arial" panose="020B0604020202020204" pitchFamily="34" charset="0"/>
              <a:buChar char="•"/>
            </a:pPr>
            <a:r>
              <a:rPr lang="en-US" sz="1200" dirty="0"/>
              <a:t>Using the STA, STP builds a loop-free topology in a four-step process: elect the root bridge, elect the root ports, elect designated ports, and elect alternate (blocked) ports. </a:t>
            </a:r>
          </a:p>
          <a:p>
            <a:pPr>
              <a:spcBef>
                <a:spcPts val="0"/>
              </a:spcBef>
              <a:spcAft>
                <a:spcPts val="0"/>
              </a:spcAft>
              <a:buFont typeface="Arial" panose="020B0604020202020204" pitchFamily="34" charset="0"/>
              <a:buChar char="•"/>
            </a:pPr>
            <a:r>
              <a:rPr lang="en-US" sz="1200" dirty="0"/>
              <a:t>During STA and STP functions, switches use BPDUs to share information about themselves and their connections. BPDUs are used to elect the root bridge, root ports, designated ports, and alternate ports. </a:t>
            </a:r>
          </a:p>
          <a:p>
            <a:pPr>
              <a:spcBef>
                <a:spcPts val="0"/>
              </a:spcBef>
              <a:spcAft>
                <a:spcPts val="0"/>
              </a:spcAft>
              <a:buFont typeface="Arial" panose="020B0604020202020204" pitchFamily="34" charset="0"/>
              <a:buChar char="•"/>
            </a:pPr>
            <a:r>
              <a:rPr lang="en-US" sz="1200" dirty="0"/>
              <a:t>When the root bridge has been elected for a given spanning tree instance, the STA determines the best paths to the root bridge from all destinations in the broadcast domain. The path information, known as the internal root path cost, is determined by the sum of all the individual port costs along the path from the switch to the root bridge. </a:t>
            </a:r>
          </a:p>
          <a:p>
            <a:pPr>
              <a:spcBef>
                <a:spcPts val="0"/>
              </a:spcBef>
              <a:spcAft>
                <a:spcPts val="0"/>
              </a:spcAft>
              <a:buFont typeface="Arial" panose="020B0604020202020204" pitchFamily="34" charset="0"/>
              <a:buChar char="•"/>
            </a:pPr>
            <a:r>
              <a:rPr lang="en-US" sz="1200" dirty="0"/>
              <a:t>After the root bridge has been determined the STA algorithm selects the root port. The root port is the port closest to the root bridge in terms of overall cost, which is called the internal root path cost. </a:t>
            </a:r>
          </a:p>
          <a:p>
            <a:pPr>
              <a:spcBef>
                <a:spcPts val="0"/>
              </a:spcBef>
              <a:spcAft>
                <a:spcPts val="0"/>
              </a:spcAft>
              <a:buFont typeface="Arial" panose="020B0604020202020204" pitchFamily="34" charset="0"/>
              <a:buChar char="•"/>
            </a:pPr>
            <a:r>
              <a:rPr lang="en-US" sz="1200" dirty="0"/>
              <a:t>After each switch selects a root port, switches will select designated ports. The designated port is a port on the segment (with two switches) that has the internal root path cost to the root bridge. </a:t>
            </a:r>
          </a:p>
          <a:p>
            <a:pPr>
              <a:spcBef>
                <a:spcPts val="0"/>
              </a:spcBef>
              <a:spcAft>
                <a:spcPts val="0"/>
              </a:spcAft>
              <a:buFont typeface="Arial" panose="020B0604020202020204" pitchFamily="34" charset="0"/>
              <a:buChar char="•"/>
            </a:pPr>
            <a:r>
              <a:rPr lang="en-US" sz="1200" dirty="0"/>
              <a:t>If a port is not a root port or a designated port, then it becomes an alternate (or backup) port. Alternate ports and backup ports are in discarding or blocking state to prevent loops. </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65E24B21-345D-D846-9DAB-1C01F5B31F94}"/>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When a switch has multiple equal-cost paths to the root bridge, the switch will determine a port using the following criteria: lowest sender BID, then the lowest sender port priority, and finally the lowest sender port ID. </a:t>
            </a:r>
          </a:p>
          <a:p>
            <a:pPr>
              <a:spcBef>
                <a:spcPts val="0"/>
              </a:spcBef>
              <a:spcAft>
                <a:spcPts val="0"/>
              </a:spcAft>
              <a:buFont typeface="Arial" panose="020B0604020202020204" pitchFamily="34" charset="0"/>
              <a:buChar char="•"/>
            </a:pPr>
            <a:r>
              <a:rPr lang="en-US" sz="1200" dirty="0"/>
              <a:t>STP convergence requires three timers: the hello timer, the forward delay timer, and the max age timer. </a:t>
            </a:r>
          </a:p>
          <a:p>
            <a:pPr>
              <a:spcBef>
                <a:spcPts val="0"/>
              </a:spcBef>
              <a:spcAft>
                <a:spcPts val="0"/>
              </a:spcAft>
              <a:buFont typeface="Arial" panose="020B0604020202020204" pitchFamily="34" charset="0"/>
              <a:buChar char="•"/>
            </a:pPr>
            <a:r>
              <a:rPr lang="en-US" sz="1200" dirty="0"/>
              <a:t>Port states are blocking, listening, learning, forwarding, and disabled. </a:t>
            </a:r>
          </a:p>
          <a:p>
            <a:pPr>
              <a:spcBef>
                <a:spcPts val="0"/>
              </a:spcBef>
              <a:spcAft>
                <a:spcPts val="0"/>
              </a:spcAft>
              <a:buFont typeface="Arial" panose="020B0604020202020204" pitchFamily="34" charset="0"/>
              <a:buChar char="•"/>
            </a:pPr>
            <a:r>
              <a:rPr lang="en-US" sz="1200" dirty="0"/>
              <a:t>In PVST versions of STP, there is a root bridge elected for each spanning tree instance. This makes it possible to have different root bridges for different sets of VLANs.</a:t>
            </a:r>
          </a:p>
          <a:p>
            <a:pPr>
              <a:spcBef>
                <a:spcPts val="0"/>
              </a:spcBef>
              <a:spcAft>
                <a:spcPts val="0"/>
              </a:spcAft>
              <a:buFont typeface="Arial" panose="020B0604020202020204" pitchFamily="34" charset="0"/>
              <a:buChar char="•"/>
            </a:pPr>
            <a:r>
              <a:rPr lang="en-US" sz="1200" dirty="0"/>
              <a:t>STP is often used to refer to the various implementations of spanning tree, such as RSTP and MSTP. </a:t>
            </a:r>
          </a:p>
          <a:p>
            <a:pPr>
              <a:spcBef>
                <a:spcPts val="0"/>
              </a:spcBef>
              <a:spcAft>
                <a:spcPts val="0"/>
              </a:spcAft>
              <a:buFont typeface="Arial" panose="020B0604020202020204" pitchFamily="34" charset="0"/>
              <a:buChar char="•"/>
            </a:pPr>
            <a:r>
              <a:rPr lang="en-US" sz="1200" dirty="0"/>
              <a:t>RSTP is an evolution of STP that provides faster convergence than STP. </a:t>
            </a:r>
          </a:p>
          <a:p>
            <a:pPr>
              <a:spcBef>
                <a:spcPts val="0"/>
              </a:spcBef>
              <a:spcAft>
                <a:spcPts val="0"/>
              </a:spcAft>
              <a:buFont typeface="Arial" panose="020B0604020202020204" pitchFamily="34" charset="0"/>
              <a:buChar char="•"/>
            </a:pPr>
            <a:r>
              <a:rPr lang="en-US" sz="1200" dirty="0"/>
              <a:t>RSTP port states are learning, forwarding and discarding. </a:t>
            </a:r>
          </a:p>
          <a:p>
            <a:pPr>
              <a:spcBef>
                <a:spcPts val="0"/>
              </a:spcBef>
              <a:spcAft>
                <a:spcPts val="0"/>
              </a:spcAft>
              <a:buFont typeface="Arial" panose="020B0604020202020204" pitchFamily="34" charset="0"/>
              <a:buChar char="•"/>
            </a:pPr>
            <a:r>
              <a:rPr lang="en-US" sz="1200" dirty="0"/>
              <a:t>PVST+ is a Cisco enhancement of STP that provides a separate spanning tree instance for each VLAN configured in the network. PVST+ supports PortFast, UplinkFast, BackboneFast, BPDU guard, BPDU filter, root guard, and loop guard. </a:t>
            </a:r>
          </a:p>
          <a:p>
            <a:pPr>
              <a:spcBef>
                <a:spcPts val="0"/>
              </a:spcBef>
              <a:spcAft>
                <a:spcPts val="0"/>
              </a:spcAft>
              <a:buFont typeface="Arial" panose="020B0604020202020204" pitchFamily="34" charset="0"/>
              <a:buChar char="•"/>
            </a:pPr>
            <a:r>
              <a:rPr lang="en-US" sz="1200" dirty="0"/>
              <a:t>Cisco switches running IOS 15.0 or later, run PVST+ by default. </a:t>
            </a:r>
          </a:p>
          <a:p>
            <a:pPr>
              <a:spcBef>
                <a:spcPts val="0"/>
              </a:spcBef>
              <a:spcAft>
                <a:spcPts val="0"/>
              </a:spcAft>
              <a:buFont typeface="Arial" panose="020B0604020202020204" pitchFamily="34" charset="0"/>
              <a:buChar char="•"/>
            </a:pPr>
            <a:r>
              <a:rPr lang="en-US" sz="1200" dirty="0"/>
              <a:t>Rapid PVST+ is a Cisco enhancement of RSTP that uses PVST+ and provides a separate instance of 802.1w per VLAN. </a:t>
            </a:r>
          </a:p>
          <a:p>
            <a:pPr>
              <a:spcBef>
                <a:spcPts val="0"/>
              </a:spcBef>
              <a:spcAft>
                <a:spcPts val="0"/>
              </a:spcAft>
              <a:buFont typeface="Arial" panose="020B0604020202020204" pitchFamily="34" charset="0"/>
              <a:buChar char="•"/>
            </a:pPr>
            <a:r>
              <a:rPr lang="en-US" sz="1200" dirty="0"/>
              <a:t>When a switch port is configured with PortFast, that port transitions from blocking to forwarding state immediately, bypassing the STP listening and learning states and avoiding a 30 second delay. </a:t>
            </a:r>
          </a:p>
          <a:p>
            <a:pPr>
              <a:spcBef>
                <a:spcPts val="0"/>
              </a:spcBef>
              <a:spcAft>
                <a:spcPts val="0"/>
              </a:spcAft>
              <a:buFont typeface="Arial" panose="020B0604020202020204" pitchFamily="34" charset="0"/>
              <a:buChar char="•"/>
            </a:pPr>
            <a:r>
              <a:rPr lang="en-US" sz="1200" dirty="0"/>
              <a:t>Use PortFast on access ports to allow devices connected to these ports, such as DHCP clients, to access the network immediately, rather than waiting for STP to converge on each VLAN. </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351242320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65E24B21-345D-D846-9DAB-1C01F5B31F94}"/>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Cisco switches support a feature called BPDU guard which immediately puts the switch port in an error-disabled state upon receipt of any BPDU to protect against potential loops. </a:t>
            </a:r>
          </a:p>
          <a:p>
            <a:pPr>
              <a:spcBef>
                <a:spcPts val="0"/>
              </a:spcBef>
              <a:spcAft>
                <a:spcPts val="0"/>
              </a:spcAft>
              <a:buFont typeface="Arial" panose="020B0604020202020204" pitchFamily="34" charset="0"/>
              <a:buChar char="•"/>
            </a:pPr>
            <a:r>
              <a:rPr lang="en-US" sz="1200" dirty="0"/>
              <a:t>Over the years, Ethernet LANs went from a few interconnected switches that were connected to a single router, to a sophisticated hierarchical network design. Depending on the implementation, Layer 2 may include not only the access layer, but also the distribution or even the core layers. These designs may include hundreds of switches, with hundreds or even thousands of VLANs. STP has adapted to the added redundancy and complexity with enhancements as part of RSTP and MSTP. </a:t>
            </a:r>
          </a:p>
          <a:p>
            <a:pPr>
              <a:spcBef>
                <a:spcPts val="0"/>
              </a:spcBef>
              <a:spcAft>
                <a:spcPts val="0"/>
              </a:spcAft>
              <a:buFont typeface="Arial" panose="020B0604020202020204" pitchFamily="34" charset="0"/>
              <a:buChar char="•"/>
            </a:pPr>
            <a:r>
              <a:rPr lang="en-US" sz="1200" dirty="0"/>
              <a:t>Layer 3 routing allows for redundant paths and loops in the topology, without blocking ports. For this reason, some environments are transitioning to Layer 3 everywhere except where devices connect to the access layer switch.</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1222469971"/>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5: STP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3602547" cy="4155319"/>
          </a:xfrm>
        </p:spPr>
        <p:txBody>
          <a:bodyPr/>
          <a:lstStyle/>
          <a:p>
            <a:pPr>
              <a:spcBef>
                <a:spcPts val="0"/>
              </a:spcBef>
              <a:spcAft>
                <a:spcPts val="0"/>
              </a:spcAft>
              <a:buFont typeface="Arial" panose="020B0604020202020204" pitchFamily="34" charset="0"/>
              <a:buChar char="•"/>
            </a:pPr>
            <a:r>
              <a:rPr lang="en-US" sz="1100" b="1" dirty="0"/>
              <a:t>Spanning Tree Protocol (STP)</a:t>
            </a:r>
          </a:p>
          <a:p>
            <a:pPr>
              <a:spcBef>
                <a:spcPts val="0"/>
              </a:spcBef>
              <a:spcAft>
                <a:spcPts val="0"/>
              </a:spcAft>
              <a:buFont typeface="Arial" panose="020B0604020202020204" pitchFamily="34" charset="0"/>
              <a:buChar char="•"/>
            </a:pPr>
            <a:r>
              <a:rPr lang="en-US" sz="1100" b="1" dirty="0"/>
              <a:t>Spanning Tree Algorithm (STA)</a:t>
            </a:r>
          </a:p>
          <a:p>
            <a:pPr>
              <a:spcBef>
                <a:spcPts val="0"/>
              </a:spcBef>
              <a:spcAft>
                <a:spcPts val="0"/>
              </a:spcAft>
              <a:buFont typeface="Arial" panose="020B0604020202020204" pitchFamily="34" charset="0"/>
              <a:buChar char="•"/>
            </a:pPr>
            <a:r>
              <a:rPr lang="en-US" sz="1100" b="1" dirty="0"/>
              <a:t>IEEE 802.1D</a:t>
            </a:r>
          </a:p>
          <a:p>
            <a:pPr>
              <a:spcBef>
                <a:spcPts val="0"/>
              </a:spcBef>
              <a:spcAft>
                <a:spcPts val="0"/>
              </a:spcAft>
              <a:buFont typeface="Arial" panose="020B0604020202020204" pitchFamily="34" charset="0"/>
              <a:buChar char="•"/>
            </a:pPr>
            <a:r>
              <a:rPr lang="en-US" sz="1100" b="1" dirty="0"/>
              <a:t>IEEE 802.1w</a:t>
            </a:r>
          </a:p>
          <a:p>
            <a:pPr>
              <a:spcBef>
                <a:spcPts val="0"/>
              </a:spcBef>
              <a:spcAft>
                <a:spcPts val="0"/>
              </a:spcAft>
              <a:buFont typeface="Arial" panose="020B0604020202020204" pitchFamily="34" charset="0"/>
              <a:buChar char="•"/>
            </a:pPr>
            <a:r>
              <a:rPr lang="en-US" sz="1100" b="1" dirty="0"/>
              <a:t>Broadcast Storm</a:t>
            </a:r>
          </a:p>
          <a:p>
            <a:pPr>
              <a:spcBef>
                <a:spcPts val="0"/>
              </a:spcBef>
              <a:spcAft>
                <a:spcPts val="0"/>
              </a:spcAft>
              <a:buFont typeface="Arial" panose="020B0604020202020204" pitchFamily="34" charset="0"/>
              <a:buChar char="•"/>
            </a:pPr>
            <a:r>
              <a:rPr lang="en-US" sz="1100" b="1" dirty="0"/>
              <a:t>Root Bridge</a:t>
            </a:r>
          </a:p>
          <a:p>
            <a:pPr>
              <a:spcBef>
                <a:spcPts val="0"/>
              </a:spcBef>
              <a:spcAft>
                <a:spcPts val="0"/>
              </a:spcAft>
              <a:buFont typeface="Arial" panose="020B0604020202020204" pitchFamily="34" charset="0"/>
              <a:buChar char="•"/>
            </a:pPr>
            <a:r>
              <a:rPr lang="en-US" sz="1100" b="1" dirty="0"/>
              <a:t>Root Port </a:t>
            </a:r>
          </a:p>
          <a:p>
            <a:pPr>
              <a:spcBef>
                <a:spcPts val="0"/>
              </a:spcBef>
              <a:spcAft>
                <a:spcPts val="0"/>
              </a:spcAft>
              <a:buFont typeface="Arial" panose="020B0604020202020204" pitchFamily="34" charset="0"/>
              <a:buChar char="•"/>
            </a:pPr>
            <a:r>
              <a:rPr lang="en-US" sz="1100" b="1" dirty="0"/>
              <a:t>Designated Port</a:t>
            </a:r>
          </a:p>
          <a:p>
            <a:pPr>
              <a:spcBef>
                <a:spcPts val="0"/>
              </a:spcBef>
              <a:spcAft>
                <a:spcPts val="0"/>
              </a:spcAft>
              <a:buFont typeface="Arial" panose="020B0604020202020204" pitchFamily="34" charset="0"/>
              <a:buChar char="•"/>
            </a:pPr>
            <a:r>
              <a:rPr lang="en-US" sz="1100" b="1" dirty="0"/>
              <a:t>Alternate (Blocked) Port</a:t>
            </a:r>
          </a:p>
          <a:p>
            <a:pPr>
              <a:spcBef>
                <a:spcPts val="0"/>
              </a:spcBef>
              <a:spcAft>
                <a:spcPts val="0"/>
              </a:spcAft>
              <a:buFont typeface="Arial" panose="020B0604020202020204" pitchFamily="34" charset="0"/>
              <a:buChar char="•"/>
            </a:pPr>
            <a:r>
              <a:rPr lang="en-US" sz="1100" b="1" dirty="0"/>
              <a:t>Learning</a:t>
            </a:r>
          </a:p>
          <a:p>
            <a:pPr>
              <a:spcBef>
                <a:spcPts val="0"/>
              </a:spcBef>
              <a:spcAft>
                <a:spcPts val="0"/>
              </a:spcAft>
              <a:buFont typeface="Arial" panose="020B0604020202020204" pitchFamily="34" charset="0"/>
              <a:buChar char="•"/>
            </a:pPr>
            <a:r>
              <a:rPr lang="en-US" sz="1100" b="1" dirty="0"/>
              <a:t>Listening</a:t>
            </a:r>
          </a:p>
          <a:p>
            <a:pPr>
              <a:spcBef>
                <a:spcPts val="0"/>
              </a:spcBef>
              <a:spcAft>
                <a:spcPts val="0"/>
              </a:spcAft>
              <a:buFont typeface="Arial" panose="020B0604020202020204" pitchFamily="34" charset="0"/>
              <a:buChar char="•"/>
            </a:pPr>
            <a:r>
              <a:rPr lang="en-US" sz="1100" b="1" dirty="0"/>
              <a:t>Bridge ID (BID)</a:t>
            </a:r>
          </a:p>
          <a:p>
            <a:pPr>
              <a:spcBef>
                <a:spcPts val="0"/>
              </a:spcBef>
              <a:spcAft>
                <a:spcPts val="0"/>
              </a:spcAft>
              <a:buFont typeface="Arial" panose="020B0604020202020204" pitchFamily="34" charset="0"/>
              <a:buChar char="•"/>
            </a:pPr>
            <a:r>
              <a:rPr lang="en-US" sz="1100" b="1" dirty="0"/>
              <a:t>Root ID</a:t>
            </a:r>
          </a:p>
          <a:p>
            <a:pPr>
              <a:spcBef>
                <a:spcPts val="0"/>
              </a:spcBef>
              <a:spcAft>
                <a:spcPts val="0"/>
              </a:spcAft>
              <a:buFont typeface="Arial" panose="020B0604020202020204" pitchFamily="34" charset="0"/>
              <a:buChar char="•"/>
            </a:pPr>
            <a:r>
              <a:rPr lang="en-US" sz="1100" b="1" dirty="0"/>
              <a:t>Bridge Protocol Data Unit (BPDU)</a:t>
            </a:r>
          </a:p>
          <a:p>
            <a:pPr>
              <a:spcBef>
                <a:spcPts val="0"/>
              </a:spcBef>
              <a:spcAft>
                <a:spcPts val="0"/>
              </a:spcAft>
              <a:buFont typeface="Arial" panose="020B0604020202020204" pitchFamily="34" charset="0"/>
              <a:buChar char="•"/>
            </a:pPr>
            <a:r>
              <a:rPr lang="en-US" sz="1100" b="1" dirty="0"/>
              <a:t>Bridge Priority</a:t>
            </a:r>
          </a:p>
          <a:p>
            <a:pPr>
              <a:spcBef>
                <a:spcPts val="0"/>
              </a:spcBef>
              <a:spcAft>
                <a:spcPts val="0"/>
              </a:spcAft>
              <a:buFont typeface="Arial" panose="020B0604020202020204" pitchFamily="34" charset="0"/>
              <a:buChar char="•"/>
            </a:pPr>
            <a:r>
              <a:rPr lang="en-US" sz="1100" b="1" dirty="0"/>
              <a:t>Extended System ID</a:t>
            </a:r>
          </a:p>
          <a:p>
            <a:pPr>
              <a:spcBef>
                <a:spcPts val="0"/>
              </a:spcBef>
              <a:spcAft>
                <a:spcPts val="0"/>
              </a:spcAft>
              <a:buFont typeface="Arial" panose="020B0604020202020204" pitchFamily="34" charset="0"/>
              <a:buChar char="•"/>
            </a:pPr>
            <a:r>
              <a:rPr lang="en-US" sz="1100" b="1" dirty="0"/>
              <a:t>short path cost</a:t>
            </a:r>
          </a:p>
          <a:p>
            <a:pPr>
              <a:spcBef>
                <a:spcPts val="0"/>
              </a:spcBef>
              <a:spcAft>
                <a:spcPts val="0"/>
              </a:spcAft>
              <a:buFont typeface="Arial" panose="020B0604020202020204" pitchFamily="34" charset="0"/>
              <a:buChar char="•"/>
            </a:pPr>
            <a:r>
              <a:rPr lang="en-US" sz="1100" b="1" dirty="0"/>
              <a:t>long path cost</a:t>
            </a:r>
          </a:p>
          <a:p>
            <a:pPr>
              <a:spcBef>
                <a:spcPts val="0"/>
              </a:spcBef>
              <a:spcAft>
                <a:spcPts val="0"/>
              </a:spcAft>
              <a:buFont typeface="Arial" panose="020B0604020202020204" pitchFamily="34" charset="0"/>
              <a:buChar char="•"/>
            </a:pPr>
            <a:r>
              <a:rPr lang="en-US" sz="1100" b="1" dirty="0"/>
              <a:t>root path cost</a:t>
            </a:r>
          </a:p>
          <a:p>
            <a:pPr>
              <a:spcBef>
                <a:spcPts val="0"/>
              </a:spcBef>
              <a:spcAft>
                <a:spcPts val="0"/>
              </a:spcAft>
              <a:buFont typeface="Arial" panose="020B0604020202020204" pitchFamily="34" charset="0"/>
              <a:buChar char="•"/>
            </a:pPr>
            <a:r>
              <a:rPr lang="en-US" sz="1100" b="1" dirty="0"/>
              <a:t>Rapid STP (RSTP)</a:t>
            </a:r>
          </a:p>
          <a:p>
            <a:pPr>
              <a:spcBef>
                <a:spcPts val="0"/>
              </a:spcBef>
              <a:spcAft>
                <a:spcPts val="0"/>
              </a:spcAft>
              <a:buFont typeface="Arial" panose="020B0604020202020204" pitchFamily="34" charset="0"/>
              <a:buChar char="•"/>
            </a:pPr>
            <a:r>
              <a:rPr lang="en-US" sz="1100" b="1" dirty="0"/>
              <a:t>port priority</a:t>
            </a:r>
          </a:p>
          <a:p>
            <a:pPr>
              <a:spcBef>
                <a:spcPts val="0"/>
              </a:spcBef>
              <a:spcAft>
                <a:spcPts val="0"/>
              </a:spcAft>
              <a:buFont typeface="Arial" panose="020B0604020202020204" pitchFamily="34" charset="0"/>
              <a:buChar char="•"/>
            </a:pPr>
            <a:r>
              <a:rPr lang="en-US" sz="1100" b="1" dirty="0"/>
              <a:t>Hello timer</a:t>
            </a:r>
          </a:p>
          <a:p>
            <a:pPr>
              <a:spcBef>
                <a:spcPts val="0"/>
              </a:spcBef>
              <a:spcAft>
                <a:spcPts val="0"/>
              </a:spcAft>
              <a:buFont typeface="Arial" panose="020B0604020202020204" pitchFamily="34" charset="0"/>
              <a:buChar char="•"/>
            </a:pPr>
            <a:endParaRPr lang="en-US" sz="1100" b="1" dirty="0"/>
          </a:p>
        </p:txBody>
      </p:sp>
      <p:sp>
        <p:nvSpPr>
          <p:cNvPr id="2" name="TextBox 1">
            <a:extLst>
              <a:ext uri="{FF2B5EF4-FFF2-40B4-BE49-F238E27FC236}">
                <a16:creationId xmlns:a16="http://schemas.microsoft.com/office/drawing/2014/main" id="{645FB8B2-BFC7-4B4A-9CCD-E78B6DB767A1}"/>
              </a:ext>
            </a:extLst>
          </p:cNvPr>
          <p:cNvSpPr txBox="1"/>
          <p:nvPr/>
        </p:nvSpPr>
        <p:spPr>
          <a:xfrm>
            <a:off x="4482988" y="962952"/>
            <a:ext cx="3158237" cy="2292935"/>
          </a:xfrm>
          <a:prstGeom prst="rect">
            <a:avLst/>
          </a:prstGeom>
          <a:noFill/>
        </p:spPr>
        <p:txBody>
          <a:bodyPr wrap="none" rtlCol="0">
            <a:spAutoFit/>
          </a:bodyPr>
          <a:lstStyle/>
          <a:p>
            <a:pPr marL="285750" indent="-285750">
              <a:spcBef>
                <a:spcPts val="0"/>
              </a:spcBef>
              <a:spcAft>
                <a:spcPts val="0"/>
              </a:spcAft>
              <a:buFont typeface="Arial" panose="020B0604020202020204" pitchFamily="34" charset="0"/>
              <a:buChar char="•"/>
            </a:pPr>
            <a:r>
              <a:rPr lang="en-US" sz="1100" b="1" dirty="0">
                <a:solidFill>
                  <a:srgbClr val="000000"/>
                </a:solidFill>
              </a:rPr>
              <a:t>Max Age timer</a:t>
            </a:r>
          </a:p>
          <a:p>
            <a:pPr marL="285750" indent="-285750">
              <a:spcBef>
                <a:spcPts val="0"/>
              </a:spcBef>
              <a:spcAft>
                <a:spcPts val="0"/>
              </a:spcAft>
              <a:buFont typeface="Arial" panose="020B0604020202020204" pitchFamily="34" charset="0"/>
              <a:buChar char="•"/>
            </a:pPr>
            <a:r>
              <a:rPr lang="en-US" sz="1100" b="1" dirty="0">
                <a:solidFill>
                  <a:srgbClr val="000000"/>
                </a:solidFill>
              </a:rPr>
              <a:t>Forward Delay timers</a:t>
            </a:r>
          </a:p>
          <a:p>
            <a:pPr marL="285750" indent="-285750">
              <a:spcBef>
                <a:spcPts val="0"/>
              </a:spcBef>
              <a:spcAft>
                <a:spcPts val="0"/>
              </a:spcAft>
              <a:buFont typeface="Arial" panose="020B0604020202020204" pitchFamily="34" charset="0"/>
              <a:buChar char="•"/>
            </a:pPr>
            <a:r>
              <a:rPr lang="en-US" sz="1100" b="1" dirty="0">
                <a:solidFill>
                  <a:srgbClr val="000000"/>
                </a:solidFill>
              </a:rPr>
              <a:t>Blocking</a:t>
            </a:r>
          </a:p>
          <a:p>
            <a:pPr marL="285750" indent="-285750">
              <a:spcBef>
                <a:spcPts val="0"/>
              </a:spcBef>
              <a:spcAft>
                <a:spcPts val="0"/>
              </a:spcAft>
              <a:buFont typeface="Arial" panose="020B0604020202020204" pitchFamily="34" charset="0"/>
              <a:buChar char="•"/>
            </a:pPr>
            <a:r>
              <a:rPr lang="en-US" sz="1100" b="1" dirty="0">
                <a:solidFill>
                  <a:srgbClr val="000000"/>
                </a:solidFill>
              </a:rPr>
              <a:t>Forwarding</a:t>
            </a:r>
          </a:p>
          <a:p>
            <a:pPr marL="285750" indent="-285750">
              <a:spcBef>
                <a:spcPts val="0"/>
              </a:spcBef>
              <a:spcAft>
                <a:spcPts val="0"/>
              </a:spcAft>
              <a:buFont typeface="Arial" panose="020B0604020202020204" pitchFamily="34" charset="0"/>
              <a:buChar char="•"/>
            </a:pPr>
            <a:r>
              <a:rPr lang="en-US" sz="1100" b="1" dirty="0">
                <a:solidFill>
                  <a:srgbClr val="000000"/>
                </a:solidFill>
              </a:rPr>
              <a:t>Discarding</a:t>
            </a:r>
          </a:p>
          <a:p>
            <a:pPr marL="285750" indent="-285750">
              <a:spcBef>
                <a:spcPts val="0"/>
              </a:spcBef>
              <a:spcAft>
                <a:spcPts val="0"/>
              </a:spcAft>
              <a:buFont typeface="Arial" panose="020B0604020202020204" pitchFamily="34" charset="0"/>
              <a:buChar char="•"/>
            </a:pPr>
            <a:r>
              <a:rPr lang="en-US" sz="1100" b="1" dirty="0">
                <a:solidFill>
                  <a:srgbClr val="000000"/>
                </a:solidFill>
              </a:rPr>
              <a:t>Per-VLAN Spanning Tree (PVST)</a:t>
            </a:r>
          </a:p>
          <a:p>
            <a:pPr marL="285750" indent="-285750">
              <a:spcBef>
                <a:spcPts val="0"/>
              </a:spcBef>
              <a:spcAft>
                <a:spcPts val="0"/>
              </a:spcAft>
              <a:buFont typeface="Arial" panose="020B0604020202020204" pitchFamily="34" charset="0"/>
              <a:buChar char="•"/>
            </a:pPr>
            <a:r>
              <a:rPr lang="en-US" sz="1100" b="1" dirty="0">
                <a:solidFill>
                  <a:srgbClr val="000000"/>
                </a:solidFill>
              </a:rPr>
              <a:t>PVST+</a:t>
            </a:r>
          </a:p>
          <a:p>
            <a:pPr marL="285750" indent="-285750">
              <a:spcBef>
                <a:spcPts val="0"/>
              </a:spcBef>
              <a:spcAft>
                <a:spcPts val="0"/>
              </a:spcAft>
              <a:buFont typeface="Arial" panose="020B0604020202020204" pitchFamily="34" charset="0"/>
              <a:buChar char="•"/>
            </a:pPr>
            <a:r>
              <a:rPr lang="en-US" sz="1100" b="1" dirty="0">
                <a:solidFill>
                  <a:srgbClr val="000000"/>
                </a:solidFill>
              </a:rPr>
              <a:t>Rapid PVST+</a:t>
            </a:r>
          </a:p>
          <a:p>
            <a:pPr marL="285750" indent="-285750">
              <a:spcBef>
                <a:spcPts val="0"/>
              </a:spcBef>
              <a:spcAft>
                <a:spcPts val="0"/>
              </a:spcAft>
              <a:buFont typeface="Arial" panose="020B0604020202020204" pitchFamily="34" charset="0"/>
              <a:buChar char="•"/>
            </a:pPr>
            <a:r>
              <a:rPr lang="en-US" sz="1100" b="1" dirty="0">
                <a:solidFill>
                  <a:srgbClr val="000000"/>
                </a:solidFill>
              </a:rPr>
              <a:t>Multiple Spanning Tree Protocol (MSTP)</a:t>
            </a:r>
          </a:p>
          <a:p>
            <a:pPr marL="285750" indent="-285750">
              <a:spcBef>
                <a:spcPts val="0"/>
              </a:spcBef>
              <a:spcAft>
                <a:spcPts val="0"/>
              </a:spcAft>
              <a:buFont typeface="Arial" panose="020B0604020202020204" pitchFamily="34" charset="0"/>
              <a:buChar char="•"/>
            </a:pPr>
            <a:r>
              <a:rPr lang="en-US" sz="1100" b="1" dirty="0">
                <a:solidFill>
                  <a:srgbClr val="000000"/>
                </a:solidFill>
              </a:rPr>
              <a:t>Multiple Spanning Tree (MST)</a:t>
            </a:r>
          </a:p>
          <a:p>
            <a:pPr marL="285750" indent="-285750">
              <a:spcBef>
                <a:spcPts val="0"/>
              </a:spcBef>
              <a:spcAft>
                <a:spcPts val="0"/>
              </a:spcAft>
              <a:buFont typeface="Arial" panose="020B0604020202020204" pitchFamily="34" charset="0"/>
              <a:buChar char="•"/>
            </a:pPr>
            <a:r>
              <a:rPr lang="en-US" sz="1100" b="1" dirty="0">
                <a:solidFill>
                  <a:srgbClr val="000000"/>
                </a:solidFill>
              </a:rPr>
              <a:t>PortFast</a:t>
            </a:r>
          </a:p>
          <a:p>
            <a:pPr marL="285750" indent="-285750">
              <a:spcBef>
                <a:spcPts val="0"/>
              </a:spcBef>
              <a:spcAft>
                <a:spcPts val="0"/>
              </a:spcAft>
              <a:buFont typeface="Arial" panose="020B0604020202020204" pitchFamily="34" charset="0"/>
              <a:buChar char="•"/>
            </a:pPr>
            <a:r>
              <a:rPr lang="en-US" sz="1100" b="1" dirty="0">
                <a:solidFill>
                  <a:srgbClr val="000000"/>
                </a:solidFill>
              </a:rPr>
              <a:t>BPDU Guard</a:t>
            </a:r>
          </a:p>
          <a:p>
            <a:endParaRPr lang="en-US" sz="1100" dirty="0">
              <a:solidFill>
                <a:srgbClr val="000000"/>
              </a:solidFill>
            </a:endParaRP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Spanning Tree Protocol</a:t>
            </a:r>
          </a:p>
        </p:txBody>
      </p:sp>
      <p:sp>
        <p:nvSpPr>
          <p:cNvPr id="5" name="Content Placeholder 4">
            <a:extLst>
              <a:ext uri="{FF2B5EF4-FFF2-40B4-BE49-F238E27FC236}">
                <a16:creationId xmlns:a16="http://schemas.microsoft.com/office/drawing/2014/main" id="{5D4F9E00-E56E-554E-8EF2-311C7B311C69}"/>
              </a:ext>
            </a:extLst>
          </p:cNvPr>
          <p:cNvSpPr>
            <a:spLocks noGrp="1"/>
          </p:cNvSpPr>
          <p:nvPr>
            <p:ph idx="1"/>
          </p:nvPr>
        </p:nvSpPr>
        <p:spPr>
          <a:xfrm>
            <a:off x="474663" y="861237"/>
            <a:ext cx="3395588" cy="3560497"/>
          </a:xfrm>
        </p:spPr>
        <p:txBody>
          <a:bodyPr/>
          <a:lstStyle/>
          <a:p>
            <a:pPr marL="285750" indent="-285750" algn="l">
              <a:buFont typeface="Arial" panose="020B0604020202020204" pitchFamily="34" charset="0"/>
              <a:buChar char="•"/>
            </a:pPr>
            <a:r>
              <a:rPr lang="en-US" sz="1600" dirty="0">
                <a:solidFill>
                  <a:srgbClr val="000000"/>
                </a:solidFill>
              </a:rPr>
              <a:t>Spanning Tree Protocol (STP) is a loop-prevention network protocol that allows for redundancy while creating a loop-free Layer 2 topology. </a:t>
            </a:r>
          </a:p>
          <a:p>
            <a:pPr marL="285750" indent="-285750" algn="l">
              <a:buFont typeface="Arial" panose="020B0604020202020204" pitchFamily="34" charset="0"/>
              <a:buChar char="•"/>
            </a:pPr>
            <a:r>
              <a:rPr lang="en-US" sz="1600" dirty="0">
                <a:solidFill>
                  <a:srgbClr val="000000"/>
                </a:solidFill>
              </a:rPr>
              <a:t>STP logically blocks physical loops in a Layer 2 network, preventing frames from circling the network forever.</a:t>
            </a:r>
          </a:p>
        </p:txBody>
      </p:sp>
      <p:pic>
        <p:nvPicPr>
          <p:cNvPr id="7" name="Picture 6">
            <a:extLst>
              <a:ext uri="{FF2B5EF4-FFF2-40B4-BE49-F238E27FC236}">
                <a16:creationId xmlns:a16="http://schemas.microsoft.com/office/drawing/2014/main" id="{8BC3E422-5048-0D48-95D9-F5353DFC0F46}"/>
              </a:ext>
            </a:extLst>
          </p:cNvPr>
          <p:cNvPicPr>
            <a:picLocks noChangeAspect="1"/>
          </p:cNvPicPr>
          <p:nvPr/>
        </p:nvPicPr>
        <p:blipFill>
          <a:blip r:embed="rId4"/>
          <a:stretch>
            <a:fillRect/>
          </a:stretch>
        </p:blipFill>
        <p:spPr>
          <a:xfrm>
            <a:off x="3870251" y="1002832"/>
            <a:ext cx="4966881" cy="3147906"/>
          </a:xfrm>
          <a:prstGeom prst="rect">
            <a:avLst/>
          </a:prstGeom>
        </p:spPr>
      </p:pic>
    </p:spTree>
    <p:custDataLst>
      <p:tags r:id="rId1"/>
    </p:custDataLst>
    <p:extLst>
      <p:ext uri="{BB962C8B-B14F-4D97-AF65-F5344CB8AC3E}">
        <p14:creationId xmlns:p14="http://schemas.microsoft.com/office/powerpoint/2010/main" val="277175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STP Recalculation</a:t>
            </a:r>
          </a:p>
        </p:txBody>
      </p:sp>
      <p:sp>
        <p:nvSpPr>
          <p:cNvPr id="9" name="TextBox 8">
            <a:extLst>
              <a:ext uri="{FF2B5EF4-FFF2-40B4-BE49-F238E27FC236}">
                <a16:creationId xmlns:a16="http://schemas.microsoft.com/office/drawing/2014/main" id="{39DFC5BB-F1A4-9F41-B8E5-01052DFFC4EC}"/>
              </a:ext>
            </a:extLst>
          </p:cNvPr>
          <p:cNvSpPr txBox="1"/>
          <p:nvPr/>
        </p:nvSpPr>
        <p:spPr>
          <a:xfrm>
            <a:off x="264185" y="1850064"/>
            <a:ext cx="3462422" cy="1077218"/>
          </a:xfrm>
          <a:prstGeom prst="rect">
            <a:avLst/>
          </a:prstGeom>
          <a:noFill/>
        </p:spPr>
        <p:txBody>
          <a:bodyPr wrap="square" rtlCol="0">
            <a:spAutoFit/>
          </a:bodyPr>
          <a:lstStyle/>
          <a:p>
            <a:r>
              <a:rPr lang="en-US" sz="1600" dirty="0">
                <a:solidFill>
                  <a:srgbClr val="000000"/>
                </a:solidFill>
                <a:latin typeface="+mn-lt"/>
              </a:rPr>
              <a:t>STP compensates for a failure in the network by recalculating and opening up previously blocked ports.</a:t>
            </a:r>
          </a:p>
        </p:txBody>
      </p:sp>
      <p:pic>
        <p:nvPicPr>
          <p:cNvPr id="8" name="Content Placeholder 7">
            <a:extLst>
              <a:ext uri="{FF2B5EF4-FFF2-40B4-BE49-F238E27FC236}">
                <a16:creationId xmlns:a16="http://schemas.microsoft.com/office/drawing/2014/main" id="{230C1627-31E4-7C4C-AE3F-B7234E60E301}"/>
              </a:ext>
            </a:extLst>
          </p:cNvPr>
          <p:cNvPicPr>
            <a:picLocks noGrp="1" noChangeAspect="1"/>
          </p:cNvPicPr>
          <p:nvPr>
            <p:ph idx="1"/>
          </p:nvPr>
        </p:nvPicPr>
        <p:blipFill>
          <a:blip r:embed="rId4"/>
          <a:stretch>
            <a:fillRect/>
          </a:stretch>
        </p:blipFill>
        <p:spPr>
          <a:xfrm>
            <a:off x="3994050" y="1243659"/>
            <a:ext cx="4885765" cy="2656182"/>
          </a:xfrm>
        </p:spPr>
      </p:pic>
    </p:spTree>
    <p:custDataLst>
      <p:tags r:id="rId1"/>
    </p:custDataLst>
    <p:extLst>
      <p:ext uri="{BB962C8B-B14F-4D97-AF65-F5344CB8AC3E}">
        <p14:creationId xmlns:p14="http://schemas.microsoft.com/office/powerpoint/2010/main" val="290534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Issues with Redundant Switch Links</a:t>
            </a:r>
          </a:p>
        </p:txBody>
      </p:sp>
      <p:sp>
        <p:nvSpPr>
          <p:cNvPr id="4" name="Content Placeholder 3">
            <a:extLst>
              <a:ext uri="{FF2B5EF4-FFF2-40B4-BE49-F238E27FC236}">
                <a16:creationId xmlns:a16="http://schemas.microsoft.com/office/drawing/2014/main" id="{FEB771C3-636D-6F41-91EA-B805C098C43A}"/>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Path redundancy provides multiple network services by eliminating the possibility of a single point of failure. When multiple paths exist between two devices on an Ethernet network, and there is no spanning tree implementation on the switches, a Layer 2 loop occurs. A Layer 2 loop can result in MAC address table instability, link saturation, and high CPU utilization on switches and end-devices, resulting in the network becoming unusable.</a:t>
            </a:r>
          </a:p>
          <a:p>
            <a:pPr marL="342900" indent="-342900" algn="l">
              <a:buFont typeface="Arial" panose="020B0604020202020204" pitchFamily="34" charset="0"/>
              <a:buChar char="•"/>
            </a:pPr>
            <a:r>
              <a:rPr lang="en-US" sz="1400" dirty="0">
                <a:solidFill>
                  <a:srgbClr val="000000"/>
                </a:solidFill>
              </a:rPr>
              <a:t>Layer 2 Ethernet does not include a mechanism to recognize and eliminate endlessly looping frames. Both IPv4 and IPv6 include a mechanism that limits the number of times a Layer 3 networking device can retransmit a packet. A router will decrement the TTL (Time to Live) in every IPv4 packet, and the Hop Limit field in every IPv6 packet. When these fields are decremented to 0, a router will drop the packet. Ethernet and Ethernet switches have no comparable mechanism for limiting the number of times a switch retransmits a Layer 2 frame. STP was developed specifically as a loop prevention mechanism for Layer 2 Ethernet.</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427589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Layer 2 Loops</a:t>
            </a:r>
          </a:p>
        </p:txBody>
      </p:sp>
      <p:sp>
        <p:nvSpPr>
          <p:cNvPr id="5" name="Content Placeholder 4">
            <a:extLst>
              <a:ext uri="{FF2B5EF4-FFF2-40B4-BE49-F238E27FC236}">
                <a16:creationId xmlns:a16="http://schemas.microsoft.com/office/drawing/2014/main" id="{0A7607C8-BE5F-EA42-8A4B-EFDD7673AC92}"/>
              </a:ext>
            </a:extLst>
          </p:cNvPr>
          <p:cNvSpPr>
            <a:spLocks noGrp="1"/>
          </p:cNvSpPr>
          <p:nvPr>
            <p:ph idx="1"/>
          </p:nvPr>
        </p:nvSpPr>
        <p:spPr>
          <a:xfrm>
            <a:off x="197572" y="726801"/>
            <a:ext cx="8147916" cy="3689897"/>
          </a:xfrm>
        </p:spPr>
        <p:txBody>
          <a:bodyPr/>
          <a:lstStyle/>
          <a:p>
            <a:pPr marL="342900" indent="-342900" algn="l">
              <a:buFont typeface="Arial" panose="020B0604020202020204" pitchFamily="34" charset="0"/>
              <a:buChar char="•"/>
            </a:pPr>
            <a:r>
              <a:rPr lang="en-US" sz="1400" dirty="0">
                <a:solidFill>
                  <a:srgbClr val="000000"/>
                </a:solidFill>
              </a:rPr>
              <a:t>Without STP enabled, Layer 2 loops can form, causing broadcast, multicast and unknown unicast frames to loop endlessly. This can bring down a network quickly. </a:t>
            </a:r>
          </a:p>
          <a:p>
            <a:pPr marL="342900" indent="-342900" algn="l">
              <a:buFont typeface="Arial" panose="020B0604020202020204" pitchFamily="34" charset="0"/>
              <a:buChar char="•"/>
            </a:pPr>
            <a:r>
              <a:rPr lang="en-US" sz="1400" dirty="0">
                <a:solidFill>
                  <a:srgbClr val="000000"/>
                </a:solidFill>
              </a:rPr>
              <a:t>When a loop occurs, the MAC address table on a switch will constantly change with the updates from the broadcast frames, which results in MAC database instability. This can cause high CPU utilization, which makes the switch unable to forward frames.</a:t>
            </a:r>
          </a:p>
          <a:p>
            <a:pPr marL="342900" indent="-342900" algn="l">
              <a:buFont typeface="Arial" panose="020B0604020202020204" pitchFamily="34" charset="0"/>
              <a:buChar char="•"/>
            </a:pPr>
            <a:r>
              <a:rPr lang="en-US" sz="1400" dirty="0">
                <a:solidFill>
                  <a:srgbClr val="000000"/>
                </a:solidFill>
              </a:rPr>
              <a:t>An unknown unicast frame is when the switch does not have the destination MAC address in its MAC address table and must forward the frame out all ports, except the ingress port.</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73761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STP</a:t>
            </a:r>
            <a:br>
              <a:rPr lang="en-US" dirty="0"/>
            </a:br>
            <a:r>
              <a:rPr lang="en-US" sz="2400" dirty="0"/>
              <a:t>Broadcast Storm</a:t>
            </a:r>
          </a:p>
        </p:txBody>
      </p:sp>
      <p:sp>
        <p:nvSpPr>
          <p:cNvPr id="4" name="Content Placeholder 3">
            <a:extLst>
              <a:ext uri="{FF2B5EF4-FFF2-40B4-BE49-F238E27FC236}">
                <a16:creationId xmlns:a16="http://schemas.microsoft.com/office/drawing/2014/main" id="{45822D96-D508-2F47-96CC-C7CF2DAAA1F0}"/>
              </a:ext>
            </a:extLst>
          </p:cNvPr>
          <p:cNvSpPr>
            <a:spLocks noGrp="1"/>
          </p:cNvSpPr>
          <p:nvPr>
            <p:ph idx="1"/>
          </p:nvPr>
        </p:nvSpPr>
        <p:spPr>
          <a:xfrm>
            <a:off x="474662" y="731837"/>
            <a:ext cx="7870825" cy="3689897"/>
          </a:xfrm>
        </p:spPr>
        <p:txBody>
          <a:bodyPr/>
          <a:lstStyle/>
          <a:p>
            <a:pPr marL="342900" indent="-342900" algn="l">
              <a:buFont typeface="Arial" panose="020B0604020202020204" pitchFamily="34" charset="0"/>
              <a:buChar char="•"/>
            </a:pPr>
            <a:r>
              <a:rPr lang="en-US" sz="1400" dirty="0">
                <a:solidFill>
                  <a:srgbClr val="000000"/>
                </a:solidFill>
              </a:rPr>
              <a:t>A broadcast storm is an abnormally high number of broadcasts overwhelming the network during a specific amount of time. Broadcast storms can disable a network within seconds by overwhelming switches and end devices. Broadcast storms can be caused by a hardware problem such as a faulty NIC or from a Layer 2 loop in the network.</a:t>
            </a:r>
          </a:p>
          <a:p>
            <a:pPr marL="342900" indent="-342900" algn="l">
              <a:buFont typeface="Arial" panose="020B0604020202020204" pitchFamily="34" charset="0"/>
              <a:buChar char="•"/>
            </a:pPr>
            <a:r>
              <a:rPr lang="en-US" sz="1400" dirty="0">
                <a:solidFill>
                  <a:srgbClr val="000000"/>
                </a:solidFill>
              </a:rPr>
              <a:t>Layer 2 broadcasts in a network, such as ARP Requests are very common. Layer 2 multicasts are typically forwarded the same way as a broadcast by the switch. IPv6 packets are never forwarded as a Layer 2 broadcast, ICMPv6 Neighbor Discovery uses Layer 2 multicasts.</a:t>
            </a:r>
          </a:p>
          <a:p>
            <a:pPr marL="342900" indent="-342900" algn="l">
              <a:buFont typeface="Arial" panose="020B0604020202020204" pitchFamily="34" charset="0"/>
              <a:buChar char="•"/>
            </a:pPr>
            <a:r>
              <a:rPr lang="en-US" sz="1400" dirty="0">
                <a:solidFill>
                  <a:srgbClr val="000000"/>
                </a:solidFill>
              </a:rPr>
              <a:t>A host caught in a Layer 2 loop is not accessible to other hosts on the network. Additionally, due to the constant changes in its MAC address table, the switch does not know out of which port to forward unicast frames.</a:t>
            </a:r>
          </a:p>
          <a:p>
            <a:pPr marL="342900" indent="-342900" algn="l">
              <a:buFont typeface="Arial" panose="020B0604020202020204" pitchFamily="34" charset="0"/>
              <a:buChar char="•"/>
            </a:pPr>
            <a:r>
              <a:rPr lang="en-US" sz="1400" dirty="0">
                <a:solidFill>
                  <a:srgbClr val="000000"/>
                </a:solidFill>
              </a:rPr>
              <a:t>To prevent these issues from occurring in a redundant network, some type of spanning tree must be enabled on the switches. Spanning tree is enabled, by default, on Cisco switches to prevent Layer 2 loops from occurring.</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6159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5377</TotalTime>
  <Words>5861</Words>
  <Application>Microsoft Office PowerPoint</Application>
  <PresentationFormat>On-screen Show (16:9)</PresentationFormat>
  <Paragraphs>417</Paragraphs>
  <Slides>44</Slides>
  <Notes>44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CiscoSans ExtraLight</vt:lpstr>
      <vt:lpstr>Wingdings</vt:lpstr>
      <vt:lpstr>Default Theme</vt:lpstr>
      <vt:lpstr>Module 5: STP Concepts</vt:lpstr>
      <vt:lpstr>Module Objectives</vt:lpstr>
      <vt:lpstr>5.1 Purpose of STP</vt:lpstr>
      <vt:lpstr>Purpose of STP Redundancy in Layer 2 Switched Networks</vt:lpstr>
      <vt:lpstr>Purpose of STP Spanning Tree Protocol</vt:lpstr>
      <vt:lpstr>Purpose of STP STP Recalculation</vt:lpstr>
      <vt:lpstr>Purpose of STP Issues with Redundant Switch Links</vt:lpstr>
      <vt:lpstr>Purpose of STP Layer 2 Loops</vt:lpstr>
      <vt:lpstr>Purpose of STP Broadcast Storm</vt:lpstr>
      <vt:lpstr>Purpose of STP The Spanning Tree Algorithm</vt:lpstr>
      <vt:lpstr>Purpose of STP The Spanning Tree Algorithm (Cont.)</vt:lpstr>
      <vt:lpstr>Purpose of STP Video – Observe STP Operation</vt:lpstr>
      <vt:lpstr>Purpose of STP Packet Tracer – Investigate STP Loop Prevention</vt:lpstr>
      <vt:lpstr>5.2 STP Operations</vt:lpstr>
      <vt:lpstr>STP Operations Steps to a Loop-Free Topology</vt:lpstr>
      <vt:lpstr>STP Operations Steps to a Loop-Free Topology (Cont.)</vt:lpstr>
      <vt:lpstr>STP Operations 1. Elect the Root Bridge</vt:lpstr>
      <vt:lpstr>STP Operations Impact of Default BIDs</vt:lpstr>
      <vt:lpstr>STP Operations Determine the Root Path Cost</vt:lpstr>
      <vt:lpstr>STP Operations 2. Elect the Root Ports</vt:lpstr>
      <vt:lpstr>STP Operations 3. Elect Designated Ports</vt:lpstr>
      <vt:lpstr>STP Operations 4. Elect Alternate (Blocked) Ports</vt:lpstr>
      <vt:lpstr>STP Operations Elect a Root Port from Multiple Equal-Cost Paths</vt:lpstr>
      <vt:lpstr>STP Operations Elect a Root Port from Multiple Equal-Cost Paths (Cont.)</vt:lpstr>
      <vt:lpstr>STP Operations Elect a Root Port from Multiple Equal-Cost Paths (Cont.)</vt:lpstr>
      <vt:lpstr>STP Operations Elect a Root Port from Multiple Equal-Cost Paths (Cont.)</vt:lpstr>
      <vt:lpstr>STP Operations STP Timers and Port States</vt:lpstr>
      <vt:lpstr>STP Operations STP Timers and Port States (Cont.)</vt:lpstr>
      <vt:lpstr>STP Operations Operational Details of Each Port State</vt:lpstr>
      <vt:lpstr>STP Operations Per-VLAN Spanning Tree</vt:lpstr>
      <vt:lpstr>5.3 Evolution of STP</vt:lpstr>
      <vt:lpstr>Evolution of STP Different Versions of STP</vt:lpstr>
      <vt:lpstr>Evolution of STP Different Versions of STP (Cont.)</vt:lpstr>
      <vt:lpstr>Evolution of STP RSTP Concepts</vt:lpstr>
      <vt:lpstr>Evolution of STP RSTP Port States and Port Roles</vt:lpstr>
      <vt:lpstr>Evolution of STP RSTP Port States and Port Roles (Cont.)</vt:lpstr>
      <vt:lpstr>Evolution of STP PortFast and BPDU Guard</vt:lpstr>
      <vt:lpstr>Evolution of STP Alternatives to STP</vt:lpstr>
      <vt:lpstr>5.4 Module Practice and Quiz</vt:lpstr>
      <vt:lpstr>Module Practice and Quiz What Did I Learn In This Module?</vt:lpstr>
      <vt:lpstr>Module Practice and Quiz What Did I Learn In This Module? (Cont.)</vt:lpstr>
      <vt:lpstr>Module Practice and Quiz What Did I Learn In This Module? (Cont.)</vt:lpstr>
      <vt:lpstr>Module 5: STP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CEC Info</cp:lastModifiedBy>
  <cp:revision>361</cp:revision>
  <dcterms:created xsi:type="dcterms:W3CDTF">2019-10-18T06:21:22Z</dcterms:created>
  <dcterms:modified xsi:type="dcterms:W3CDTF">2020-04-04T09:23:40Z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