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handoutMasterIdLst>
    <p:handoutMasterId r:id="rId32"/>
  </p:handoutMasterIdLst>
  <p:sldIdLst>
    <p:sldId id="256" r:id="rId5"/>
    <p:sldId id="271" r:id="rId6"/>
    <p:sldId id="303" r:id="rId7"/>
    <p:sldId id="283" r:id="rId8"/>
    <p:sldId id="284" r:id="rId9"/>
    <p:sldId id="286" r:id="rId10"/>
    <p:sldId id="302" r:id="rId11"/>
    <p:sldId id="304" r:id="rId12"/>
    <p:sldId id="285"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5"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303"/>
            <p14:sldId id="283"/>
            <p14:sldId id="284"/>
            <p14:sldId id="286"/>
            <p14:sldId id="302"/>
            <p14:sldId id="304"/>
            <p14:sldId id="285"/>
            <p14:sldId id="287"/>
            <p14:sldId id="288"/>
            <p14:sldId id="289"/>
            <p14:sldId id="290"/>
            <p14:sldId id="291"/>
            <p14:sldId id="292"/>
            <p14:sldId id="293"/>
            <p14:sldId id="294"/>
            <p14:sldId id="295"/>
            <p14:sldId id="296"/>
            <p14:sldId id="297"/>
            <p14:sldId id="298"/>
            <p14:sldId id="299"/>
            <p14:sldId id="300"/>
            <p14:sldId id="301"/>
            <p14:sldId id="30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1" autoAdjust="0"/>
  </p:normalViewPr>
  <p:slideViewPr>
    <p:cSldViewPr snapToGrid="0">
      <p:cViewPr varScale="1">
        <p:scale>
          <a:sx n="74" d="100"/>
          <a:sy n="74" d="100"/>
        </p:scale>
        <p:origin x="57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E26D4A-491D-447F-8BEF-825547232E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69242" y="803137"/>
            <a:ext cx="5350990" cy="5251725"/>
          </a:xfrm>
          <a:prstGeom prst="rect">
            <a:avLst/>
          </a:prstGeom>
        </p:spPr>
      </p:pic>
      <p:sp>
        <p:nvSpPr>
          <p:cNvPr id="2" name="Title 1"/>
          <p:cNvSpPr>
            <a:spLocks noGrp="1"/>
          </p:cNvSpPr>
          <p:nvPr>
            <p:ph type="ctrTitle"/>
          </p:nvPr>
        </p:nvSpPr>
        <p:spPr>
          <a:xfrm>
            <a:off x="838200" y="1542942"/>
            <a:ext cx="10515600" cy="2387600"/>
          </a:xfrm>
        </p:spPr>
        <p:txBody>
          <a:bodyPr anchor="ctr" anchorCtr="0">
            <a:normAutofit/>
          </a:bodyPr>
          <a:lstStyle/>
          <a:p>
            <a:r>
              <a:rPr lang="en-US" sz="3200" b="1">
                <a:solidFill>
                  <a:schemeClr val="bg1"/>
                </a:solidFill>
              </a:rPr>
              <a:t>Struktur Data</a:t>
            </a:r>
            <a:endParaRPr lang="en-US" sz="3200" b="1" dirty="0">
              <a:solidFill>
                <a:schemeClr val="bg1"/>
              </a:solidFill>
            </a:endParaRPr>
          </a:p>
        </p:txBody>
      </p:sp>
      <p:sp>
        <p:nvSpPr>
          <p:cNvPr id="3" name="Subtitle 2"/>
          <p:cNvSpPr>
            <a:spLocks noGrp="1"/>
          </p:cNvSpPr>
          <p:nvPr>
            <p:ph type="subTitle" idx="4294967295"/>
          </p:nvPr>
        </p:nvSpPr>
        <p:spPr>
          <a:xfrm>
            <a:off x="838200" y="3155527"/>
            <a:ext cx="9582736" cy="1137793"/>
          </a:xfrm>
        </p:spPr>
        <p:txBody>
          <a:bodyPr>
            <a:normAutofit/>
          </a:bodyPr>
          <a:lstStyle/>
          <a:p>
            <a:pPr marL="0" indent="0">
              <a:buNone/>
            </a:pPr>
            <a:r>
              <a:rPr lang="en-US" sz="2400">
                <a:solidFill>
                  <a:schemeClr val="bg1"/>
                </a:solidFill>
                <a:latin typeface="+mj-lt"/>
              </a:rPr>
              <a:t>Variabel dan Tipe Data</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TIPE DATA</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41610" y="2061474"/>
            <a:ext cx="10727752" cy="2308324"/>
          </a:xfrm>
          <a:prstGeom prst="rect">
            <a:avLst/>
          </a:prstGeom>
          <a:noFill/>
        </p:spPr>
        <p:txBody>
          <a:bodyPr wrap="square">
            <a:spAutoFit/>
          </a:bodyPr>
          <a:lstStyle/>
          <a:p>
            <a:r>
              <a:rPr lang="en-US" sz="3600">
                <a:latin typeface="+mj-lt"/>
              </a:rPr>
              <a:t>Tipe data dalam pemrograman JAVA secara umum terbagi menjadi 2 jenis yaitu:</a:t>
            </a:r>
          </a:p>
          <a:p>
            <a:pPr marL="742950" indent="-742950">
              <a:buFont typeface="+mj-lt"/>
              <a:buAutoNum type="arabicPeriod"/>
            </a:pPr>
            <a:r>
              <a:rPr lang="en-US" sz="3600">
                <a:latin typeface="+mj-lt"/>
              </a:rPr>
              <a:t>Primitive</a:t>
            </a:r>
          </a:p>
          <a:p>
            <a:pPr marL="742950" indent="-742950">
              <a:buFont typeface="+mj-lt"/>
              <a:buAutoNum type="arabicPeriod"/>
            </a:pPr>
            <a:r>
              <a:rPr lang="en-US" sz="3600">
                <a:latin typeface="+mj-lt"/>
              </a:rPr>
              <a:t>Reference</a:t>
            </a:r>
            <a:endParaRPr lang="en-US" sz="3600" dirty="0">
              <a:latin typeface="+mj-lt"/>
            </a:endParaRPr>
          </a:p>
        </p:txBody>
      </p:sp>
    </p:spTree>
    <p:extLst>
      <p:ext uri="{BB962C8B-B14F-4D97-AF65-F5344CB8AC3E}">
        <p14:creationId xmlns:p14="http://schemas.microsoft.com/office/powerpoint/2010/main" val="122435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TIPE DATA PRIMITIVE</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862322"/>
          </a:xfrm>
          <a:prstGeom prst="rect">
            <a:avLst/>
          </a:prstGeom>
          <a:noFill/>
        </p:spPr>
        <p:txBody>
          <a:bodyPr wrap="square">
            <a:spAutoFit/>
          </a:bodyPr>
          <a:lstStyle/>
          <a:p>
            <a:r>
              <a:rPr lang="en-US" sz="3600">
                <a:latin typeface="+mj-lt"/>
              </a:rPr>
              <a:t>Tipe data primitive terbagi menjadi:</a:t>
            </a:r>
          </a:p>
          <a:p>
            <a:pPr marL="742950" indent="-742950">
              <a:buFont typeface="+mj-lt"/>
              <a:buAutoNum type="arabicPeriod"/>
            </a:pPr>
            <a:r>
              <a:rPr lang="en-US" sz="3600">
                <a:latin typeface="+mj-lt"/>
              </a:rPr>
              <a:t>Boolean, yaitu tipe data logika yang mempunyai kemungkinan nilai </a:t>
            </a:r>
            <a:r>
              <a:rPr lang="en-US" sz="3600" b="1">
                <a:latin typeface="+mj-lt"/>
              </a:rPr>
              <a:t>true</a:t>
            </a:r>
            <a:r>
              <a:rPr lang="en-US" sz="3600">
                <a:latin typeface="+mj-lt"/>
              </a:rPr>
              <a:t> atau </a:t>
            </a:r>
            <a:r>
              <a:rPr lang="en-US" sz="3600" b="1">
                <a:latin typeface="+mj-lt"/>
              </a:rPr>
              <a:t>false</a:t>
            </a:r>
          </a:p>
          <a:p>
            <a:pPr marL="742950" indent="-742950">
              <a:buFont typeface="+mj-lt"/>
              <a:buAutoNum type="arabicPeriod"/>
            </a:pPr>
            <a:r>
              <a:rPr lang="en-US" sz="3600">
                <a:latin typeface="+mj-lt"/>
              </a:rPr>
              <a:t>Tipe Numerik, yaitu tipe data untuk jenis angka seperti byte, short, int, long, char, float dan double</a:t>
            </a:r>
          </a:p>
        </p:txBody>
      </p:sp>
    </p:spTree>
    <p:extLst>
      <p:ext uri="{BB962C8B-B14F-4D97-AF65-F5344CB8AC3E}">
        <p14:creationId xmlns:p14="http://schemas.microsoft.com/office/powerpoint/2010/main" val="1353804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TIPE DATA REFERENCE</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308324"/>
          </a:xfrm>
          <a:prstGeom prst="rect">
            <a:avLst/>
          </a:prstGeom>
          <a:noFill/>
        </p:spPr>
        <p:txBody>
          <a:bodyPr wrap="square">
            <a:spAutoFit/>
          </a:bodyPr>
          <a:lstStyle/>
          <a:p>
            <a:r>
              <a:rPr lang="en-US" sz="3600">
                <a:latin typeface="+mj-lt"/>
              </a:rPr>
              <a:t>Tipe data reference terbagi menjadi:</a:t>
            </a:r>
          </a:p>
          <a:p>
            <a:pPr marL="742950" indent="-742950">
              <a:buFont typeface="+mj-lt"/>
              <a:buAutoNum type="arabicPeriod"/>
            </a:pPr>
            <a:r>
              <a:rPr lang="en-US" sz="3600">
                <a:latin typeface="+mj-lt"/>
              </a:rPr>
              <a:t>Tipe class</a:t>
            </a:r>
          </a:p>
          <a:p>
            <a:pPr marL="742950" indent="-742950">
              <a:buFont typeface="+mj-lt"/>
              <a:buAutoNum type="arabicPeriod"/>
            </a:pPr>
            <a:r>
              <a:rPr lang="en-US" sz="3600">
                <a:latin typeface="+mj-lt"/>
              </a:rPr>
              <a:t>Tipe Array</a:t>
            </a:r>
          </a:p>
          <a:p>
            <a:pPr marL="742950" indent="-742950">
              <a:buFont typeface="+mj-lt"/>
              <a:buAutoNum type="arabicPeriod"/>
            </a:pPr>
            <a:r>
              <a:rPr lang="en-US" sz="3600">
                <a:latin typeface="+mj-lt"/>
              </a:rPr>
              <a:t>Tipe interface</a:t>
            </a:r>
          </a:p>
        </p:txBody>
      </p:sp>
    </p:spTree>
    <p:extLst>
      <p:ext uri="{BB962C8B-B14F-4D97-AF65-F5344CB8AC3E}">
        <p14:creationId xmlns:p14="http://schemas.microsoft.com/office/powerpoint/2010/main" val="4212426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JENIS VARIABEL BERDASARKAN RUANG LINGKUP</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1.	Member Variable /Class Variable </a:t>
            </a:r>
          </a:p>
          <a:p>
            <a:r>
              <a:rPr lang="en-US" sz="3600">
                <a:latin typeface="+mj-lt"/>
              </a:rPr>
              <a:t>2.	Local Variable</a:t>
            </a:r>
          </a:p>
        </p:txBody>
      </p:sp>
    </p:spTree>
    <p:extLst>
      <p:ext uri="{BB962C8B-B14F-4D97-AF65-F5344CB8AC3E}">
        <p14:creationId xmlns:p14="http://schemas.microsoft.com/office/powerpoint/2010/main" val="15966402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CLASS/MEMBER VARIABLE</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862322"/>
          </a:xfrm>
          <a:prstGeom prst="rect">
            <a:avLst/>
          </a:prstGeom>
          <a:noFill/>
        </p:spPr>
        <p:txBody>
          <a:bodyPr wrap="square">
            <a:spAutoFit/>
          </a:bodyPr>
          <a:lstStyle/>
          <a:p>
            <a:pPr marL="742950" indent="-742950">
              <a:buFont typeface="+mj-lt"/>
              <a:buAutoNum type="alphaLcPeriod"/>
            </a:pPr>
            <a:r>
              <a:rPr lang="en-US" sz="3600">
                <a:latin typeface="+mj-lt"/>
              </a:rPr>
              <a:t>Deklarasi dilakukan didalam class</a:t>
            </a:r>
          </a:p>
          <a:p>
            <a:pPr marL="742950" indent="-742950">
              <a:buFont typeface="+mj-lt"/>
              <a:buAutoNum type="alphaLcPeriod"/>
            </a:pPr>
            <a:r>
              <a:rPr lang="en-US" sz="3600">
                <a:latin typeface="+mj-lt"/>
              </a:rPr>
              <a:t>Dapat diakses minimal oleh semua function dalam class yang mendefinisikan</a:t>
            </a:r>
          </a:p>
          <a:p>
            <a:pPr marL="742950" indent="-742950">
              <a:buFont typeface="+mj-lt"/>
              <a:buAutoNum type="alphaLcPeriod"/>
            </a:pPr>
            <a:r>
              <a:rPr lang="en-US" sz="3600">
                <a:latin typeface="+mj-lt"/>
              </a:rPr>
              <a:t>Dapat menggunakan modifier public, static, private, protected dan default</a:t>
            </a:r>
          </a:p>
        </p:txBody>
      </p:sp>
    </p:spTree>
    <p:extLst>
      <p:ext uri="{BB962C8B-B14F-4D97-AF65-F5344CB8AC3E}">
        <p14:creationId xmlns:p14="http://schemas.microsoft.com/office/powerpoint/2010/main" val="34757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LOCAL VARIABLE</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308324"/>
          </a:xfrm>
          <a:prstGeom prst="rect">
            <a:avLst/>
          </a:prstGeom>
          <a:noFill/>
        </p:spPr>
        <p:txBody>
          <a:bodyPr wrap="square">
            <a:spAutoFit/>
          </a:bodyPr>
          <a:lstStyle/>
          <a:p>
            <a:pPr marL="742950" indent="-742950">
              <a:buFont typeface="+mj-lt"/>
              <a:buAutoNum type="alphaLcPeriod"/>
            </a:pPr>
            <a:r>
              <a:rPr lang="en-US" sz="3600">
                <a:latin typeface="+mj-lt"/>
              </a:rPr>
              <a:t>Deklarasi dilakukan didalam function</a:t>
            </a:r>
          </a:p>
          <a:p>
            <a:pPr marL="742950" indent="-742950">
              <a:buFont typeface="+mj-lt"/>
              <a:buAutoNum type="alphaLcPeriod"/>
            </a:pPr>
            <a:r>
              <a:rPr lang="en-US" sz="3600">
                <a:latin typeface="+mj-lt"/>
              </a:rPr>
              <a:t>Hanya dapat diakses oleh function yang mendefinisikan</a:t>
            </a:r>
          </a:p>
          <a:p>
            <a:pPr marL="742950" indent="-742950">
              <a:buFont typeface="+mj-lt"/>
              <a:buAutoNum type="alphaLcPeriod"/>
            </a:pPr>
            <a:r>
              <a:rPr lang="en-US" sz="3600">
                <a:latin typeface="+mj-lt"/>
              </a:rPr>
              <a:t>Tidak perlu menggunakan modifier</a:t>
            </a:r>
          </a:p>
        </p:txBody>
      </p:sp>
    </p:spTree>
    <p:extLst>
      <p:ext uri="{BB962C8B-B14F-4D97-AF65-F5344CB8AC3E}">
        <p14:creationId xmlns:p14="http://schemas.microsoft.com/office/powerpoint/2010/main" val="3122550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CONTOH</a:t>
            </a:r>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0F476247-6497-4CD4-901A-CC5843D67740}"/>
              </a:ext>
            </a:extLst>
          </p:cNvPr>
          <p:cNvPicPr/>
          <p:nvPr/>
        </p:nvPicPr>
        <p:blipFill>
          <a:blip r:embed="rId3">
            <a:extLst>
              <a:ext uri="{28A0092B-C50C-407E-A947-70E740481C1C}">
                <a14:useLocalDpi xmlns:a14="http://schemas.microsoft.com/office/drawing/2010/main" val="0"/>
              </a:ext>
            </a:extLst>
          </a:blip>
          <a:stretch>
            <a:fillRect/>
          </a:stretch>
        </p:blipFill>
        <p:spPr>
          <a:xfrm>
            <a:off x="652524" y="1421694"/>
            <a:ext cx="5799791" cy="5134883"/>
          </a:xfrm>
          <a:prstGeom prst="rect">
            <a:avLst/>
          </a:prstGeom>
        </p:spPr>
      </p:pic>
    </p:spTree>
    <p:extLst>
      <p:ext uri="{BB962C8B-B14F-4D97-AF65-F5344CB8AC3E}">
        <p14:creationId xmlns:p14="http://schemas.microsoft.com/office/powerpoint/2010/main" val="3185232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308324"/>
          </a:xfrm>
          <a:prstGeom prst="rect">
            <a:avLst/>
          </a:prstGeom>
          <a:noFill/>
        </p:spPr>
        <p:txBody>
          <a:bodyPr wrap="square">
            <a:spAutoFit/>
          </a:bodyPr>
          <a:lstStyle/>
          <a:p>
            <a:r>
              <a:rPr lang="en-US" sz="3600">
                <a:latin typeface="+mj-lt"/>
              </a:rPr>
              <a:t>Operator dalam bahasa pemrograman merupakan simbol yang dapat digunakan untuk melakukan suatu proses. Contohnya, operasi matematika seperti perkalian, pembagian, pengurangan, dan penjumlahan</a:t>
            </a:r>
          </a:p>
        </p:txBody>
      </p:sp>
    </p:spTree>
    <p:extLst>
      <p:ext uri="{BB962C8B-B14F-4D97-AF65-F5344CB8AC3E}">
        <p14:creationId xmlns:p14="http://schemas.microsoft.com/office/powerpoint/2010/main" val="31014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JENIS OPERATOR</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3416320"/>
          </a:xfrm>
          <a:prstGeom prst="rect">
            <a:avLst/>
          </a:prstGeom>
          <a:noFill/>
        </p:spPr>
        <p:txBody>
          <a:bodyPr wrap="square">
            <a:spAutoFit/>
          </a:bodyPr>
          <a:lstStyle/>
          <a:p>
            <a:pPr marL="742950" indent="-742950">
              <a:buFont typeface="+mj-lt"/>
              <a:buAutoNum type="arabicPeriod"/>
            </a:pPr>
            <a:r>
              <a:rPr lang="en-US" sz="3600">
                <a:latin typeface="+mj-lt"/>
              </a:rPr>
              <a:t>Operator Aritmatika</a:t>
            </a:r>
          </a:p>
          <a:p>
            <a:pPr marL="742950" indent="-742950">
              <a:buFont typeface="+mj-lt"/>
              <a:buAutoNum type="arabicPeriod"/>
            </a:pPr>
            <a:r>
              <a:rPr lang="en-US" sz="3600">
                <a:latin typeface="+mj-lt"/>
              </a:rPr>
              <a:t>Operator Penugasan</a:t>
            </a:r>
          </a:p>
          <a:p>
            <a:pPr marL="742950" indent="-742950">
              <a:buFont typeface="+mj-lt"/>
              <a:buAutoNum type="arabicPeriod"/>
            </a:pPr>
            <a:r>
              <a:rPr lang="en-US" sz="3600">
                <a:latin typeface="+mj-lt"/>
              </a:rPr>
              <a:t>Operator Perbandingan</a:t>
            </a:r>
          </a:p>
          <a:p>
            <a:pPr marL="742950" indent="-742950">
              <a:buFont typeface="+mj-lt"/>
              <a:buAutoNum type="arabicPeriod"/>
            </a:pPr>
            <a:r>
              <a:rPr lang="en-US" sz="3600">
                <a:latin typeface="+mj-lt"/>
              </a:rPr>
              <a:t>Operator Logika</a:t>
            </a:r>
          </a:p>
          <a:p>
            <a:pPr marL="742950" indent="-742950">
              <a:buFont typeface="+mj-lt"/>
              <a:buAutoNum type="arabicPeriod"/>
            </a:pPr>
            <a:r>
              <a:rPr lang="en-US" sz="3600">
                <a:latin typeface="+mj-lt"/>
              </a:rPr>
              <a:t>Operator Bitwise</a:t>
            </a:r>
          </a:p>
          <a:p>
            <a:pPr marL="742950" indent="-742950">
              <a:buFont typeface="+mj-lt"/>
              <a:buAutoNum type="arabicPeriod"/>
            </a:pPr>
            <a:r>
              <a:rPr lang="en-US" sz="3600">
                <a:latin typeface="+mj-lt"/>
              </a:rPr>
              <a:t>Operator Ternary</a:t>
            </a:r>
          </a:p>
        </p:txBody>
      </p:sp>
    </p:spTree>
    <p:extLst>
      <p:ext uri="{BB962C8B-B14F-4D97-AF65-F5344CB8AC3E}">
        <p14:creationId xmlns:p14="http://schemas.microsoft.com/office/powerpoint/2010/main" val="32255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ARITMATIKA</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Operator yang digunakan untuk melakukan operasi perhitungan matematika</a:t>
            </a:r>
          </a:p>
        </p:txBody>
      </p:sp>
      <p:pic>
        <p:nvPicPr>
          <p:cNvPr id="3" name="Picture 2">
            <a:extLst>
              <a:ext uri="{FF2B5EF4-FFF2-40B4-BE49-F238E27FC236}">
                <a16:creationId xmlns:a16="http://schemas.microsoft.com/office/drawing/2014/main" id="{13F07B5F-11ED-49D9-BCC3-C709DA60C32F}"/>
              </a:ext>
            </a:extLst>
          </p:cNvPr>
          <p:cNvPicPr>
            <a:picLocks noChangeAspect="1"/>
          </p:cNvPicPr>
          <p:nvPr/>
        </p:nvPicPr>
        <p:blipFill>
          <a:blip r:embed="rId3"/>
          <a:stretch>
            <a:fillRect/>
          </a:stretch>
        </p:blipFill>
        <p:spPr>
          <a:xfrm>
            <a:off x="700826" y="2586037"/>
            <a:ext cx="8641598" cy="3823907"/>
          </a:xfrm>
          <a:prstGeom prst="rect">
            <a:avLst/>
          </a:prstGeom>
        </p:spPr>
      </p:pic>
    </p:spTree>
    <p:extLst>
      <p:ext uri="{BB962C8B-B14F-4D97-AF65-F5344CB8AC3E}">
        <p14:creationId xmlns:p14="http://schemas.microsoft.com/office/powerpoint/2010/main" val="322426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VARIABEL</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41610" y="2061474"/>
            <a:ext cx="10727752" cy="1754326"/>
          </a:xfrm>
          <a:prstGeom prst="rect">
            <a:avLst/>
          </a:prstGeom>
          <a:noFill/>
        </p:spPr>
        <p:txBody>
          <a:bodyPr wrap="square">
            <a:spAutoFit/>
          </a:bodyPr>
          <a:lstStyle/>
          <a:p>
            <a:r>
              <a:rPr lang="en-US" sz="3600">
                <a:latin typeface="+mj-lt"/>
              </a:rPr>
              <a:t>Variabel merupakan sebuah container yang digunakan untuk menyimpan suatu nilai secara sementara pada sebuah program dengan tipe data tertentu.</a:t>
            </a:r>
            <a:endParaRPr lang="en-US" sz="3600" dirty="0">
              <a:latin typeface="+mj-lt"/>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PENUGASAN</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Operator yang digunakan untuk memberikan sebuah nilai kedalam variabel (assignment operator)</a:t>
            </a:r>
          </a:p>
        </p:txBody>
      </p:sp>
      <p:pic>
        <p:nvPicPr>
          <p:cNvPr id="4" name="Picture 3">
            <a:extLst>
              <a:ext uri="{FF2B5EF4-FFF2-40B4-BE49-F238E27FC236}">
                <a16:creationId xmlns:a16="http://schemas.microsoft.com/office/drawing/2014/main" id="{82109BD3-F969-4E86-8B06-6D9E0945659B}"/>
              </a:ext>
            </a:extLst>
          </p:cNvPr>
          <p:cNvPicPr>
            <a:picLocks noChangeAspect="1"/>
          </p:cNvPicPr>
          <p:nvPr/>
        </p:nvPicPr>
        <p:blipFill>
          <a:blip r:embed="rId3"/>
          <a:stretch>
            <a:fillRect/>
          </a:stretch>
        </p:blipFill>
        <p:spPr>
          <a:xfrm>
            <a:off x="670304" y="2484887"/>
            <a:ext cx="8113027" cy="3581062"/>
          </a:xfrm>
          <a:prstGeom prst="rect">
            <a:avLst/>
          </a:prstGeom>
        </p:spPr>
      </p:pic>
    </p:spTree>
    <p:extLst>
      <p:ext uri="{BB962C8B-B14F-4D97-AF65-F5344CB8AC3E}">
        <p14:creationId xmlns:p14="http://schemas.microsoft.com/office/powerpoint/2010/main" val="1309681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PERBANDINGAN</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754326"/>
          </a:xfrm>
          <a:prstGeom prst="rect">
            <a:avLst/>
          </a:prstGeom>
          <a:noFill/>
        </p:spPr>
        <p:txBody>
          <a:bodyPr wrap="square">
            <a:spAutoFit/>
          </a:bodyPr>
          <a:lstStyle/>
          <a:p>
            <a:r>
              <a:rPr lang="en-US" sz="3600">
                <a:latin typeface="+mj-lt"/>
              </a:rPr>
              <a:t>Operator yang digunakan untuk membandingkan antara beberapa kondisi. Nilai yang dihasilkan adalah boolean yaitu berupa true atau false </a:t>
            </a:r>
          </a:p>
        </p:txBody>
      </p:sp>
      <p:pic>
        <p:nvPicPr>
          <p:cNvPr id="3" name="Picture 2">
            <a:extLst>
              <a:ext uri="{FF2B5EF4-FFF2-40B4-BE49-F238E27FC236}">
                <a16:creationId xmlns:a16="http://schemas.microsoft.com/office/drawing/2014/main" id="{7E33E789-3E77-475F-B324-D525518F144F}"/>
              </a:ext>
            </a:extLst>
          </p:cNvPr>
          <p:cNvPicPr>
            <a:picLocks noChangeAspect="1"/>
          </p:cNvPicPr>
          <p:nvPr/>
        </p:nvPicPr>
        <p:blipFill>
          <a:blip r:embed="rId3"/>
          <a:stretch>
            <a:fillRect/>
          </a:stretch>
        </p:blipFill>
        <p:spPr>
          <a:xfrm>
            <a:off x="647900" y="3053709"/>
            <a:ext cx="6602906" cy="3358798"/>
          </a:xfrm>
          <a:prstGeom prst="rect">
            <a:avLst/>
          </a:prstGeom>
        </p:spPr>
      </p:pic>
    </p:spTree>
    <p:extLst>
      <p:ext uri="{BB962C8B-B14F-4D97-AF65-F5344CB8AC3E}">
        <p14:creationId xmlns:p14="http://schemas.microsoft.com/office/powerpoint/2010/main" val="3362325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LOGIKA</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Operator logika adalah operator yang mempunyai nilai kebenaran sesuai dengan kaidah matematis</a:t>
            </a:r>
          </a:p>
        </p:txBody>
      </p:sp>
      <p:pic>
        <p:nvPicPr>
          <p:cNvPr id="4" name="Picture 3">
            <a:extLst>
              <a:ext uri="{FF2B5EF4-FFF2-40B4-BE49-F238E27FC236}">
                <a16:creationId xmlns:a16="http://schemas.microsoft.com/office/drawing/2014/main" id="{87454E29-9B8F-4555-9A09-C3EE9AF29C7C}"/>
              </a:ext>
            </a:extLst>
          </p:cNvPr>
          <p:cNvPicPr>
            <a:picLocks noChangeAspect="1"/>
          </p:cNvPicPr>
          <p:nvPr/>
        </p:nvPicPr>
        <p:blipFill>
          <a:blip r:embed="rId3"/>
          <a:stretch>
            <a:fillRect/>
          </a:stretch>
        </p:blipFill>
        <p:spPr>
          <a:xfrm>
            <a:off x="683183" y="2560887"/>
            <a:ext cx="10354447" cy="3072766"/>
          </a:xfrm>
          <a:prstGeom prst="rect">
            <a:avLst/>
          </a:prstGeom>
        </p:spPr>
      </p:pic>
    </p:spTree>
    <p:extLst>
      <p:ext uri="{BB962C8B-B14F-4D97-AF65-F5344CB8AC3E}">
        <p14:creationId xmlns:p14="http://schemas.microsoft.com/office/powerpoint/2010/main" val="2807850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BITWISE</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Operator yang digunakan untuk operasi bit (biner), berlaku untuk data int, long, short, char, dan byte</a:t>
            </a:r>
          </a:p>
        </p:txBody>
      </p:sp>
      <p:pic>
        <p:nvPicPr>
          <p:cNvPr id="3" name="Picture 2">
            <a:extLst>
              <a:ext uri="{FF2B5EF4-FFF2-40B4-BE49-F238E27FC236}">
                <a16:creationId xmlns:a16="http://schemas.microsoft.com/office/drawing/2014/main" id="{35BB8E13-B7DE-4264-89AA-0628A574951D}"/>
              </a:ext>
            </a:extLst>
          </p:cNvPr>
          <p:cNvPicPr>
            <a:picLocks noChangeAspect="1"/>
          </p:cNvPicPr>
          <p:nvPr/>
        </p:nvPicPr>
        <p:blipFill>
          <a:blip r:embed="rId3"/>
          <a:stretch>
            <a:fillRect/>
          </a:stretch>
        </p:blipFill>
        <p:spPr>
          <a:xfrm>
            <a:off x="618185" y="2424676"/>
            <a:ext cx="5875903" cy="3820066"/>
          </a:xfrm>
          <a:prstGeom prst="rect">
            <a:avLst/>
          </a:prstGeom>
        </p:spPr>
      </p:pic>
    </p:spTree>
    <p:extLst>
      <p:ext uri="{BB962C8B-B14F-4D97-AF65-F5344CB8AC3E}">
        <p14:creationId xmlns:p14="http://schemas.microsoft.com/office/powerpoint/2010/main" val="1166637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OPERATOR TERNARY</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1200329"/>
          </a:xfrm>
          <a:prstGeom prst="rect">
            <a:avLst/>
          </a:prstGeom>
          <a:noFill/>
        </p:spPr>
        <p:txBody>
          <a:bodyPr wrap="square">
            <a:spAutoFit/>
          </a:bodyPr>
          <a:lstStyle/>
          <a:p>
            <a:r>
              <a:rPr lang="en-US" sz="3600">
                <a:latin typeface="+mj-lt"/>
              </a:rPr>
              <a:t>Operator kondisional yang menggunakan tanda tanya (?) dan titik dua (</a:t>
            </a:r>
            <a:r>
              <a:rPr lang="en-US" sz="3600">
                <a:latin typeface="+mj-lt"/>
                <a:sym typeface="Wingdings" panose="05000000000000000000" pitchFamily="2" charset="2"/>
              </a:rPr>
              <a:t>:) sebagai pemisah pilihan jawabannya</a:t>
            </a:r>
            <a:endParaRPr lang="en-US" sz="3600">
              <a:latin typeface="+mj-lt"/>
            </a:endParaRPr>
          </a:p>
        </p:txBody>
      </p:sp>
      <p:pic>
        <p:nvPicPr>
          <p:cNvPr id="9" name="Picture 8">
            <a:extLst>
              <a:ext uri="{FF2B5EF4-FFF2-40B4-BE49-F238E27FC236}">
                <a16:creationId xmlns:a16="http://schemas.microsoft.com/office/drawing/2014/main" id="{01761149-BD36-4C51-9B4A-787A8F7ECF25}"/>
              </a:ext>
            </a:extLst>
          </p:cNvPr>
          <p:cNvPicPr/>
          <p:nvPr/>
        </p:nvPicPr>
        <p:blipFill>
          <a:blip r:embed="rId3"/>
          <a:stretch>
            <a:fillRect/>
          </a:stretch>
        </p:blipFill>
        <p:spPr>
          <a:xfrm>
            <a:off x="1893153" y="2872578"/>
            <a:ext cx="7346069" cy="2904260"/>
          </a:xfrm>
          <a:prstGeom prst="rect">
            <a:avLst/>
          </a:prstGeom>
        </p:spPr>
      </p:pic>
    </p:spTree>
    <p:extLst>
      <p:ext uri="{BB962C8B-B14F-4D97-AF65-F5344CB8AC3E}">
        <p14:creationId xmlns:p14="http://schemas.microsoft.com/office/powerpoint/2010/main" val="483713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a:xfrm>
            <a:off x="521207" y="448056"/>
            <a:ext cx="7734151" cy="640080"/>
          </a:xfrm>
        </p:spPr>
        <p:txBody>
          <a:bodyPr>
            <a:noAutofit/>
          </a:bodyPr>
          <a:lstStyle/>
          <a:p>
            <a:r>
              <a:rPr lang="en-US"/>
              <a:t>LATIHAN</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21207" y="1224347"/>
            <a:ext cx="10727752" cy="2862322"/>
          </a:xfrm>
          <a:prstGeom prst="rect">
            <a:avLst/>
          </a:prstGeom>
          <a:noFill/>
        </p:spPr>
        <p:txBody>
          <a:bodyPr wrap="square">
            <a:spAutoFit/>
          </a:bodyPr>
          <a:lstStyle/>
          <a:p>
            <a:r>
              <a:rPr lang="en-US" sz="3600">
                <a:latin typeface="+mj-lt"/>
              </a:rPr>
              <a:t>Seorang anak pergi ke toko membawa uang Rp 50.000 untuk membeli mainan. Sesampainya di toko ternyata mainan yang akan dibeli harganya Rp 55.000. Implementasikan kedalam kode program menggunakan operator ternary</a:t>
            </a:r>
          </a:p>
        </p:txBody>
      </p:sp>
    </p:spTree>
    <p:extLst>
      <p:ext uri="{BB962C8B-B14F-4D97-AF65-F5344CB8AC3E}">
        <p14:creationId xmlns:p14="http://schemas.microsoft.com/office/powerpoint/2010/main" val="26463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870786" y="1041922"/>
            <a:ext cx="1740078" cy="640080"/>
          </a:xfrm>
        </p:spPr>
        <p:txBody>
          <a:bodyPr>
            <a:normAutofit/>
          </a:bodyPr>
          <a:lstStyle/>
          <a:p>
            <a:r>
              <a:rPr lang="en-US" dirty="0">
                <a:latin typeface="Segoe UI Light" panose="020B0502040204020203" pitchFamily="34" charset="0"/>
                <a:cs typeface="Segoe UI Light" panose="020B0502040204020203" pitchFamily="34" charset="0"/>
              </a:rPr>
              <a:t>SELESAI</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VARIABEL</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41610" y="2061474"/>
            <a:ext cx="10727752" cy="2862322"/>
          </a:xfrm>
          <a:prstGeom prst="rect">
            <a:avLst/>
          </a:prstGeom>
          <a:noFill/>
        </p:spPr>
        <p:txBody>
          <a:bodyPr wrap="square">
            <a:spAutoFit/>
          </a:bodyPr>
          <a:lstStyle/>
          <a:p>
            <a:r>
              <a:rPr lang="en-US" sz="3600">
                <a:latin typeface="+mj-lt"/>
              </a:rPr>
              <a:t>Secara teknis, variabel merujuk ke sebuah alamat di memori komputer. Ketika membuat sebuah variabel, maka satu ‘slot’ memory akan disiapkan untuk menampung nilai tersebut. Setiap variabel memiliki nama yang dipakai sebagai identitas dari variabel itu.</a:t>
            </a:r>
            <a:endParaRPr lang="en-US" sz="3600" dirty="0">
              <a:latin typeface="+mj-lt"/>
            </a:endParaRPr>
          </a:p>
        </p:txBody>
      </p:sp>
    </p:spTree>
    <p:extLst>
      <p:ext uri="{BB962C8B-B14F-4D97-AF65-F5344CB8AC3E}">
        <p14:creationId xmlns:p14="http://schemas.microsoft.com/office/powerpoint/2010/main" val="431548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VARIABEL</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41610" y="2061474"/>
            <a:ext cx="10727752" cy="2308324"/>
          </a:xfrm>
          <a:prstGeom prst="rect">
            <a:avLst/>
          </a:prstGeom>
          <a:noFill/>
        </p:spPr>
        <p:txBody>
          <a:bodyPr wrap="square">
            <a:spAutoFit/>
          </a:bodyPr>
          <a:lstStyle/>
          <a:p>
            <a:r>
              <a:rPr lang="en-US" sz="3600">
                <a:latin typeface="+mj-lt"/>
              </a:rPr>
              <a:t>Variabel dapat dianalogikan sebagai box (kotak) untuk menyimpan barang. Setiap box(kotak) mempunyai jenis masing-masing sesuai dengan jenis barang yang dapat disimpan.</a:t>
            </a:r>
            <a:endParaRPr lang="en-US" sz="3600" dirty="0">
              <a:latin typeface="+mj-lt"/>
            </a:endParaRPr>
          </a:p>
        </p:txBody>
      </p:sp>
    </p:spTree>
    <p:extLst>
      <p:ext uri="{BB962C8B-B14F-4D97-AF65-F5344CB8AC3E}">
        <p14:creationId xmlns:p14="http://schemas.microsoft.com/office/powerpoint/2010/main" val="1154598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200068" y="321174"/>
            <a:ext cx="1991932" cy="1954980"/>
          </a:xfrm>
          <a:prstGeom prst="rect">
            <a:avLst/>
          </a:prstGeom>
        </p:spPr>
      </p:pic>
      <p:sp>
        <p:nvSpPr>
          <p:cNvPr id="8" name="Title 7"/>
          <p:cNvSpPr>
            <a:spLocks noGrp="1"/>
          </p:cNvSpPr>
          <p:nvPr>
            <p:ph type="title"/>
          </p:nvPr>
        </p:nvSpPr>
        <p:spPr/>
        <p:txBody>
          <a:bodyPr>
            <a:noAutofit/>
          </a:bodyPr>
          <a:lstStyle/>
          <a:p>
            <a:r>
              <a:rPr lang="en-US"/>
              <a:t>VARIABEL</a:t>
            </a:r>
            <a:endParaRPr lang="en-US"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275E42FC-48B5-4F55-BD2E-928A17147A43}"/>
              </a:ext>
            </a:extLst>
          </p:cNvPr>
          <p:cNvPicPr>
            <a:picLocks noChangeAspect="1"/>
          </p:cNvPicPr>
          <p:nvPr/>
        </p:nvPicPr>
        <p:blipFill>
          <a:blip r:embed="rId3"/>
          <a:stretch>
            <a:fillRect/>
          </a:stretch>
        </p:blipFill>
        <p:spPr>
          <a:xfrm>
            <a:off x="603245" y="1298664"/>
            <a:ext cx="4122765" cy="2486179"/>
          </a:xfrm>
          <a:prstGeom prst="rect">
            <a:avLst/>
          </a:prstGeom>
        </p:spPr>
      </p:pic>
      <p:pic>
        <p:nvPicPr>
          <p:cNvPr id="5" name="Picture 4">
            <a:extLst>
              <a:ext uri="{FF2B5EF4-FFF2-40B4-BE49-F238E27FC236}">
                <a16:creationId xmlns:a16="http://schemas.microsoft.com/office/drawing/2014/main" id="{42CB470D-9908-4A31-ABE8-E3F248D7FF4A}"/>
              </a:ext>
            </a:extLst>
          </p:cNvPr>
          <p:cNvPicPr>
            <a:picLocks noChangeAspect="1"/>
          </p:cNvPicPr>
          <p:nvPr/>
        </p:nvPicPr>
        <p:blipFill>
          <a:blip r:embed="rId4"/>
          <a:stretch>
            <a:fillRect/>
          </a:stretch>
        </p:blipFill>
        <p:spPr>
          <a:xfrm>
            <a:off x="4996751" y="1301824"/>
            <a:ext cx="4245436" cy="2483019"/>
          </a:xfrm>
          <a:prstGeom prst="rect">
            <a:avLst/>
          </a:prstGeom>
        </p:spPr>
      </p:pic>
      <p:pic>
        <p:nvPicPr>
          <p:cNvPr id="10" name="Picture 9">
            <a:extLst>
              <a:ext uri="{FF2B5EF4-FFF2-40B4-BE49-F238E27FC236}">
                <a16:creationId xmlns:a16="http://schemas.microsoft.com/office/drawing/2014/main" id="{28BC0B5F-F17C-4A7C-9291-1DB439412DA0}"/>
              </a:ext>
            </a:extLst>
          </p:cNvPr>
          <p:cNvPicPr>
            <a:picLocks noChangeAspect="1"/>
          </p:cNvPicPr>
          <p:nvPr/>
        </p:nvPicPr>
        <p:blipFill>
          <a:blip r:embed="rId5"/>
          <a:stretch>
            <a:fillRect/>
          </a:stretch>
        </p:blipFill>
        <p:spPr>
          <a:xfrm>
            <a:off x="2831290" y="3995371"/>
            <a:ext cx="4122765" cy="2438194"/>
          </a:xfrm>
          <a:prstGeom prst="rect">
            <a:avLst/>
          </a:prstGeom>
        </p:spPr>
      </p:pic>
    </p:spTree>
    <p:extLst>
      <p:ext uri="{BB962C8B-B14F-4D97-AF65-F5344CB8AC3E}">
        <p14:creationId xmlns:p14="http://schemas.microsoft.com/office/powerpoint/2010/main" val="170069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200068" y="321174"/>
            <a:ext cx="1991932" cy="1954980"/>
          </a:xfrm>
          <a:prstGeom prst="rect">
            <a:avLst/>
          </a:prstGeom>
        </p:spPr>
      </p:pic>
      <p:sp>
        <p:nvSpPr>
          <p:cNvPr id="8" name="Title 7"/>
          <p:cNvSpPr>
            <a:spLocks noGrp="1"/>
          </p:cNvSpPr>
          <p:nvPr>
            <p:ph type="title"/>
          </p:nvPr>
        </p:nvSpPr>
        <p:spPr/>
        <p:txBody>
          <a:bodyPr>
            <a:noAutofit/>
          </a:bodyPr>
          <a:lstStyle/>
          <a:p>
            <a:r>
              <a:rPr lang="en-US"/>
              <a:t>VARIABEL</a:t>
            </a: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60598FC6-CAF8-478A-8A1A-B871CAEFE32F}"/>
              </a:ext>
            </a:extLst>
          </p:cNvPr>
          <p:cNvPicPr>
            <a:picLocks noChangeAspect="1"/>
          </p:cNvPicPr>
          <p:nvPr/>
        </p:nvPicPr>
        <p:blipFill>
          <a:blip r:embed="rId3"/>
          <a:stretch>
            <a:fillRect/>
          </a:stretch>
        </p:blipFill>
        <p:spPr>
          <a:xfrm>
            <a:off x="2407922" y="1508036"/>
            <a:ext cx="6391275" cy="4743450"/>
          </a:xfrm>
          <a:prstGeom prst="rect">
            <a:avLst/>
          </a:prstGeom>
        </p:spPr>
      </p:pic>
    </p:spTree>
    <p:extLst>
      <p:ext uri="{BB962C8B-B14F-4D97-AF65-F5344CB8AC3E}">
        <p14:creationId xmlns:p14="http://schemas.microsoft.com/office/powerpoint/2010/main" val="3268627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200068" y="321174"/>
            <a:ext cx="1991932" cy="1954980"/>
          </a:xfrm>
          <a:prstGeom prst="rect">
            <a:avLst/>
          </a:prstGeom>
        </p:spPr>
      </p:pic>
      <p:sp>
        <p:nvSpPr>
          <p:cNvPr id="8" name="Title 7"/>
          <p:cNvSpPr>
            <a:spLocks noGrp="1"/>
          </p:cNvSpPr>
          <p:nvPr>
            <p:ph type="title"/>
          </p:nvPr>
        </p:nvSpPr>
        <p:spPr/>
        <p:txBody>
          <a:bodyPr>
            <a:noAutofit/>
          </a:bodyPr>
          <a:lstStyle/>
          <a:p>
            <a:r>
              <a:rPr lang="en-US"/>
              <a:t>ATURAN PENAMAAN VARIABEL</a:t>
            </a:r>
            <a:endParaRPr lang="en-US"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0DE0D25-FA92-492D-9BA6-CE64DDCDCAF6}"/>
              </a:ext>
            </a:extLst>
          </p:cNvPr>
          <p:cNvSpPr txBox="1"/>
          <p:nvPr/>
        </p:nvSpPr>
        <p:spPr>
          <a:xfrm>
            <a:off x="541610" y="2061474"/>
            <a:ext cx="10727752" cy="3046988"/>
          </a:xfrm>
          <a:prstGeom prst="rect">
            <a:avLst/>
          </a:prstGeom>
          <a:noFill/>
        </p:spPr>
        <p:txBody>
          <a:bodyPr wrap="square">
            <a:spAutoFit/>
          </a:bodyPr>
          <a:lstStyle/>
          <a:p>
            <a:pPr marL="571500" indent="-571500">
              <a:buFont typeface="Wingdings" panose="05000000000000000000" pitchFamily="2" charset="2"/>
              <a:buChar char="ü"/>
            </a:pPr>
            <a:r>
              <a:rPr lang="en-US" sz="3200">
                <a:latin typeface="+mj-lt"/>
              </a:rPr>
              <a:t>Variabel bisa terdiri dari huruf, angka dan karakter underscore / garis bawah ( _ ).</a:t>
            </a:r>
          </a:p>
          <a:p>
            <a:pPr marL="571500" indent="-571500">
              <a:buFont typeface="Wingdings" panose="05000000000000000000" pitchFamily="2" charset="2"/>
              <a:buChar char="ü"/>
            </a:pPr>
            <a:r>
              <a:rPr lang="en-US" sz="3200">
                <a:latin typeface="+mj-lt"/>
              </a:rPr>
              <a:t>Karakter pertama dari variabel hanya boleh berupa huruf dan underscore ( _ ), tidak bisa berupa angka</a:t>
            </a:r>
          </a:p>
          <a:p>
            <a:pPr marL="571500" indent="-571500">
              <a:buFont typeface="Wingdings" panose="05000000000000000000" pitchFamily="2" charset="2"/>
              <a:buChar char="ü"/>
            </a:pPr>
            <a:r>
              <a:rPr lang="en-US" sz="3200">
                <a:latin typeface="+mj-lt"/>
              </a:rPr>
              <a:t>Tidak diperbolehkan menggunakan reserved keyword</a:t>
            </a:r>
          </a:p>
          <a:p>
            <a:pPr marL="571500" indent="-571500">
              <a:buFont typeface="Wingdings" panose="05000000000000000000" pitchFamily="2" charset="2"/>
              <a:buChar char="ü"/>
            </a:pPr>
            <a:r>
              <a:rPr lang="en-US" sz="3200">
                <a:latin typeface="+mj-lt"/>
              </a:rPr>
              <a:t>Tidak diperbolehkan menggunakan spasi</a:t>
            </a:r>
            <a:endParaRPr lang="en-US" sz="3200" dirty="0">
              <a:latin typeface="+mj-lt"/>
            </a:endParaRPr>
          </a:p>
        </p:txBody>
      </p:sp>
    </p:spTree>
    <p:extLst>
      <p:ext uri="{BB962C8B-B14F-4D97-AF65-F5344CB8AC3E}">
        <p14:creationId xmlns:p14="http://schemas.microsoft.com/office/powerpoint/2010/main" val="183966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200068" y="321174"/>
            <a:ext cx="1991932" cy="1954980"/>
          </a:xfrm>
          <a:prstGeom prst="rect">
            <a:avLst/>
          </a:prstGeom>
        </p:spPr>
      </p:pic>
      <p:sp>
        <p:nvSpPr>
          <p:cNvPr id="8" name="Title 7"/>
          <p:cNvSpPr>
            <a:spLocks noGrp="1"/>
          </p:cNvSpPr>
          <p:nvPr>
            <p:ph type="title"/>
          </p:nvPr>
        </p:nvSpPr>
        <p:spPr/>
        <p:txBody>
          <a:bodyPr>
            <a:noAutofit/>
          </a:bodyPr>
          <a:lstStyle/>
          <a:p>
            <a:r>
              <a:rPr lang="en-US"/>
              <a:t>KONSTANTA</a:t>
            </a:r>
            <a:endParaRPr lang="en-US" dirty="0">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A0DE0D25-FA92-492D-9BA6-CE64DDCDCAF6}"/>
              </a:ext>
            </a:extLst>
          </p:cNvPr>
          <p:cNvSpPr txBox="1"/>
          <p:nvPr/>
        </p:nvSpPr>
        <p:spPr>
          <a:xfrm>
            <a:off x="541610" y="2061474"/>
            <a:ext cx="10727752" cy="2554545"/>
          </a:xfrm>
          <a:prstGeom prst="rect">
            <a:avLst/>
          </a:prstGeom>
          <a:noFill/>
        </p:spPr>
        <p:txBody>
          <a:bodyPr wrap="square">
            <a:spAutoFit/>
          </a:bodyPr>
          <a:lstStyle/>
          <a:p>
            <a:r>
              <a:rPr lang="en-US" sz="3200">
                <a:latin typeface="+mj-lt"/>
              </a:rPr>
              <a:t>Konstanta adalah sebuah tempat atau container dari suatu nilai. Sesuai dengan namanya, nilai dari konstanta bersifat tetap (konstan) dan tidak bisa diubah sepanjang program berjalan. Inilah yang menjadi pembeda dari konstanta dengan variabel.</a:t>
            </a:r>
            <a:endParaRPr lang="en-US" sz="3200" dirty="0">
              <a:latin typeface="+mj-lt"/>
            </a:endParaRPr>
          </a:p>
        </p:txBody>
      </p:sp>
    </p:spTree>
    <p:extLst>
      <p:ext uri="{BB962C8B-B14F-4D97-AF65-F5344CB8AC3E}">
        <p14:creationId xmlns:p14="http://schemas.microsoft.com/office/powerpoint/2010/main" val="2708070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B79A2-CE92-4392-AB37-818D2B1626BA}"/>
              </a:ext>
            </a:extLst>
          </p:cNvPr>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426625" y="321173"/>
            <a:ext cx="2765375" cy="2714075"/>
          </a:xfrm>
          <a:prstGeom prst="rect">
            <a:avLst/>
          </a:prstGeom>
        </p:spPr>
      </p:pic>
      <p:sp>
        <p:nvSpPr>
          <p:cNvPr id="8" name="Title 7"/>
          <p:cNvSpPr>
            <a:spLocks noGrp="1"/>
          </p:cNvSpPr>
          <p:nvPr>
            <p:ph type="title"/>
          </p:nvPr>
        </p:nvSpPr>
        <p:spPr/>
        <p:txBody>
          <a:bodyPr>
            <a:noAutofit/>
          </a:bodyPr>
          <a:lstStyle/>
          <a:p>
            <a:r>
              <a:rPr lang="en-US"/>
              <a:t>TIPE DATA</a:t>
            </a:r>
            <a:endParaRPr lang="en-US" dirty="0">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644CC7AB-F61C-4AF7-96A3-A4DB30C15BB4}"/>
              </a:ext>
            </a:extLst>
          </p:cNvPr>
          <p:cNvSpPr txBox="1"/>
          <p:nvPr/>
        </p:nvSpPr>
        <p:spPr>
          <a:xfrm>
            <a:off x="541610" y="2061474"/>
            <a:ext cx="10727752" cy="2862322"/>
          </a:xfrm>
          <a:prstGeom prst="rect">
            <a:avLst/>
          </a:prstGeom>
          <a:noFill/>
        </p:spPr>
        <p:txBody>
          <a:bodyPr wrap="square">
            <a:spAutoFit/>
          </a:bodyPr>
          <a:lstStyle/>
          <a:p>
            <a:r>
              <a:rPr lang="en-US" sz="3600">
                <a:latin typeface="+mj-lt"/>
              </a:rPr>
              <a:t>Tipe data adalah suatu kelompok yang mempunyai jenis-jenis tertentu. Dengan kata lain, tipe data adalah sebuah cara yang digunakan untuk menentukan jenis suatu data, kata lain dari hal ini ialah "deklarasi variabel".</a:t>
            </a:r>
            <a:endParaRPr lang="en-US" sz="3600" dirty="0">
              <a:latin typeface="+mj-lt"/>
            </a:endParaRPr>
          </a:p>
        </p:txBody>
      </p:sp>
    </p:spTree>
    <p:extLst>
      <p:ext uri="{BB962C8B-B14F-4D97-AF65-F5344CB8AC3E}">
        <p14:creationId xmlns:p14="http://schemas.microsoft.com/office/powerpoint/2010/main" val="846592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{4E94FB5C-1CA9-4B52-B2F2-B95987241056}tf10001108_win32</Template>
  <TotalTime>3730</TotalTime>
  <Words>559</Words>
  <Application>Microsoft Office PowerPoint</Application>
  <PresentationFormat>Widescreen</PresentationFormat>
  <Paragraphs>71</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 UI</vt:lpstr>
      <vt:lpstr>Segoe UI Light</vt:lpstr>
      <vt:lpstr>Wingdings</vt:lpstr>
      <vt:lpstr>WelcomeDoc</vt:lpstr>
      <vt:lpstr>Struktur Data</vt:lpstr>
      <vt:lpstr>VARIABEL</vt:lpstr>
      <vt:lpstr>VARIABEL</vt:lpstr>
      <vt:lpstr>VARIABEL</vt:lpstr>
      <vt:lpstr>VARIABEL</vt:lpstr>
      <vt:lpstr>VARIABEL</vt:lpstr>
      <vt:lpstr>ATURAN PENAMAAN VARIABEL</vt:lpstr>
      <vt:lpstr>KONSTANTA</vt:lpstr>
      <vt:lpstr>TIPE DATA</vt:lpstr>
      <vt:lpstr>TIPE DATA</vt:lpstr>
      <vt:lpstr>TIPE DATA PRIMITIVE</vt:lpstr>
      <vt:lpstr>TIPE DATA REFERENCE</vt:lpstr>
      <vt:lpstr>JENIS VARIABEL BERDASARKAN RUANG LINGKUP</vt:lpstr>
      <vt:lpstr>CLASS/MEMBER VARIABLE</vt:lpstr>
      <vt:lpstr>LOCAL VARIABLE</vt:lpstr>
      <vt:lpstr>CONTOH</vt:lpstr>
      <vt:lpstr>OPERATOR</vt:lpstr>
      <vt:lpstr>JENIS OPERATOR</vt:lpstr>
      <vt:lpstr>OPERATOR ARITMATIKA</vt:lpstr>
      <vt:lpstr>OPERATOR PENUGASAN</vt:lpstr>
      <vt:lpstr>OPERATOR PERBANDINGAN</vt:lpstr>
      <vt:lpstr>OPERATOR LOGIKA</vt:lpstr>
      <vt:lpstr>OPERATOR BITWISE</vt:lpstr>
      <vt:lpstr>OPERATOR TERNARY</vt:lpstr>
      <vt:lpstr>LATIHAN</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Perancangan Sistem</dc:title>
  <dc:creator>aluns_000</dc:creator>
  <cp:keywords/>
  <cp:lastModifiedBy>aluns_000</cp:lastModifiedBy>
  <cp:revision>34</cp:revision>
  <dcterms:created xsi:type="dcterms:W3CDTF">2020-10-07T02:02:11Z</dcterms:created>
  <dcterms:modified xsi:type="dcterms:W3CDTF">2022-03-02T01:30:56Z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