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League Spartan" panose="020B0604020202020204" charset="0"/>
      <p:regular r:id="rId23"/>
      <p:bold r:id="rId24"/>
    </p:embeddedFont>
    <p:embeddedFont>
      <p:font typeface="Open Sans" panose="020B0604020202020204" pitchFamily="34" charset="0"/>
      <p:regular r:id="rId25"/>
      <p:bold r:id="rId26"/>
      <p:italic r:id="rId27"/>
      <p:boldItalic r:id="rId28"/>
    </p:embeddedFont>
    <p:embeddedFont>
      <p:font typeface="Open Sans ExtraBold" panose="020B0906030804020204"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cjb+2HMzSga0GscKuS8fLxOBl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1D0E44-FBC0-40A1-838E-59A13B0E2088}">
  <a:tblStyle styleId="{C41D0E44-FBC0-40A1-838E-59A13B0E208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61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rot="-5684479">
            <a:off x="14695182" y="6516833"/>
            <a:ext cx="5137453" cy="4804757"/>
          </a:xfrm>
          <a:custGeom>
            <a:avLst/>
            <a:gdLst/>
            <a:ahLst/>
            <a:cxnLst/>
            <a:rect l="l" t="t" r="r" b="b"/>
            <a:pathLst>
              <a:path w="5137453" h="4804757" extrusionOk="0">
                <a:moveTo>
                  <a:pt x="0" y="0"/>
                </a:moveTo>
                <a:lnTo>
                  <a:pt x="5137453" y="0"/>
                </a:lnTo>
                <a:lnTo>
                  <a:pt x="5137453" y="4804757"/>
                </a:lnTo>
                <a:lnTo>
                  <a:pt x="0" y="480475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
          <p:cNvSpPr/>
          <p:nvPr/>
        </p:nvSpPr>
        <p:spPr>
          <a:xfrm rot="5400000">
            <a:off x="-1210660" y="-989201"/>
            <a:ext cx="5619589" cy="5255670"/>
          </a:xfrm>
          <a:custGeom>
            <a:avLst/>
            <a:gdLst/>
            <a:ahLst/>
            <a:cxnLst/>
            <a:rect l="l" t="t" r="r" b="b"/>
            <a:pathLst>
              <a:path w="5619589" h="5255670" extrusionOk="0">
                <a:moveTo>
                  <a:pt x="0" y="0"/>
                </a:moveTo>
                <a:lnTo>
                  <a:pt x="5619589" y="0"/>
                </a:lnTo>
                <a:lnTo>
                  <a:pt x="5619589" y="5255669"/>
                </a:lnTo>
                <a:lnTo>
                  <a:pt x="0" y="525566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rot="1816550">
            <a:off x="-1712897" y="8499236"/>
            <a:ext cx="8718707" cy="3760358"/>
          </a:xfrm>
          <a:custGeom>
            <a:avLst/>
            <a:gdLst/>
            <a:ahLst/>
            <a:cxnLst/>
            <a:rect l="l" t="t" r="r" b="b"/>
            <a:pathLst>
              <a:path w="8718707" h="3760358" extrusionOk="0">
                <a:moveTo>
                  <a:pt x="0" y="0"/>
                </a:moveTo>
                <a:lnTo>
                  <a:pt x="8718708" y="0"/>
                </a:lnTo>
                <a:lnTo>
                  <a:pt x="8718708" y="3760358"/>
                </a:lnTo>
                <a:lnTo>
                  <a:pt x="0" y="376035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p:nvPr/>
        </p:nvSpPr>
        <p:spPr>
          <a:xfrm rot="-8277046">
            <a:off x="12472299" y="-847192"/>
            <a:ext cx="8698829" cy="3751785"/>
          </a:xfrm>
          <a:custGeom>
            <a:avLst/>
            <a:gdLst/>
            <a:ahLst/>
            <a:cxnLst/>
            <a:rect l="l" t="t" r="r" b="b"/>
            <a:pathLst>
              <a:path w="8698829" h="3751785" extrusionOk="0">
                <a:moveTo>
                  <a:pt x="0" y="0"/>
                </a:moveTo>
                <a:lnTo>
                  <a:pt x="8698829" y="0"/>
                </a:lnTo>
                <a:lnTo>
                  <a:pt x="8698829" y="3751784"/>
                </a:lnTo>
                <a:lnTo>
                  <a:pt x="0" y="3751784"/>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
          <p:cNvSpPr/>
          <p:nvPr/>
        </p:nvSpPr>
        <p:spPr>
          <a:xfrm>
            <a:off x="80809" y="0"/>
            <a:ext cx="2565648" cy="2842690"/>
          </a:xfrm>
          <a:custGeom>
            <a:avLst/>
            <a:gdLst/>
            <a:ahLst/>
            <a:cxnLst/>
            <a:rect l="l" t="t" r="r" b="b"/>
            <a:pathLst>
              <a:path w="2565648" h="2842690" extrusionOk="0">
                <a:moveTo>
                  <a:pt x="0" y="0"/>
                </a:moveTo>
                <a:lnTo>
                  <a:pt x="2565648" y="0"/>
                </a:lnTo>
                <a:lnTo>
                  <a:pt x="2565648" y="2842690"/>
                </a:lnTo>
                <a:lnTo>
                  <a:pt x="0" y="2842690"/>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txBox="1"/>
          <p:nvPr/>
        </p:nvSpPr>
        <p:spPr>
          <a:xfrm>
            <a:off x="3835456" y="1028700"/>
            <a:ext cx="11086213" cy="5829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2800">
                <a:solidFill>
                  <a:srgbClr val="343434"/>
                </a:solidFill>
                <a:latin typeface="Arial"/>
                <a:ea typeface="Arial"/>
                <a:cs typeface="Arial"/>
                <a:sym typeface="Arial"/>
              </a:rPr>
              <a:t>Logic of Propositions and Predicates</a:t>
            </a:r>
            <a:endParaRPr/>
          </a:p>
        </p:txBody>
      </p:sp>
      <p:sp>
        <p:nvSpPr>
          <p:cNvPr id="90" name="Google Shape;90;p1"/>
          <p:cNvSpPr txBox="1"/>
          <p:nvPr/>
        </p:nvSpPr>
        <p:spPr>
          <a:xfrm>
            <a:off x="6489336" y="8621916"/>
            <a:ext cx="6705115" cy="63638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770">
                <a:solidFill>
                  <a:srgbClr val="343434"/>
                </a:solidFill>
                <a:latin typeface="Open Sans"/>
                <a:ea typeface="Open Sans"/>
                <a:cs typeface="Open Sans"/>
                <a:sym typeface="Open Sans"/>
              </a:rPr>
              <a:t>Ivana Lucia Kharisma, M.Kom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0"/>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0"/>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0"/>
          <p:cNvSpPr/>
          <p:nvPr/>
        </p:nvSpPr>
        <p:spPr>
          <a:xfrm>
            <a:off x="4065300" y="3819643"/>
            <a:ext cx="10157400" cy="4533054"/>
          </a:xfrm>
          <a:custGeom>
            <a:avLst/>
            <a:gdLst/>
            <a:ahLst/>
            <a:cxnLst/>
            <a:rect l="l" t="t" r="r" b="b"/>
            <a:pathLst>
              <a:path w="10157400" h="4533054" extrusionOk="0">
                <a:moveTo>
                  <a:pt x="0" y="0"/>
                </a:moveTo>
                <a:lnTo>
                  <a:pt x="10157400" y="0"/>
                </a:lnTo>
                <a:lnTo>
                  <a:pt x="10157400" y="4533054"/>
                </a:lnTo>
                <a:lnTo>
                  <a:pt x="0" y="4533054"/>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0"/>
          <p:cNvSpPr txBox="1"/>
          <p:nvPr/>
        </p:nvSpPr>
        <p:spPr>
          <a:xfrm>
            <a:off x="1028700" y="438150"/>
            <a:ext cx="9639812" cy="2362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a:t>
            </a:r>
            <a:endParaRPr/>
          </a:p>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Exclusive or (xor) </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p:nvPr/>
        </p:nvSpPr>
        <p:spPr>
          <a:xfrm rot="-6083460">
            <a:off x="-3023644" y="-1273567"/>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1"/>
          <p:cNvSpPr/>
          <p:nvPr/>
        </p:nvSpPr>
        <p:spPr>
          <a:xfrm rot="-1398329">
            <a:off x="16102830" y="7806580"/>
            <a:ext cx="2000734" cy="2903439"/>
          </a:xfrm>
          <a:custGeom>
            <a:avLst/>
            <a:gdLst/>
            <a:ahLst/>
            <a:cxnLst/>
            <a:rect l="l" t="t" r="r" b="b"/>
            <a:pathLst>
              <a:path w="2000734" h="2903439" extrusionOk="0">
                <a:moveTo>
                  <a:pt x="0" y="0"/>
                </a:moveTo>
                <a:lnTo>
                  <a:pt x="2000734" y="0"/>
                </a:lnTo>
                <a:lnTo>
                  <a:pt x="2000734" y="2903440"/>
                </a:lnTo>
                <a:lnTo>
                  <a:pt x="0" y="290344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1"/>
          <p:cNvSpPr/>
          <p:nvPr/>
        </p:nvSpPr>
        <p:spPr>
          <a:xfrm>
            <a:off x="3067059" y="2923849"/>
            <a:ext cx="12543044" cy="5997966"/>
          </a:xfrm>
          <a:custGeom>
            <a:avLst/>
            <a:gdLst/>
            <a:ahLst/>
            <a:cxnLst/>
            <a:rect l="l" t="t" r="r" b="b"/>
            <a:pathLst>
              <a:path w="12543044" h="5997966" extrusionOk="0">
                <a:moveTo>
                  <a:pt x="0" y="0"/>
                </a:moveTo>
                <a:lnTo>
                  <a:pt x="12543043" y="0"/>
                </a:lnTo>
                <a:lnTo>
                  <a:pt x="12543043" y="5997966"/>
                </a:lnTo>
                <a:lnTo>
                  <a:pt x="0" y="599796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1"/>
          <p:cNvSpPr txBox="1"/>
          <p:nvPr/>
        </p:nvSpPr>
        <p:spPr>
          <a:xfrm>
            <a:off x="4912983" y="512135"/>
            <a:ext cx="9122201" cy="1764506"/>
          </a:xfrm>
          <a:prstGeom prst="rect">
            <a:avLst/>
          </a:prstGeom>
          <a:noFill/>
          <a:ln>
            <a:noFill/>
          </a:ln>
        </p:spPr>
        <p:txBody>
          <a:bodyPr spcFirstLastPara="1" wrap="square" lIns="0" tIns="0" rIns="0" bIns="0" anchor="t" anchorCtr="0">
            <a:spAutoFit/>
          </a:bodyPr>
          <a:lstStyle/>
          <a:p>
            <a:pPr marL="0" marR="0" lvl="0" indent="0" algn="ctr" rtl="0">
              <a:lnSpc>
                <a:spcPct val="124995"/>
              </a:lnSpc>
              <a:spcBef>
                <a:spcPts val="0"/>
              </a:spcBef>
              <a:spcAft>
                <a:spcPts val="0"/>
              </a:spcAft>
              <a:buNone/>
            </a:pPr>
            <a:r>
              <a:rPr lang="en-US" sz="5625">
                <a:solidFill>
                  <a:srgbClr val="000000"/>
                </a:solidFill>
                <a:latin typeface="League Spartan"/>
                <a:ea typeface="League Spartan"/>
                <a:cs typeface="League Spartan"/>
                <a:sym typeface="League Spartan"/>
              </a:rPr>
              <a:t>PROPERTIES OF LOGICAL ALGEBRA</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2"/>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2"/>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2"/>
          <p:cNvSpPr/>
          <p:nvPr/>
        </p:nvSpPr>
        <p:spPr>
          <a:xfrm>
            <a:off x="4384276" y="4934068"/>
            <a:ext cx="9732030" cy="4160065"/>
          </a:xfrm>
          <a:custGeom>
            <a:avLst/>
            <a:gdLst/>
            <a:ahLst/>
            <a:cxnLst/>
            <a:rect l="l" t="t" r="r" b="b"/>
            <a:pathLst>
              <a:path w="9732030" h="4160065" extrusionOk="0">
                <a:moveTo>
                  <a:pt x="0" y="0"/>
                </a:moveTo>
                <a:lnTo>
                  <a:pt x="9732030" y="0"/>
                </a:lnTo>
                <a:lnTo>
                  <a:pt x="9732030" y="4160065"/>
                </a:lnTo>
                <a:lnTo>
                  <a:pt x="0" y="4160065"/>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2"/>
          <p:cNvSpPr txBox="1"/>
          <p:nvPr/>
        </p:nvSpPr>
        <p:spPr>
          <a:xfrm>
            <a:off x="0" y="0"/>
            <a:ext cx="17259300" cy="11811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 -Implication (if -then) </a:t>
            </a:r>
            <a:endParaRPr/>
          </a:p>
        </p:txBody>
      </p:sp>
      <p:sp>
        <p:nvSpPr>
          <p:cNvPr id="198" name="Google Shape;198;p12"/>
          <p:cNvSpPr txBox="1"/>
          <p:nvPr/>
        </p:nvSpPr>
        <p:spPr>
          <a:xfrm>
            <a:off x="410058" y="3819643"/>
            <a:ext cx="15011400" cy="419100"/>
          </a:xfrm>
          <a:prstGeom prst="rect">
            <a:avLst/>
          </a:prstGeom>
          <a:noFill/>
          <a:ln>
            <a:noFill/>
          </a:ln>
        </p:spPr>
        <p:txBody>
          <a:bodyPr spcFirstLastPara="1" wrap="square" lIns="0" tIns="0" rIns="0" bIns="0" anchor="t" anchorCtr="0">
            <a:spAutoFit/>
          </a:bodyPr>
          <a:lstStyle/>
          <a:p>
            <a:pPr marL="604519" marR="0" lvl="1" indent="-302260" algn="ctr" rtl="0">
              <a:lnSpc>
                <a:spcPct val="120007"/>
              </a:lnSpc>
              <a:spcBef>
                <a:spcPts val="0"/>
              </a:spcBef>
              <a:spcAft>
                <a:spcPts val="0"/>
              </a:spcAft>
              <a:buClr>
                <a:srgbClr val="343434"/>
              </a:buClr>
              <a:buSzPts val="2799"/>
              <a:buFont typeface="Arial"/>
              <a:buChar char="•"/>
            </a:pPr>
            <a:r>
              <a:rPr lang="en-US" sz="2799" b="0" i="0" u="none" strike="noStrike" cap="none">
                <a:solidFill>
                  <a:srgbClr val="343434"/>
                </a:solidFill>
                <a:latin typeface="Arial"/>
                <a:ea typeface="Arial"/>
                <a:cs typeface="Arial"/>
                <a:sym typeface="Arial"/>
              </a:rPr>
              <a:t>The implication p q is a proposition that is false if p is true and q is false, and is true otherwise.</a:t>
            </a:r>
            <a:endParaRPr/>
          </a:p>
        </p:txBody>
      </p:sp>
      <p:sp>
        <p:nvSpPr>
          <p:cNvPr id="199" name="Google Shape;199;p12"/>
          <p:cNvSpPr txBox="1"/>
          <p:nvPr/>
        </p:nvSpPr>
        <p:spPr>
          <a:xfrm>
            <a:off x="410058" y="1871721"/>
            <a:ext cx="16106024" cy="1676400"/>
          </a:xfrm>
          <a:prstGeom prst="rect">
            <a:avLst/>
          </a:prstGeom>
          <a:noFill/>
          <a:ln>
            <a:noFill/>
          </a:ln>
        </p:spPr>
        <p:txBody>
          <a:bodyPr spcFirstLastPara="1" wrap="square" lIns="0" tIns="0" rIns="0" bIns="0" anchor="t" anchorCtr="0">
            <a:spAutoFit/>
          </a:bodyPr>
          <a:lstStyle/>
          <a:p>
            <a:pPr marL="604519" marR="0" lvl="1" indent="-302260" algn="just" rtl="0">
              <a:lnSpc>
                <a:spcPct val="120007"/>
              </a:lnSpc>
              <a:spcBef>
                <a:spcPts val="0"/>
              </a:spcBef>
              <a:spcAft>
                <a:spcPts val="0"/>
              </a:spcAft>
              <a:buClr>
                <a:srgbClr val="343434"/>
              </a:buClr>
              <a:buSzPts val="2799"/>
              <a:buFont typeface="Arial"/>
              <a:buChar char="•"/>
            </a:pPr>
            <a:r>
              <a:rPr lang="en-US" sz="2799" b="0" i="0" u="none" strike="noStrike" cap="none">
                <a:solidFill>
                  <a:srgbClr val="343434"/>
                </a:solidFill>
                <a:latin typeface="Arial"/>
                <a:ea typeface="Arial"/>
                <a:cs typeface="Arial"/>
                <a:sym typeface="Arial"/>
              </a:rPr>
              <a:t>Implication is a compound statement which is a series of two statements which is connected by the conjunction "if... , then...". implication two</a:t>
            </a:r>
            <a:endParaRPr/>
          </a:p>
          <a:p>
            <a:pPr marL="604519" marR="0" lvl="1" indent="-302260" algn="just" rtl="0">
              <a:lnSpc>
                <a:spcPct val="120007"/>
              </a:lnSpc>
              <a:spcBef>
                <a:spcPts val="0"/>
              </a:spcBef>
              <a:spcAft>
                <a:spcPts val="0"/>
              </a:spcAft>
              <a:buClr>
                <a:srgbClr val="343434"/>
              </a:buClr>
              <a:buSzPts val="2799"/>
              <a:buFont typeface="Arial"/>
              <a:buChar char="•"/>
            </a:pPr>
            <a:r>
              <a:rPr lang="en-US" sz="2799" b="0" i="0" u="none" strike="noStrike" cap="none">
                <a:solidFill>
                  <a:srgbClr val="343434"/>
                </a:solidFill>
                <a:latin typeface="Arial"/>
                <a:ea typeface="Arial"/>
                <a:cs typeface="Arial"/>
                <a:sym typeface="Arial"/>
              </a:rPr>
              <a:t>the p and q statements are written p → q (read: if p, then q). The p statement is called the antecedent and the statement q are called the consequent.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3"/>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3"/>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3"/>
          <p:cNvSpPr/>
          <p:nvPr/>
        </p:nvSpPr>
        <p:spPr>
          <a:xfrm>
            <a:off x="6167711" y="3548121"/>
            <a:ext cx="9799778" cy="6013009"/>
          </a:xfrm>
          <a:custGeom>
            <a:avLst/>
            <a:gdLst/>
            <a:ahLst/>
            <a:cxnLst/>
            <a:rect l="l" t="t" r="r" b="b"/>
            <a:pathLst>
              <a:path w="9799778" h="6013009" extrusionOk="0">
                <a:moveTo>
                  <a:pt x="0" y="0"/>
                </a:moveTo>
                <a:lnTo>
                  <a:pt x="9799779" y="0"/>
                </a:lnTo>
                <a:lnTo>
                  <a:pt x="9799779" y="6013010"/>
                </a:lnTo>
                <a:lnTo>
                  <a:pt x="0" y="6013010"/>
                </a:lnTo>
                <a:lnTo>
                  <a:pt x="0" y="0"/>
                </a:lnTo>
                <a:close/>
              </a:path>
            </a:pathLst>
          </a:custGeom>
          <a:blipFill rotWithShape="1">
            <a:blip r:embed="rId5">
              <a:alphaModFix/>
            </a:blip>
            <a:stretch>
              <a:fillRect t="-115" b="-1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3"/>
          <p:cNvSpPr txBox="1"/>
          <p:nvPr/>
        </p:nvSpPr>
        <p:spPr>
          <a:xfrm>
            <a:off x="0" y="0"/>
            <a:ext cx="18566147" cy="11811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 -Conditional (if -then-else) </a:t>
            </a:r>
            <a:endParaRPr/>
          </a:p>
        </p:txBody>
      </p:sp>
      <p:sp>
        <p:nvSpPr>
          <p:cNvPr id="209" name="Google Shape;209;p13"/>
          <p:cNvSpPr txBox="1"/>
          <p:nvPr/>
        </p:nvSpPr>
        <p:spPr>
          <a:xfrm>
            <a:off x="410058" y="1871721"/>
            <a:ext cx="16106100" cy="1981800"/>
          </a:xfrm>
          <a:prstGeom prst="rect">
            <a:avLst/>
          </a:prstGeom>
          <a:noFill/>
          <a:ln>
            <a:noFill/>
          </a:ln>
        </p:spPr>
        <p:txBody>
          <a:bodyPr spcFirstLastPara="1" wrap="square" lIns="0" tIns="0" rIns="0" bIns="0" anchor="t" anchorCtr="0">
            <a:spAutoFit/>
          </a:bodyPr>
          <a:lstStyle/>
          <a:p>
            <a:pPr marL="604518" marR="0" lvl="1" indent="-302260" algn="just" rtl="0">
              <a:lnSpc>
                <a:spcPct val="120007"/>
              </a:lnSpc>
              <a:spcBef>
                <a:spcPts val="0"/>
              </a:spcBef>
              <a:spcAft>
                <a:spcPts val="0"/>
              </a:spcAft>
              <a:buClr>
                <a:srgbClr val="343434"/>
              </a:buClr>
              <a:buSzPts val="2799"/>
              <a:buFont typeface="Arial"/>
              <a:buChar char="•"/>
            </a:pPr>
            <a:r>
              <a:rPr lang="en-US" sz="2799" b="0" i="0" u="none" strike="noStrike" cap="none">
                <a:solidFill>
                  <a:srgbClr val="343434"/>
                </a:solidFill>
                <a:latin typeface="Arial"/>
                <a:ea typeface="Arial"/>
                <a:cs typeface="Arial"/>
                <a:sym typeface="Arial"/>
              </a:rPr>
              <a:t>The truth value of the conditional (i.e. if p then q else r) is equal to the truth value of q (if the value of p is "true") and is equal to r (if p-value is “false”). In other words, if p is true q applies and if p is false </a:t>
            </a:r>
            <a:r>
              <a:rPr lang="en-US" sz="2799">
                <a:solidFill>
                  <a:srgbClr val="343434"/>
                </a:solidFill>
                <a:latin typeface="Arial"/>
                <a:ea typeface="Arial"/>
                <a:cs typeface="Arial"/>
                <a:sym typeface="Arial"/>
              </a:rPr>
              <a:t>then what applies is r</a:t>
            </a:r>
            <a:endParaRPr/>
          </a:p>
          <a:p>
            <a:pPr marL="0" marR="0" lvl="0" indent="0" algn="just" rtl="0">
              <a:lnSpc>
                <a:spcPct val="120007"/>
              </a:lnSpc>
              <a:spcBef>
                <a:spcPts val="0"/>
              </a:spcBef>
              <a:spcAft>
                <a:spcPts val="0"/>
              </a:spcAft>
              <a:buNone/>
            </a:pPr>
            <a:endParaRPr sz="2799">
              <a:solidFill>
                <a:srgbClr val="343434"/>
              </a:solidFill>
              <a:latin typeface="Arial"/>
              <a:ea typeface="Arial"/>
              <a:cs typeface="Arial"/>
              <a:sym typeface="Aria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4"/>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4"/>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4"/>
          <p:cNvSpPr/>
          <p:nvPr/>
        </p:nvSpPr>
        <p:spPr>
          <a:xfrm>
            <a:off x="4311494" y="3956949"/>
            <a:ext cx="12327239" cy="5301351"/>
          </a:xfrm>
          <a:custGeom>
            <a:avLst/>
            <a:gdLst/>
            <a:ahLst/>
            <a:cxnLst/>
            <a:rect l="l" t="t" r="r" b="b"/>
            <a:pathLst>
              <a:path w="12327239" h="5301351" extrusionOk="0">
                <a:moveTo>
                  <a:pt x="0" y="0"/>
                </a:moveTo>
                <a:lnTo>
                  <a:pt x="12327239" y="0"/>
                </a:lnTo>
                <a:lnTo>
                  <a:pt x="12327239" y="5301351"/>
                </a:lnTo>
                <a:lnTo>
                  <a:pt x="0" y="530135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4"/>
          <p:cNvSpPr txBox="1"/>
          <p:nvPr/>
        </p:nvSpPr>
        <p:spPr>
          <a:xfrm>
            <a:off x="1028700" y="438150"/>
            <a:ext cx="13087500" cy="2641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a:t>
            </a:r>
            <a:endParaRPr/>
          </a:p>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BiImplication (if and only if) </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p:nvPr/>
        </p:nvSpPr>
        <p:spPr>
          <a:xfrm rot="136196">
            <a:off x="14600204" y="7801638"/>
            <a:ext cx="6381430" cy="4970724"/>
          </a:xfrm>
          <a:custGeom>
            <a:avLst/>
            <a:gdLst/>
            <a:ahLst/>
            <a:cxnLst/>
            <a:rect l="l" t="t" r="r" b="b"/>
            <a:pathLst>
              <a:path w="6381430" h="4970724" extrusionOk="0">
                <a:moveTo>
                  <a:pt x="0" y="0"/>
                </a:moveTo>
                <a:lnTo>
                  <a:pt x="6381430" y="0"/>
                </a:lnTo>
                <a:lnTo>
                  <a:pt x="6381430" y="4970724"/>
                </a:lnTo>
                <a:lnTo>
                  <a:pt x="0" y="497072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5"/>
          <p:cNvSpPr/>
          <p:nvPr/>
        </p:nvSpPr>
        <p:spPr>
          <a:xfrm rot="136196">
            <a:off x="15308469" y="3133754"/>
            <a:ext cx="4964900" cy="3867338"/>
          </a:xfrm>
          <a:custGeom>
            <a:avLst/>
            <a:gdLst/>
            <a:ahLst/>
            <a:cxnLst/>
            <a:rect l="l" t="t" r="r" b="b"/>
            <a:pathLst>
              <a:path w="4964900" h="3867338" extrusionOk="0">
                <a:moveTo>
                  <a:pt x="0" y="0"/>
                </a:moveTo>
                <a:lnTo>
                  <a:pt x="4964900" y="0"/>
                </a:lnTo>
                <a:lnTo>
                  <a:pt x="4964900" y="3867339"/>
                </a:lnTo>
                <a:lnTo>
                  <a:pt x="0" y="386733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5"/>
          <p:cNvSpPr/>
          <p:nvPr/>
        </p:nvSpPr>
        <p:spPr>
          <a:xfrm rot="136196">
            <a:off x="15308469" y="5164230"/>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5"/>
          <p:cNvSpPr/>
          <p:nvPr/>
        </p:nvSpPr>
        <p:spPr>
          <a:xfrm rot="136196">
            <a:off x="15805550" y="616841"/>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5"/>
          <p:cNvSpPr/>
          <p:nvPr/>
        </p:nvSpPr>
        <p:spPr>
          <a:xfrm rot="136196">
            <a:off x="14613228" y="-1933669"/>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5"/>
          <p:cNvSpPr/>
          <p:nvPr/>
        </p:nvSpPr>
        <p:spPr>
          <a:xfrm rot="-1398329">
            <a:off x="-277897" y="6251563"/>
            <a:ext cx="2538327" cy="3683588"/>
          </a:xfrm>
          <a:custGeom>
            <a:avLst/>
            <a:gdLst/>
            <a:ahLst/>
            <a:cxnLst/>
            <a:rect l="l" t="t" r="r" b="b"/>
            <a:pathLst>
              <a:path w="2538327" h="3683588" extrusionOk="0">
                <a:moveTo>
                  <a:pt x="0" y="0"/>
                </a:moveTo>
                <a:lnTo>
                  <a:pt x="2538327" y="0"/>
                </a:lnTo>
                <a:lnTo>
                  <a:pt x="2538327" y="3683588"/>
                </a:lnTo>
                <a:lnTo>
                  <a:pt x="0" y="368358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5"/>
          <p:cNvSpPr/>
          <p:nvPr/>
        </p:nvSpPr>
        <p:spPr>
          <a:xfrm>
            <a:off x="4250894" y="4875273"/>
            <a:ext cx="9786212" cy="3565328"/>
          </a:xfrm>
          <a:custGeom>
            <a:avLst/>
            <a:gdLst/>
            <a:ahLst/>
            <a:cxnLst/>
            <a:rect l="l" t="t" r="r" b="b"/>
            <a:pathLst>
              <a:path w="9786212" h="3565328" extrusionOk="0">
                <a:moveTo>
                  <a:pt x="0" y="0"/>
                </a:moveTo>
                <a:lnTo>
                  <a:pt x="9786212" y="0"/>
                </a:lnTo>
                <a:lnTo>
                  <a:pt x="9786212" y="3565328"/>
                </a:lnTo>
                <a:lnTo>
                  <a:pt x="0" y="3565328"/>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5"/>
          <p:cNvSpPr txBox="1"/>
          <p:nvPr/>
        </p:nvSpPr>
        <p:spPr>
          <a:xfrm>
            <a:off x="0" y="0"/>
            <a:ext cx="9639812" cy="11811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Table of Truth</a:t>
            </a:r>
            <a:endParaRPr/>
          </a:p>
        </p:txBody>
      </p:sp>
      <p:sp>
        <p:nvSpPr>
          <p:cNvPr id="231" name="Google Shape;231;p15"/>
          <p:cNvSpPr txBox="1"/>
          <p:nvPr/>
        </p:nvSpPr>
        <p:spPr>
          <a:xfrm>
            <a:off x="306930" y="1401826"/>
            <a:ext cx="15423981" cy="876300"/>
          </a:xfrm>
          <a:prstGeom prst="rect">
            <a:avLst/>
          </a:prstGeom>
          <a:noFill/>
          <a:ln>
            <a:noFill/>
          </a:ln>
        </p:spPr>
        <p:txBody>
          <a:bodyPr spcFirstLastPara="1" wrap="square" lIns="0" tIns="0" rIns="0" bIns="0" anchor="t" anchorCtr="0">
            <a:spAutoFit/>
          </a:bodyPr>
          <a:lstStyle/>
          <a:p>
            <a:pPr marL="0" marR="0" lvl="0" indent="0" algn="just" rtl="0">
              <a:lnSpc>
                <a:spcPct val="120006"/>
              </a:lnSpc>
              <a:spcBef>
                <a:spcPts val="0"/>
              </a:spcBef>
              <a:spcAft>
                <a:spcPts val="0"/>
              </a:spcAft>
              <a:buNone/>
            </a:pPr>
            <a:r>
              <a:rPr lang="en-US" sz="2899">
                <a:solidFill>
                  <a:srgbClr val="343434"/>
                </a:solidFill>
                <a:latin typeface="Arial"/>
                <a:ea typeface="Arial"/>
                <a:cs typeface="Arial"/>
                <a:sym typeface="Arial"/>
              </a:rPr>
              <a:t>The truth table is a method for determining the truth value of a logical sentence by interpreting each proposition symbol and using semantic rules.</a:t>
            </a:r>
            <a:endParaRPr/>
          </a:p>
        </p:txBody>
      </p:sp>
      <p:sp>
        <p:nvSpPr>
          <p:cNvPr id="232" name="Google Shape;232;p15"/>
          <p:cNvSpPr txBox="1"/>
          <p:nvPr/>
        </p:nvSpPr>
        <p:spPr>
          <a:xfrm>
            <a:off x="306930" y="2551173"/>
            <a:ext cx="4071900" cy="492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a:solidFill>
                  <a:srgbClr val="343434"/>
                </a:solidFill>
                <a:latin typeface="Arial"/>
                <a:ea typeface="Arial"/>
                <a:cs typeface="Arial"/>
                <a:sym typeface="Arial"/>
              </a:rPr>
              <a:t>2</a:t>
            </a:r>
            <a:r>
              <a:rPr lang="en-US" sz="3200">
                <a:solidFill>
                  <a:srgbClr val="343434"/>
                </a:solidFill>
              </a:rPr>
              <a:t>^</a:t>
            </a:r>
            <a:r>
              <a:rPr lang="en-US" sz="3200">
                <a:solidFill>
                  <a:srgbClr val="343434"/>
                </a:solidFill>
                <a:latin typeface="Arial"/>
                <a:ea typeface="Arial"/>
                <a:cs typeface="Arial"/>
                <a:sym typeface="Arial"/>
              </a:rPr>
              <a:t> n : variabel</a:t>
            </a:r>
            <a:endParaRPr/>
          </a:p>
        </p:txBody>
      </p:sp>
      <p:sp>
        <p:nvSpPr>
          <p:cNvPr id="233" name="Google Shape;233;p15"/>
          <p:cNvSpPr txBox="1"/>
          <p:nvPr/>
        </p:nvSpPr>
        <p:spPr>
          <a:xfrm>
            <a:off x="6491873" y="3256025"/>
            <a:ext cx="6351600" cy="6465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00">
                <a:solidFill>
                  <a:srgbClr val="343434"/>
                </a:solidFill>
                <a:latin typeface="Arial"/>
                <a:ea typeface="Arial"/>
                <a:cs typeface="Arial"/>
                <a:sym typeface="Arial"/>
              </a:rPr>
              <a:t>not (p and (not p)) or q</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p:nvPr/>
        </p:nvSpPr>
        <p:spPr>
          <a:xfrm rot="2364634">
            <a:off x="14885649" y="4928017"/>
            <a:ext cx="5976261" cy="6843940"/>
          </a:xfrm>
          <a:custGeom>
            <a:avLst/>
            <a:gdLst/>
            <a:ahLst/>
            <a:cxnLst/>
            <a:rect l="l" t="t" r="r" b="b"/>
            <a:pathLst>
              <a:path w="5976261" h="6843940" extrusionOk="0">
                <a:moveTo>
                  <a:pt x="0" y="0"/>
                </a:moveTo>
                <a:lnTo>
                  <a:pt x="5976261" y="0"/>
                </a:lnTo>
                <a:lnTo>
                  <a:pt x="5976261" y="6843939"/>
                </a:lnTo>
                <a:lnTo>
                  <a:pt x="0" y="684393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16"/>
          <p:cNvSpPr/>
          <p:nvPr/>
        </p:nvSpPr>
        <p:spPr>
          <a:xfrm rot="265213">
            <a:off x="-1557562" y="-970527"/>
            <a:ext cx="5172524" cy="5923510"/>
          </a:xfrm>
          <a:custGeom>
            <a:avLst/>
            <a:gdLst/>
            <a:ahLst/>
            <a:cxnLst/>
            <a:rect l="l" t="t" r="r" b="b"/>
            <a:pathLst>
              <a:path w="5172524" h="5923510" extrusionOk="0">
                <a:moveTo>
                  <a:pt x="0" y="0"/>
                </a:moveTo>
                <a:lnTo>
                  <a:pt x="5172524" y="0"/>
                </a:lnTo>
                <a:lnTo>
                  <a:pt x="5172524" y="5923511"/>
                </a:lnTo>
                <a:lnTo>
                  <a:pt x="0" y="592351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16"/>
          <p:cNvSpPr/>
          <p:nvPr/>
        </p:nvSpPr>
        <p:spPr>
          <a:xfrm>
            <a:off x="0" y="-469426"/>
            <a:ext cx="4429909" cy="3372546"/>
          </a:xfrm>
          <a:custGeom>
            <a:avLst/>
            <a:gdLst/>
            <a:ahLst/>
            <a:cxnLst/>
            <a:rect l="l" t="t" r="r" b="b"/>
            <a:pathLst>
              <a:path w="4429909" h="3372546" extrusionOk="0">
                <a:moveTo>
                  <a:pt x="0" y="0"/>
                </a:moveTo>
                <a:lnTo>
                  <a:pt x="4429909" y="0"/>
                </a:lnTo>
                <a:lnTo>
                  <a:pt x="4429909" y="3372546"/>
                </a:lnTo>
                <a:lnTo>
                  <a:pt x="0" y="337254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6"/>
          <p:cNvSpPr/>
          <p:nvPr/>
        </p:nvSpPr>
        <p:spPr>
          <a:xfrm>
            <a:off x="13838856" y="8120526"/>
            <a:ext cx="4813527" cy="3664600"/>
          </a:xfrm>
          <a:custGeom>
            <a:avLst/>
            <a:gdLst/>
            <a:ahLst/>
            <a:cxnLst/>
            <a:rect l="l" t="t" r="r" b="b"/>
            <a:pathLst>
              <a:path w="4813527" h="3664600" extrusionOk="0">
                <a:moveTo>
                  <a:pt x="0" y="0"/>
                </a:moveTo>
                <a:lnTo>
                  <a:pt x="4813527" y="0"/>
                </a:lnTo>
                <a:lnTo>
                  <a:pt x="4813527" y="3664600"/>
                </a:lnTo>
                <a:lnTo>
                  <a:pt x="0" y="366460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6"/>
          <p:cNvSpPr txBox="1"/>
          <p:nvPr/>
        </p:nvSpPr>
        <p:spPr>
          <a:xfrm>
            <a:off x="2816194" y="4552950"/>
            <a:ext cx="13191755" cy="1181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800">
                <a:solidFill>
                  <a:srgbClr val="343434"/>
                </a:solidFill>
                <a:latin typeface="Arial"/>
                <a:ea typeface="Arial"/>
                <a:cs typeface="Arial"/>
                <a:sym typeface="Arial"/>
              </a:rPr>
              <a:t>(if p then q) or (r and (not p))</a:t>
            </a:r>
            <a:endParaRPr/>
          </a:p>
        </p:txBody>
      </p:sp>
      <p:sp>
        <p:nvSpPr>
          <p:cNvPr id="243" name="Google Shape;243;p16"/>
          <p:cNvSpPr txBox="1"/>
          <p:nvPr/>
        </p:nvSpPr>
        <p:spPr>
          <a:xfrm>
            <a:off x="2450300" y="3228643"/>
            <a:ext cx="12010200" cy="5232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a:solidFill>
                  <a:srgbClr val="343434"/>
                </a:solidFill>
                <a:latin typeface="Open Sans ExtraBold"/>
                <a:ea typeface="Open Sans ExtraBold"/>
                <a:cs typeface="Open Sans ExtraBold"/>
                <a:sym typeface="Open Sans ExtraBold"/>
              </a:rPr>
              <a:t>What is the validity of this sentence ? Use truth table</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rot="136196">
            <a:off x="14600204" y="7801638"/>
            <a:ext cx="6381430" cy="4970724"/>
          </a:xfrm>
          <a:custGeom>
            <a:avLst/>
            <a:gdLst/>
            <a:ahLst/>
            <a:cxnLst/>
            <a:rect l="l" t="t" r="r" b="b"/>
            <a:pathLst>
              <a:path w="6381430" h="4970724" extrusionOk="0">
                <a:moveTo>
                  <a:pt x="0" y="0"/>
                </a:moveTo>
                <a:lnTo>
                  <a:pt x="6381430" y="0"/>
                </a:lnTo>
                <a:lnTo>
                  <a:pt x="6381430" y="4970724"/>
                </a:lnTo>
                <a:lnTo>
                  <a:pt x="0" y="497072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2"/>
          <p:cNvSpPr/>
          <p:nvPr/>
        </p:nvSpPr>
        <p:spPr>
          <a:xfrm rot="136196">
            <a:off x="15871301" y="535793"/>
            <a:ext cx="808216" cy="629548"/>
          </a:xfrm>
          <a:custGeom>
            <a:avLst/>
            <a:gdLst/>
            <a:ahLst/>
            <a:cxnLst/>
            <a:rect l="l" t="t" r="r" b="b"/>
            <a:pathLst>
              <a:path w="808216" h="629548" extrusionOk="0">
                <a:moveTo>
                  <a:pt x="0" y="0"/>
                </a:moveTo>
                <a:lnTo>
                  <a:pt x="808216" y="0"/>
                </a:lnTo>
                <a:lnTo>
                  <a:pt x="808216" y="629548"/>
                </a:lnTo>
                <a:lnTo>
                  <a:pt x="0" y="62954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2"/>
          <p:cNvSpPr/>
          <p:nvPr/>
        </p:nvSpPr>
        <p:spPr>
          <a:xfrm rot="136196">
            <a:off x="14613228" y="-1933669"/>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2"/>
          <p:cNvSpPr/>
          <p:nvPr/>
        </p:nvSpPr>
        <p:spPr>
          <a:xfrm rot="-1398329">
            <a:off x="339339" y="8258507"/>
            <a:ext cx="1377896" cy="1999585"/>
          </a:xfrm>
          <a:custGeom>
            <a:avLst/>
            <a:gdLst/>
            <a:ahLst/>
            <a:cxnLst/>
            <a:rect l="l" t="t" r="r" b="b"/>
            <a:pathLst>
              <a:path w="1377896" h="1999585" extrusionOk="0">
                <a:moveTo>
                  <a:pt x="0" y="0"/>
                </a:moveTo>
                <a:lnTo>
                  <a:pt x="1377896" y="0"/>
                </a:lnTo>
                <a:lnTo>
                  <a:pt x="1377896" y="1999586"/>
                </a:lnTo>
                <a:lnTo>
                  <a:pt x="0" y="199958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2"/>
          <p:cNvSpPr txBox="1"/>
          <p:nvPr/>
        </p:nvSpPr>
        <p:spPr>
          <a:xfrm>
            <a:off x="0" y="0"/>
            <a:ext cx="9639812" cy="11811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Basic Logic</a:t>
            </a:r>
            <a:endParaRPr/>
          </a:p>
        </p:txBody>
      </p:sp>
      <p:sp>
        <p:nvSpPr>
          <p:cNvPr id="100" name="Google Shape;100;p2"/>
          <p:cNvSpPr txBox="1"/>
          <p:nvPr/>
        </p:nvSpPr>
        <p:spPr>
          <a:xfrm>
            <a:off x="0" y="1432248"/>
            <a:ext cx="17790900" cy="9750600"/>
          </a:xfrm>
          <a:prstGeom prst="rect">
            <a:avLst/>
          </a:prstGeom>
          <a:noFill/>
          <a:ln>
            <a:noFill/>
          </a:ln>
        </p:spPr>
        <p:txBody>
          <a:bodyPr spcFirstLastPara="1" wrap="square" lIns="0" tIns="0" rIns="0" bIns="0" anchor="t" anchorCtr="0">
            <a:spAutoFit/>
          </a:bodyPr>
          <a:lstStyle/>
          <a:p>
            <a:pPr marL="0" marR="0" lvl="0" indent="0" algn="just" rtl="0">
              <a:lnSpc>
                <a:spcPct val="140012"/>
              </a:lnSpc>
              <a:spcBef>
                <a:spcPts val="0"/>
              </a:spcBef>
              <a:spcAft>
                <a:spcPts val="0"/>
              </a:spcAft>
              <a:buNone/>
            </a:pPr>
            <a:r>
              <a:rPr lang="en-US" sz="3299" b="1">
                <a:solidFill>
                  <a:srgbClr val="343434"/>
                </a:solidFill>
                <a:latin typeface="Open Sans"/>
                <a:ea typeface="Open Sans"/>
                <a:cs typeface="Open Sans"/>
                <a:sym typeface="Open Sans"/>
              </a:rPr>
              <a:t>Logic propositional consists of sentences, especially abstract sentences (abstract sentences).</a:t>
            </a:r>
            <a:endParaRPr/>
          </a:p>
          <a:p>
            <a:pPr marL="0" marR="0" lvl="0" indent="0" algn="just" rtl="0">
              <a:lnSpc>
                <a:spcPct val="140012"/>
              </a:lnSpc>
              <a:spcBef>
                <a:spcPts val="0"/>
              </a:spcBef>
              <a:spcAft>
                <a:spcPts val="0"/>
              </a:spcAft>
              <a:buNone/>
            </a:pPr>
            <a:r>
              <a:rPr lang="en-US" sz="3299" b="1">
                <a:solidFill>
                  <a:srgbClr val="343434"/>
                </a:solidFill>
                <a:latin typeface="Open Sans"/>
                <a:ea typeface="Open Sans"/>
                <a:cs typeface="Open Sans"/>
                <a:sym typeface="Open Sans"/>
              </a:rPr>
              <a:t>Propositions (statements) are the basic components of logical sentences (sentence) in propositional logic. The sentences are formed from propositions are called declarative sentences, namely sentences whose truth value can be determined, </a:t>
            </a:r>
            <a:r>
              <a:rPr lang="en-US" sz="3299" b="1">
                <a:solidFill>
                  <a:srgbClr val="FFB34F"/>
                </a:solidFill>
                <a:latin typeface="Open Sans"/>
                <a:ea typeface="Open Sans"/>
                <a:cs typeface="Open Sans"/>
                <a:sym typeface="Open Sans"/>
              </a:rPr>
              <a:t>true or false, but not both at the same time.</a:t>
            </a:r>
            <a:r>
              <a:rPr lang="en-US" sz="3299" b="1">
                <a:solidFill>
                  <a:srgbClr val="343434"/>
                </a:solidFill>
                <a:latin typeface="Open Sans"/>
                <a:ea typeface="Open Sans"/>
                <a:cs typeface="Open Sans"/>
                <a:sym typeface="Open Sans"/>
              </a:rPr>
              <a:t> Also called a sentence or declarative sentence. </a:t>
            </a:r>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a:p>
            <a:pPr marL="0" marR="0" lvl="0" indent="0" algn="just" rtl="0">
              <a:lnSpc>
                <a:spcPct val="140012"/>
              </a:lnSpc>
              <a:spcBef>
                <a:spcPts val="0"/>
              </a:spcBef>
              <a:spcAft>
                <a:spcPts val="0"/>
              </a:spcAft>
              <a:buNone/>
            </a:pPr>
            <a:endParaRPr sz="3299" b="1">
              <a:solidFill>
                <a:srgbClr val="343434"/>
              </a:solidFill>
              <a:latin typeface="Open Sans"/>
              <a:ea typeface="Open Sans"/>
              <a:cs typeface="Open Sans"/>
              <a:sym typeface="Open Sans"/>
            </a:endParaRPr>
          </a:p>
        </p:txBody>
      </p:sp>
      <p:sp>
        <p:nvSpPr>
          <p:cNvPr id="101" name="Google Shape;101;p2"/>
          <p:cNvSpPr txBox="1"/>
          <p:nvPr/>
        </p:nvSpPr>
        <p:spPr>
          <a:xfrm>
            <a:off x="0" y="6686612"/>
            <a:ext cx="17869942" cy="100694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300" b="1">
                <a:solidFill>
                  <a:srgbClr val="343434"/>
                </a:solidFill>
                <a:latin typeface="Open Sans"/>
                <a:ea typeface="Open Sans"/>
                <a:cs typeface="Open Sans"/>
                <a:sym typeface="Open Sans"/>
              </a:rPr>
              <a:t>On the other hand, a sentence whose truth value cannot be determined is either true or false, it is called an open sentence (not a proposition).</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rot="136196">
            <a:off x="15871301" y="535793"/>
            <a:ext cx="808216" cy="629548"/>
          </a:xfrm>
          <a:custGeom>
            <a:avLst/>
            <a:gdLst/>
            <a:ahLst/>
            <a:cxnLst/>
            <a:rect l="l" t="t" r="r" b="b"/>
            <a:pathLst>
              <a:path w="808216" h="629548" extrusionOk="0">
                <a:moveTo>
                  <a:pt x="0" y="0"/>
                </a:moveTo>
                <a:lnTo>
                  <a:pt x="808216" y="0"/>
                </a:lnTo>
                <a:lnTo>
                  <a:pt x="808216" y="629548"/>
                </a:lnTo>
                <a:lnTo>
                  <a:pt x="0" y="62954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rot="136196">
            <a:off x="14613228" y="-1933669"/>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rot="-1398329">
            <a:off x="339339" y="8258507"/>
            <a:ext cx="1377896" cy="1999585"/>
          </a:xfrm>
          <a:custGeom>
            <a:avLst/>
            <a:gdLst/>
            <a:ahLst/>
            <a:cxnLst/>
            <a:rect l="l" t="t" r="r" b="b"/>
            <a:pathLst>
              <a:path w="1377896" h="1999585" extrusionOk="0">
                <a:moveTo>
                  <a:pt x="0" y="0"/>
                </a:moveTo>
                <a:lnTo>
                  <a:pt x="1377896" y="0"/>
                </a:lnTo>
                <a:lnTo>
                  <a:pt x="1377896" y="1999586"/>
                </a:lnTo>
                <a:lnTo>
                  <a:pt x="0" y="199958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09" name="Google Shape;109;p3"/>
          <p:cNvGraphicFramePr/>
          <p:nvPr/>
        </p:nvGraphicFramePr>
        <p:xfrm>
          <a:off x="460067" y="850567"/>
          <a:ext cx="12242025" cy="12309721"/>
        </p:xfrm>
        <a:graphic>
          <a:graphicData uri="http://schemas.openxmlformats.org/drawingml/2006/table">
            <a:tbl>
              <a:tblPr>
                <a:noFill/>
                <a:tableStyleId>{C41D0E44-FBC0-40A1-838E-59A13B0E2088}</a:tableStyleId>
              </a:tblPr>
              <a:tblGrid>
                <a:gridCol w="6641500">
                  <a:extLst>
                    <a:ext uri="{9D8B030D-6E8A-4147-A177-3AD203B41FA5}">
                      <a16:colId xmlns:a16="http://schemas.microsoft.com/office/drawing/2014/main" val="20000"/>
                    </a:ext>
                  </a:extLst>
                </a:gridCol>
                <a:gridCol w="5600525">
                  <a:extLst>
                    <a:ext uri="{9D8B030D-6E8A-4147-A177-3AD203B41FA5}">
                      <a16:colId xmlns:a16="http://schemas.microsoft.com/office/drawing/2014/main" val="20001"/>
                    </a:ext>
                  </a:extLst>
                </a:gridCol>
              </a:tblGrid>
              <a:tr h="1194425">
                <a:tc>
                  <a:txBody>
                    <a:bodyPr/>
                    <a:lstStyle/>
                    <a:p>
                      <a:pPr marL="0" marR="0" lvl="0" indent="0" algn="ctr" rtl="0">
                        <a:lnSpc>
                          <a:spcPct val="140010"/>
                        </a:lnSpc>
                        <a:spcBef>
                          <a:spcPts val="0"/>
                        </a:spcBef>
                        <a:spcAft>
                          <a:spcPts val="0"/>
                        </a:spcAft>
                        <a:buNone/>
                      </a:pPr>
                      <a:r>
                        <a:rPr lang="en-US" sz="3699" u="none" strike="noStrike" cap="none">
                          <a:solidFill>
                            <a:srgbClr val="000000"/>
                          </a:solidFill>
                          <a:latin typeface="Arial"/>
                          <a:ea typeface="Arial"/>
                          <a:cs typeface="Arial"/>
                          <a:sym typeface="Arial"/>
                        </a:rPr>
                        <a:t>Proposition</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solidFill>
                      <a:srgbClr val="FFEBCD"/>
                    </a:solidFill>
                  </a:tcPr>
                </a:tc>
                <a:tc>
                  <a:txBody>
                    <a:bodyPr/>
                    <a:lstStyle/>
                    <a:p>
                      <a:pPr marL="0" marR="0" lvl="0" indent="0" algn="ctr" rtl="0">
                        <a:lnSpc>
                          <a:spcPct val="140010"/>
                        </a:lnSpc>
                        <a:spcBef>
                          <a:spcPts val="0"/>
                        </a:spcBef>
                        <a:spcAft>
                          <a:spcPts val="0"/>
                        </a:spcAft>
                        <a:buNone/>
                      </a:pPr>
                      <a:r>
                        <a:rPr lang="en-US" sz="3699" u="none" strike="noStrike" cap="none">
                          <a:solidFill>
                            <a:srgbClr val="000000"/>
                          </a:solidFill>
                          <a:latin typeface="Arial"/>
                          <a:ea typeface="Arial"/>
                          <a:cs typeface="Arial"/>
                          <a:sym typeface="Arial"/>
                        </a:rPr>
                        <a:t>Open Sentence</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solidFill>
                      <a:srgbClr val="FFEBCD"/>
                    </a:solidFill>
                  </a:tcPr>
                </a:tc>
                <a:extLst>
                  <a:ext uri="{0D108BD9-81ED-4DB2-BD59-A6C34878D82A}">
                    <a16:rowId xmlns:a16="http://schemas.microsoft.com/office/drawing/2014/main" val="10000"/>
                  </a:ext>
                </a:extLst>
              </a:tr>
              <a:tr h="1777325">
                <a:tc>
                  <a:txBody>
                    <a:bodyPr/>
                    <a:lstStyle/>
                    <a:p>
                      <a:pPr marL="0" marR="0" lvl="0" indent="0" algn="ctr" rtl="0">
                        <a:lnSpc>
                          <a:spcPct val="140000"/>
                        </a:lnSpc>
                        <a:spcBef>
                          <a:spcPts val="0"/>
                        </a:spcBef>
                        <a:spcAft>
                          <a:spcPts val="0"/>
                        </a:spcAft>
                        <a:buNone/>
                      </a:pPr>
                      <a:r>
                        <a:rPr lang="en-US" sz="3500" u="none" strike="noStrike" cap="none">
                          <a:solidFill>
                            <a:srgbClr val="000000"/>
                          </a:solidFill>
                          <a:latin typeface="Arial"/>
                          <a:ea typeface="Arial"/>
                          <a:cs typeface="Arial"/>
                          <a:sym typeface="Arial"/>
                        </a:rPr>
                        <a:t>Yogyakarta is the capital city of Indonesia</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tc>
                  <a:txBody>
                    <a:bodyPr/>
                    <a:lstStyle/>
                    <a:p>
                      <a:pPr marL="0" marR="0" lvl="0" indent="0" algn="ctr" rtl="0">
                        <a:lnSpc>
                          <a:spcPct val="140000"/>
                        </a:lnSpc>
                        <a:spcBef>
                          <a:spcPts val="0"/>
                        </a:spcBef>
                        <a:spcAft>
                          <a:spcPts val="0"/>
                        </a:spcAft>
                        <a:buNone/>
                      </a:pPr>
                      <a:r>
                        <a:rPr lang="en-US" sz="3500" u="none" strike="noStrike" cap="none">
                          <a:solidFill>
                            <a:srgbClr val="000000"/>
                          </a:solidFill>
                          <a:latin typeface="Arial"/>
                          <a:ea typeface="Arial"/>
                          <a:cs typeface="Arial"/>
                          <a:sym typeface="Arial"/>
                        </a:rPr>
                        <a:t>Is there a test today?</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extLst>
                  <a:ext uri="{0D108BD9-81ED-4DB2-BD59-A6C34878D82A}">
                    <a16:rowId xmlns:a16="http://schemas.microsoft.com/office/drawing/2014/main" val="10001"/>
                  </a:ext>
                </a:extLst>
              </a:tr>
              <a:tr h="2398425">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The population of Malaysia is more than the population of Indonesia</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X+5&gt;10</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extLst>
                  <a:ext uri="{0D108BD9-81ED-4DB2-BD59-A6C34878D82A}">
                    <a16:rowId xmlns:a16="http://schemas.microsoft.com/office/drawing/2014/main" val="10002"/>
                  </a:ext>
                </a:extLst>
              </a:tr>
              <a:tr h="1777325">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Indonesia experienced 6 presidential changes</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Herlya is divisible by 5</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extLst>
                  <a:ext uri="{0D108BD9-81ED-4DB2-BD59-A6C34878D82A}">
                    <a16:rowId xmlns:a16="http://schemas.microsoft.com/office/drawing/2014/main" val="10003"/>
                  </a:ext>
                </a:extLst>
              </a:tr>
              <a:tr h="2398425">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3 is the first prime number</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The number 10 and number 100 already love each other</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extLst>
                  <a:ext uri="{0D108BD9-81ED-4DB2-BD59-A6C34878D82A}">
                    <a16:rowId xmlns:a16="http://schemas.microsoft.com/office/drawing/2014/main" val="10004"/>
                  </a:ext>
                </a:extLst>
              </a:tr>
              <a:tr h="2398425">
                <a:tc>
                  <a:txBody>
                    <a:bodyPr/>
                    <a:lstStyle/>
                    <a:p>
                      <a:pPr marL="0" marR="0" lvl="0" indent="0" algn="ctr" rtl="0">
                        <a:lnSpc>
                          <a:spcPct val="140000"/>
                        </a:lnSpc>
                        <a:spcBef>
                          <a:spcPts val="0"/>
                        </a:spcBef>
                        <a:spcAft>
                          <a:spcPts val="0"/>
                        </a:spcAft>
                        <a:buNone/>
                      </a:pPr>
                      <a:r>
                        <a:rPr lang="en-US" sz="3500" u="none" strike="noStrike" cap="none">
                          <a:solidFill>
                            <a:srgbClr val="000000"/>
                          </a:solidFill>
                        </a:rPr>
                        <a:t> 15 is divisible by 3</a:t>
                      </a: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tc>
                  <a:txBody>
                    <a:bodyPr/>
                    <a:lstStyle/>
                    <a:p>
                      <a:pPr marL="0" marR="0" lvl="0" indent="0" algn="ctr" rtl="0">
                        <a:lnSpc>
                          <a:spcPct val="140000"/>
                        </a:lnSpc>
                        <a:spcBef>
                          <a:spcPts val="0"/>
                        </a:spcBef>
                        <a:spcAft>
                          <a:spcPts val="0"/>
                        </a:spcAft>
                        <a:buNone/>
                      </a:pPr>
                      <a:r>
                        <a:rPr lang="en-US" sz="3500" u="none" strike="noStrike" cap="none">
                          <a:solidFill>
                            <a:srgbClr val="000000"/>
                          </a:solidFill>
                          <a:latin typeface="Arial"/>
                          <a:ea typeface="Arial"/>
                          <a:cs typeface="Arial"/>
                          <a:sym typeface="Arial"/>
                        </a:rPr>
                        <a:t>Heri really loves the number 9</a:t>
                      </a:r>
                      <a:endParaRPr sz="1100" u="none" strike="noStrike" cap="none"/>
                    </a:p>
                    <a:p>
                      <a:pPr marL="0" marR="0" lvl="0" indent="0" algn="ctr" rtl="0">
                        <a:lnSpc>
                          <a:spcPct val="445454"/>
                        </a:lnSpc>
                        <a:spcBef>
                          <a:spcPts val="0"/>
                        </a:spcBef>
                        <a:spcAft>
                          <a:spcPts val="0"/>
                        </a:spcAft>
                        <a:buNone/>
                      </a:pPr>
                      <a:endParaRPr sz="1100" u="none" strike="noStrike" cap="none"/>
                    </a:p>
                  </a:txBody>
                  <a:tcPr marL="190500" marR="190500" marT="190500" marB="190500" anchor="ctr">
                    <a:lnL w="38100" cap="flat" cmpd="sng">
                      <a:solidFill>
                        <a:srgbClr val="FFD699"/>
                      </a:solidFill>
                      <a:prstDash val="solid"/>
                      <a:round/>
                      <a:headEnd type="none" w="sm" len="sm"/>
                      <a:tailEnd type="none" w="sm" len="sm"/>
                    </a:lnL>
                    <a:lnR w="38100" cap="flat" cmpd="sng">
                      <a:solidFill>
                        <a:srgbClr val="FFD699"/>
                      </a:solidFill>
                      <a:prstDash val="solid"/>
                      <a:round/>
                      <a:headEnd type="none" w="sm" len="sm"/>
                      <a:tailEnd type="none" w="sm" len="sm"/>
                    </a:lnR>
                    <a:lnT w="38100" cap="flat" cmpd="sng">
                      <a:solidFill>
                        <a:srgbClr val="FFD699"/>
                      </a:solidFill>
                      <a:prstDash val="solid"/>
                      <a:round/>
                      <a:headEnd type="none" w="sm" len="sm"/>
                      <a:tailEnd type="none" w="sm" len="sm"/>
                    </a:lnT>
                    <a:lnB w="38100" cap="flat" cmpd="sng">
                      <a:solidFill>
                        <a:srgbClr val="FFD69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0" name="Google Shape;110;p3"/>
          <p:cNvSpPr txBox="1"/>
          <p:nvPr/>
        </p:nvSpPr>
        <p:spPr>
          <a:xfrm>
            <a:off x="0" y="-187658"/>
            <a:ext cx="8395966" cy="103822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6793">
                <a:solidFill>
                  <a:srgbClr val="343434"/>
                </a:solidFill>
                <a:latin typeface="Arial"/>
                <a:ea typeface="Arial"/>
                <a:cs typeface="Arial"/>
                <a:sym typeface="Arial"/>
              </a:rPr>
              <a:t>Basic Logic</a:t>
            </a:r>
            <a:endParaRPr/>
          </a:p>
        </p:txBody>
      </p:sp>
      <p:sp>
        <p:nvSpPr>
          <p:cNvPr id="111" name="Google Shape;111;p3"/>
          <p:cNvSpPr txBox="1"/>
          <p:nvPr/>
        </p:nvSpPr>
        <p:spPr>
          <a:xfrm>
            <a:off x="13108275" y="1936417"/>
            <a:ext cx="3987403" cy="65151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600">
                <a:solidFill>
                  <a:srgbClr val="343434"/>
                </a:solidFill>
                <a:latin typeface="Arial"/>
                <a:ea typeface="Arial"/>
                <a:cs typeface="Arial"/>
                <a:sym typeface="Arial"/>
              </a:rPr>
              <a:t>Sentences in propositional logic are built from propositions</a:t>
            </a:r>
            <a:endParaRPr/>
          </a:p>
          <a:p>
            <a:pPr marL="0" marR="0" lvl="0" indent="0" algn="just" rtl="0">
              <a:lnSpc>
                <a:spcPct val="120000"/>
              </a:lnSpc>
              <a:spcBef>
                <a:spcPts val="0"/>
              </a:spcBef>
              <a:spcAft>
                <a:spcPts val="0"/>
              </a:spcAft>
              <a:buNone/>
            </a:pPr>
            <a:r>
              <a:rPr lang="en-US" sz="3600">
                <a:solidFill>
                  <a:srgbClr val="343434"/>
                </a:solidFill>
                <a:latin typeface="Arial"/>
                <a:ea typeface="Arial"/>
                <a:cs typeface="Arial"/>
                <a:sym typeface="Arial"/>
              </a:rPr>
              <a:t>by applying propositional connectives:</a:t>
            </a:r>
            <a:endParaRPr/>
          </a:p>
          <a:p>
            <a:pPr marL="0" marR="0" lvl="0" indent="0" algn="just" rtl="0">
              <a:lnSpc>
                <a:spcPct val="120000"/>
              </a:lnSpc>
              <a:spcBef>
                <a:spcPts val="0"/>
              </a:spcBef>
              <a:spcAft>
                <a:spcPts val="0"/>
              </a:spcAft>
              <a:buNone/>
            </a:pPr>
            <a:endParaRPr sz="3600">
              <a:solidFill>
                <a:srgbClr val="343434"/>
              </a:solidFill>
              <a:latin typeface="Arial"/>
              <a:ea typeface="Arial"/>
              <a:cs typeface="Arial"/>
              <a:sym typeface="Arial"/>
            </a:endParaRPr>
          </a:p>
          <a:p>
            <a:pPr marL="0" marR="0" lvl="0" indent="0" algn="just" rtl="0">
              <a:lnSpc>
                <a:spcPct val="120000"/>
              </a:lnSpc>
              <a:spcBef>
                <a:spcPts val="0"/>
              </a:spcBef>
              <a:spcAft>
                <a:spcPts val="0"/>
              </a:spcAft>
              <a:buNone/>
            </a:pPr>
            <a:r>
              <a:rPr lang="en-US" sz="3600">
                <a:solidFill>
                  <a:srgbClr val="343434"/>
                </a:solidFill>
                <a:latin typeface="Arial"/>
                <a:ea typeface="Arial"/>
                <a:cs typeface="Arial"/>
                <a:sym typeface="Arial"/>
              </a:rPr>
              <a:t>not, and, or, if-then, if-and-only-if, if-then-else</a:t>
            </a:r>
            <a:endParaRPr/>
          </a:p>
          <a:p>
            <a:pPr marL="0" marR="0" lvl="0" indent="0" algn="just" rtl="0">
              <a:lnSpc>
                <a:spcPct val="120000"/>
              </a:lnSpc>
              <a:spcBef>
                <a:spcPts val="0"/>
              </a:spcBef>
              <a:spcAft>
                <a:spcPts val="0"/>
              </a:spcAft>
              <a:buNone/>
            </a:pPr>
            <a:endParaRPr sz="3600">
              <a:solidFill>
                <a:srgbClr val="343434"/>
              </a:solidFill>
              <a:latin typeface="Arial"/>
              <a:ea typeface="Arial"/>
              <a:cs typeface="Arial"/>
              <a:sym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13888818" y="8195613"/>
            <a:ext cx="6740964" cy="4583855"/>
          </a:xfrm>
          <a:custGeom>
            <a:avLst/>
            <a:gdLst/>
            <a:ahLst/>
            <a:cxnLst/>
            <a:rect l="l" t="t" r="r" b="b"/>
            <a:pathLst>
              <a:path w="6740964" h="4583855" extrusionOk="0">
                <a:moveTo>
                  <a:pt x="0" y="0"/>
                </a:moveTo>
                <a:lnTo>
                  <a:pt x="6740964" y="0"/>
                </a:lnTo>
                <a:lnTo>
                  <a:pt x="6740964" y="4583855"/>
                </a:lnTo>
                <a:lnTo>
                  <a:pt x="0" y="458385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4"/>
          <p:cNvSpPr txBox="1"/>
          <p:nvPr/>
        </p:nvSpPr>
        <p:spPr>
          <a:xfrm>
            <a:off x="217808" y="1011223"/>
            <a:ext cx="17852384" cy="7184390"/>
          </a:xfrm>
          <a:prstGeom prst="rect">
            <a:avLst/>
          </a:prstGeom>
          <a:noFill/>
          <a:ln>
            <a:noFill/>
          </a:ln>
        </p:spPr>
        <p:txBody>
          <a:bodyPr spcFirstLastPara="1" wrap="square" lIns="0" tIns="0" rIns="0" bIns="0" anchor="t" anchorCtr="0">
            <a:spAutoFit/>
          </a:bodyPr>
          <a:lstStyle/>
          <a:p>
            <a:pPr marL="0" marR="0" lvl="0" indent="0" algn="just" rtl="0">
              <a:lnSpc>
                <a:spcPct val="140013"/>
              </a:lnSpc>
              <a:spcBef>
                <a:spcPts val="0"/>
              </a:spcBef>
              <a:spcAft>
                <a:spcPts val="0"/>
              </a:spcAft>
              <a:buNone/>
            </a:pPr>
            <a:r>
              <a:rPr lang="en-US" sz="2899" b="1">
                <a:solidFill>
                  <a:srgbClr val="343434"/>
                </a:solidFill>
                <a:latin typeface="Open Sans"/>
                <a:ea typeface="Open Sans"/>
                <a:cs typeface="Open Sans"/>
                <a:sym typeface="Open Sans"/>
              </a:rPr>
              <a:t>Sentences are formed according to the following rules:</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Each proposition, namely a symbol of truth or a symbol of a proposition is a sentence.</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If F is a sentence, then so is its negation (not F).</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if F and G are sentences, so are their conjunctions, namely (F and G), then F and G are called conjuncts and (F and G).</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If F and G are sentences, then so is the disjunction, i.e. (F or hereinafter F or G are called disjuncts and (F or G)).</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If F and G are sentences, so are their implications, i.e. (if F then G). Furthermore, F is called the antecedent and G is called consequent and (if F then G). Sentences (if G then F) are called converse and sentence (if F then G).</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if F and G are sentences, then so are their equivalences, namely (F f and onfy f G), hereinafter F is called the left-hand side and G called the right-hand side and (F if and only if G).</a:t>
            </a:r>
            <a:endParaRPr/>
          </a:p>
          <a:p>
            <a:pPr marL="0" marR="0" lvl="0" indent="0" algn="just" rtl="0">
              <a:lnSpc>
                <a:spcPct val="140013"/>
              </a:lnSpc>
              <a:spcBef>
                <a:spcPts val="0"/>
              </a:spcBef>
              <a:spcAft>
                <a:spcPts val="0"/>
              </a:spcAft>
              <a:buNone/>
            </a:pPr>
            <a:r>
              <a:rPr lang="en-US" sz="2899">
                <a:solidFill>
                  <a:srgbClr val="343434"/>
                </a:solidFill>
                <a:latin typeface="Calibri"/>
                <a:ea typeface="Calibri"/>
                <a:cs typeface="Calibri"/>
                <a:sym typeface="Calibri"/>
              </a:rPr>
              <a:t> If F, G and H are sentences, so are conditional it, namely (if F then G else H). Then F, G, and H respectively </a:t>
            </a:r>
            <a:r>
              <a:rPr lang="en-US" sz="2899" b="1">
                <a:solidFill>
                  <a:srgbClr val="343434"/>
                </a:solidFill>
                <a:latin typeface="Open Sans"/>
                <a:ea typeface="Open Sans"/>
                <a:cs typeface="Open Sans"/>
                <a:sym typeface="Open Sans"/>
              </a:rPr>
              <a:t>called if-clause, then-clause, and else-clauses and conditionals (if F then G else H).</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p:nvPr/>
        </p:nvSpPr>
        <p:spPr>
          <a:xfrm rot="-10781110">
            <a:off x="-3377236" y="-2458718"/>
            <a:ext cx="6381430" cy="4970724"/>
          </a:xfrm>
          <a:custGeom>
            <a:avLst/>
            <a:gdLst/>
            <a:ahLst/>
            <a:cxnLst/>
            <a:rect l="l" t="t" r="r" b="b"/>
            <a:pathLst>
              <a:path w="6381430" h="4970724" extrusionOk="0">
                <a:moveTo>
                  <a:pt x="0" y="0"/>
                </a:moveTo>
                <a:lnTo>
                  <a:pt x="6381430" y="0"/>
                </a:lnTo>
                <a:lnTo>
                  <a:pt x="6381430" y="4970724"/>
                </a:lnTo>
                <a:lnTo>
                  <a:pt x="0" y="497072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5"/>
          <p:cNvSpPr/>
          <p:nvPr/>
        </p:nvSpPr>
        <p:spPr>
          <a:xfrm rot="-10781110">
            <a:off x="-2490897" y="3309513"/>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5"/>
          <p:cNvSpPr/>
          <p:nvPr/>
        </p:nvSpPr>
        <p:spPr>
          <a:xfrm rot="-10781110">
            <a:off x="-2560170" y="1280220"/>
            <a:ext cx="4964900" cy="3867338"/>
          </a:xfrm>
          <a:custGeom>
            <a:avLst/>
            <a:gdLst/>
            <a:ahLst/>
            <a:cxnLst/>
            <a:rect l="l" t="t" r="r" b="b"/>
            <a:pathLst>
              <a:path w="4964900" h="3867338" extrusionOk="0">
                <a:moveTo>
                  <a:pt x="0" y="0"/>
                </a:moveTo>
                <a:lnTo>
                  <a:pt x="4964900" y="0"/>
                </a:lnTo>
                <a:lnTo>
                  <a:pt x="4964900" y="3867338"/>
                </a:lnTo>
                <a:lnTo>
                  <a:pt x="0" y="386733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5"/>
          <p:cNvSpPr/>
          <p:nvPr/>
        </p:nvSpPr>
        <p:spPr>
          <a:xfrm rot="-10781110">
            <a:off x="-2901820" y="5841920"/>
            <a:ext cx="4964900" cy="3867338"/>
          </a:xfrm>
          <a:custGeom>
            <a:avLst/>
            <a:gdLst/>
            <a:ahLst/>
            <a:cxnLst/>
            <a:rect l="l" t="t" r="r" b="b"/>
            <a:pathLst>
              <a:path w="4964900" h="3867338" extrusionOk="0">
                <a:moveTo>
                  <a:pt x="0" y="0"/>
                </a:moveTo>
                <a:lnTo>
                  <a:pt x="4964900" y="0"/>
                </a:lnTo>
                <a:lnTo>
                  <a:pt x="4964900" y="3867339"/>
                </a:lnTo>
                <a:lnTo>
                  <a:pt x="0" y="386733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5"/>
          <p:cNvSpPr/>
          <p:nvPr/>
        </p:nvSpPr>
        <p:spPr>
          <a:xfrm rot="-10781110">
            <a:off x="-1623177" y="8350267"/>
            <a:ext cx="4964900" cy="3867338"/>
          </a:xfrm>
          <a:custGeom>
            <a:avLst/>
            <a:gdLst/>
            <a:ahLst/>
            <a:cxnLst/>
            <a:rect l="l" t="t" r="r" b="b"/>
            <a:pathLst>
              <a:path w="4964900" h="3867338" extrusionOk="0">
                <a:moveTo>
                  <a:pt x="0" y="0"/>
                </a:moveTo>
                <a:lnTo>
                  <a:pt x="4964900" y="0"/>
                </a:lnTo>
                <a:lnTo>
                  <a:pt x="4964900" y="3867339"/>
                </a:lnTo>
                <a:lnTo>
                  <a:pt x="0" y="386733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5"/>
          <p:cNvSpPr/>
          <p:nvPr/>
        </p:nvSpPr>
        <p:spPr>
          <a:xfrm rot="-1398329">
            <a:off x="15406871" y="467415"/>
            <a:ext cx="3372052" cy="4893479"/>
          </a:xfrm>
          <a:custGeom>
            <a:avLst/>
            <a:gdLst/>
            <a:ahLst/>
            <a:cxnLst/>
            <a:rect l="l" t="t" r="r" b="b"/>
            <a:pathLst>
              <a:path w="3372052" h="4893479" extrusionOk="0">
                <a:moveTo>
                  <a:pt x="0" y="0"/>
                </a:moveTo>
                <a:lnTo>
                  <a:pt x="3372052" y="0"/>
                </a:lnTo>
                <a:lnTo>
                  <a:pt x="3372052" y="4893479"/>
                </a:lnTo>
                <a:lnTo>
                  <a:pt x="0" y="4893479"/>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5"/>
          <p:cNvSpPr/>
          <p:nvPr/>
        </p:nvSpPr>
        <p:spPr>
          <a:xfrm>
            <a:off x="3352310" y="3295902"/>
            <a:ext cx="12351623" cy="5430673"/>
          </a:xfrm>
          <a:custGeom>
            <a:avLst/>
            <a:gdLst/>
            <a:ahLst/>
            <a:cxnLst/>
            <a:rect l="l" t="t" r="r" b="b"/>
            <a:pathLst>
              <a:path w="12351623" h="5430673" extrusionOk="0">
                <a:moveTo>
                  <a:pt x="0" y="0"/>
                </a:moveTo>
                <a:lnTo>
                  <a:pt x="12351623" y="0"/>
                </a:lnTo>
                <a:lnTo>
                  <a:pt x="12351623" y="5430673"/>
                </a:lnTo>
                <a:lnTo>
                  <a:pt x="0" y="5430673"/>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5"/>
          <p:cNvSpPr txBox="1"/>
          <p:nvPr/>
        </p:nvSpPr>
        <p:spPr>
          <a:xfrm>
            <a:off x="3017802" y="0"/>
            <a:ext cx="9639812" cy="11811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Notation</a:t>
            </a:r>
            <a:endParaRPr/>
          </a:p>
        </p:txBody>
      </p:sp>
      <p:sp>
        <p:nvSpPr>
          <p:cNvPr id="130" name="Google Shape;130;p5"/>
          <p:cNvSpPr txBox="1"/>
          <p:nvPr/>
        </p:nvSpPr>
        <p:spPr>
          <a:xfrm>
            <a:off x="2484590" y="1803061"/>
            <a:ext cx="14608306" cy="1471930"/>
          </a:xfrm>
          <a:prstGeom prst="rect">
            <a:avLst/>
          </a:prstGeom>
          <a:noFill/>
          <a:ln>
            <a:noFill/>
          </a:ln>
        </p:spPr>
        <p:txBody>
          <a:bodyPr spcFirstLastPara="1" wrap="square" lIns="0" tIns="0" rIns="0" bIns="0" anchor="t" anchorCtr="0">
            <a:spAutoFit/>
          </a:bodyPr>
          <a:lstStyle/>
          <a:p>
            <a:pPr marL="0" marR="0" lvl="0" indent="0" algn="just" rtl="0">
              <a:lnSpc>
                <a:spcPct val="140014"/>
              </a:lnSpc>
              <a:spcBef>
                <a:spcPts val="0"/>
              </a:spcBef>
              <a:spcAft>
                <a:spcPts val="0"/>
              </a:spcAft>
              <a:buNone/>
            </a:pPr>
            <a:r>
              <a:rPr lang="en-US" sz="2799">
                <a:solidFill>
                  <a:srgbClr val="343434"/>
                </a:solidFill>
                <a:latin typeface="Open Sans"/>
                <a:ea typeface="Open Sans"/>
                <a:cs typeface="Open Sans"/>
                <a:sym typeface="Open Sans"/>
              </a:rPr>
              <a:t>several sentences need to be combined to make a larger sentence</a:t>
            </a:r>
            <a:endParaRPr/>
          </a:p>
          <a:p>
            <a:pPr marL="0" marR="0" lvl="0" indent="0" algn="just" rtl="0">
              <a:lnSpc>
                <a:spcPct val="140014"/>
              </a:lnSpc>
              <a:spcBef>
                <a:spcPts val="0"/>
              </a:spcBef>
              <a:spcAft>
                <a:spcPts val="0"/>
              </a:spcAft>
              <a:buNone/>
            </a:pPr>
            <a:r>
              <a:rPr lang="en-US" sz="2799">
                <a:solidFill>
                  <a:srgbClr val="343434"/>
                </a:solidFill>
                <a:latin typeface="Open Sans"/>
                <a:ea typeface="Open Sans"/>
                <a:cs typeface="Open Sans"/>
                <a:sym typeface="Open Sans"/>
              </a:rPr>
              <a:t>long</a:t>
            </a:r>
            <a:endParaRPr/>
          </a:p>
          <a:p>
            <a:pPr marL="0" marR="0" lvl="0" indent="0" algn="just" rtl="0">
              <a:lnSpc>
                <a:spcPct val="140014"/>
              </a:lnSpc>
              <a:spcBef>
                <a:spcPts val="0"/>
              </a:spcBef>
              <a:spcAft>
                <a:spcPts val="0"/>
              </a:spcAft>
              <a:buNone/>
            </a:pPr>
            <a:endParaRPr sz="2799">
              <a:solidFill>
                <a:srgbClr val="343434"/>
              </a:solidFill>
              <a:latin typeface="Open Sans"/>
              <a:ea typeface="Open Sans"/>
              <a:cs typeface="Open Sans"/>
              <a:sym typeface="Open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p:nvPr/>
        </p:nvSpPr>
        <p:spPr>
          <a:xfrm rot="2364634">
            <a:off x="14885649" y="4928017"/>
            <a:ext cx="5976261" cy="6843940"/>
          </a:xfrm>
          <a:custGeom>
            <a:avLst/>
            <a:gdLst/>
            <a:ahLst/>
            <a:cxnLst/>
            <a:rect l="l" t="t" r="r" b="b"/>
            <a:pathLst>
              <a:path w="5976261" h="6843940" extrusionOk="0">
                <a:moveTo>
                  <a:pt x="0" y="0"/>
                </a:moveTo>
                <a:lnTo>
                  <a:pt x="5976261" y="0"/>
                </a:lnTo>
                <a:lnTo>
                  <a:pt x="5976261" y="6843939"/>
                </a:lnTo>
                <a:lnTo>
                  <a:pt x="0" y="684393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6"/>
          <p:cNvSpPr/>
          <p:nvPr/>
        </p:nvSpPr>
        <p:spPr>
          <a:xfrm rot="265213">
            <a:off x="-1557562" y="-970527"/>
            <a:ext cx="5172524" cy="5923510"/>
          </a:xfrm>
          <a:custGeom>
            <a:avLst/>
            <a:gdLst/>
            <a:ahLst/>
            <a:cxnLst/>
            <a:rect l="l" t="t" r="r" b="b"/>
            <a:pathLst>
              <a:path w="5172524" h="5923510" extrusionOk="0">
                <a:moveTo>
                  <a:pt x="0" y="0"/>
                </a:moveTo>
                <a:lnTo>
                  <a:pt x="5172524" y="0"/>
                </a:lnTo>
                <a:lnTo>
                  <a:pt x="5172524" y="5923511"/>
                </a:lnTo>
                <a:lnTo>
                  <a:pt x="0" y="592351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6"/>
          <p:cNvSpPr/>
          <p:nvPr/>
        </p:nvSpPr>
        <p:spPr>
          <a:xfrm>
            <a:off x="0" y="-469426"/>
            <a:ext cx="4429909" cy="3372546"/>
          </a:xfrm>
          <a:custGeom>
            <a:avLst/>
            <a:gdLst/>
            <a:ahLst/>
            <a:cxnLst/>
            <a:rect l="l" t="t" r="r" b="b"/>
            <a:pathLst>
              <a:path w="4429909" h="3372546" extrusionOk="0">
                <a:moveTo>
                  <a:pt x="0" y="0"/>
                </a:moveTo>
                <a:lnTo>
                  <a:pt x="4429909" y="0"/>
                </a:lnTo>
                <a:lnTo>
                  <a:pt x="4429909" y="3372546"/>
                </a:lnTo>
                <a:lnTo>
                  <a:pt x="0" y="337254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6"/>
          <p:cNvSpPr/>
          <p:nvPr/>
        </p:nvSpPr>
        <p:spPr>
          <a:xfrm>
            <a:off x="13838856" y="8120526"/>
            <a:ext cx="4813527" cy="3664600"/>
          </a:xfrm>
          <a:custGeom>
            <a:avLst/>
            <a:gdLst/>
            <a:ahLst/>
            <a:cxnLst/>
            <a:rect l="l" t="t" r="r" b="b"/>
            <a:pathLst>
              <a:path w="4813527" h="3664600" extrusionOk="0">
                <a:moveTo>
                  <a:pt x="0" y="0"/>
                </a:moveTo>
                <a:lnTo>
                  <a:pt x="4813527" y="0"/>
                </a:lnTo>
                <a:lnTo>
                  <a:pt x="4813527" y="3664600"/>
                </a:lnTo>
                <a:lnTo>
                  <a:pt x="0" y="366460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6"/>
          <p:cNvSpPr txBox="1"/>
          <p:nvPr/>
        </p:nvSpPr>
        <p:spPr>
          <a:xfrm>
            <a:off x="4324094" y="35747"/>
            <a:ext cx="9639812" cy="1181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800">
                <a:solidFill>
                  <a:srgbClr val="343434"/>
                </a:solidFill>
                <a:latin typeface="Arial"/>
                <a:ea typeface="Arial"/>
                <a:cs typeface="Arial"/>
                <a:sym typeface="Arial"/>
              </a:rPr>
              <a:t>Interpretation</a:t>
            </a:r>
            <a:endParaRPr/>
          </a:p>
        </p:txBody>
      </p:sp>
      <p:sp>
        <p:nvSpPr>
          <p:cNvPr id="140" name="Google Shape;140;p6"/>
          <p:cNvSpPr txBox="1"/>
          <p:nvPr/>
        </p:nvSpPr>
        <p:spPr>
          <a:xfrm>
            <a:off x="2934363" y="3197326"/>
            <a:ext cx="14939416" cy="4186555"/>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a:solidFill>
                  <a:srgbClr val="343434"/>
                </a:solidFill>
                <a:latin typeface="Open Sans"/>
                <a:ea typeface="Open Sans"/>
                <a:cs typeface="Open Sans"/>
                <a:sym typeface="Open Sans"/>
              </a:rPr>
              <a:t>Interpretation is the assignment of a truth value (true or false) to</a:t>
            </a:r>
            <a:endParaRPr/>
          </a:p>
          <a:p>
            <a:pPr marL="0" marR="0" lvl="0" indent="0" algn="l" rtl="0">
              <a:lnSpc>
                <a:spcPct val="140014"/>
              </a:lnSpc>
              <a:spcBef>
                <a:spcPts val="0"/>
              </a:spcBef>
              <a:spcAft>
                <a:spcPts val="0"/>
              </a:spcAft>
              <a:buNone/>
            </a:pPr>
            <a:r>
              <a:rPr lang="en-US" sz="2799">
                <a:solidFill>
                  <a:srgbClr val="343434"/>
                </a:solidFill>
                <a:latin typeface="Open Sans"/>
                <a:ea typeface="Open Sans"/>
                <a:cs typeface="Open Sans"/>
                <a:sym typeface="Open Sans"/>
              </a:rPr>
              <a:t>each propositional symbol of a logical sentence. For example, consider the sentence:</a:t>
            </a:r>
            <a:endParaRPr/>
          </a:p>
          <a:p>
            <a:pPr marL="0" marR="0" lvl="0" indent="0" algn="ctr" rtl="0">
              <a:lnSpc>
                <a:spcPct val="207038"/>
              </a:lnSpc>
              <a:spcBef>
                <a:spcPts val="0"/>
              </a:spcBef>
              <a:spcAft>
                <a:spcPts val="0"/>
              </a:spcAft>
              <a:buNone/>
            </a:pPr>
            <a:r>
              <a:rPr lang="en-US" sz="2799" b="1">
                <a:solidFill>
                  <a:srgbClr val="343434"/>
                </a:solidFill>
                <a:latin typeface="Open Sans"/>
                <a:ea typeface="Open Sans"/>
                <a:cs typeface="Open Sans"/>
                <a:sym typeface="Open Sans"/>
              </a:rPr>
              <a:t>not p or q</a:t>
            </a:r>
            <a:endParaRPr/>
          </a:p>
          <a:p>
            <a:pPr marL="0" marR="0" lvl="0" indent="0" algn="l" rtl="0">
              <a:lnSpc>
                <a:spcPct val="140014"/>
              </a:lnSpc>
              <a:spcBef>
                <a:spcPts val="0"/>
              </a:spcBef>
              <a:spcAft>
                <a:spcPts val="0"/>
              </a:spcAft>
              <a:buNone/>
            </a:pPr>
            <a:r>
              <a:rPr lang="en-US" sz="2799">
                <a:solidFill>
                  <a:srgbClr val="343434"/>
                </a:solidFill>
                <a:latin typeface="Open Sans"/>
                <a:ea typeface="Open Sans"/>
                <a:cs typeface="Open Sans"/>
                <a:sym typeface="Open Sans"/>
              </a:rPr>
              <a:t>One interpretation of the sentence above assigns a </a:t>
            </a:r>
            <a:r>
              <a:rPr lang="en-US" sz="2799" b="1">
                <a:solidFill>
                  <a:srgbClr val="343434"/>
                </a:solidFill>
                <a:latin typeface="Open Sans"/>
                <a:ea typeface="Open Sans"/>
                <a:cs typeface="Open Sans"/>
                <a:sym typeface="Open Sans"/>
              </a:rPr>
              <a:t>false </a:t>
            </a:r>
            <a:r>
              <a:rPr lang="en-US" sz="2799">
                <a:solidFill>
                  <a:srgbClr val="343434"/>
                </a:solidFill>
                <a:latin typeface="Open Sans"/>
                <a:ea typeface="Open Sans"/>
                <a:cs typeface="Open Sans"/>
                <a:sym typeface="Open Sans"/>
              </a:rPr>
              <a:t>value to p and a </a:t>
            </a:r>
            <a:r>
              <a:rPr lang="en-US" sz="2799" b="1">
                <a:solidFill>
                  <a:srgbClr val="343434"/>
                </a:solidFill>
                <a:latin typeface="Open Sans"/>
                <a:ea typeface="Open Sans"/>
                <a:cs typeface="Open Sans"/>
                <a:sym typeface="Open Sans"/>
              </a:rPr>
              <a:t>true</a:t>
            </a:r>
            <a:r>
              <a:rPr lang="en-US" sz="2799">
                <a:solidFill>
                  <a:srgbClr val="343434"/>
                </a:solidFill>
                <a:latin typeface="Open Sans"/>
                <a:ea typeface="Open Sans"/>
                <a:cs typeface="Open Sans"/>
                <a:sym typeface="Open Sans"/>
              </a:rPr>
              <a:t> value to p</a:t>
            </a:r>
            <a:endParaRPr/>
          </a:p>
          <a:p>
            <a:pPr marL="0" marR="0" lvl="0" indent="0" algn="l" rtl="0">
              <a:lnSpc>
                <a:spcPct val="140014"/>
              </a:lnSpc>
              <a:spcBef>
                <a:spcPts val="0"/>
              </a:spcBef>
              <a:spcAft>
                <a:spcPts val="0"/>
              </a:spcAft>
              <a:buNone/>
            </a:pPr>
            <a:r>
              <a:rPr lang="en-US" sz="2799">
                <a:solidFill>
                  <a:srgbClr val="343434"/>
                </a:solidFill>
                <a:latin typeface="Open Sans"/>
                <a:ea typeface="Open Sans"/>
                <a:cs typeface="Open Sans"/>
                <a:sym typeface="Open Sans"/>
              </a:rPr>
              <a:t>The interpretation of the p and q values ​​can be written:</a:t>
            </a:r>
            <a:endParaRPr/>
          </a:p>
          <a:p>
            <a:pPr marL="0" marR="0" lvl="0" indent="0" algn="ctr" rtl="0">
              <a:lnSpc>
                <a:spcPct val="140014"/>
              </a:lnSpc>
              <a:spcBef>
                <a:spcPts val="0"/>
              </a:spcBef>
              <a:spcAft>
                <a:spcPts val="0"/>
              </a:spcAft>
              <a:buNone/>
            </a:pPr>
            <a:r>
              <a:rPr lang="en-US" sz="2799" b="1">
                <a:solidFill>
                  <a:srgbClr val="343434"/>
                </a:solidFill>
                <a:latin typeface="Open Sans"/>
                <a:ea typeface="Open Sans"/>
                <a:cs typeface="Open Sans"/>
                <a:sym typeface="Open Sans"/>
              </a:rPr>
              <a:t>p ← false</a:t>
            </a:r>
            <a:endParaRPr/>
          </a:p>
          <a:p>
            <a:pPr marL="0" marR="0" lvl="0" indent="0" algn="ctr" rtl="0">
              <a:lnSpc>
                <a:spcPct val="140014"/>
              </a:lnSpc>
              <a:spcBef>
                <a:spcPts val="0"/>
              </a:spcBef>
              <a:spcAft>
                <a:spcPts val="0"/>
              </a:spcAft>
              <a:buNone/>
            </a:pPr>
            <a:r>
              <a:rPr lang="en-US" sz="2799" b="1">
                <a:solidFill>
                  <a:srgbClr val="343434"/>
                </a:solidFill>
                <a:latin typeface="Open Sans"/>
                <a:ea typeface="Open Sans"/>
                <a:cs typeface="Open Sans"/>
                <a:sym typeface="Open Sans"/>
              </a:rPr>
              <a:t>q ← true</a:t>
            </a:r>
            <a:endParaRPr/>
          </a:p>
          <a:p>
            <a:pPr marL="0" marR="0" lvl="0" indent="0" algn="l" rtl="0">
              <a:lnSpc>
                <a:spcPct val="140014"/>
              </a:lnSpc>
              <a:spcBef>
                <a:spcPts val="0"/>
              </a:spcBef>
              <a:spcAft>
                <a:spcPts val="0"/>
              </a:spcAft>
              <a:buNone/>
            </a:pPr>
            <a:endParaRPr sz="2799" b="1">
              <a:solidFill>
                <a:srgbClr val="343434"/>
              </a:solidFill>
              <a:latin typeface="Open Sans"/>
              <a:ea typeface="Open Sans"/>
              <a:cs typeface="Open Sans"/>
              <a:sym typeface="Open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7"/>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7"/>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7"/>
          <p:cNvSpPr/>
          <p:nvPr/>
        </p:nvSpPr>
        <p:spPr>
          <a:xfrm>
            <a:off x="3928464" y="4603508"/>
            <a:ext cx="10431072" cy="3023499"/>
          </a:xfrm>
          <a:custGeom>
            <a:avLst/>
            <a:gdLst/>
            <a:ahLst/>
            <a:cxnLst/>
            <a:rect l="l" t="t" r="r" b="b"/>
            <a:pathLst>
              <a:path w="10431072" h="3023499" extrusionOk="0">
                <a:moveTo>
                  <a:pt x="0" y="0"/>
                </a:moveTo>
                <a:lnTo>
                  <a:pt x="10431072" y="0"/>
                </a:lnTo>
                <a:lnTo>
                  <a:pt x="10431072" y="3023499"/>
                </a:lnTo>
                <a:lnTo>
                  <a:pt x="0" y="30234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7"/>
          <p:cNvSpPr txBox="1"/>
          <p:nvPr/>
        </p:nvSpPr>
        <p:spPr>
          <a:xfrm>
            <a:off x="1028700" y="438150"/>
            <a:ext cx="9639812" cy="2362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a:t>
            </a:r>
            <a:endParaRPr/>
          </a:p>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Negation (Not) </a:t>
            </a:r>
            <a:endParaRPr/>
          </a:p>
        </p:txBody>
      </p:sp>
      <p:sp>
        <p:nvSpPr>
          <p:cNvPr id="150" name="Google Shape;150;p7"/>
          <p:cNvSpPr txBox="1"/>
          <p:nvPr/>
        </p:nvSpPr>
        <p:spPr>
          <a:xfrm>
            <a:off x="546580" y="3333868"/>
            <a:ext cx="15452378" cy="485775"/>
          </a:xfrm>
          <a:prstGeom prst="rect">
            <a:avLst/>
          </a:prstGeom>
          <a:noFill/>
          <a:ln>
            <a:noFill/>
          </a:ln>
        </p:spPr>
        <p:txBody>
          <a:bodyPr spcFirstLastPara="1" wrap="square" lIns="0" tIns="0" rIns="0" bIns="0" anchor="t" anchorCtr="0">
            <a:spAutoFit/>
          </a:bodyPr>
          <a:lstStyle/>
          <a:p>
            <a:pPr marL="690881" marR="0" lvl="1" indent="-345439" algn="ctr" rtl="0">
              <a:lnSpc>
                <a:spcPct val="120000"/>
              </a:lnSpc>
              <a:spcBef>
                <a:spcPts val="0"/>
              </a:spcBef>
              <a:spcAft>
                <a:spcPts val="0"/>
              </a:spcAft>
              <a:buClr>
                <a:srgbClr val="343434"/>
              </a:buClr>
              <a:buSzPts val="3200"/>
              <a:buFont typeface="Arial"/>
              <a:buChar char="•"/>
            </a:pPr>
            <a:r>
              <a:rPr lang="en-US" sz="3200" b="0" i="0" u="none" strike="noStrike" cap="none">
                <a:solidFill>
                  <a:srgbClr val="343434"/>
                </a:solidFill>
                <a:latin typeface="Arial"/>
                <a:ea typeface="Arial"/>
                <a:cs typeface="Arial"/>
                <a:sym typeface="Arial"/>
              </a:rPr>
              <a:t>Uner operator (uner operation is an operation with only one operand, i.e. one input)</a:t>
            </a:r>
            <a:endParaRPr/>
          </a:p>
        </p:txBody>
      </p:sp>
      <p:sp>
        <p:nvSpPr>
          <p:cNvPr id="151" name="Google Shape;151;p7"/>
          <p:cNvSpPr txBox="1"/>
          <p:nvPr/>
        </p:nvSpPr>
        <p:spPr>
          <a:xfrm>
            <a:off x="5106442" y="8160407"/>
            <a:ext cx="4037558" cy="819150"/>
          </a:xfrm>
          <a:prstGeom prst="rect">
            <a:avLst/>
          </a:prstGeom>
          <a:noFill/>
          <a:ln>
            <a:noFill/>
          </a:ln>
        </p:spPr>
        <p:txBody>
          <a:bodyPr spcFirstLastPara="1" wrap="square" lIns="0" tIns="0" rIns="0" bIns="0" anchor="t" anchorCtr="0">
            <a:spAutoFit/>
          </a:bodyPr>
          <a:lstStyle/>
          <a:p>
            <a:pPr marL="0" marR="0" lvl="0" indent="0" algn="ctr" rtl="0">
              <a:lnSpc>
                <a:spcPct val="120007"/>
              </a:lnSpc>
              <a:spcBef>
                <a:spcPts val="0"/>
              </a:spcBef>
              <a:spcAft>
                <a:spcPts val="0"/>
              </a:spcAft>
              <a:buNone/>
            </a:pPr>
            <a:r>
              <a:rPr lang="en-US" sz="2699">
                <a:solidFill>
                  <a:srgbClr val="343434"/>
                </a:solidFill>
                <a:latin typeface="Arial"/>
                <a:ea typeface="Arial"/>
                <a:cs typeface="Arial"/>
                <a:sym typeface="Arial"/>
              </a:rPr>
              <a:t>P : "It's raining today"</a:t>
            </a:r>
            <a:endParaRPr/>
          </a:p>
          <a:p>
            <a:pPr marL="0" marR="0" lvl="0" indent="0" algn="ctr" rtl="0">
              <a:lnSpc>
                <a:spcPct val="120007"/>
              </a:lnSpc>
              <a:spcBef>
                <a:spcPts val="0"/>
              </a:spcBef>
              <a:spcAft>
                <a:spcPts val="0"/>
              </a:spcAft>
              <a:buNone/>
            </a:pPr>
            <a:r>
              <a:rPr lang="en-US" sz="2699">
                <a:solidFill>
                  <a:srgbClr val="343434"/>
                </a:solidFill>
                <a:latin typeface="Arial"/>
                <a:ea typeface="Arial"/>
                <a:cs typeface="Arial"/>
                <a:sym typeface="Arial"/>
              </a:rPr>
              <a:t>~ P : "Today is not raining"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8"/>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8"/>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8"/>
          <p:cNvSpPr/>
          <p:nvPr/>
        </p:nvSpPr>
        <p:spPr>
          <a:xfrm>
            <a:off x="5848606" y="4353043"/>
            <a:ext cx="7554597" cy="4891466"/>
          </a:xfrm>
          <a:custGeom>
            <a:avLst/>
            <a:gdLst/>
            <a:ahLst/>
            <a:cxnLst/>
            <a:rect l="l" t="t" r="r" b="b"/>
            <a:pathLst>
              <a:path w="7554597" h="4891466" extrusionOk="0">
                <a:moveTo>
                  <a:pt x="0" y="0"/>
                </a:moveTo>
                <a:lnTo>
                  <a:pt x="7554597" y="0"/>
                </a:lnTo>
                <a:lnTo>
                  <a:pt x="7554597" y="4891466"/>
                </a:lnTo>
                <a:lnTo>
                  <a:pt x="0" y="489146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8"/>
          <p:cNvSpPr txBox="1"/>
          <p:nvPr/>
        </p:nvSpPr>
        <p:spPr>
          <a:xfrm>
            <a:off x="1028700" y="438150"/>
            <a:ext cx="9639812" cy="2362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a:t>
            </a:r>
            <a:endParaRPr/>
          </a:p>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Conjunction (and) </a:t>
            </a:r>
            <a:endParaRPr/>
          </a:p>
        </p:txBody>
      </p:sp>
      <p:sp>
        <p:nvSpPr>
          <p:cNvPr id="161" name="Google Shape;161;p8"/>
          <p:cNvSpPr txBox="1"/>
          <p:nvPr/>
        </p:nvSpPr>
        <p:spPr>
          <a:xfrm>
            <a:off x="266411" y="3333868"/>
            <a:ext cx="16012716" cy="485775"/>
          </a:xfrm>
          <a:prstGeom prst="rect">
            <a:avLst/>
          </a:prstGeom>
          <a:noFill/>
          <a:ln>
            <a:noFill/>
          </a:ln>
        </p:spPr>
        <p:txBody>
          <a:bodyPr spcFirstLastPara="1" wrap="square" lIns="0" tIns="0" rIns="0" bIns="0" anchor="t" anchorCtr="0">
            <a:spAutoFit/>
          </a:bodyPr>
          <a:lstStyle/>
          <a:p>
            <a:pPr marL="690881" marR="0" lvl="1" indent="-345439" algn="ctr" rtl="0">
              <a:lnSpc>
                <a:spcPct val="120000"/>
              </a:lnSpc>
              <a:spcBef>
                <a:spcPts val="0"/>
              </a:spcBef>
              <a:spcAft>
                <a:spcPts val="0"/>
              </a:spcAft>
              <a:buClr>
                <a:srgbClr val="343434"/>
              </a:buClr>
              <a:buSzPts val="3200"/>
              <a:buFont typeface="Arial"/>
              <a:buChar char="•"/>
            </a:pPr>
            <a:r>
              <a:rPr lang="en-US" sz="3200" b="0" i="0" u="none" strike="noStrike" cap="none">
                <a:solidFill>
                  <a:srgbClr val="343434"/>
                </a:solidFill>
                <a:latin typeface="Arial"/>
                <a:ea typeface="Arial"/>
                <a:cs typeface="Arial"/>
                <a:sym typeface="Arial"/>
              </a:rPr>
              <a:t>Binary Operator (a binary operation is an operation with two operands i.e. two inputs)</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p:nvPr/>
        </p:nvSpPr>
        <p:spPr>
          <a:xfrm rot="-659602">
            <a:off x="-2743616" y="4292169"/>
            <a:ext cx="5487232" cy="5522305"/>
          </a:xfrm>
          <a:custGeom>
            <a:avLst/>
            <a:gdLst/>
            <a:ahLst/>
            <a:cxnLst/>
            <a:rect l="l" t="t" r="r" b="b"/>
            <a:pathLst>
              <a:path w="5487232" h="5522305" extrusionOk="0">
                <a:moveTo>
                  <a:pt x="0" y="0"/>
                </a:moveTo>
                <a:lnTo>
                  <a:pt x="5487232" y="0"/>
                </a:lnTo>
                <a:lnTo>
                  <a:pt x="5487232" y="5522305"/>
                </a:lnTo>
                <a:lnTo>
                  <a:pt x="0" y="55223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9"/>
          <p:cNvSpPr/>
          <p:nvPr/>
        </p:nvSpPr>
        <p:spPr>
          <a:xfrm rot="9235605">
            <a:off x="-941976" y="6201286"/>
            <a:ext cx="6075197" cy="6114027"/>
          </a:xfrm>
          <a:custGeom>
            <a:avLst/>
            <a:gdLst/>
            <a:ahLst/>
            <a:cxnLst/>
            <a:rect l="l" t="t" r="r" b="b"/>
            <a:pathLst>
              <a:path w="6075197" h="6114027" extrusionOk="0">
                <a:moveTo>
                  <a:pt x="0" y="0"/>
                </a:moveTo>
                <a:lnTo>
                  <a:pt x="6075197" y="0"/>
                </a:lnTo>
                <a:lnTo>
                  <a:pt x="6075197" y="6114028"/>
                </a:lnTo>
                <a:lnTo>
                  <a:pt x="0" y="6114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9"/>
          <p:cNvSpPr/>
          <p:nvPr/>
        </p:nvSpPr>
        <p:spPr>
          <a:xfrm>
            <a:off x="14116306" y="-2506522"/>
            <a:ext cx="6285988" cy="6326165"/>
          </a:xfrm>
          <a:custGeom>
            <a:avLst/>
            <a:gdLst/>
            <a:ahLst/>
            <a:cxnLst/>
            <a:rect l="l" t="t" r="r" b="b"/>
            <a:pathLst>
              <a:path w="6285988" h="6326165" extrusionOk="0">
                <a:moveTo>
                  <a:pt x="0" y="0"/>
                </a:moveTo>
                <a:lnTo>
                  <a:pt x="6285988" y="0"/>
                </a:lnTo>
                <a:lnTo>
                  <a:pt x="6285988" y="6326165"/>
                </a:lnTo>
                <a:lnTo>
                  <a:pt x="0" y="632616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9"/>
          <p:cNvSpPr/>
          <p:nvPr/>
        </p:nvSpPr>
        <p:spPr>
          <a:xfrm>
            <a:off x="4318891" y="4767403"/>
            <a:ext cx="10454432" cy="4103083"/>
          </a:xfrm>
          <a:custGeom>
            <a:avLst/>
            <a:gdLst/>
            <a:ahLst/>
            <a:cxnLst/>
            <a:rect l="l" t="t" r="r" b="b"/>
            <a:pathLst>
              <a:path w="10454432" h="4103083" extrusionOk="0">
                <a:moveTo>
                  <a:pt x="0" y="0"/>
                </a:moveTo>
                <a:lnTo>
                  <a:pt x="10454431" y="0"/>
                </a:lnTo>
                <a:lnTo>
                  <a:pt x="10454431" y="4103083"/>
                </a:lnTo>
                <a:lnTo>
                  <a:pt x="0" y="4103083"/>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9"/>
          <p:cNvSpPr txBox="1"/>
          <p:nvPr/>
        </p:nvSpPr>
        <p:spPr>
          <a:xfrm>
            <a:off x="1028700" y="438150"/>
            <a:ext cx="9639812" cy="2362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Semantic Rule</a:t>
            </a:r>
            <a:endParaRPr/>
          </a:p>
          <a:p>
            <a:pPr marL="0" marR="0" lvl="0" indent="0" algn="l" rtl="0">
              <a:lnSpc>
                <a:spcPct val="120000"/>
              </a:lnSpc>
              <a:spcBef>
                <a:spcPts val="0"/>
              </a:spcBef>
              <a:spcAft>
                <a:spcPts val="0"/>
              </a:spcAft>
              <a:buNone/>
            </a:pPr>
            <a:r>
              <a:rPr lang="en-US" sz="7800">
                <a:solidFill>
                  <a:srgbClr val="343434"/>
                </a:solidFill>
                <a:latin typeface="Arial"/>
                <a:ea typeface="Arial"/>
                <a:cs typeface="Arial"/>
                <a:sym typeface="Arial"/>
              </a:rPr>
              <a:t>Disjunction (or) </a:t>
            </a:r>
            <a:endParaRPr/>
          </a:p>
        </p:txBody>
      </p:sp>
      <p:sp>
        <p:nvSpPr>
          <p:cNvPr id="171" name="Google Shape;171;p9"/>
          <p:cNvSpPr txBox="1"/>
          <p:nvPr/>
        </p:nvSpPr>
        <p:spPr>
          <a:xfrm>
            <a:off x="266411" y="3333868"/>
            <a:ext cx="16012716" cy="485775"/>
          </a:xfrm>
          <a:prstGeom prst="rect">
            <a:avLst/>
          </a:prstGeom>
          <a:noFill/>
          <a:ln>
            <a:noFill/>
          </a:ln>
        </p:spPr>
        <p:txBody>
          <a:bodyPr spcFirstLastPara="1" wrap="square" lIns="0" tIns="0" rIns="0" bIns="0" anchor="t" anchorCtr="0">
            <a:spAutoFit/>
          </a:bodyPr>
          <a:lstStyle/>
          <a:p>
            <a:pPr marL="690881" marR="0" lvl="1" indent="-345439" algn="ctr" rtl="0">
              <a:lnSpc>
                <a:spcPct val="120000"/>
              </a:lnSpc>
              <a:spcBef>
                <a:spcPts val="0"/>
              </a:spcBef>
              <a:spcAft>
                <a:spcPts val="0"/>
              </a:spcAft>
              <a:buClr>
                <a:srgbClr val="343434"/>
              </a:buClr>
              <a:buSzPts val="3200"/>
              <a:buFont typeface="Arial"/>
              <a:buChar char="•"/>
            </a:pPr>
            <a:r>
              <a:rPr lang="en-US" sz="3200" b="0" i="0" u="none" strike="noStrike" cap="none">
                <a:solidFill>
                  <a:srgbClr val="343434"/>
                </a:solidFill>
                <a:latin typeface="Arial"/>
                <a:ea typeface="Arial"/>
                <a:cs typeface="Arial"/>
                <a:sym typeface="Arial"/>
              </a:rPr>
              <a:t>Binary Operator (a binary operation is an operation with two operands i.e. two inputs)</a:t>
            </a:r>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Custom</PresentationFormat>
  <Paragraphs>75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Open Sans ExtraBold</vt:lpstr>
      <vt:lpstr>Calibri</vt:lpstr>
      <vt:lpstr>Open Sans</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Sehan</dc:creator>
  <cp:lastModifiedBy>Sehan AF</cp:lastModifiedBy>
  <cp:revision>1</cp:revision>
  <dcterms:created xsi:type="dcterms:W3CDTF">2006-08-16T00:00:00Z</dcterms:created>
  <dcterms:modified xsi:type="dcterms:W3CDTF">2023-09-25T09:35:50Z</dcterms:modified>
</cp:coreProperties>
</file>