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6C9-84CB-4820-9715-3DF672A17C7B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F29D1-0444-4DEB-9F76-809525D7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F29D1-0444-4DEB-9F76-809525D7C3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1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36619" y="407415"/>
            <a:ext cx="1270761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6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8148-19A4-4F3B-80D7-E5B13E8A2144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9424C-C1E1-41C1-9116-7C7220A0A23B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6A8A-75C9-4EB7-AF3D-C312A118D18E}" type="datetime1">
              <a:rPr lang="en-US" smtClean="0"/>
              <a:t>2/11/2019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C4CE-D3FE-4B7A-837B-AD51D5E1582E}" type="datetime1">
              <a:rPr lang="en-US" smtClean="0"/>
              <a:t>2/11/2019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3B50-7EAC-4EFD-9765-FD15A51D1F98}" type="datetime1">
              <a:rPr lang="en-US" smtClean="0"/>
              <a:t>2/11/2019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8764" y="178815"/>
            <a:ext cx="5446471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6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775" y="1404429"/>
            <a:ext cx="7918450" cy="429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F70B-9FBB-4235-A99A-04EB3845D375}" type="datetime1">
              <a:rPr lang="en-US" smtClean="0"/>
              <a:t>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0430" y="6305971"/>
            <a:ext cx="249554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114" y="1245933"/>
            <a:ext cx="6359525" cy="233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dirty="0">
                <a:solidFill>
                  <a:srgbClr val="6600CC"/>
                </a:solidFill>
                <a:latin typeface="Times New Roman"/>
                <a:cs typeface="Times New Roman"/>
              </a:rPr>
              <a:t>Language Theory and</a:t>
            </a:r>
            <a:r>
              <a:rPr sz="4400" spc="-24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6600CC"/>
                </a:solidFill>
                <a:latin typeface="Times New Roman"/>
                <a:cs typeface="Times New Roman"/>
              </a:rPr>
              <a:t>Finite</a:t>
            </a:r>
            <a:endParaRPr sz="4400" dirty="0">
              <a:latin typeface="Times New Roman"/>
              <a:cs typeface="Times New Roman"/>
            </a:endParaRPr>
          </a:p>
          <a:p>
            <a:pPr marL="2249805">
              <a:lnSpc>
                <a:spcPct val="100000"/>
              </a:lnSpc>
            </a:pPr>
            <a:r>
              <a:rPr sz="4400" dirty="0">
                <a:solidFill>
                  <a:srgbClr val="6600CC"/>
                </a:solidFill>
                <a:latin typeface="Times New Roman"/>
                <a:cs typeface="Times New Roman"/>
              </a:rPr>
              <a:t>Automata</a:t>
            </a:r>
            <a:endParaRPr sz="4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2076" y="6305971"/>
            <a:ext cx="1250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Valid/In-valid</a:t>
            </a:r>
            <a:r>
              <a:rPr spc="-114" dirty="0"/>
              <a:t> </a:t>
            </a:r>
            <a:r>
              <a:rPr dirty="0"/>
              <a:t>alphabets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75" y="968057"/>
            <a:ext cx="7793990" cy="522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140335">
              <a:lnSpc>
                <a:spcPct val="101000"/>
              </a:lnSpc>
            </a:pP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While defining </a:t>
            </a: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an </a:t>
            </a: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alphabet, It may contain letters  consisting </a:t>
            </a: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of </a:t>
            </a: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group </a:t>
            </a: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30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symbols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000" spc="-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600CC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 marL="12700" marR="4599305">
              <a:lnSpc>
                <a:spcPct val="120000"/>
              </a:lnSpc>
            </a:pP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Σ</a:t>
            </a:r>
            <a:r>
              <a:rPr sz="3000" baseline="-20833" dirty="0">
                <a:solidFill>
                  <a:srgbClr val="3333CC"/>
                </a:solidFill>
                <a:latin typeface="Times New Roman"/>
                <a:cs typeface="Times New Roman"/>
              </a:rPr>
              <a:t>1 </a:t>
            </a: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= {B, aB, bab,</a:t>
            </a:r>
            <a:r>
              <a:rPr sz="3000" spc="-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d}.  </a:t>
            </a:r>
            <a:r>
              <a:rPr sz="3000" spc="-5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000" spc="-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600CC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 marL="355600" marR="130175" indent="-58419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If </a:t>
            </a: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Σ</a:t>
            </a:r>
            <a:r>
              <a:rPr sz="3000" baseline="-20833" dirty="0">
                <a:solidFill>
                  <a:srgbClr val="3333CC"/>
                </a:solidFill>
                <a:latin typeface="Times New Roman"/>
                <a:cs typeface="Times New Roman"/>
              </a:rPr>
              <a:t>2 </a:t>
            </a: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= {B, Ba, bab, d} </a:t>
            </a: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then </a:t>
            </a: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string </a:t>
            </a: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BababB can  be </a:t>
            </a: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tokenized in two</a:t>
            </a:r>
            <a:r>
              <a:rPr sz="30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ways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buChar char="–"/>
              <a:tabLst>
                <a:tab pos="756920" algn="l"/>
              </a:tabLst>
            </a:pP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(Ba), (bab), (B) </a:t>
            </a:r>
            <a:r>
              <a:rPr sz="3000" spc="-10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identified as </a:t>
            </a: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000" spc="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string</a:t>
            </a:r>
            <a:endParaRPr sz="3000">
              <a:latin typeface="Times New Roman"/>
              <a:cs typeface="Times New Roman"/>
            </a:endParaRPr>
          </a:p>
          <a:p>
            <a:pPr marL="469900" marR="527685">
              <a:lnSpc>
                <a:spcPct val="120000"/>
              </a:lnSpc>
              <a:buChar char="–"/>
              <a:tabLst>
                <a:tab pos="756920" algn="l"/>
              </a:tabLst>
            </a:pP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(B), (abab), (B) </a:t>
            </a:r>
            <a:r>
              <a:rPr sz="3000" spc="-10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not </a:t>
            </a: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identified as </a:t>
            </a:r>
            <a:r>
              <a:rPr sz="3000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string  Ambiguous</a:t>
            </a:r>
            <a:r>
              <a:rPr sz="3000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3333CC"/>
                </a:solidFill>
                <a:latin typeface="Times New Roman"/>
                <a:cs typeface="Times New Roman"/>
              </a:rPr>
              <a:t>alphabets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175" y="255015"/>
            <a:ext cx="151701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</a:t>
            </a:r>
            <a:r>
              <a:rPr dirty="0"/>
              <a:t>o</a:t>
            </a:r>
            <a:r>
              <a:rPr spc="-5" dirty="0"/>
              <a:t>r</a:t>
            </a:r>
            <a:r>
              <a:rPr dirty="0"/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75" y="1176337"/>
            <a:ext cx="7965440" cy="409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80770" indent="-3429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Which shows that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second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group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cannot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be 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identified 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string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defined over</a:t>
            </a:r>
            <a:r>
              <a:rPr sz="28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Σ</a:t>
            </a:r>
            <a:endParaRPr sz="2800">
              <a:latin typeface="Times New Roman"/>
              <a:cs typeface="Times New Roman"/>
            </a:endParaRPr>
          </a:p>
          <a:p>
            <a:pPr marL="355600" marR="97218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when this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string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is scanned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by the 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compiler  (Lexical</a:t>
            </a:r>
            <a:r>
              <a:rPr sz="2800" spc="-2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Analyzer),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356235" algn="l"/>
              </a:tabLst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First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symbol B is identified 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 letter belonging to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Σ, 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while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for the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second letter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lexical analyzer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would 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not be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able to identify</a:t>
            </a:r>
            <a:r>
              <a:rPr sz="28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  <a:p>
            <a:pPr marL="356235" marR="1714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</a:tabLst>
            </a:pP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Hence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while defining 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alphabet it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should be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kept in  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mind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that ambiguity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should not be</a:t>
            </a:r>
            <a:r>
              <a:rPr sz="28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created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788" y="407415"/>
            <a:ext cx="201422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5" dirty="0"/>
              <a:t>m</a:t>
            </a:r>
            <a:r>
              <a:rPr dirty="0"/>
              <a:t>a</a:t>
            </a:r>
            <a:r>
              <a:rPr spc="-5" dirty="0"/>
              <a:t>r</a:t>
            </a:r>
            <a:r>
              <a:rPr dirty="0"/>
              <a:t>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75" y="1410281"/>
            <a:ext cx="7890509" cy="350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98800"/>
              </a:lnSpc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While defining an alphabet of letters  consisting of more than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one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symbols, no</a:t>
            </a:r>
            <a:r>
              <a:rPr sz="3200" spc="-1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letter  should be started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with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the letter of the same  alphabet, </a:t>
            </a:r>
            <a:r>
              <a:rPr sz="3350" i="1" spc="-45" dirty="0">
                <a:solidFill>
                  <a:srgbClr val="3333CC"/>
                </a:solidFill>
                <a:latin typeface="Times New Roman"/>
                <a:cs typeface="Times New Roman"/>
              </a:rPr>
              <a:t>i.e.,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one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letter should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not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be the  prefix of</a:t>
            </a:r>
            <a:r>
              <a:rPr sz="32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Times New Roman"/>
                <a:cs typeface="Times New Roman"/>
              </a:rPr>
              <a:t>another.</a:t>
            </a:r>
            <a:endParaRPr sz="3200">
              <a:latin typeface="Times New Roman"/>
              <a:cs typeface="Times New Roman"/>
            </a:endParaRPr>
          </a:p>
          <a:p>
            <a:pPr marL="355600" marR="29019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spc="-15" dirty="0">
                <a:solidFill>
                  <a:srgbClr val="3333CC"/>
                </a:solidFill>
                <a:latin typeface="Times New Roman"/>
                <a:cs typeface="Times New Roman"/>
              </a:rPr>
              <a:t>However,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 letter may be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ended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 letter</a:t>
            </a:r>
            <a:r>
              <a:rPr sz="3200" spc="-1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of 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same</a:t>
            </a:r>
            <a:r>
              <a:rPr sz="32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alphabet.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542" y="597915"/>
            <a:ext cx="665353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Valid and In-Valid</a:t>
            </a:r>
            <a:r>
              <a:rPr spc="-114" dirty="0"/>
              <a:t> </a:t>
            </a:r>
            <a:r>
              <a:rPr dirty="0"/>
              <a:t>Alphabets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16" y="1861629"/>
            <a:ext cx="4207510" cy="349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  <a:p>
            <a:pPr marL="12700" marR="758825" algn="just">
              <a:lnSpc>
                <a:spcPct val="120000"/>
              </a:lnSpc>
            </a:pP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Σ</a:t>
            </a:r>
            <a:r>
              <a:rPr sz="3150" spc="7" baseline="-21164" dirty="0">
                <a:solidFill>
                  <a:srgbClr val="3333CC"/>
                </a:solidFill>
                <a:latin typeface="Times New Roman"/>
                <a:cs typeface="Times New Roman"/>
              </a:rPr>
              <a:t>1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= {B, aB,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bab, d}  Σ</a:t>
            </a:r>
            <a:r>
              <a:rPr sz="3150" spc="7" baseline="-21164" dirty="0">
                <a:solidFill>
                  <a:srgbClr val="3333CC"/>
                </a:solidFill>
                <a:latin typeface="Times New Roman"/>
                <a:cs typeface="Times New Roman"/>
              </a:rPr>
              <a:t>1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 valid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alphabet 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Σ</a:t>
            </a:r>
            <a:r>
              <a:rPr sz="3150" spc="7" baseline="-21164" dirty="0">
                <a:solidFill>
                  <a:srgbClr val="3333CC"/>
                </a:solidFill>
                <a:latin typeface="Times New Roman"/>
                <a:cs typeface="Times New Roman"/>
              </a:rPr>
              <a:t>2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= {B, Ba,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bab,</a:t>
            </a:r>
            <a:r>
              <a:rPr sz="3200" spc="-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d}</a:t>
            </a:r>
            <a:endParaRPr sz="3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Σ</a:t>
            </a:r>
            <a:r>
              <a:rPr sz="3150" spc="7" baseline="-21164" dirty="0">
                <a:solidFill>
                  <a:srgbClr val="3333CC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an in-valid</a:t>
            </a:r>
            <a:r>
              <a:rPr sz="3200" spc="1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alphabet.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5175">
              <a:lnSpc>
                <a:spcPct val="100000"/>
              </a:lnSpc>
            </a:pPr>
            <a:r>
              <a:rPr dirty="0"/>
              <a:t>Length of</a:t>
            </a:r>
            <a:r>
              <a:rPr spc="-135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768" y="1023429"/>
            <a:ext cx="7192645" cy="507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Definition (Length of</a:t>
            </a:r>
            <a:r>
              <a:rPr sz="3200" spc="-15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Strings)</a:t>
            </a:r>
            <a:endParaRPr sz="3200">
              <a:latin typeface="Times New Roman"/>
              <a:cs typeface="Times New Roman"/>
            </a:endParaRPr>
          </a:p>
          <a:p>
            <a:pPr marL="355600" marR="5080" indent="-14795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The length of string s, denoted by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|s|, is</a:t>
            </a:r>
            <a:r>
              <a:rPr sz="3200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the 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number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of letters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3200" spc="-1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string.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  <a:p>
            <a:pPr marL="12700" marR="862965">
              <a:lnSpc>
                <a:spcPct val="120000"/>
              </a:lnSpc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If Σ = {a, b}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 =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ababa,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then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|s|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3200" spc="-1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5 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  <a:p>
            <a:pPr marL="12700" marR="17145" indent="-635">
              <a:lnSpc>
                <a:spcPct val="12000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{B, aB,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bab,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d}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s = BaBbabBd</a:t>
            </a:r>
            <a:r>
              <a:rPr sz="3200" spc="-1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then  </a:t>
            </a:r>
            <a:r>
              <a:rPr sz="3200" spc="-20" dirty="0">
                <a:solidFill>
                  <a:srgbClr val="0033CC"/>
                </a:solidFill>
                <a:latin typeface="Times New Roman"/>
                <a:cs typeface="Times New Roman"/>
              </a:rPr>
              <a:t>Tokenizing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 (B), (aB), (bab), (B),</a:t>
            </a:r>
            <a:r>
              <a:rPr sz="3200" spc="-1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(d)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And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|s|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3200" spc="-10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3405">
              <a:lnSpc>
                <a:spcPct val="100000"/>
              </a:lnSpc>
            </a:pPr>
            <a:r>
              <a:rPr dirty="0"/>
              <a:t>Reverse of a</a:t>
            </a:r>
            <a:r>
              <a:rPr spc="-145" dirty="0"/>
              <a:t> </a:t>
            </a:r>
            <a:r>
              <a:rPr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870521"/>
            <a:ext cx="8264525" cy="531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6600CC"/>
                </a:solidFill>
                <a:latin typeface="Times New Roman"/>
                <a:cs typeface="Times New Roman"/>
              </a:rPr>
              <a:t>Definition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Reverse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of a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string s denoted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by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Rev(s) </a:t>
            </a:r>
            <a:r>
              <a:rPr sz="3000" spc="-10" dirty="0">
                <a:solidFill>
                  <a:srgbClr val="0033CC"/>
                </a:solidFill>
                <a:latin typeface="Times New Roman"/>
                <a:cs typeface="Times New Roman"/>
              </a:rPr>
              <a:t>is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obtained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by 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writing the letters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s in reverse</a:t>
            </a:r>
            <a:r>
              <a:rPr sz="3000" spc="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spc="-30" dirty="0">
                <a:solidFill>
                  <a:srgbClr val="0033CC"/>
                </a:solidFill>
                <a:latin typeface="Times New Roman"/>
                <a:cs typeface="Times New Roman"/>
              </a:rPr>
              <a:t>order.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000" spc="-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600CC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 marL="12700" marR="2451100">
              <a:lnSpc>
                <a:spcPct val="120000"/>
              </a:lnSpc>
            </a:pP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If s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= abc </a:t>
            </a:r>
            <a:r>
              <a:rPr sz="3000" spc="-10" dirty="0">
                <a:solidFill>
                  <a:srgbClr val="0033CC"/>
                </a:solidFill>
                <a:latin typeface="Times New Roman"/>
                <a:cs typeface="Times New Roman"/>
              </a:rPr>
              <a:t>is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defined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over Σ = {a, b, c} 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then Rev(s)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3000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cba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000" spc="-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6600CC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 marL="12700" marR="1542415">
              <a:lnSpc>
                <a:spcPct val="120000"/>
              </a:lnSpc>
            </a:pP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Σ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= {B, aB, bab, d} and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s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= BaBbabBd</a:t>
            </a:r>
            <a:r>
              <a:rPr sz="3000" spc="-9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then  </a:t>
            </a:r>
            <a:r>
              <a:rPr sz="3000" spc="-25" dirty="0">
                <a:solidFill>
                  <a:srgbClr val="0033CC"/>
                </a:solidFill>
                <a:latin typeface="Times New Roman"/>
                <a:cs typeface="Times New Roman"/>
              </a:rPr>
              <a:t>Tokenizing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=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(B), (aB), (bab), (B), (d)  Rev(s)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3000" spc="-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dBbabaBB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641" y="407415"/>
            <a:ext cx="457390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Defining</a:t>
            </a:r>
            <a:r>
              <a:rPr spc="-114" dirty="0"/>
              <a:t> </a:t>
            </a:r>
            <a:r>
              <a:rPr dirty="0"/>
              <a:t>Languages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506730" marR="5080" indent="-45720">
              <a:lnSpc>
                <a:spcPct val="100000"/>
              </a:lnSpc>
            </a:pPr>
            <a:r>
              <a:rPr dirty="0"/>
              <a:t>The </a:t>
            </a:r>
            <a:r>
              <a:rPr spc="5" dirty="0"/>
              <a:t>languages can </a:t>
            </a:r>
            <a:r>
              <a:rPr dirty="0"/>
              <a:t>be defined </a:t>
            </a:r>
            <a:r>
              <a:rPr spc="-5" dirty="0"/>
              <a:t>in</a:t>
            </a:r>
            <a:r>
              <a:rPr spc="-140" dirty="0"/>
              <a:t> </a:t>
            </a:r>
            <a:r>
              <a:rPr spc="-5" dirty="0"/>
              <a:t>different  </a:t>
            </a:r>
            <a:r>
              <a:rPr dirty="0"/>
              <a:t>ways , such</a:t>
            </a:r>
            <a:r>
              <a:rPr spc="-100" dirty="0"/>
              <a:t> </a:t>
            </a:r>
            <a:r>
              <a:rPr spc="5" dirty="0"/>
              <a:t>as</a:t>
            </a:r>
          </a:p>
          <a:p>
            <a:pPr marL="907415" indent="-286385">
              <a:lnSpc>
                <a:spcPct val="100000"/>
              </a:lnSpc>
              <a:spcBef>
                <a:spcPts val="765"/>
              </a:spcBef>
              <a:buChar char="–"/>
              <a:tabLst>
                <a:tab pos="908685" algn="l"/>
              </a:tabLst>
            </a:pPr>
            <a:r>
              <a:rPr dirty="0"/>
              <a:t>Descriptive</a:t>
            </a:r>
            <a:r>
              <a:rPr spc="-100" dirty="0"/>
              <a:t> </a:t>
            </a:r>
            <a:r>
              <a:rPr dirty="0"/>
              <a:t>definition,</a:t>
            </a:r>
          </a:p>
          <a:p>
            <a:pPr marL="907415" indent="-286385">
              <a:lnSpc>
                <a:spcPct val="100000"/>
              </a:lnSpc>
              <a:spcBef>
                <a:spcPts val="765"/>
              </a:spcBef>
              <a:buChar char="–"/>
              <a:tabLst>
                <a:tab pos="908685" algn="l"/>
              </a:tabLst>
            </a:pPr>
            <a:r>
              <a:rPr dirty="0"/>
              <a:t>Recursive</a:t>
            </a:r>
            <a:r>
              <a:rPr spc="-70" dirty="0"/>
              <a:t> </a:t>
            </a:r>
            <a:r>
              <a:rPr dirty="0"/>
              <a:t>definition,</a:t>
            </a:r>
          </a:p>
          <a:p>
            <a:pPr marL="907415" indent="-286385">
              <a:lnSpc>
                <a:spcPct val="100000"/>
              </a:lnSpc>
              <a:spcBef>
                <a:spcPts val="765"/>
              </a:spcBef>
              <a:buChar char="–"/>
              <a:tabLst>
                <a:tab pos="908685" algn="l"/>
              </a:tabLst>
            </a:pPr>
            <a:r>
              <a:rPr dirty="0"/>
              <a:t>Using Regular Expressions (RE)</a:t>
            </a:r>
            <a:r>
              <a:rPr spc="-140" dirty="0"/>
              <a:t> </a:t>
            </a:r>
            <a:r>
              <a:rPr spc="5" dirty="0"/>
              <a:t>and</a:t>
            </a:r>
          </a:p>
          <a:p>
            <a:pPr marL="907415" indent="-286385">
              <a:lnSpc>
                <a:spcPct val="100000"/>
              </a:lnSpc>
              <a:spcBef>
                <a:spcPts val="765"/>
              </a:spcBef>
              <a:buChar char="–"/>
              <a:tabLst>
                <a:tab pos="908685" algn="l"/>
              </a:tabLst>
            </a:pPr>
            <a:r>
              <a:rPr dirty="0"/>
              <a:t>Using </a:t>
            </a:r>
            <a:r>
              <a:rPr spc="-5" dirty="0"/>
              <a:t>Finite </a:t>
            </a:r>
            <a:r>
              <a:rPr dirty="0"/>
              <a:t>Automaton </a:t>
            </a:r>
            <a:r>
              <a:rPr spc="-65" dirty="0"/>
              <a:t>(FA)</a:t>
            </a:r>
            <a:r>
              <a:rPr spc="-275" dirty="0"/>
              <a:t> </a:t>
            </a:r>
            <a:r>
              <a:rPr dirty="0"/>
              <a:t>etc.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975" y="276352"/>
            <a:ext cx="622300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080">
              <a:lnSpc>
                <a:spcPct val="100000"/>
              </a:lnSpc>
            </a:pPr>
            <a:r>
              <a:rPr sz="3200" dirty="0"/>
              <a:t>Descriptive definition of</a:t>
            </a:r>
            <a:r>
              <a:rPr sz="3200" spc="-105" dirty="0"/>
              <a:t> </a:t>
            </a:r>
            <a:r>
              <a:rPr sz="3200" dirty="0"/>
              <a:t>language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5175" y="968057"/>
            <a:ext cx="7575550" cy="503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54760" indent="-38100">
              <a:lnSpc>
                <a:spcPct val="101000"/>
              </a:lnSpc>
            </a:pP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000" spc="-10" dirty="0">
                <a:solidFill>
                  <a:srgbClr val="0033CC"/>
                </a:solidFill>
                <a:latin typeface="Times New Roman"/>
                <a:cs typeface="Times New Roman"/>
              </a:rPr>
              <a:t>is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defined, describing the  conditions imposed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on </a:t>
            </a:r>
            <a:r>
              <a:rPr sz="3000" spc="-10" dirty="0">
                <a:solidFill>
                  <a:srgbClr val="0033CC"/>
                </a:solidFill>
                <a:latin typeface="Times New Roman"/>
                <a:cs typeface="Times New Roman"/>
              </a:rPr>
              <a:t>its</a:t>
            </a:r>
            <a:r>
              <a:rPr sz="3000" spc="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words.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000" spc="-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600CC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 marL="355600" marR="5080" indent="-15875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L of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strings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of odd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length,</a:t>
            </a:r>
            <a:r>
              <a:rPr sz="3000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defined 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over Σ = {a}, can be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written</a:t>
            </a:r>
            <a:r>
              <a:rPr sz="3000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as</a:t>
            </a:r>
            <a:endParaRPr sz="3000">
              <a:latin typeface="Times New Roman"/>
              <a:cs typeface="Times New Roman"/>
            </a:endParaRPr>
          </a:p>
          <a:p>
            <a:pPr marL="12700" marR="3512820" indent="381000">
              <a:lnSpc>
                <a:spcPct val="120000"/>
              </a:lnSpc>
            </a:pP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L = {a, aaa, aaaaa, . . .</a:t>
            </a:r>
            <a:r>
              <a:rPr sz="3000" spc="-18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}  </a:t>
            </a:r>
            <a:r>
              <a:rPr sz="3000" spc="-5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000" spc="-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600CC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 marL="355600" marR="10795" indent="-58419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Language L,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defined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over Σ = {a, b, c}, of 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strings that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does not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start with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a, can be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written  as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L = </a:t>
            </a:r>
            <a:r>
              <a:rPr sz="3000" spc="-5" dirty="0">
                <a:solidFill>
                  <a:srgbClr val="0033CC"/>
                </a:solidFill>
                <a:latin typeface="Times New Roman"/>
                <a:cs typeface="Times New Roman"/>
              </a:rPr>
              <a:t>{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Λ,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b, c, ba, bb, bc, ca, . . .</a:t>
            </a:r>
            <a:r>
              <a:rPr sz="3000" spc="-1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64868" y="504952"/>
            <a:ext cx="7536180" cy="4226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685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Descriptive Definition of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Language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marR="5080" indent="-45720">
              <a:lnSpc>
                <a:spcPct val="10000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L of strings of length 2,  defined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{0, 1, 2},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can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 written</a:t>
            </a:r>
            <a:r>
              <a:rPr sz="3200" spc="-20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L = {00,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01, 02,10,</a:t>
            </a:r>
            <a:r>
              <a:rPr sz="3200" spc="-28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33CC"/>
                </a:solidFill>
                <a:latin typeface="Times New Roman"/>
                <a:cs typeface="Times New Roman"/>
              </a:rPr>
              <a:t>11,12,20,21,22}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3159760">
              <a:lnSpc>
                <a:spcPct val="12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Mathematical Description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L =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{s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: S | Length(s) = 2</a:t>
            </a:r>
            <a:r>
              <a:rPr sz="3200" spc="-2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426" y="407415"/>
            <a:ext cx="357949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More</a:t>
            </a:r>
            <a:r>
              <a:rPr spc="-105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768" y="1099629"/>
            <a:ext cx="7131684" cy="488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  <a:p>
            <a:pPr marL="355600" marR="5080" indent="-46355">
              <a:lnSpc>
                <a:spcPct val="110000"/>
              </a:lnSpc>
              <a:spcBef>
                <a:spcPts val="380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L of strings ending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0,  defined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{0, 1},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can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 written</a:t>
            </a:r>
            <a:r>
              <a:rPr sz="3200" spc="-1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as 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L=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{0,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00, 10, 000, 010, 100, </a:t>
            </a:r>
            <a:r>
              <a:rPr sz="3200" spc="-30" dirty="0">
                <a:solidFill>
                  <a:srgbClr val="0033CC"/>
                </a:solidFill>
                <a:latin typeface="Times New Roman"/>
                <a:cs typeface="Times New Roman"/>
              </a:rPr>
              <a:t>110,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 .</a:t>
            </a:r>
            <a:r>
              <a:rPr sz="3200" spc="-2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.}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  <a:p>
            <a:pPr marL="354965" marR="28575" indent="-4572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b="1" dirty="0">
                <a:solidFill>
                  <a:srgbClr val="0033CC"/>
                </a:solidFill>
                <a:latin typeface="Times New Roman"/>
                <a:cs typeface="Times New Roman"/>
              </a:rPr>
              <a:t>EQUAL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, of strings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with 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number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3200" spc="-60" dirty="0">
                <a:solidFill>
                  <a:srgbClr val="0033CC"/>
                </a:solidFill>
                <a:latin typeface="Times New Roman"/>
                <a:cs typeface="Times New Roman"/>
              </a:rPr>
              <a:t>a’s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equal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to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number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3200" spc="-45" dirty="0">
                <a:solidFill>
                  <a:srgbClr val="0033CC"/>
                </a:solidFill>
                <a:latin typeface="Times New Roman"/>
                <a:cs typeface="Times New Roman"/>
              </a:rPr>
              <a:t>b’s,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defined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{a, b},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can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 written</a:t>
            </a:r>
            <a:r>
              <a:rPr sz="3200" spc="-1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{Λ,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ab, aabb, abab,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baba,abba, . . .</a:t>
            </a:r>
            <a:r>
              <a:rPr sz="3200" spc="-1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52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24408"/>
              </p:ext>
            </p:extLst>
          </p:nvPr>
        </p:nvGraphicFramePr>
        <p:xfrm>
          <a:off x="450850" y="374650"/>
          <a:ext cx="8381999" cy="5532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222"/>
                <a:gridCol w="2460777"/>
              </a:tblGrid>
              <a:tr h="1066939">
                <a:tc gridSpan="2">
                  <a:txBody>
                    <a:bodyPr/>
                    <a:lstStyle/>
                    <a:p>
                      <a:pPr marL="15100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440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Evaluation</a:t>
                      </a:r>
                      <a:r>
                        <a:rPr sz="4400" spc="-9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40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Procedure</a:t>
                      </a:r>
                      <a:endParaRPr sz="4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0112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4000" spc="-5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endParaRPr sz="4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4000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70114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000" spc="-5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Quizzes</a:t>
                      </a:r>
                      <a:r>
                        <a:rPr lang="en-US" sz="4000" spc="-5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Assignments</a:t>
                      </a:r>
                      <a:endParaRPr sz="4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000" spc="-5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4000" spc="-5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4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71596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000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Mid-term</a:t>
                      </a:r>
                      <a:r>
                        <a:rPr sz="4000" spc="-5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0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Examination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4000" spc="-5" dirty="0" smtClean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4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70112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000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Final</a:t>
                      </a:r>
                      <a:r>
                        <a:rPr sz="4000" spc="-6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0" spc="-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Exam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4000" spc="-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70112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4000" b="1" spc="-6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4000" b="1" spc="-1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94500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Note: Unannounced quizzes may</a:t>
                      </a:r>
                      <a:r>
                        <a:rPr sz="280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4880">
              <a:lnSpc>
                <a:spcPct val="100000"/>
              </a:lnSpc>
            </a:pPr>
            <a:r>
              <a:rPr spc="-5" dirty="0"/>
              <a:t>More</a:t>
            </a:r>
            <a:r>
              <a:rPr spc="-105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871029"/>
            <a:ext cx="8141334" cy="527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16</a:t>
            </a:r>
            <a:endParaRPr sz="3200">
              <a:latin typeface="Times New Roman"/>
              <a:cs typeface="Times New Roman"/>
            </a:endParaRPr>
          </a:p>
          <a:p>
            <a:pPr marL="354965" marR="573405" indent="-45720" algn="just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b="1" dirty="0">
                <a:solidFill>
                  <a:srgbClr val="0033CC"/>
                </a:solidFill>
                <a:latin typeface="Times New Roman"/>
                <a:cs typeface="Times New Roman"/>
              </a:rPr>
              <a:t>EVEN-EVEN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, of strings</a:t>
            </a:r>
            <a:r>
              <a:rPr sz="3200" spc="-1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with 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even number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3200" spc="-60" dirty="0">
                <a:solidFill>
                  <a:srgbClr val="0033CC"/>
                </a:solidFill>
                <a:latin typeface="Times New Roman"/>
                <a:cs typeface="Times New Roman"/>
              </a:rPr>
              <a:t>a’s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and even number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3200" spc="-45" dirty="0">
                <a:solidFill>
                  <a:srgbClr val="0033CC"/>
                </a:solidFill>
                <a:latin typeface="Times New Roman"/>
                <a:cs typeface="Times New Roman"/>
              </a:rPr>
              <a:t>b’s,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defined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{a, b},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can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 written</a:t>
            </a:r>
            <a:r>
              <a:rPr sz="3200" spc="-1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355600" marR="156845" indent="635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{Λ, aa,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bb, aaaa, aabb, abab, abba, baab,</a:t>
            </a:r>
            <a:r>
              <a:rPr sz="3200" spc="-2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baba,  bbaa, bbbb,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 .</a:t>
            </a:r>
            <a:r>
              <a:rPr sz="3200" spc="-1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.}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17</a:t>
            </a:r>
            <a:endParaRPr sz="3200">
              <a:latin typeface="Times New Roman"/>
              <a:cs typeface="Times New Roman"/>
            </a:endParaRPr>
          </a:p>
          <a:p>
            <a:pPr marL="354965" marR="441959" indent="-14795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b="1" dirty="0">
                <a:solidFill>
                  <a:srgbClr val="0033CC"/>
                </a:solidFill>
                <a:latin typeface="Times New Roman"/>
                <a:cs typeface="Times New Roman"/>
              </a:rPr>
              <a:t>INTEGER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, of strings defined 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{-, 0, 1, 2, 3, 4, 5, 6, 7, 8, 9},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can</a:t>
            </a:r>
            <a:r>
              <a:rPr sz="3200" spc="-2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be</a:t>
            </a:r>
            <a:endParaRPr sz="3200">
              <a:latin typeface="Times New Roman"/>
              <a:cs typeface="Times New Roman"/>
            </a:endParaRPr>
          </a:p>
          <a:p>
            <a:pPr marL="354330" algn="just">
              <a:lnSpc>
                <a:spcPts val="384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written as INTEGER =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{.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 ., -2, -1, 0, 1, 2, .  .</a:t>
            </a:r>
            <a:r>
              <a:rPr sz="3200" spc="-1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4880">
              <a:lnSpc>
                <a:spcPct val="100000"/>
              </a:lnSpc>
            </a:pPr>
            <a:r>
              <a:rPr spc="-5" dirty="0"/>
              <a:t>More</a:t>
            </a:r>
            <a:r>
              <a:rPr spc="-105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346" y="947229"/>
            <a:ext cx="7687309" cy="498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18</a:t>
            </a:r>
            <a:endParaRPr sz="3200">
              <a:latin typeface="Times New Roman"/>
              <a:cs typeface="Times New Roman"/>
            </a:endParaRPr>
          </a:p>
          <a:p>
            <a:pPr marL="13335" marR="342265">
              <a:lnSpc>
                <a:spcPct val="12000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b="1" dirty="0">
                <a:solidFill>
                  <a:srgbClr val="6600CC"/>
                </a:solidFill>
                <a:latin typeface="Times New Roman"/>
                <a:cs typeface="Times New Roman"/>
              </a:rPr>
              <a:t>EVEN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, of stings defined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{-, 0, 1, 2, 3, 4, 5, 6, 7, 8, 9}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written</a:t>
            </a:r>
            <a:r>
              <a:rPr sz="3200" spc="-1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solidFill>
                  <a:srgbClr val="6600CC"/>
                </a:solidFill>
                <a:latin typeface="Times New Roman"/>
                <a:cs typeface="Times New Roman"/>
              </a:rPr>
              <a:t>EVEN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{.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 ., -4, -2, 0, 2, 4, . .</a:t>
            </a:r>
            <a:r>
              <a:rPr sz="3200" spc="-1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.}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19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{a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},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strings defined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</a:t>
            </a:r>
            <a:r>
              <a:rPr sz="3200" spc="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</a:t>
            </a:r>
            <a:endParaRPr sz="3200">
              <a:latin typeface="Times New Roman"/>
              <a:cs typeface="Times New Roman"/>
            </a:endParaRPr>
          </a:p>
          <a:p>
            <a:pPr marL="356235" marR="491490">
              <a:lnSpc>
                <a:spcPct val="10000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 {a, b},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 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{a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| n = 1, 2, 3, . . . }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can be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written</a:t>
            </a:r>
            <a:r>
              <a:rPr sz="3200" spc="-1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{ab,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aabb, aaabbb,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aaaabbbb, . . .</a:t>
            </a:r>
            <a:r>
              <a:rPr sz="3200" spc="-1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4880">
              <a:lnSpc>
                <a:spcPct val="100000"/>
              </a:lnSpc>
            </a:pPr>
            <a:r>
              <a:rPr spc="-5" dirty="0"/>
              <a:t>More</a:t>
            </a:r>
            <a:r>
              <a:rPr spc="-105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399" y="1099629"/>
            <a:ext cx="8162925" cy="469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20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{a</a:t>
            </a:r>
            <a:r>
              <a:rPr sz="3150" spc="7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3150" spc="7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3150" spc="7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},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strings defined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</a:t>
            </a:r>
            <a:r>
              <a:rPr sz="3200" spc="-2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</a:t>
            </a:r>
            <a:endParaRPr sz="3200">
              <a:latin typeface="Times New Roman"/>
              <a:cs typeface="Times New Roman"/>
            </a:endParaRPr>
          </a:p>
          <a:p>
            <a:pPr marL="355600" marR="957580">
              <a:lnSpc>
                <a:spcPct val="10000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 {a, b},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{a</a:t>
            </a:r>
            <a:r>
              <a:rPr sz="3150" spc="7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3150" spc="7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3150" spc="7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|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n = 1, 2, 3,…},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can</a:t>
            </a:r>
            <a:r>
              <a:rPr sz="3200" spc="-1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be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written as : {aba,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aabbaa, aaabbbaaa,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aaaabbbbaaaa, . .</a:t>
            </a:r>
            <a:r>
              <a:rPr sz="3200" spc="-9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.}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21a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4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b="1" dirty="0">
                <a:solidFill>
                  <a:srgbClr val="0033CC"/>
                </a:solidFill>
                <a:latin typeface="Times New Roman"/>
                <a:cs typeface="Times New Roman"/>
              </a:rPr>
              <a:t>factorial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, of strings defined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</a:t>
            </a:r>
            <a:r>
              <a:rPr sz="3200" spc="-2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ts val="384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 {0, 1, 2, 3, 4, 5, 6, 7, 8, 9}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{1, 2, 6,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24,</a:t>
            </a:r>
            <a:r>
              <a:rPr sz="3200" spc="-1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120,</a:t>
            </a:r>
            <a:endParaRPr sz="320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 . .</a:t>
            </a:r>
            <a:r>
              <a:rPr sz="3200" spc="-1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4880">
              <a:lnSpc>
                <a:spcPct val="100000"/>
              </a:lnSpc>
            </a:pPr>
            <a:r>
              <a:rPr spc="-5" dirty="0"/>
              <a:t>More</a:t>
            </a:r>
            <a:r>
              <a:rPr spc="-105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2706" y="1099629"/>
            <a:ext cx="7657465" cy="4876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21b</a:t>
            </a:r>
            <a:endParaRPr sz="3200">
              <a:latin typeface="Times New Roman"/>
              <a:cs typeface="Times New Roman"/>
            </a:endParaRPr>
          </a:p>
          <a:p>
            <a:pPr marL="355600" marR="38100" indent="-34353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spc="-30" dirty="0">
                <a:solidFill>
                  <a:srgbClr val="6600CC"/>
                </a:solidFill>
                <a:latin typeface="Times New Roman"/>
                <a:cs typeface="Times New Roman"/>
              </a:rPr>
              <a:t>FACTORIAL</a:t>
            </a:r>
            <a:r>
              <a:rPr sz="3200" spc="-30" dirty="0">
                <a:solidFill>
                  <a:srgbClr val="0033CC"/>
                </a:solidFill>
                <a:latin typeface="Times New Roman"/>
                <a:cs typeface="Times New Roman"/>
              </a:rPr>
              <a:t>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strings</a:t>
            </a:r>
            <a:r>
              <a:rPr sz="3200" spc="-1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defined 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{a},</a:t>
            </a:r>
            <a:r>
              <a:rPr sz="3200" spc="-1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{a</a:t>
            </a:r>
            <a:r>
              <a:rPr sz="3150" spc="7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n!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| n = 1, 2, 3, . . .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},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which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can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 written</a:t>
            </a:r>
            <a:r>
              <a:rPr sz="3200" spc="10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12700" marR="4497070">
              <a:lnSpc>
                <a:spcPct val="12000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{a, aa,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aaaaaa,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 .</a:t>
            </a:r>
            <a:r>
              <a:rPr sz="3200" spc="-11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.} 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Note:</a:t>
            </a:r>
            <a:endParaRPr sz="3200">
              <a:latin typeface="Times New Roman"/>
              <a:cs typeface="Times New Roman"/>
            </a:endParaRPr>
          </a:p>
          <a:p>
            <a:pPr marL="354965" marR="5080" indent="-381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It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 to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 noted that 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 </a:t>
            </a:r>
            <a:r>
              <a:rPr sz="3200" spc="-35" dirty="0">
                <a:solidFill>
                  <a:srgbClr val="6600CC"/>
                </a:solidFill>
                <a:latin typeface="Times New Roman"/>
                <a:cs typeface="Times New Roman"/>
              </a:rPr>
              <a:t>FACTORIAL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can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 defined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any</a:t>
            </a:r>
            <a:r>
              <a:rPr sz="3200" spc="-2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single  letter</a:t>
            </a:r>
            <a:r>
              <a:rPr sz="3200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alphabet.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4880">
              <a:lnSpc>
                <a:spcPct val="100000"/>
              </a:lnSpc>
            </a:pPr>
            <a:r>
              <a:rPr spc="-5" dirty="0"/>
              <a:t>More</a:t>
            </a:r>
            <a:r>
              <a:rPr spc="-105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630" y="1099629"/>
            <a:ext cx="7874634" cy="479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22</a:t>
            </a:r>
            <a:endParaRPr sz="3200">
              <a:latin typeface="Times New Roman"/>
              <a:cs typeface="Times New Roman"/>
            </a:endParaRPr>
          </a:p>
          <a:p>
            <a:pPr marL="354965" marR="920750" indent="-14795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spc="-20" dirty="0">
                <a:solidFill>
                  <a:srgbClr val="6600CC"/>
                </a:solidFill>
                <a:latin typeface="Times New Roman"/>
                <a:cs typeface="Times New Roman"/>
              </a:rPr>
              <a:t>DOUBLEFACTORIAL</a:t>
            </a:r>
            <a:r>
              <a:rPr sz="3200" spc="-20" dirty="0">
                <a:solidFill>
                  <a:srgbClr val="0033CC"/>
                </a:solidFill>
                <a:latin typeface="Times New Roman"/>
                <a:cs typeface="Times New Roman"/>
              </a:rPr>
              <a:t>,</a:t>
            </a:r>
            <a:r>
              <a:rPr sz="3200" spc="-1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 strings defined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{a, b},</a:t>
            </a:r>
            <a:r>
              <a:rPr sz="3200" spc="-1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354965" marR="72390" indent="-38100">
              <a:lnSpc>
                <a:spcPct val="100000"/>
              </a:lnSpc>
              <a:spcBef>
                <a:spcPts val="765"/>
              </a:spcBef>
            </a:pP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{a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n!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n!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| n = 1, 2, 3, . .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.},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which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can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 written  as {ab,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aabb,</a:t>
            </a:r>
            <a:r>
              <a:rPr sz="3200" spc="-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aaaaaabbbbbb,…}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23</a:t>
            </a:r>
            <a:endParaRPr sz="3200">
              <a:latin typeface="Times New Roman"/>
              <a:cs typeface="Times New Roman"/>
            </a:endParaRPr>
          </a:p>
          <a:p>
            <a:pPr marL="354965" marR="5080" indent="-45720">
              <a:lnSpc>
                <a:spcPct val="100000"/>
              </a:lnSpc>
              <a:spcBef>
                <a:spcPts val="765"/>
              </a:spcBef>
              <a:tabLst>
                <a:tab pos="3845560" algn="l"/>
              </a:tabLst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SQUARE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, of strings defined 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{a}, </a:t>
            </a:r>
            <a:r>
              <a:rPr sz="3200" spc="4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</a:t>
            </a:r>
            <a:r>
              <a:rPr sz="3200" spc="3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{a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n2	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n = 1, 2, 3, . .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.},</a:t>
            </a:r>
            <a:r>
              <a:rPr sz="3200" spc="-1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and</a:t>
            </a:r>
            <a:r>
              <a:rPr sz="3200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can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 written as: {a,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aaaa, aaaaaaaaa,.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r>
              <a:rPr sz="3200" spc="-1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426" y="102615"/>
            <a:ext cx="357949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More</a:t>
            </a:r>
            <a:r>
              <a:rPr spc="-105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579" y="947229"/>
            <a:ext cx="7656195" cy="508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24</a:t>
            </a:r>
            <a:endParaRPr sz="3200">
              <a:latin typeface="Times New Roman"/>
              <a:cs typeface="Times New Roman"/>
            </a:endParaRPr>
          </a:p>
          <a:p>
            <a:pPr marL="356235" marR="31750" indent="-4572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DOUBLESQUARE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, of</a:t>
            </a:r>
            <a:r>
              <a:rPr sz="3200" spc="-1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strings  defined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{a, b},</a:t>
            </a:r>
            <a:r>
              <a:rPr sz="3200" spc="-1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65"/>
              </a:spcBef>
            </a:pP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{a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n2 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b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n2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| n = 1, 2, 3, . .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.},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which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written</a:t>
            </a:r>
            <a:r>
              <a:rPr sz="3200" spc="3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12700" marR="441325" indent="304165">
              <a:lnSpc>
                <a:spcPct val="12000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{ab, aaaabbbb, aaaaaaaaabbbbbbbbb, . .</a:t>
            </a:r>
            <a:r>
              <a:rPr sz="3200" spc="-9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.} 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25</a:t>
            </a:r>
            <a:endParaRPr sz="3200">
              <a:latin typeface="Times New Roman"/>
              <a:cs typeface="Times New Roman"/>
            </a:endParaRPr>
          </a:p>
          <a:p>
            <a:pPr marL="12700" marR="213995">
              <a:lnSpc>
                <a:spcPct val="12000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spc="-5" dirty="0">
                <a:solidFill>
                  <a:srgbClr val="6600CC"/>
                </a:solidFill>
                <a:latin typeface="Times New Roman"/>
                <a:cs typeface="Times New Roman"/>
              </a:rPr>
              <a:t>PRIME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strings defined</a:t>
            </a:r>
            <a:r>
              <a:rPr sz="3200" spc="-1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{a},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 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{a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p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| p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prime},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can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 written</a:t>
            </a:r>
            <a:r>
              <a:rPr sz="3200" spc="11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{aa,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aaa, aaaaa, aaaaaaa,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 .</a:t>
            </a:r>
            <a:r>
              <a:rPr sz="3200" spc="-1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426" y="407415"/>
            <a:ext cx="357949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More</a:t>
            </a:r>
            <a:r>
              <a:rPr spc="-105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168" y="1175829"/>
            <a:ext cx="8041640" cy="487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An Important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language</a:t>
            </a:r>
            <a:r>
              <a:rPr sz="3200" spc="-15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6600CC"/>
                </a:solidFill>
                <a:latin typeface="Times New Roman"/>
                <a:cs typeface="Times New Roman"/>
              </a:rPr>
              <a:t>PALINDROME</a:t>
            </a:r>
            <a:endParaRPr sz="3200">
              <a:latin typeface="Times New Roman"/>
              <a:cs typeface="Times New Roman"/>
            </a:endParaRPr>
          </a:p>
          <a:p>
            <a:pPr marL="355600" marR="233679" indent="-4572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consisting of Λ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strings</a:t>
            </a:r>
            <a:r>
              <a:rPr sz="3200" spc="-4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s  defined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such that Rev(s) =</a:t>
            </a:r>
            <a:r>
              <a:rPr sz="3200" spc="-1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s.</a:t>
            </a:r>
            <a:endParaRPr sz="3200">
              <a:latin typeface="Times New Roman"/>
              <a:cs typeface="Times New Roman"/>
            </a:endParaRPr>
          </a:p>
          <a:p>
            <a:pPr marL="355600" marR="1161415" indent="635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It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 to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 denoted that the words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of  </a:t>
            </a:r>
            <a:r>
              <a:rPr sz="3200" spc="-30" dirty="0">
                <a:solidFill>
                  <a:srgbClr val="6600CC"/>
                </a:solidFill>
                <a:latin typeface="Times New Roman"/>
                <a:cs typeface="Times New Roman"/>
              </a:rPr>
              <a:t>PALINDROME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are called</a:t>
            </a:r>
            <a:r>
              <a:rPr sz="3200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palindromes.</a:t>
            </a:r>
            <a:endParaRPr sz="3200">
              <a:latin typeface="Times New Roman"/>
              <a:cs typeface="Times New Roman"/>
            </a:endParaRPr>
          </a:p>
          <a:p>
            <a:pPr marL="12700" marR="5708015">
              <a:lnSpc>
                <a:spcPct val="12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26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For Σ = {a,</a:t>
            </a:r>
            <a:r>
              <a:rPr sz="3200" spc="-1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b}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</a:pPr>
            <a:r>
              <a:rPr sz="3200" spc="-30" dirty="0">
                <a:solidFill>
                  <a:srgbClr val="6600CC"/>
                </a:solidFill>
                <a:latin typeface="Times New Roman"/>
                <a:cs typeface="Times New Roman"/>
              </a:rPr>
              <a:t>PALINDROME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 {Λ , a, b, aa,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bb, aaa, aba,</a:t>
            </a:r>
            <a:r>
              <a:rPr sz="3200" spc="-2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bab,  bbb,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 .</a:t>
            </a:r>
            <a:r>
              <a:rPr sz="3200" spc="-1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522" y="407415"/>
            <a:ext cx="204470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</a:t>
            </a:r>
            <a:r>
              <a:rPr dirty="0"/>
              <a:t>heo</a:t>
            </a:r>
            <a:r>
              <a:rPr spc="-5" dirty="0"/>
              <a:t>r</a:t>
            </a:r>
            <a:r>
              <a:rPr dirty="0"/>
              <a:t>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099629"/>
            <a:ext cx="7934325" cy="48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Theorem</a:t>
            </a:r>
            <a:endParaRPr sz="3200">
              <a:latin typeface="Times New Roman"/>
              <a:cs typeface="Times New Roman"/>
            </a:endParaRPr>
          </a:p>
          <a:p>
            <a:pPr marL="355600" marR="5080" indent="-4635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There are as many palindromes of length 2n</a:t>
            </a:r>
            <a:r>
              <a:rPr sz="3200" spc="-1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as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there are of length</a:t>
            </a:r>
            <a:r>
              <a:rPr sz="3200" spc="-9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2n-1.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Note</a:t>
            </a:r>
            <a:endParaRPr sz="3200">
              <a:latin typeface="Times New Roman"/>
              <a:cs typeface="Times New Roman"/>
            </a:endParaRPr>
          </a:p>
          <a:p>
            <a:pPr marL="355600" marR="1328420" indent="-3873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Before proving 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above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theorem,</a:t>
            </a:r>
            <a:r>
              <a:rPr sz="3200" spc="-1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 following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 to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</a:t>
            </a:r>
            <a:r>
              <a:rPr sz="3200" spc="-8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noted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355600" marR="890905" indent="-3873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Note that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number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strings of length</a:t>
            </a:r>
            <a:r>
              <a:rPr sz="3200" spc="-1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‘m’  defined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alphabet of ‘n’ letters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</a:t>
            </a:r>
            <a:r>
              <a:rPr sz="3200" spc="-3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60328" y="276352"/>
            <a:ext cx="7965440" cy="601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6340">
              <a:lnSpc>
                <a:spcPts val="366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Examples: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Theorem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6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27</a:t>
            </a:r>
            <a:endParaRPr sz="3200">
              <a:latin typeface="Times New Roman"/>
              <a:cs typeface="Times New Roman"/>
            </a:endParaRPr>
          </a:p>
          <a:p>
            <a:pPr marL="354965" marR="530225" indent="-4572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strings of length 1,</a:t>
            </a:r>
            <a:r>
              <a:rPr sz="3200" spc="-1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defined 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{a, b}</a:t>
            </a:r>
            <a:r>
              <a:rPr sz="3200" spc="-1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L = Σ = {a,</a:t>
            </a:r>
            <a:r>
              <a:rPr sz="3200" spc="-2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b}</a:t>
            </a:r>
            <a:endParaRPr sz="3200">
              <a:latin typeface="Times New Roman"/>
              <a:cs typeface="Times New Roman"/>
            </a:endParaRPr>
          </a:p>
          <a:p>
            <a:pPr marL="12700" marR="3366770" indent="304165">
              <a:lnSpc>
                <a:spcPct val="120000"/>
              </a:lnSpc>
            </a:pP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number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strings = 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1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 2 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28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strings of length 2, defined</a:t>
            </a:r>
            <a:r>
              <a:rPr sz="3200" spc="-19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{a, b}</a:t>
            </a:r>
            <a:r>
              <a:rPr sz="3200" spc="-1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419734">
              <a:lnSpc>
                <a:spcPct val="100000"/>
              </a:lnSpc>
              <a:spcBef>
                <a:spcPts val="620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L = Σ x Σ = {aa,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ab, ba, bb}</a:t>
            </a:r>
            <a:r>
              <a:rPr sz="3200" spc="-3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350" i="1" spc="-45" dirty="0">
                <a:solidFill>
                  <a:srgbClr val="0033CC"/>
                </a:solidFill>
                <a:latin typeface="Times New Roman"/>
                <a:cs typeface="Times New Roman"/>
              </a:rPr>
              <a:t>i.e.</a:t>
            </a:r>
            <a:endParaRPr sz="335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35"/>
              </a:spcBef>
            </a:pP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number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strings = 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2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3200" spc="8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483" y="276352"/>
            <a:ext cx="7439659" cy="494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0140">
              <a:lnSpc>
                <a:spcPts val="366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Examples: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Theorem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6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29</a:t>
            </a:r>
            <a:endParaRPr sz="3200">
              <a:latin typeface="Times New Roman"/>
              <a:cs typeface="Times New Roman"/>
            </a:endParaRPr>
          </a:p>
          <a:p>
            <a:pPr marL="354965" marR="5080" indent="-4572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language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strings of length 3,</a:t>
            </a:r>
            <a:r>
              <a:rPr sz="3200" spc="-1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defined 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over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 = {a, b}</a:t>
            </a:r>
            <a:r>
              <a:rPr sz="3200" spc="-1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L = Σ x Σ x</a:t>
            </a:r>
            <a:r>
              <a:rPr sz="3200" spc="-2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Σ</a:t>
            </a:r>
            <a:endParaRPr sz="32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 {aa,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ab, ba, bb}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x {a,</a:t>
            </a:r>
            <a:r>
              <a:rPr sz="3200" spc="-18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b}</a:t>
            </a:r>
            <a:endParaRPr sz="32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 {aaa,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aab, aba, abb, baa, bab, bba,</a:t>
            </a:r>
            <a:r>
              <a:rPr sz="3200" spc="-2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bbb}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Number of strings = 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3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sz="3200" spc="10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52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0645">
              <a:lnSpc>
                <a:spcPct val="100000"/>
              </a:lnSpc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75" y="1099629"/>
            <a:ext cx="6576059" cy="517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Introduction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Formal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In-formal</a:t>
            </a:r>
            <a:r>
              <a:rPr sz="3200" spc="-1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languages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Alphabets, Strings, Null string,</a:t>
            </a:r>
            <a:r>
              <a:rPr sz="3200" spc="-1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Words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spc="-75" dirty="0">
                <a:solidFill>
                  <a:srgbClr val="3333CC"/>
                </a:solidFill>
                <a:latin typeface="Times New Roman"/>
                <a:cs typeface="Times New Roman"/>
              </a:rPr>
              <a:t>Valid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In-valid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alphabets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Length of a</a:t>
            </a:r>
            <a:r>
              <a:rPr sz="3200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string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Reverse of a</a:t>
            </a:r>
            <a:r>
              <a:rPr sz="32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string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Defining</a:t>
            </a:r>
            <a:r>
              <a:rPr sz="32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languages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Descriptive definition of</a:t>
            </a:r>
            <a:r>
              <a:rPr sz="3200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languages</a:t>
            </a:r>
            <a:endParaRPr sz="3200">
              <a:latin typeface="Times New Roman"/>
              <a:cs typeface="Times New Roman"/>
            </a:endParaRPr>
          </a:p>
          <a:p>
            <a:pPr marL="35623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</a:tabLst>
            </a:pP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Theorem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83984" y="276352"/>
            <a:ext cx="7487284" cy="549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9515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 4:</a:t>
            </a:r>
            <a:r>
              <a:rPr sz="3200" spc="-12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Theorem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 30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If Σ = {a,</a:t>
            </a:r>
            <a:r>
              <a:rPr sz="3200" spc="-1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b},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Then all possible strings of length</a:t>
            </a:r>
            <a:r>
              <a:rPr sz="3200" spc="-1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4.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L = (Σ x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Σ)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x (Σ x</a:t>
            </a:r>
            <a:r>
              <a:rPr sz="3200" spc="-2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Σ)</a:t>
            </a:r>
            <a:endParaRPr sz="32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 {aa,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ab, ba, bb}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x {aa,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ab, ba,</a:t>
            </a:r>
            <a:r>
              <a:rPr sz="3200" spc="-1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bb}</a:t>
            </a:r>
            <a:endParaRPr sz="3200">
              <a:latin typeface="Times New Roman"/>
              <a:cs typeface="Times New Roman"/>
            </a:endParaRPr>
          </a:p>
          <a:p>
            <a:pPr marL="723900" marR="5080" indent="-407034" algn="just">
              <a:lnSpc>
                <a:spcPct val="120000"/>
              </a:lnSpc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 {aaaa,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aaab, aaba, aabb, abaa, abab, abba,  abbb, baaa, baab, baba, babb, bbaa,</a:t>
            </a:r>
            <a:r>
              <a:rPr sz="3200" spc="-25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bbab,  bbba,</a:t>
            </a:r>
            <a:r>
              <a:rPr sz="3200" spc="-1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bbbb}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134" y="276352"/>
            <a:ext cx="724090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Example </a:t>
            </a:r>
            <a:r>
              <a:rPr sz="3200" spc="5" dirty="0"/>
              <a:t>31: </a:t>
            </a:r>
            <a:r>
              <a:rPr sz="3200" dirty="0"/>
              <a:t>Palindromes of length </a:t>
            </a:r>
            <a:r>
              <a:rPr sz="3200" spc="5" dirty="0"/>
              <a:t>2n,</a:t>
            </a:r>
            <a:r>
              <a:rPr sz="3200" spc="-180" dirty="0"/>
              <a:t> </a:t>
            </a:r>
            <a:r>
              <a:rPr sz="3200" dirty="0"/>
              <a:t>2n-1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975" y="947737"/>
            <a:ext cx="7638415" cy="505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030A0"/>
                </a:solidFill>
                <a:latin typeface="Times New Roman"/>
                <a:cs typeface="Times New Roman"/>
              </a:rPr>
              <a:t>Procedure: Palindromes </a:t>
            </a:r>
            <a:r>
              <a:rPr sz="2800" dirty="0">
                <a:solidFill>
                  <a:srgbClr val="7030A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7030A0"/>
                </a:solidFill>
                <a:latin typeface="Times New Roman"/>
                <a:cs typeface="Times New Roman"/>
              </a:rPr>
              <a:t>length</a:t>
            </a:r>
            <a:r>
              <a:rPr sz="2800" spc="-4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030A0"/>
                </a:solidFill>
                <a:latin typeface="Times New Roman"/>
                <a:cs typeface="Times New Roman"/>
              </a:rPr>
              <a:t>2n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70534" algn="l"/>
              </a:tabLst>
            </a:pP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Compute all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strings of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length</a:t>
            </a:r>
            <a:r>
              <a:rPr sz="2800" spc="-1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70534" algn="l"/>
              </a:tabLst>
            </a:pP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Find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reverse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every</a:t>
            </a:r>
            <a:r>
              <a:rPr sz="2800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70534" algn="l"/>
              </a:tabLst>
            </a:pP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Palindrome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length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2n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= {sRev(s): s is</a:t>
            </a:r>
            <a:r>
              <a:rPr sz="2800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string}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Clr>
                <a:srgbClr val="0033CC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030A0"/>
                </a:solidFill>
                <a:latin typeface="Times New Roman"/>
                <a:cs typeface="Times New Roman"/>
              </a:rPr>
              <a:t>Procedure: Palindromes </a:t>
            </a:r>
            <a:r>
              <a:rPr sz="2800" dirty="0">
                <a:solidFill>
                  <a:srgbClr val="7030A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7030A0"/>
                </a:solidFill>
                <a:latin typeface="Times New Roman"/>
                <a:cs typeface="Times New Roman"/>
              </a:rPr>
              <a:t>length</a:t>
            </a:r>
            <a:r>
              <a:rPr sz="2800" spc="-4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030A0"/>
                </a:solidFill>
                <a:latin typeface="Times New Roman"/>
                <a:cs typeface="Times New Roman"/>
              </a:rPr>
              <a:t>2n-1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70534" algn="l"/>
              </a:tabLst>
            </a:pP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Compute all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strings of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length</a:t>
            </a:r>
            <a:r>
              <a:rPr sz="2800" spc="-10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n-1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70534" algn="l"/>
              </a:tabLst>
            </a:pP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Find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reverse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every</a:t>
            </a:r>
            <a:r>
              <a:rPr sz="2800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69900" algn="l"/>
              </a:tabLst>
            </a:pP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Palindrome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length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2n-1</a:t>
            </a:r>
            <a:r>
              <a:rPr sz="2800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</a:pP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{saRev(s): s is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string} </a:t>
            </a:r>
            <a:r>
              <a:rPr sz="2800" spc="-1015" dirty="0">
                <a:solidFill>
                  <a:srgbClr val="0033CC"/>
                </a:solidFill>
                <a:latin typeface="Arial"/>
                <a:cs typeface="Arial"/>
              </a:rPr>
              <a:t></a:t>
            </a:r>
            <a:r>
              <a:rPr sz="2800" spc="-9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{sbRev(s): s is</a:t>
            </a:r>
            <a:r>
              <a:rPr sz="2800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string}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494" y="123952"/>
            <a:ext cx="749871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Example </a:t>
            </a:r>
            <a:r>
              <a:rPr sz="3200" spc="5" dirty="0"/>
              <a:t>32: </a:t>
            </a:r>
            <a:r>
              <a:rPr sz="3200" spc="-5" dirty="0"/>
              <a:t>All </a:t>
            </a:r>
            <a:r>
              <a:rPr sz="3200" dirty="0"/>
              <a:t>palindromes of length 2, 4,</a:t>
            </a:r>
            <a:r>
              <a:rPr sz="3200" spc="-175" dirty="0"/>
              <a:t> </a:t>
            </a:r>
            <a:r>
              <a:rPr sz="3200" dirty="0"/>
              <a:t>6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1" y="755650"/>
          <a:ext cx="8458196" cy="5455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145"/>
                <a:gridCol w="2408652"/>
                <a:gridCol w="1533093"/>
                <a:gridCol w="3572306"/>
              </a:tblGrid>
              <a:tr h="396214">
                <a:tc>
                  <a:txBody>
                    <a:bodyPr/>
                    <a:lstStyle/>
                    <a:p>
                      <a:endParaRPr sz="320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Strings S,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Length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Rev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(S)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Palindromes Length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4968217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 =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 =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 =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056005" marR="1048385" indent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  b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84250" marR="977900" indent="71120" algn="just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aa  bb  ab  ba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84250" marR="977900" algn="just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aaa  aab  aba  baa  abb  bab  bba  bbb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17220" marR="611505" indent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  b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47370" marR="539750" indent="69850" algn="just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aa  bb  ba  ab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47370" marR="539750" algn="just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aaa  baa  aba  aab  bba  bab  abb  bbb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495425" marR="14884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aa  bb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353820" marR="1346835" indent="141605" algn="just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aaaa  bbbb  abba  baab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353820" marR="1346835" algn="just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aaaaaa  aabbaa  abaaba  baaaab  abbbba  babbab  bbaabb  bbbbbb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80612" y="6442496"/>
            <a:ext cx="17830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z="1400" spc="-30" dirty="0" smtClean="0">
                <a:latin typeface="Arial"/>
                <a:cs typeface="Arial"/>
              </a:rPr>
              <a:t>Muhammad Umar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1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598" y="123952"/>
            <a:ext cx="812038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Example </a:t>
            </a:r>
            <a:r>
              <a:rPr sz="3200" spc="5" dirty="0"/>
              <a:t>33: </a:t>
            </a:r>
            <a:r>
              <a:rPr sz="3200" spc="-5" dirty="0"/>
              <a:t>All </a:t>
            </a:r>
            <a:r>
              <a:rPr sz="3200" dirty="0"/>
              <a:t>possible palindromes of length</a:t>
            </a:r>
            <a:r>
              <a:rPr sz="3200" spc="-165" dirty="0"/>
              <a:t> </a:t>
            </a:r>
            <a:r>
              <a:rPr sz="3200" dirty="0"/>
              <a:t>8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1" y="679450"/>
          <a:ext cx="8458198" cy="5791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708"/>
                <a:gridCol w="2354237"/>
                <a:gridCol w="1686636"/>
                <a:gridCol w="3566617"/>
              </a:tblGrid>
              <a:tr h="381025">
                <a:tc>
                  <a:txBody>
                    <a:bodyPr/>
                    <a:lstStyle/>
                    <a:p>
                      <a:endParaRPr sz="320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Strings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S,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Length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Rev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5130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Palindromes Length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5303813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aaaa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41069" marR="935355" indent="18415" algn="just">
                        <a:lnSpc>
                          <a:spcPct val="120000"/>
                        </a:lnSpc>
                      </a:pPr>
                      <a:r>
                        <a:rPr sz="1800" spc="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aaab  </a:t>
                      </a:r>
                      <a:r>
                        <a:rPr sz="18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aaba  aabb  abaa  abab  abba  abbb  baaa  baab  baba  babb  bbaa  bbab  bbba  bbbb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aaaa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7060" marR="601345" indent="18415" algn="just">
                        <a:lnSpc>
                          <a:spcPct val="120000"/>
                        </a:lnSpc>
                      </a:pPr>
                      <a:r>
                        <a:rPr sz="18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baaa  abaa  bbaa  aaba  baba  abba  bbba  </a:t>
                      </a:r>
                      <a:r>
                        <a:rPr sz="1800" spc="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aaab  </a:t>
                      </a:r>
                      <a:r>
                        <a:rPr sz="18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baab  abab  bbab  aabb  babb  abbb  bbbb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5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aaaaaaaa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319530" marR="1311275" indent="35560" algn="just">
                        <a:lnSpc>
                          <a:spcPct val="120000"/>
                        </a:lnSpc>
                      </a:pPr>
                      <a:r>
                        <a:rPr sz="1800" dirty="0">
                          <a:solidFill>
                            <a:srgbClr val="0033CC"/>
                          </a:solidFill>
                          <a:latin typeface="Times New Roman"/>
                          <a:cs typeface="Times New Roman"/>
                        </a:rPr>
                        <a:t>aaabbaaa  aabaabaa  aabbbbaa  abaaaaba  ababbaba  abbaabba  abbbbbba  baaaaaab  baabbaab  babaabab  babbbbab  bbaaaabb  bbabbabb  bbbaabbb  bbbbbbbb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5" dirty="0"/>
              <a:t>r</a:t>
            </a:r>
            <a:r>
              <a:rPr dirty="0"/>
              <a:t>oof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404429"/>
            <a:ext cx="7461250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3200" spc="-120" dirty="0">
                <a:solidFill>
                  <a:srgbClr val="0033CC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calculate 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number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palindromes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of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length(2n), consider the following</a:t>
            </a:r>
            <a:r>
              <a:rPr sz="3200" spc="-1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diagram,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846" y="3014747"/>
            <a:ext cx="8229528" cy="3238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0612" y="6442496"/>
            <a:ext cx="17830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z="1400" spc="-30" dirty="0" smtClean="0">
                <a:latin typeface="Arial"/>
                <a:cs typeface="Arial"/>
              </a:rPr>
              <a:t>Muhammad Umar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1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6619" y="102615"/>
            <a:ext cx="12693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5" dirty="0"/>
              <a:t>r</a:t>
            </a:r>
            <a:r>
              <a:rPr dirty="0"/>
              <a:t>oof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054" y="809561"/>
            <a:ext cx="8348345" cy="220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77825" indent="-342900">
              <a:lnSpc>
                <a:spcPts val="3360"/>
              </a:lnSpc>
              <a:buChar char="•"/>
              <a:tabLst>
                <a:tab pos="356235" algn="l"/>
              </a:tabLst>
            </a:pP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It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shows that there are </a:t>
            </a:r>
            <a:r>
              <a:rPr sz="2800" spc="-10" dirty="0">
                <a:solidFill>
                  <a:srgbClr val="0033CC"/>
                </a:solidFill>
                <a:latin typeface="Times New Roman"/>
                <a:cs typeface="Times New Roman"/>
              </a:rPr>
              <a:t>as many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palindromes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length 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2n </a:t>
            </a:r>
            <a:r>
              <a:rPr sz="2800" spc="-10" dirty="0">
                <a:solidFill>
                  <a:srgbClr val="0033CC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there are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strings of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length n </a:t>
            </a:r>
            <a:r>
              <a:rPr sz="2950" i="1" spc="-55" dirty="0">
                <a:solidFill>
                  <a:srgbClr val="0033CC"/>
                </a:solidFill>
                <a:latin typeface="Times New Roman"/>
                <a:cs typeface="Times New Roman"/>
              </a:rPr>
              <a:t>i.e. </a:t>
            </a:r>
            <a:r>
              <a:rPr sz="295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800" spc="-15" dirty="0">
                <a:solidFill>
                  <a:srgbClr val="0033CC"/>
                </a:solidFill>
                <a:latin typeface="Times New Roman"/>
                <a:cs typeface="Times New Roman"/>
              </a:rPr>
              <a:t>he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required  number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palindromes are</a:t>
            </a:r>
            <a:r>
              <a:rPr sz="2800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2775" baseline="25525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55"/>
              </a:spcBef>
              <a:buChar char="•"/>
              <a:tabLst>
                <a:tab pos="356235" algn="l"/>
              </a:tabLst>
            </a:pPr>
            <a:r>
              <a:rPr sz="2800" spc="-105" dirty="0">
                <a:solidFill>
                  <a:srgbClr val="0033CC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0033CC"/>
                </a:solidFill>
                <a:latin typeface="Times New Roman"/>
                <a:cs typeface="Times New Roman"/>
              </a:rPr>
              <a:t>calculate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number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palindromes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length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(2n-1) 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with ‘a’ </a:t>
            </a:r>
            <a:r>
              <a:rPr sz="2800" spc="-10" dirty="0">
                <a:solidFill>
                  <a:srgbClr val="0033CC"/>
                </a:solidFill>
                <a:latin typeface="Times New Roman"/>
                <a:cs typeface="Times New Roman"/>
              </a:rPr>
              <a:t>as </a:t>
            </a:r>
            <a:r>
              <a:rPr sz="28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middle </a:t>
            </a:r>
            <a:r>
              <a:rPr sz="2800" spc="-20" dirty="0">
                <a:solidFill>
                  <a:srgbClr val="0033CC"/>
                </a:solidFill>
                <a:latin typeface="Times New Roman"/>
                <a:cs typeface="Times New Roman"/>
              </a:rPr>
              <a:t>letter,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consider following</a:t>
            </a:r>
            <a:r>
              <a:rPr sz="2800" spc="-20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3CC"/>
                </a:solidFill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121" y="3209678"/>
            <a:ext cx="8064493" cy="2890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0612" y="6442496"/>
            <a:ext cx="17830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z="1400" spc="-30" dirty="0" smtClean="0">
                <a:latin typeface="Arial"/>
                <a:cs typeface="Arial"/>
              </a:rPr>
              <a:t>Muhammad Umar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1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6619" y="331215"/>
            <a:ext cx="12693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5" dirty="0"/>
              <a:t>r</a:t>
            </a:r>
            <a:r>
              <a:rPr dirty="0"/>
              <a:t>oof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30914"/>
            <a:ext cx="7431405" cy="5764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2875" indent="-342900">
              <a:lnSpc>
                <a:spcPct val="98400"/>
              </a:lnSpc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above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diagram shows that there are</a:t>
            </a:r>
            <a:r>
              <a:rPr sz="3200" spc="-1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as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many palindromes of length 2n-1 as there  are strings of length n-1 </a:t>
            </a:r>
            <a:r>
              <a:rPr sz="3350" i="1" spc="-45" dirty="0">
                <a:solidFill>
                  <a:srgbClr val="0033CC"/>
                </a:solidFill>
                <a:latin typeface="Times New Roman"/>
                <a:cs typeface="Times New Roman"/>
              </a:rPr>
              <a:t>i.e.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required 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number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palindromes are</a:t>
            </a:r>
            <a:r>
              <a:rPr sz="3200" spc="-1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n-1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355600" marR="26162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Similarly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number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palindromes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of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length 2n-1,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with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‘b’ as middle letter,</a:t>
            </a:r>
            <a:r>
              <a:rPr sz="3200" spc="-1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will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 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n-1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as</a:t>
            </a:r>
            <a:r>
              <a:rPr sz="3200" spc="-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well.</a:t>
            </a:r>
            <a:endParaRPr sz="3200" dirty="0">
              <a:latin typeface="Times New Roman"/>
              <a:cs typeface="Times New Roman"/>
            </a:endParaRPr>
          </a:p>
          <a:p>
            <a:pPr marL="355600" marR="26797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Hence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the total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number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of palindromes</a:t>
            </a:r>
            <a:r>
              <a:rPr sz="3200" spc="-19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of 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length 2n-1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will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be</a:t>
            </a:r>
            <a:r>
              <a:rPr sz="3200" spc="-10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endParaRPr sz="32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n-1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+ </a:t>
            </a:r>
            <a:r>
              <a:rPr sz="3200" spc="10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3150" spc="15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n-1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 2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(2</a:t>
            </a:r>
            <a:r>
              <a:rPr sz="3150" spc="7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n-1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= 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sz="3150" spc="7" baseline="25132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33CC"/>
                </a:solidFill>
                <a:latin typeface="Times New Roman"/>
                <a:cs typeface="Times New Roman"/>
              </a:rPr>
              <a:t>, </a:t>
            </a:r>
            <a:r>
              <a:rPr sz="3200" dirty="0">
                <a:solidFill>
                  <a:srgbClr val="7030A0"/>
                </a:solidFill>
                <a:latin typeface="Times New Roman"/>
                <a:cs typeface="Times New Roman"/>
              </a:rPr>
              <a:t>Proof </a:t>
            </a:r>
            <a:r>
              <a:rPr sz="3200" spc="-5" dirty="0">
                <a:solidFill>
                  <a:srgbClr val="7030A0"/>
                </a:solidFill>
                <a:latin typeface="Times New Roman"/>
                <a:cs typeface="Times New Roman"/>
              </a:rPr>
              <a:t>is</a:t>
            </a:r>
            <a:r>
              <a:rPr sz="3200" spc="36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030A0"/>
                </a:solidFill>
                <a:latin typeface="Times New Roman"/>
                <a:cs typeface="Times New Roman"/>
              </a:rPr>
              <a:t>Complete</a:t>
            </a:r>
            <a:endParaRPr sz="3200" dirty="0">
              <a:latin typeface="Times New Roman"/>
              <a:cs typeface="Times New Roman"/>
            </a:endParaRPr>
          </a:p>
          <a:p>
            <a:pPr marL="183515" algn="ctr">
              <a:lnSpc>
                <a:spcPct val="100000"/>
              </a:lnSpc>
              <a:spcBef>
                <a:spcPts val="2555"/>
              </a:spcBef>
            </a:pPr>
            <a:r>
              <a:rPr lang="en-US" sz="1400" spc="-30" dirty="0" smtClean="0">
                <a:latin typeface="Arial"/>
                <a:cs typeface="Arial"/>
              </a:rPr>
              <a:t>Muhammad Umar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3130" y="6285331"/>
            <a:ext cx="2241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52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ct val="100000"/>
              </a:lnSpc>
            </a:pPr>
            <a:r>
              <a:rPr dirty="0"/>
              <a:t>Some Basic</a:t>
            </a:r>
            <a:r>
              <a:rPr spc="-8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75" y="947737"/>
            <a:ext cx="6593205" cy="503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EQUAL, EVEN-EVEN, INTEGER,</a:t>
            </a:r>
            <a:r>
              <a:rPr sz="2800" spc="1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EVEN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{ a</a:t>
            </a:r>
            <a:r>
              <a:rPr sz="2775" spc="-7" baseline="25525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775" spc="254" baseline="255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775" baseline="25525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{a</a:t>
            </a:r>
            <a:r>
              <a:rPr sz="2775" spc="-7" baseline="25525" dirty="0">
                <a:solidFill>
                  <a:srgbClr val="3333CC"/>
                </a:solidFill>
                <a:latin typeface="Times New Roman"/>
                <a:cs typeface="Times New Roman"/>
              </a:rPr>
              <a:t>n </a:t>
            </a:r>
            <a:r>
              <a:rPr sz="2800" spc="5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775" spc="7" baseline="25525" dirty="0">
                <a:solidFill>
                  <a:srgbClr val="3333CC"/>
                </a:solidFill>
                <a:latin typeface="Times New Roman"/>
                <a:cs typeface="Times New Roman"/>
              </a:rPr>
              <a:t>n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775" baseline="25525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775" spc="592" baseline="255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Factorial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6235" algn="l"/>
              </a:tabLst>
            </a:pPr>
            <a:r>
              <a:rPr sz="2800" spc="-35" dirty="0">
                <a:solidFill>
                  <a:srgbClr val="3333CC"/>
                </a:solidFill>
                <a:latin typeface="Times New Roman"/>
                <a:cs typeface="Times New Roman"/>
              </a:rPr>
              <a:t>FACTORIAL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DOUBLE</a:t>
            </a:r>
            <a:r>
              <a:rPr sz="28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3333CC"/>
                </a:solidFill>
                <a:latin typeface="Times New Roman"/>
                <a:cs typeface="Times New Roman"/>
              </a:rPr>
              <a:t>FACTORIAL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SQUARE</a:t>
            </a:r>
            <a:endParaRPr sz="2800">
              <a:latin typeface="Times New Roman"/>
              <a:cs typeface="Times New Roman"/>
            </a:endParaRPr>
          </a:p>
          <a:p>
            <a:pPr marL="35623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</a:tabLst>
            </a:pP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DOUBLE</a:t>
            </a:r>
            <a:r>
              <a:rPr sz="28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SQUARE</a:t>
            </a:r>
            <a:endParaRPr sz="2800">
              <a:latin typeface="Times New Roman"/>
              <a:cs typeface="Times New Roman"/>
            </a:endParaRPr>
          </a:p>
          <a:p>
            <a:pPr marL="35623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PRIME</a:t>
            </a:r>
            <a:endParaRPr sz="2800">
              <a:latin typeface="Times New Roman"/>
              <a:cs typeface="Times New Roman"/>
            </a:endParaRPr>
          </a:p>
          <a:p>
            <a:pPr marL="35687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</a:tabLst>
            </a:pPr>
            <a:r>
              <a:rPr sz="2800" spc="-35" dirty="0">
                <a:solidFill>
                  <a:srgbClr val="3333CC"/>
                </a:solidFill>
                <a:latin typeface="Times New Roman"/>
                <a:cs typeface="Times New Roman"/>
              </a:rPr>
              <a:t>PALINDROME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52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7945">
              <a:lnSpc>
                <a:spcPct val="100000"/>
              </a:lnSpc>
            </a:pPr>
            <a:r>
              <a:rPr spc="-5" dirty="0"/>
              <a:t>I</a:t>
            </a:r>
            <a:r>
              <a:rPr dirty="0"/>
              <a:t>nt</a:t>
            </a:r>
            <a:r>
              <a:rPr spc="-5" dirty="0"/>
              <a:t>r</a:t>
            </a:r>
            <a:r>
              <a:rPr dirty="0"/>
              <a:t>oducti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655" y="1252029"/>
            <a:ext cx="7672070" cy="230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What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does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automata</a:t>
            </a:r>
            <a:r>
              <a:rPr sz="3200" spc="-12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CC"/>
                </a:solidFill>
                <a:latin typeface="Times New Roman"/>
                <a:cs typeface="Times New Roman"/>
              </a:rPr>
              <a:t>mean?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765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It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the plural of automaton,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it</a:t>
            </a:r>
            <a:r>
              <a:rPr sz="3200" spc="-1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means</a:t>
            </a:r>
            <a:endParaRPr sz="3200" dirty="0">
              <a:latin typeface="Times New Roman"/>
              <a:cs typeface="Times New Roman"/>
            </a:endParaRPr>
          </a:p>
          <a:p>
            <a:pPr marL="355600">
              <a:lnSpc>
                <a:spcPts val="3945"/>
              </a:lnSpc>
            </a:pPr>
            <a:r>
              <a:rPr sz="3350" i="1" spc="-85" dirty="0">
                <a:solidFill>
                  <a:srgbClr val="3333CC"/>
                </a:solidFill>
                <a:latin typeface="Times New Roman"/>
                <a:cs typeface="Times New Roman"/>
              </a:rPr>
              <a:t>“something </a:t>
            </a:r>
            <a:r>
              <a:rPr sz="3350" i="1" spc="-105" dirty="0">
                <a:solidFill>
                  <a:srgbClr val="3333CC"/>
                </a:solidFill>
                <a:latin typeface="Times New Roman"/>
                <a:cs typeface="Times New Roman"/>
              </a:rPr>
              <a:t>that </a:t>
            </a:r>
            <a:r>
              <a:rPr sz="3350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works </a:t>
            </a:r>
            <a:r>
              <a:rPr sz="3350" i="1" spc="-105" dirty="0">
                <a:solidFill>
                  <a:srgbClr val="3333CC"/>
                </a:solidFill>
                <a:latin typeface="Times New Roman"/>
                <a:cs typeface="Times New Roman"/>
              </a:rPr>
              <a:t>automatically”</a:t>
            </a:r>
            <a:endParaRPr sz="3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52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0676" y="404876"/>
            <a:ext cx="228219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"/>
                <a:cs typeface="Arial"/>
              </a:rPr>
              <a:t>Alp</a:t>
            </a:r>
            <a:r>
              <a:rPr sz="4000" spc="-10" dirty="0">
                <a:latin typeface="Arial"/>
                <a:cs typeface="Arial"/>
              </a:rPr>
              <a:t>h</a:t>
            </a:r>
            <a:r>
              <a:rPr sz="4000" spc="-5" dirty="0">
                <a:latin typeface="Arial"/>
                <a:cs typeface="Arial"/>
              </a:rPr>
              <a:t>ab</a:t>
            </a:r>
            <a:r>
              <a:rPr sz="4000" spc="-10" dirty="0">
                <a:latin typeface="Arial"/>
                <a:cs typeface="Arial"/>
              </a:rPr>
              <a:t>e</a:t>
            </a:r>
            <a:r>
              <a:rPr sz="4000" spc="-5" dirty="0">
                <a:latin typeface="Arial"/>
                <a:cs typeface="Arial"/>
              </a:rPr>
              <a:t>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368" y="1252029"/>
            <a:ext cx="7721600" cy="4974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Definition</a:t>
            </a:r>
            <a:r>
              <a:rPr sz="3200" spc="-9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(alphabet)</a:t>
            </a:r>
            <a:endParaRPr sz="3200">
              <a:latin typeface="Times New Roman"/>
              <a:cs typeface="Times New Roman"/>
            </a:endParaRPr>
          </a:p>
          <a:p>
            <a:pPr marL="546100" marR="460375" indent="-4762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finite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non-empty set of symbols</a:t>
            </a:r>
            <a:r>
              <a:rPr sz="3200" spc="-2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(called  letters),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called an</a:t>
            </a:r>
            <a:r>
              <a:rPr sz="32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alphabet.</a:t>
            </a:r>
            <a:endParaRPr sz="32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It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denoted by Σ (Greek letter</a:t>
            </a:r>
            <a:r>
              <a:rPr sz="32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sigma).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546100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1.	Σ = {a,</a:t>
            </a:r>
            <a:r>
              <a:rPr sz="3200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b}</a:t>
            </a:r>
            <a:endParaRPr sz="3200">
              <a:latin typeface="Times New Roman"/>
              <a:cs typeface="Times New Roman"/>
            </a:endParaRPr>
          </a:p>
          <a:p>
            <a:pPr marL="546100" marR="5080" indent="-533400">
              <a:lnSpc>
                <a:spcPts val="3840"/>
              </a:lnSpc>
              <a:spcBef>
                <a:spcPts val="894"/>
              </a:spcBef>
              <a:buFont typeface="Times New Roman"/>
              <a:buAutoNum type="arabicPeriod" startAt="2"/>
              <a:tabLst>
                <a:tab pos="546735" algn="l"/>
                <a:tab pos="2316480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Σ  =</a:t>
            </a:r>
            <a:r>
              <a:rPr sz="3200" spc="7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{0,1}	</a:t>
            </a:r>
            <a:r>
              <a:rPr sz="3200" spc="-80" dirty="0">
                <a:solidFill>
                  <a:srgbClr val="3333CC"/>
                </a:solidFill>
                <a:latin typeface="Times New Roman"/>
                <a:cs typeface="Times New Roman"/>
              </a:rPr>
              <a:t>(</a:t>
            </a:r>
            <a:r>
              <a:rPr sz="3350" i="1" spc="-80" dirty="0">
                <a:solidFill>
                  <a:srgbClr val="3333CC"/>
                </a:solidFill>
                <a:latin typeface="Times New Roman"/>
                <a:cs typeface="Times New Roman"/>
              </a:rPr>
              <a:t>important </a:t>
            </a:r>
            <a:r>
              <a:rPr sz="3350" i="1" spc="-155" dirty="0">
                <a:solidFill>
                  <a:srgbClr val="3333CC"/>
                </a:solidFill>
                <a:latin typeface="Times New Roman"/>
                <a:cs typeface="Times New Roman"/>
              </a:rPr>
              <a:t>as </a:t>
            </a:r>
            <a:r>
              <a:rPr sz="3350" i="1" spc="-55" dirty="0">
                <a:solidFill>
                  <a:srgbClr val="3333CC"/>
                </a:solidFill>
                <a:latin typeface="Times New Roman"/>
                <a:cs typeface="Times New Roman"/>
              </a:rPr>
              <a:t>this is</a:t>
            </a:r>
            <a:r>
              <a:rPr sz="3350" i="1" spc="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350" i="1" spc="-6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3350" i="1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350" i="1" spc="-110" dirty="0">
                <a:solidFill>
                  <a:srgbClr val="3333CC"/>
                </a:solidFill>
                <a:latin typeface="Times New Roman"/>
                <a:cs typeface="Times New Roman"/>
              </a:rPr>
              <a:t>language </a:t>
            </a:r>
            <a:r>
              <a:rPr sz="3350" i="1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350" i="1" spc="-35" dirty="0">
                <a:solidFill>
                  <a:srgbClr val="3333CC"/>
                </a:solidFill>
                <a:latin typeface="Times New Roman"/>
                <a:cs typeface="Times New Roman"/>
              </a:rPr>
              <a:t>which </a:t>
            </a:r>
            <a:r>
              <a:rPr sz="3350" i="1" spc="-60" dirty="0">
                <a:solidFill>
                  <a:srgbClr val="3333CC"/>
                </a:solidFill>
                <a:latin typeface="Times New Roman"/>
                <a:cs typeface="Times New Roman"/>
              </a:rPr>
              <a:t>the </a:t>
            </a:r>
            <a:r>
              <a:rPr sz="3350" i="1" spc="-70" dirty="0">
                <a:solidFill>
                  <a:srgbClr val="3333CC"/>
                </a:solidFill>
                <a:latin typeface="Times New Roman"/>
                <a:cs typeface="Times New Roman"/>
              </a:rPr>
              <a:t>computer</a:t>
            </a:r>
            <a:r>
              <a:rPr sz="3350" i="1" spc="-1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350" i="1" spc="-90" dirty="0">
                <a:solidFill>
                  <a:srgbClr val="3333CC"/>
                </a:solidFill>
                <a:latin typeface="Times New Roman"/>
                <a:cs typeface="Times New Roman"/>
              </a:rPr>
              <a:t>understands</a:t>
            </a:r>
            <a:r>
              <a:rPr sz="3200" spc="-90" dirty="0">
                <a:solidFill>
                  <a:srgbClr val="3333CC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640"/>
              </a:spcBef>
              <a:buFont typeface="Times New Roman"/>
              <a:buAutoNum type="arabicPeriod" startAt="2"/>
              <a:tabLst>
                <a:tab pos="5467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Σ =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{i,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j , k}</a:t>
            </a:r>
            <a:r>
              <a:rPr sz="3200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etc.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52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272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Strings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775" y="1175829"/>
            <a:ext cx="6985634" cy="4876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Times New Roman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Σ (alphabet) includes letters, digits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and</a:t>
            </a:r>
            <a:r>
              <a:rPr sz="3200" spc="-1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  variety of operators including sequential  operators such as </a:t>
            </a:r>
            <a:r>
              <a:rPr sz="3200" spc="-15" dirty="0">
                <a:solidFill>
                  <a:srgbClr val="3333CC"/>
                </a:solidFill>
                <a:latin typeface="Times New Roman"/>
                <a:cs typeface="Times New Roman"/>
              </a:rPr>
              <a:t>GOTO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and</a:t>
            </a:r>
            <a:r>
              <a:rPr sz="3200" spc="-1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IF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Definition</a:t>
            </a:r>
            <a:r>
              <a:rPr sz="3200" spc="-114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(Strings)</a:t>
            </a:r>
            <a:endParaRPr sz="3200">
              <a:latin typeface="Times New Roman"/>
              <a:cs typeface="Times New Roman"/>
            </a:endParaRPr>
          </a:p>
          <a:p>
            <a:pPr marL="355600" marR="28892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Concatenation of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finite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letters from</a:t>
            </a:r>
            <a:r>
              <a:rPr sz="3200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the  alphabet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called a</a:t>
            </a:r>
            <a:r>
              <a:rPr sz="32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string.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If Σ = {a,b}</a:t>
            </a:r>
            <a:r>
              <a:rPr sz="3200" spc="-1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then</a:t>
            </a:r>
            <a:endParaRPr sz="320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a,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abab, aaabb,</a:t>
            </a:r>
            <a:r>
              <a:rPr sz="3200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ababababababababab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ts val="152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930" y="407415"/>
            <a:ext cx="161163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</a:t>
            </a:r>
            <a:r>
              <a:rPr spc="-5" dirty="0"/>
              <a:t>r</a:t>
            </a:r>
            <a:r>
              <a:rPr dirty="0"/>
              <a:t>ings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6600CC"/>
                </a:solidFill>
              </a:rPr>
              <a:t>Empty string or null</a:t>
            </a:r>
            <a:r>
              <a:rPr spc="-140" dirty="0">
                <a:solidFill>
                  <a:srgbClr val="6600CC"/>
                </a:solidFill>
              </a:rPr>
              <a:t> </a:t>
            </a:r>
            <a:r>
              <a:rPr dirty="0">
                <a:solidFill>
                  <a:srgbClr val="6600CC"/>
                </a:solidFill>
              </a:rPr>
              <a:t>string</a:t>
            </a:r>
          </a:p>
          <a:p>
            <a:pPr marL="355600" marR="476250" indent="-38735">
              <a:lnSpc>
                <a:spcPct val="100000"/>
              </a:lnSpc>
              <a:spcBef>
                <a:spcPts val="765"/>
              </a:spcBef>
            </a:pPr>
            <a:r>
              <a:rPr dirty="0">
                <a:solidFill>
                  <a:srgbClr val="3333CC"/>
                </a:solidFill>
              </a:rPr>
              <a:t>Sometimes a string </a:t>
            </a:r>
            <a:r>
              <a:rPr spc="-5" dirty="0">
                <a:solidFill>
                  <a:srgbClr val="3333CC"/>
                </a:solidFill>
              </a:rPr>
              <a:t>with </a:t>
            </a:r>
            <a:r>
              <a:rPr dirty="0">
                <a:solidFill>
                  <a:srgbClr val="3333CC"/>
                </a:solidFill>
              </a:rPr>
              <a:t>no symbol at all</a:t>
            </a:r>
            <a:r>
              <a:rPr spc="-135"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is  </a:t>
            </a:r>
            <a:r>
              <a:rPr spc="5" dirty="0">
                <a:solidFill>
                  <a:srgbClr val="3333CC"/>
                </a:solidFill>
              </a:rPr>
              <a:t>used</a:t>
            </a:r>
          </a:p>
          <a:p>
            <a:pPr marL="419100">
              <a:lnSpc>
                <a:spcPct val="100000"/>
              </a:lnSpc>
              <a:spcBef>
                <a:spcPts val="765"/>
              </a:spcBef>
            </a:pPr>
            <a:r>
              <a:rPr dirty="0">
                <a:solidFill>
                  <a:srgbClr val="3333CC"/>
                </a:solidFill>
              </a:rPr>
              <a:t>It </a:t>
            </a:r>
            <a:r>
              <a:rPr spc="-5" dirty="0">
                <a:solidFill>
                  <a:srgbClr val="3333CC"/>
                </a:solidFill>
              </a:rPr>
              <a:t>is </a:t>
            </a:r>
            <a:r>
              <a:rPr dirty="0">
                <a:solidFill>
                  <a:srgbClr val="3333CC"/>
                </a:solidFill>
              </a:rPr>
              <a:t>denoted by small Greek letter Lambda</a:t>
            </a:r>
            <a:r>
              <a:rPr spc="-13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  <a:latin typeface="Times New Roman"/>
                <a:cs typeface="Times New Roman"/>
              </a:rPr>
              <a:t>λ</a:t>
            </a:r>
          </a:p>
          <a:p>
            <a:pPr marL="355600" marR="142875" indent="63500">
              <a:lnSpc>
                <a:spcPct val="100000"/>
              </a:lnSpc>
              <a:spcBef>
                <a:spcPts val="765"/>
              </a:spcBef>
            </a:pPr>
            <a:r>
              <a:rPr dirty="0">
                <a:solidFill>
                  <a:srgbClr val="3333CC"/>
                </a:solidFill>
              </a:rPr>
              <a:t>OR capital Greek letter Lambda </a:t>
            </a:r>
            <a:r>
              <a:rPr dirty="0">
                <a:solidFill>
                  <a:srgbClr val="3333CC"/>
                </a:solidFill>
                <a:latin typeface="Times New Roman"/>
                <a:cs typeface="Times New Roman"/>
              </a:rPr>
              <a:t>Λ</a:t>
            </a:r>
            <a:r>
              <a:rPr dirty="0">
                <a:solidFill>
                  <a:srgbClr val="3333CC"/>
                </a:solidFill>
              </a:rPr>
              <a:t>, called</a:t>
            </a:r>
            <a:r>
              <a:rPr spc="-300" dirty="0">
                <a:solidFill>
                  <a:srgbClr val="3333CC"/>
                </a:solidFill>
              </a:rPr>
              <a:t> </a:t>
            </a:r>
            <a:r>
              <a:rPr spc="5" dirty="0">
                <a:solidFill>
                  <a:srgbClr val="3333CC"/>
                </a:solidFill>
              </a:rPr>
              <a:t>an  </a:t>
            </a:r>
            <a:r>
              <a:rPr dirty="0">
                <a:solidFill>
                  <a:srgbClr val="3333CC"/>
                </a:solidFill>
              </a:rPr>
              <a:t>empty string or null</a:t>
            </a:r>
            <a:r>
              <a:rPr spc="-12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string.</a:t>
            </a:r>
          </a:p>
          <a:p>
            <a:pPr marL="354965" marR="5080" indent="56515">
              <a:lnSpc>
                <a:spcPct val="100000"/>
              </a:lnSpc>
              <a:spcBef>
                <a:spcPts val="765"/>
              </a:spcBef>
            </a:pPr>
            <a:r>
              <a:rPr dirty="0">
                <a:solidFill>
                  <a:srgbClr val="3333CC"/>
                </a:solidFill>
              </a:rPr>
              <a:t>The capital lambda </a:t>
            </a:r>
            <a:r>
              <a:rPr spc="-5" dirty="0">
                <a:solidFill>
                  <a:srgbClr val="3333CC"/>
                </a:solidFill>
              </a:rPr>
              <a:t>will </a:t>
            </a:r>
            <a:r>
              <a:rPr dirty="0">
                <a:solidFill>
                  <a:srgbClr val="3333CC"/>
                </a:solidFill>
              </a:rPr>
              <a:t>mostly be used </a:t>
            </a:r>
            <a:r>
              <a:rPr spc="-5" dirty="0">
                <a:solidFill>
                  <a:srgbClr val="3333CC"/>
                </a:solidFill>
              </a:rPr>
              <a:t>to  </a:t>
            </a:r>
            <a:r>
              <a:rPr dirty="0">
                <a:solidFill>
                  <a:srgbClr val="3333CC"/>
                </a:solidFill>
              </a:rPr>
              <a:t>denote the empty string, </a:t>
            </a:r>
            <a:r>
              <a:rPr spc="-5" dirty="0">
                <a:solidFill>
                  <a:srgbClr val="3333CC"/>
                </a:solidFill>
              </a:rPr>
              <a:t>in </a:t>
            </a:r>
            <a:r>
              <a:rPr dirty="0">
                <a:solidFill>
                  <a:srgbClr val="3333CC"/>
                </a:solidFill>
              </a:rPr>
              <a:t>further</a:t>
            </a:r>
            <a:r>
              <a:rPr spc="-10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discussion.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0612" y="6305971"/>
            <a:ext cx="178307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en-US" spc="-30" smtClean="0"/>
              <a:t>Muhammad Ahmad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6755">
              <a:lnSpc>
                <a:spcPct val="100000"/>
              </a:lnSpc>
            </a:pPr>
            <a:r>
              <a:rPr spc="-5" dirty="0"/>
              <a:t>W</a:t>
            </a:r>
            <a:r>
              <a:rPr dirty="0"/>
              <a:t>o</a:t>
            </a:r>
            <a:r>
              <a:rPr spc="-5" dirty="0"/>
              <a:t>r</a:t>
            </a:r>
            <a:r>
              <a:rPr dirty="0"/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871029"/>
            <a:ext cx="8256905" cy="5254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Definition</a:t>
            </a:r>
            <a:r>
              <a:rPr sz="3200" spc="-105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6600CC"/>
                </a:solidFill>
                <a:latin typeface="Times New Roman"/>
                <a:cs typeface="Times New Roman"/>
              </a:rPr>
              <a:t>(Words)</a:t>
            </a:r>
            <a:endParaRPr sz="3200" dirty="0">
              <a:latin typeface="Times New Roman"/>
              <a:cs typeface="Times New Roman"/>
            </a:endParaRPr>
          </a:p>
          <a:p>
            <a:pPr marL="12700" marR="617855">
              <a:lnSpc>
                <a:spcPct val="120000"/>
              </a:lnSpc>
            </a:pP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Words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are strings belonging 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some</a:t>
            </a:r>
            <a:r>
              <a:rPr sz="32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language. 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Example</a:t>
            </a:r>
            <a:r>
              <a:rPr sz="3200" spc="-11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If Σ = {x} then language L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can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be defined</a:t>
            </a:r>
            <a:r>
              <a:rPr sz="3200" spc="-2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as</a:t>
            </a:r>
            <a:endParaRPr sz="3200" dirty="0">
              <a:latin typeface="Times New Roman"/>
              <a:cs typeface="Times New Roman"/>
            </a:endParaRPr>
          </a:p>
          <a:p>
            <a:pPr marL="12700" marR="164465" indent="-635">
              <a:lnSpc>
                <a:spcPct val="120000"/>
              </a:lnSpc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L =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{x</a:t>
            </a:r>
            <a:r>
              <a:rPr sz="3150" spc="7" baseline="25132" dirty="0">
                <a:solidFill>
                  <a:srgbClr val="3333CC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: n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=1,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2, 3, . . . } or L = </a:t>
            </a:r>
            <a:r>
              <a:rPr sz="32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{</a:t>
            </a:r>
            <a:r>
              <a:rPr lang="en-US" sz="32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2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, </a:t>
            </a:r>
            <a:r>
              <a:rPr lang="en-US" sz="32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aa</a:t>
            </a:r>
            <a:r>
              <a:rPr sz="32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, </a:t>
            </a:r>
            <a:r>
              <a:rPr lang="en-US" sz="32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aaa</a:t>
            </a:r>
            <a:r>
              <a:rPr sz="32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,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. . .</a:t>
            </a:r>
            <a:r>
              <a:rPr sz="3200" spc="-5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}  Here </a:t>
            </a:r>
            <a:r>
              <a:rPr lang="en-US" sz="32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2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, </a:t>
            </a:r>
            <a:r>
              <a:rPr lang="en-US" sz="32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aa</a:t>
            </a:r>
            <a:r>
              <a:rPr sz="3200" spc="5" dirty="0" smtClean="0">
                <a:solidFill>
                  <a:srgbClr val="3333CC"/>
                </a:solidFill>
                <a:latin typeface="Times New Roman"/>
                <a:cs typeface="Times New Roman"/>
              </a:rPr>
              <a:t>,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… are the words of</a:t>
            </a:r>
            <a:r>
              <a:rPr sz="3200" spc="-1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00CC"/>
                </a:solidFill>
                <a:latin typeface="Times New Roman"/>
                <a:cs typeface="Times New Roman"/>
              </a:rPr>
              <a:t>Note: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All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words are strings, 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but not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all strings are</a:t>
            </a:r>
            <a:r>
              <a:rPr sz="3200" spc="-1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words.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2451</Words>
  <Application>Microsoft Office PowerPoint</Application>
  <PresentationFormat>On-screen Show (4:3)</PresentationFormat>
  <Paragraphs>345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Summary</vt:lpstr>
      <vt:lpstr>Some Basic Languages</vt:lpstr>
      <vt:lpstr>Introduction</vt:lpstr>
      <vt:lpstr>Alphabets</vt:lpstr>
      <vt:lpstr>Strings</vt:lpstr>
      <vt:lpstr>Strings</vt:lpstr>
      <vt:lpstr>Words</vt:lpstr>
      <vt:lpstr>Valid/In-valid alphabets</vt:lpstr>
      <vt:lpstr>Words</vt:lpstr>
      <vt:lpstr>Remarks</vt:lpstr>
      <vt:lpstr>Valid and In-Valid Alphabets</vt:lpstr>
      <vt:lpstr>Length of Strings</vt:lpstr>
      <vt:lpstr>Reverse of a String</vt:lpstr>
      <vt:lpstr>Defining Languages</vt:lpstr>
      <vt:lpstr>Descriptive definition of language</vt:lpstr>
      <vt:lpstr>PowerPoint Presentation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More Examples</vt:lpstr>
      <vt:lpstr>Theorem</vt:lpstr>
      <vt:lpstr>PowerPoint Presentation</vt:lpstr>
      <vt:lpstr>PowerPoint Presentation</vt:lpstr>
      <vt:lpstr>PowerPoint Presentation</vt:lpstr>
      <vt:lpstr>Example 31: Palindromes of length 2n, 2n-1</vt:lpstr>
      <vt:lpstr>Example 32: All palindromes of length 2, 4, 6</vt:lpstr>
      <vt:lpstr>Example 33: All possible palindromes of length 8</vt:lpstr>
      <vt:lpstr>Proof</vt:lpstr>
      <vt:lpstr>Proof</vt:lpstr>
      <vt:lpstr>Proof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Theory</dc:title>
  <dc:creator>ch Muhammad Imran</dc:creator>
  <cp:lastModifiedBy>Muhammad Ahmad</cp:lastModifiedBy>
  <cp:revision>4</cp:revision>
  <dcterms:created xsi:type="dcterms:W3CDTF">2016-02-09T05:17:19Z</dcterms:created>
  <dcterms:modified xsi:type="dcterms:W3CDTF">2019-02-11T09:09:13Z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2013-01-29T00:00:00Z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2016-02-09T00:00:00Z</vt:filetime>
  </property>
</Properties>
</file>