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59" r:id="rId4"/>
    <p:sldId id="265" r:id="rId5"/>
    <p:sldId id="260" r:id="rId6"/>
    <p:sldId id="264" r:id="rId7"/>
    <p:sldId id="262" r:id="rId8"/>
    <p:sldId id="261" r:id="rId9"/>
    <p:sldId id="272" r:id="rId10"/>
    <p:sldId id="273" r:id="rId11"/>
    <p:sldId id="274" r:id="rId12"/>
    <p:sldId id="275" r:id="rId13"/>
    <p:sldId id="276" r:id="rId14"/>
    <p:sldId id="277" r:id="rId15"/>
    <p:sldId id="278" r:id="rId16"/>
    <p:sldId id="279" r:id="rId17"/>
    <p:sldId id="280" r:id="rId18"/>
    <p:sldId id="271" r:id="rId19"/>
    <p:sldId id="263" r:id="rId20"/>
    <p:sldId id="266" r:id="rId21"/>
    <p:sldId id="267" r:id="rId22"/>
    <p:sldId id="268" r:id="rId23"/>
    <p:sldId id="269" r:id="rId24"/>
    <p:sldId id="27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61EE5B-712B-43EF-8B90-602A19F8F38B}" type="datetimeFigureOut">
              <a:rPr lang="en-US" smtClean="0"/>
              <a:t>11/18/2021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74E19DB-A40F-4C37-A2D2-2EF1E139ACD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8799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1EE5B-712B-43EF-8B90-602A19F8F38B}"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E19DB-A40F-4C37-A2D2-2EF1E139ACD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8848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1EE5B-712B-43EF-8B90-602A19F8F38B}"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E19DB-A40F-4C37-A2D2-2EF1E139ACD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111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1EE5B-712B-43EF-8B90-602A19F8F38B}"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E19DB-A40F-4C37-A2D2-2EF1E139ACD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350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1EE5B-712B-43EF-8B90-602A19F8F38B}"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E19DB-A40F-4C37-A2D2-2EF1E139ACD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109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61EE5B-712B-43EF-8B90-602A19F8F38B}"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E19DB-A40F-4C37-A2D2-2EF1E139ACD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10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61EE5B-712B-43EF-8B90-602A19F8F38B}" type="datetimeFigureOut">
              <a:rPr lang="en-US" smtClean="0"/>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4E19DB-A40F-4C37-A2D2-2EF1E139ACD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085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61EE5B-712B-43EF-8B90-602A19F8F38B}" type="datetimeFigureOut">
              <a:rPr lang="en-US" smtClean="0"/>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4E19DB-A40F-4C37-A2D2-2EF1E139ACD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898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1EE5B-712B-43EF-8B90-602A19F8F38B}" type="datetimeFigureOut">
              <a:rPr lang="en-US" smtClean="0"/>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4E19DB-A40F-4C37-A2D2-2EF1E139ACDA}" type="slidenum">
              <a:rPr lang="en-US" smtClean="0"/>
              <a:t>‹#›</a:t>
            </a:fld>
            <a:endParaRPr lang="en-US"/>
          </a:p>
        </p:txBody>
      </p:sp>
    </p:spTree>
    <p:extLst>
      <p:ext uri="{BB962C8B-B14F-4D97-AF65-F5344CB8AC3E}">
        <p14:creationId xmlns:p14="http://schemas.microsoft.com/office/powerpoint/2010/main" val="944254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1EE5B-712B-43EF-8B90-602A19F8F38B}"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E19DB-A40F-4C37-A2D2-2EF1E139ACD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4188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D61EE5B-712B-43EF-8B90-602A19F8F38B}" type="datetimeFigureOut">
              <a:rPr lang="en-US" smtClean="0"/>
              <a:t>11/18/2021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374E19DB-A40F-4C37-A2D2-2EF1E139ACD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2295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D61EE5B-712B-43EF-8B90-602A19F8F38B}" type="datetimeFigureOut">
              <a:rPr lang="en-US" smtClean="0"/>
              <a:t>11/18/2021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74E19DB-A40F-4C37-A2D2-2EF1E139ACD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55643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Ciphertext" TargetMode="External"/><Relationship Id="rId2" Type="http://schemas.openxmlformats.org/officeDocument/2006/relationships/hyperlink" Target="https://en.wikipedia.org/wiki/Plaintext"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AES_key_schedu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Rijndael_S-box" TargetMode="External"/><Relationship Id="rId2" Type="http://schemas.openxmlformats.org/officeDocument/2006/relationships/hyperlink" Target="https://en.wikipedia.org/wiki/Linear_map"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Derangement" TargetMode="External"/><Relationship Id="rId2" Type="http://schemas.openxmlformats.org/officeDocument/2006/relationships/hyperlink" Target="https://en.wikipedia.org/wiki/Rijndael_S-box"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Rijndael_key_schedule" TargetMode="External"/><Relationship Id="rId2" Type="http://schemas.openxmlformats.org/officeDocument/2006/relationships/hyperlink" Target="https://en.wikipedia.org/wiki/Key_(cryptography)"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en.wikipedia.org/wiki/Exclusive_or"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Advanced_Encryption_Standard#cite_note-14"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Belgium" TargetMode="External"/><Relationship Id="rId2" Type="http://schemas.openxmlformats.org/officeDocument/2006/relationships/hyperlink" Target="https://en.wikipedia.org/wiki/Block_cipher"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Column-major_order"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ED72-7F7E-4CF6-9D21-752DE10B60C1}"/>
              </a:ext>
            </a:extLst>
          </p:cNvPr>
          <p:cNvSpPr>
            <a:spLocks noGrp="1"/>
          </p:cNvSpPr>
          <p:nvPr>
            <p:ph type="ctrTitle"/>
          </p:nvPr>
        </p:nvSpPr>
        <p:spPr>
          <a:xfrm>
            <a:off x="2431031" y="887569"/>
            <a:ext cx="8637073" cy="2541431"/>
          </a:xfrm>
        </p:spPr>
        <p:txBody>
          <a:bodyPr/>
          <a:lstStyle/>
          <a:p>
            <a:r>
              <a:rPr lang="en-US" dirty="0"/>
              <a:t>Search Work</a:t>
            </a:r>
          </a:p>
        </p:txBody>
      </p:sp>
      <p:sp>
        <p:nvSpPr>
          <p:cNvPr id="3" name="Subtitle 2">
            <a:extLst>
              <a:ext uri="{FF2B5EF4-FFF2-40B4-BE49-F238E27FC236}">
                <a16:creationId xmlns:a16="http://schemas.microsoft.com/office/drawing/2014/main" id="{7544379F-D720-490D-A410-65A100B7B7E9}"/>
              </a:ext>
            </a:extLst>
          </p:cNvPr>
          <p:cNvSpPr>
            <a:spLocks noGrp="1"/>
          </p:cNvSpPr>
          <p:nvPr>
            <p:ph type="subTitle" idx="1"/>
          </p:nvPr>
        </p:nvSpPr>
        <p:spPr>
          <a:xfrm>
            <a:off x="2431031" y="3663727"/>
            <a:ext cx="8637072" cy="1915438"/>
          </a:xfrm>
        </p:spPr>
        <p:txBody>
          <a:bodyPr>
            <a:normAutofit lnSpcReduction="10000"/>
          </a:bodyPr>
          <a:lstStyle/>
          <a:p>
            <a:r>
              <a:rPr lang="en-US" sz="2800" b="1" i="1" dirty="0">
                <a:solidFill>
                  <a:srgbClr val="C00000"/>
                </a:solidFill>
              </a:rPr>
              <a:t>Mam Farah Naz</a:t>
            </a:r>
          </a:p>
          <a:p>
            <a:endParaRPr lang="en-US" sz="2800" b="1" i="1" dirty="0">
              <a:solidFill>
                <a:srgbClr val="C00000"/>
              </a:solidFill>
            </a:endParaRPr>
          </a:p>
          <a:p>
            <a:r>
              <a:rPr lang="en-US" sz="2800" dirty="0"/>
              <a:t>By : Sehar Elahi (20496)</a:t>
            </a:r>
          </a:p>
        </p:txBody>
      </p:sp>
    </p:spTree>
    <p:extLst>
      <p:ext uri="{BB962C8B-B14F-4D97-AF65-F5344CB8AC3E}">
        <p14:creationId xmlns:p14="http://schemas.microsoft.com/office/powerpoint/2010/main" val="9996784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C3637-8717-4D0D-A563-B676EA20D189}"/>
              </a:ext>
            </a:extLst>
          </p:cNvPr>
          <p:cNvSpPr>
            <a:spLocks noGrp="1"/>
          </p:cNvSpPr>
          <p:nvPr>
            <p:ph idx="1"/>
          </p:nvPr>
        </p:nvSpPr>
        <p:spPr>
          <a:xfrm>
            <a:off x="1451579" y="2015732"/>
            <a:ext cx="9786264" cy="3921242"/>
          </a:xfrm>
        </p:spPr>
        <p:txBody>
          <a:bodyPr>
            <a:normAutofit/>
          </a:bodyPr>
          <a:lstStyle/>
          <a:p>
            <a:r>
              <a:rPr lang="en-US" dirty="0"/>
              <a:t>For encryption, each round consists of the following four steps:</a:t>
            </a:r>
          </a:p>
          <a:p>
            <a:r>
              <a:rPr lang="en-US" dirty="0"/>
              <a:t> 1) Substitute bytes</a:t>
            </a:r>
          </a:p>
          <a:p>
            <a:r>
              <a:rPr lang="en-US" dirty="0"/>
              <a:t>2) Shift rows</a:t>
            </a:r>
          </a:p>
          <a:p>
            <a:r>
              <a:rPr lang="en-US" dirty="0"/>
              <a:t> 3) Mix columns</a:t>
            </a:r>
          </a:p>
          <a:p>
            <a:r>
              <a:rPr lang="en-US" dirty="0"/>
              <a:t>4) Add round key</a:t>
            </a:r>
          </a:p>
          <a:p>
            <a:r>
              <a:rPr lang="en-US" dirty="0"/>
              <a:t>. The last step consists of XORing the output of the previous three steps with four words from the key schedule. </a:t>
            </a:r>
          </a:p>
          <a:p>
            <a:r>
              <a:rPr lang="en-US" dirty="0"/>
              <a:t>The last round for encryption does not involve the “Mix columns” step.</a:t>
            </a:r>
            <a:endParaRPr lang="en-US" b="1" dirty="0"/>
          </a:p>
          <a:p>
            <a:endParaRPr lang="en-US" dirty="0"/>
          </a:p>
        </p:txBody>
      </p:sp>
    </p:spTree>
    <p:extLst>
      <p:ext uri="{BB962C8B-B14F-4D97-AF65-F5344CB8AC3E}">
        <p14:creationId xmlns:p14="http://schemas.microsoft.com/office/powerpoint/2010/main" val="3099111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5C8E6D-1370-457A-BB8F-DBD7F6AA1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076" y="308217"/>
            <a:ext cx="7073213" cy="5403471"/>
          </a:xfrm>
          <a:prstGeom prst="rect">
            <a:avLst/>
          </a:prstGeom>
        </p:spPr>
      </p:pic>
    </p:spTree>
    <p:extLst>
      <p:ext uri="{BB962C8B-B14F-4D97-AF65-F5344CB8AC3E}">
        <p14:creationId xmlns:p14="http://schemas.microsoft.com/office/powerpoint/2010/main" val="1650317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433C-63E5-4006-9D2C-996CF8CD9760}"/>
              </a:ext>
            </a:extLst>
          </p:cNvPr>
          <p:cNvSpPr>
            <a:spLocks noGrp="1"/>
          </p:cNvSpPr>
          <p:nvPr>
            <p:ph type="title"/>
          </p:nvPr>
        </p:nvSpPr>
        <p:spPr>
          <a:xfrm>
            <a:off x="1544344" y="671997"/>
            <a:ext cx="9603275" cy="1049235"/>
          </a:xfrm>
        </p:spPr>
        <p:txBody>
          <a:bodyPr/>
          <a:lstStyle/>
          <a:p>
            <a:r>
              <a:rPr lang="en-US" dirty="0"/>
              <a:t>STEP 1:</a:t>
            </a:r>
          </a:p>
        </p:txBody>
      </p:sp>
      <p:sp>
        <p:nvSpPr>
          <p:cNvPr id="3" name="Content Placeholder 2">
            <a:extLst>
              <a:ext uri="{FF2B5EF4-FFF2-40B4-BE49-F238E27FC236}">
                <a16:creationId xmlns:a16="http://schemas.microsoft.com/office/drawing/2014/main" id="{D93FBF01-49EB-465B-80A3-D3AC4ECBADFA}"/>
              </a:ext>
            </a:extLst>
          </p:cNvPr>
          <p:cNvSpPr>
            <a:spLocks noGrp="1"/>
          </p:cNvSpPr>
          <p:nvPr>
            <p:ph idx="1"/>
          </p:nvPr>
        </p:nvSpPr>
        <p:spPr>
          <a:xfrm>
            <a:off x="1544344" y="2015734"/>
            <a:ext cx="9044143" cy="3271884"/>
          </a:xfrm>
        </p:spPr>
        <p:txBody>
          <a:bodyPr/>
          <a:lstStyle/>
          <a:p>
            <a:r>
              <a:rPr lang="en-US" dirty="0"/>
              <a:t>STEP 1: (called Sub Bytes for byte-by-byte substitution during the forward process) (The corresponding substitution step used during decryption is called Inv </a:t>
            </a:r>
            <a:r>
              <a:rPr lang="en-US" dirty="0" err="1"/>
              <a:t>SubBytes</a:t>
            </a:r>
            <a:r>
              <a:rPr lang="en-US" dirty="0"/>
              <a:t>.)  </a:t>
            </a:r>
          </a:p>
          <a:p>
            <a:r>
              <a:rPr lang="en-US" dirty="0"/>
              <a:t>This step consists of using a 16 × 16 lookup table to find a replacement byte for a given byte in the input state array. </a:t>
            </a:r>
          </a:p>
          <a:p>
            <a:r>
              <a:rPr lang="en-US" dirty="0"/>
              <a:t>The entries in the lookup table are created by using the notions of multiplicative inverses in GF(28 ) and bit scrambling to destroy the bit-level correlations inside each byte.</a:t>
            </a:r>
          </a:p>
        </p:txBody>
      </p:sp>
    </p:spTree>
    <p:extLst>
      <p:ext uri="{BB962C8B-B14F-4D97-AF65-F5344CB8AC3E}">
        <p14:creationId xmlns:p14="http://schemas.microsoft.com/office/powerpoint/2010/main" val="562257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B150-6EEA-44BB-8441-D5370C6CF1C6}"/>
              </a:ext>
            </a:extLst>
          </p:cNvPr>
          <p:cNvSpPr>
            <a:spLocks noGrp="1"/>
          </p:cNvSpPr>
          <p:nvPr>
            <p:ph type="title"/>
          </p:nvPr>
        </p:nvSpPr>
        <p:spPr/>
        <p:txBody>
          <a:bodyPr/>
          <a:lstStyle/>
          <a:p>
            <a:r>
              <a:rPr lang="en-US" dirty="0"/>
              <a:t>STEP 4</a:t>
            </a:r>
          </a:p>
        </p:txBody>
      </p:sp>
      <p:sp>
        <p:nvSpPr>
          <p:cNvPr id="3" name="Content Placeholder 2">
            <a:extLst>
              <a:ext uri="{FF2B5EF4-FFF2-40B4-BE49-F238E27FC236}">
                <a16:creationId xmlns:a16="http://schemas.microsoft.com/office/drawing/2014/main" id="{5E4A4D5E-8FA4-410D-A2DF-CBDFF6DE1199}"/>
              </a:ext>
            </a:extLst>
          </p:cNvPr>
          <p:cNvSpPr>
            <a:spLocks noGrp="1"/>
          </p:cNvSpPr>
          <p:nvPr>
            <p:ph idx="1"/>
          </p:nvPr>
        </p:nvSpPr>
        <p:spPr>
          <a:xfrm>
            <a:off x="1534172" y="2116675"/>
            <a:ext cx="9123656" cy="2887572"/>
          </a:xfrm>
        </p:spPr>
        <p:txBody>
          <a:bodyPr/>
          <a:lstStyle/>
          <a:p>
            <a:pPr marL="0" indent="0">
              <a:buNone/>
            </a:pPr>
            <a:r>
              <a:rPr lang="en-US" dirty="0"/>
              <a:t>STEP 4: (called AddRoundKey for adding the round key to the output of the previous step during the forward process) (The corresponding step during decryption is denoted Inv AddRoundKey for inverse add round key transformation.)</a:t>
            </a:r>
          </a:p>
        </p:txBody>
      </p:sp>
    </p:spTree>
    <p:extLst>
      <p:ext uri="{BB962C8B-B14F-4D97-AF65-F5344CB8AC3E}">
        <p14:creationId xmlns:p14="http://schemas.microsoft.com/office/powerpoint/2010/main" val="300094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652DEA-4F65-4D14-9063-962B8D2BD273}"/>
              </a:ext>
            </a:extLst>
          </p:cNvPr>
          <p:cNvSpPr>
            <a:spLocks noGrp="1"/>
          </p:cNvSpPr>
          <p:nvPr>
            <p:ph idx="4294967295"/>
          </p:nvPr>
        </p:nvSpPr>
        <p:spPr>
          <a:xfrm>
            <a:off x="1076878" y="2228160"/>
            <a:ext cx="10439261" cy="1946276"/>
          </a:xfrm>
        </p:spPr>
        <p:txBody>
          <a:bodyPr/>
          <a:lstStyle/>
          <a:p>
            <a:r>
              <a:rPr lang="en-US" dirty="0"/>
              <a:t>The goal of the substitution step is to reduce the correlation between the input bits and the output bits at the byte level. The bit scrambling part of the substitution step ensures that the substitution cannot be described in the form of evaluating a simple mathematical function.</a:t>
            </a:r>
          </a:p>
        </p:txBody>
      </p:sp>
    </p:spTree>
    <p:extLst>
      <p:ext uri="{BB962C8B-B14F-4D97-AF65-F5344CB8AC3E}">
        <p14:creationId xmlns:p14="http://schemas.microsoft.com/office/powerpoint/2010/main" val="1158503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9F4FD-549A-4110-93F1-3D23553DD1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291464-21ED-4869-8CE2-D6B340F9FB03}"/>
              </a:ext>
            </a:extLst>
          </p:cNvPr>
          <p:cNvSpPr>
            <a:spLocks noGrp="1"/>
          </p:cNvSpPr>
          <p:nvPr>
            <p:ph idx="1"/>
          </p:nvPr>
        </p:nvSpPr>
        <p:spPr/>
        <p:txBody>
          <a:bodyPr/>
          <a:lstStyle/>
          <a:p>
            <a:r>
              <a:rPr lang="en-US" dirty="0"/>
              <a:t>I’ll now present the more traditional explanation of the byte substitution step. As mentioned earlier, it involves using a 16 × 16 table. To find the substitute byte for a given input byte, we divide the input byte into two 4-bit patterns, each yielding an integer value between 0 and 15. (We can represent these by their hex values 0 through F.) One of the hex values is used as a row index and the other as a column index for reaching into the 16 × 16 lookup table.</a:t>
            </a:r>
          </a:p>
        </p:txBody>
      </p:sp>
    </p:spTree>
    <p:extLst>
      <p:ext uri="{BB962C8B-B14F-4D97-AF65-F5344CB8AC3E}">
        <p14:creationId xmlns:p14="http://schemas.microsoft.com/office/powerpoint/2010/main" val="3604996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0F6D-A96D-4FC0-9FB1-DD859787A8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C96A93-6E4C-4B9A-A610-D080294FA6FF}"/>
              </a:ext>
            </a:extLst>
          </p:cNvPr>
          <p:cNvSpPr>
            <a:spLocks noGrp="1"/>
          </p:cNvSpPr>
          <p:nvPr>
            <p:ph idx="1"/>
          </p:nvPr>
        </p:nvSpPr>
        <p:spPr/>
        <p:txBody>
          <a:bodyPr/>
          <a:lstStyle/>
          <a:p>
            <a:r>
              <a:rPr lang="en-US" dirty="0"/>
              <a:t>Traditional Explanation of Byte Substitution: Constructing the 16 × 16 Lookup Table</a:t>
            </a:r>
          </a:p>
          <a:p>
            <a:r>
              <a:rPr lang="en-US" dirty="0"/>
              <a:t>We first fill each cell of the 16 × 16 table with the byte obtained by joining together its row index and the column index. [The row index of this table runs from hex 0 through hex F. Likewise, the column index runs from hex 0 through hex F.]  For example, for the cell located at row index 2 and column indexed 7, we place hex 0x27 in the cell. So at this point the table will look like</a:t>
            </a:r>
          </a:p>
          <a:p>
            <a:endParaRPr lang="en-US" dirty="0"/>
          </a:p>
        </p:txBody>
      </p:sp>
    </p:spTree>
    <p:extLst>
      <p:ext uri="{BB962C8B-B14F-4D97-AF65-F5344CB8AC3E}">
        <p14:creationId xmlns:p14="http://schemas.microsoft.com/office/powerpoint/2010/main" val="3917177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1437-F113-451A-8068-CA236848C03D}"/>
              </a:ext>
            </a:extLst>
          </p:cNvPr>
          <p:cNvSpPr>
            <a:spLocks noGrp="1"/>
          </p:cNvSpPr>
          <p:nvPr>
            <p:ph type="title"/>
          </p:nvPr>
        </p:nvSpPr>
        <p:spPr>
          <a:xfrm>
            <a:off x="1294362" y="2023721"/>
            <a:ext cx="9824212" cy="3780731"/>
          </a:xfrm>
        </p:spPr>
        <p:txBody>
          <a:bodyPr/>
          <a:lstStyle/>
          <a:p>
            <a:r>
              <a:rPr lang="en-US"/>
              <a:t>We next replace the value in each cell by its multiplicative inverse in GF(28 ) based on the irreducible polynomial</a:t>
            </a:r>
            <a:br>
              <a:rPr lang="en-US"/>
            </a:br>
            <a:endParaRPr lang="en-US" dirty="0"/>
          </a:p>
        </p:txBody>
      </p:sp>
      <p:pic>
        <p:nvPicPr>
          <p:cNvPr id="5" name="Content Placeholder 4">
            <a:extLst>
              <a:ext uri="{FF2B5EF4-FFF2-40B4-BE49-F238E27FC236}">
                <a16:creationId xmlns:a16="http://schemas.microsoft.com/office/drawing/2014/main" id="{7455DDB5-9489-4DF5-8F1F-7EF18E9430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0"/>
            <a:ext cx="5553850" cy="1781424"/>
          </a:xfrm>
        </p:spPr>
      </p:pic>
    </p:spTree>
    <p:extLst>
      <p:ext uri="{BB962C8B-B14F-4D97-AF65-F5344CB8AC3E}">
        <p14:creationId xmlns:p14="http://schemas.microsoft.com/office/powerpoint/2010/main" val="1817324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3763F2-83DF-467A-9AEF-9CC4FD80962F}"/>
              </a:ext>
            </a:extLst>
          </p:cNvPr>
          <p:cNvSpPr>
            <a:spLocks noGrp="1"/>
          </p:cNvSpPr>
          <p:nvPr>
            <p:ph idx="4294967295"/>
          </p:nvPr>
        </p:nvSpPr>
        <p:spPr>
          <a:xfrm>
            <a:off x="0" y="452438"/>
            <a:ext cx="11406188" cy="4716462"/>
          </a:xfrm>
        </p:spPr>
        <p:txBody>
          <a:bodyPr/>
          <a:lstStyle/>
          <a:p>
            <a:r>
              <a:rPr lang="en-US" i="1" dirty="0"/>
              <a:t>For Instance, 16-bytes are represented in 2D array.</a:t>
            </a:r>
          </a:p>
          <a:p>
            <a:r>
              <a:rPr lang="en-US" dirty="0"/>
              <a:t>The key size used for an AES cipher specifies the number of transformation rounds that convert the input, called the </a:t>
            </a:r>
            <a:r>
              <a:rPr lang="en-US" dirty="0">
                <a:hlinkClick r:id="rId2" tooltip="Plaintext"/>
              </a:rPr>
              <a:t>plaintext</a:t>
            </a:r>
            <a:r>
              <a:rPr lang="en-US" dirty="0"/>
              <a:t>, into the final output, called the </a:t>
            </a:r>
            <a:r>
              <a:rPr lang="en-US" dirty="0">
                <a:hlinkClick r:id="rId3" tooltip="Ciphertext"/>
              </a:rPr>
              <a:t>ciphertext</a:t>
            </a:r>
            <a:r>
              <a:rPr lang="en-US" dirty="0"/>
              <a:t>. The number of rounds are as follows:</a:t>
            </a:r>
          </a:p>
          <a:p>
            <a:r>
              <a:rPr lang="en-US" dirty="0"/>
              <a:t>10 rounds for 128-bit keys.</a:t>
            </a:r>
          </a:p>
          <a:p>
            <a:r>
              <a:rPr lang="en-US" dirty="0"/>
              <a:t>12 rounds for 192-bit keys.</a:t>
            </a:r>
          </a:p>
          <a:p>
            <a:r>
              <a:rPr lang="en-US" dirty="0"/>
              <a:t>14 rounds for 256-bit keys.</a:t>
            </a:r>
          </a:p>
          <a:p>
            <a:r>
              <a:rPr lang="en-US" dirty="0"/>
              <a:t>Each round consists of several processing steps, including one that depends on the encryption key itself. A set of reverse rounds are applied to transform ciphertext back into the original plaintext using the same encryption key.</a:t>
            </a:r>
          </a:p>
          <a:p>
            <a:pPr marL="0" indent="0">
              <a:buNone/>
            </a:pPr>
            <a:endParaRPr lang="en-US" dirty="0"/>
          </a:p>
        </p:txBody>
      </p:sp>
    </p:spTree>
    <p:extLst>
      <p:ext uri="{BB962C8B-B14F-4D97-AF65-F5344CB8AC3E}">
        <p14:creationId xmlns:p14="http://schemas.microsoft.com/office/powerpoint/2010/main" val="2356548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E3B9-4331-44FA-8A3D-1E394AD551CA}"/>
              </a:ext>
            </a:extLst>
          </p:cNvPr>
          <p:cNvSpPr>
            <a:spLocks noGrp="1"/>
          </p:cNvSpPr>
          <p:nvPr>
            <p:ph type="title"/>
          </p:nvPr>
        </p:nvSpPr>
        <p:spPr>
          <a:xfrm>
            <a:off x="99857" y="102155"/>
            <a:ext cx="9603275" cy="626716"/>
          </a:xfrm>
        </p:spPr>
        <p:txBody>
          <a:bodyPr>
            <a:normAutofit fontScale="90000"/>
          </a:bodyPr>
          <a:lstStyle/>
          <a:p>
            <a:r>
              <a:rPr lang="en-US" b="1" dirty="0"/>
              <a:t>High-level description of the algorithm</a:t>
            </a:r>
            <a:br>
              <a:rPr lang="en-US" b="1" dirty="0"/>
            </a:br>
            <a:endParaRPr lang="en-US" dirty="0"/>
          </a:p>
        </p:txBody>
      </p:sp>
      <p:sp>
        <p:nvSpPr>
          <p:cNvPr id="3" name="Content Placeholder 2">
            <a:extLst>
              <a:ext uri="{FF2B5EF4-FFF2-40B4-BE49-F238E27FC236}">
                <a16:creationId xmlns:a16="http://schemas.microsoft.com/office/drawing/2014/main" id="{2469FFEB-0239-4BDE-905D-3D064951F50C}"/>
              </a:ext>
            </a:extLst>
          </p:cNvPr>
          <p:cNvSpPr>
            <a:spLocks noGrp="1"/>
          </p:cNvSpPr>
          <p:nvPr>
            <p:ph idx="1"/>
          </p:nvPr>
        </p:nvSpPr>
        <p:spPr>
          <a:xfrm>
            <a:off x="208954" y="967410"/>
            <a:ext cx="11774091" cy="5194851"/>
          </a:xfrm>
        </p:spPr>
        <p:txBody>
          <a:bodyPr/>
          <a:lstStyle/>
          <a:p>
            <a:pPr marL="0" indent="0">
              <a:buNone/>
            </a:pPr>
            <a:r>
              <a:rPr lang="en-US" dirty="0">
                <a:solidFill>
                  <a:schemeClr val="accent3">
                    <a:lumMod val="50000"/>
                  </a:schemeClr>
                </a:solidFill>
                <a:effectLst>
                  <a:outerShdw blurRad="38100" dist="38100" dir="2700000" algn="tl">
                    <a:srgbClr val="000000">
                      <a:alpha val="43137"/>
                    </a:srgbClr>
                  </a:outerShdw>
                </a:effectLst>
              </a:rPr>
              <a:t>1)  </a:t>
            </a:r>
            <a:r>
              <a:rPr lang="en-US" dirty="0"/>
              <a:t>Key Expansion – round keys are derived from the cipher key using the </a:t>
            </a:r>
            <a:r>
              <a:rPr lang="en-US" dirty="0">
                <a:hlinkClick r:id="rId2" tooltip="AES key schedule"/>
              </a:rPr>
              <a:t>AES key schedule</a:t>
            </a:r>
            <a:r>
              <a:rPr lang="en-US" dirty="0"/>
              <a:t>.  AES requires a    separate 128-bit round key block for each round plus one more.</a:t>
            </a:r>
          </a:p>
          <a:p>
            <a:r>
              <a:rPr lang="en-US" b="1" u="sng" dirty="0">
                <a:solidFill>
                  <a:srgbClr val="C00000"/>
                </a:solidFill>
              </a:rPr>
              <a:t>Cipher key : </a:t>
            </a:r>
          </a:p>
          <a:p>
            <a:pPr marL="0" indent="0">
              <a:buNone/>
            </a:pPr>
            <a:r>
              <a:rPr lang="en-US" dirty="0"/>
              <a:t>In cryptography, a cipher (or cypher) is </a:t>
            </a:r>
            <a:r>
              <a:rPr lang="en-US" b="1" dirty="0"/>
              <a:t>an algorithm for performing encryption or decryption</a:t>
            </a:r>
            <a:r>
              <a:rPr lang="en-US" dirty="0"/>
              <a:t>—a series of well-defined steps that can be followed as a procedure. ... The operation of a cipher usually depends on a piece of auxiliary information, called a key (or, in traditional NSA parlance, a crypto variable).</a:t>
            </a:r>
          </a:p>
          <a:p>
            <a:r>
              <a:rPr lang="en-US" b="1" dirty="0">
                <a:solidFill>
                  <a:srgbClr val="C00000"/>
                </a:solidFill>
                <a:hlinkClick r:id="rId2" tooltip="AES key schedule">
                  <a:extLst>
                    <a:ext uri="{A12FA001-AC4F-418D-AE19-62706E023703}">
                      <ahyp:hlinkClr xmlns:ahyp="http://schemas.microsoft.com/office/drawing/2018/hyperlinkcolor" val="tx"/>
                    </a:ext>
                  </a:extLst>
                </a:hlinkClick>
              </a:rPr>
              <a:t>AES key schedule</a:t>
            </a:r>
            <a:endParaRPr lang="en-US" b="1" dirty="0">
              <a:solidFill>
                <a:srgbClr val="C00000"/>
              </a:solidFill>
            </a:endParaRPr>
          </a:p>
          <a:p>
            <a:pPr marL="0" indent="0">
              <a:buNone/>
            </a:pPr>
            <a:r>
              <a:rPr lang="en-US" dirty="0"/>
              <a:t>AES uses a key schedule to </a:t>
            </a:r>
            <a:r>
              <a:rPr lang="en-US" b="1" dirty="0"/>
              <a:t>expand a short key into a number of separate round keys</a:t>
            </a:r>
            <a:r>
              <a:rPr lang="en-US" dirty="0"/>
              <a:t>. The three AES variants have a different number of rounds. Each variant requires a separate 128-bit round key for each round plus one more. The key schedule produces the needed round keys from the initial key.</a:t>
            </a:r>
          </a:p>
          <a:p>
            <a:pPr marL="0" indent="0">
              <a:buNone/>
            </a:pPr>
            <a:endParaRPr lang="en-US" dirty="0"/>
          </a:p>
        </p:txBody>
      </p:sp>
    </p:spTree>
    <p:extLst>
      <p:ext uri="{BB962C8B-B14F-4D97-AF65-F5344CB8AC3E}">
        <p14:creationId xmlns:p14="http://schemas.microsoft.com/office/powerpoint/2010/main" val="118100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7414-ADB4-4324-8AC6-FCD0D3F8D72F}"/>
              </a:ext>
            </a:extLst>
          </p:cNvPr>
          <p:cNvSpPr>
            <a:spLocks noGrp="1"/>
          </p:cNvSpPr>
          <p:nvPr>
            <p:ph type="title"/>
          </p:nvPr>
        </p:nvSpPr>
        <p:spPr/>
        <p:txBody>
          <a:bodyPr/>
          <a:lstStyle/>
          <a:p>
            <a:r>
              <a:rPr lang="en-US" dirty="0"/>
              <a:t>Development of Cyber security (</a:t>
            </a:r>
            <a:r>
              <a:rPr lang="en-US" dirty="0">
                <a:solidFill>
                  <a:srgbClr val="C00000"/>
                </a:solidFill>
              </a:rPr>
              <a:t>Abstract</a:t>
            </a:r>
            <a:r>
              <a:rPr lang="en-US" dirty="0"/>
              <a:t>)</a:t>
            </a:r>
          </a:p>
        </p:txBody>
      </p:sp>
      <p:sp>
        <p:nvSpPr>
          <p:cNvPr id="3" name="Content Placeholder 2">
            <a:extLst>
              <a:ext uri="{FF2B5EF4-FFF2-40B4-BE49-F238E27FC236}">
                <a16:creationId xmlns:a16="http://schemas.microsoft.com/office/drawing/2014/main" id="{AD2F457B-4FC6-4F33-BACC-1DE31E4A8C76}"/>
              </a:ext>
            </a:extLst>
          </p:cNvPr>
          <p:cNvSpPr>
            <a:spLocks noGrp="1"/>
          </p:cNvSpPr>
          <p:nvPr>
            <p:ph idx="1"/>
          </p:nvPr>
        </p:nvSpPr>
        <p:spPr/>
        <p:txBody>
          <a:bodyPr/>
          <a:lstStyle/>
          <a:p>
            <a:r>
              <a:rPr lang="en-US" b="1" dirty="0">
                <a:solidFill>
                  <a:srgbClr val="C00000"/>
                </a:solidFill>
              </a:rPr>
              <a:t>Introduction :</a:t>
            </a:r>
          </a:p>
          <a:p>
            <a:pPr marL="0" indent="0">
              <a:buNone/>
            </a:pPr>
            <a:r>
              <a:rPr lang="en-US" dirty="0"/>
              <a:t>Hacking – Incidents linked to work files – because most companies work together.</a:t>
            </a:r>
          </a:p>
          <a:p>
            <a:pPr marL="0" indent="0">
              <a:buNone/>
            </a:pPr>
            <a:r>
              <a:rPr lang="en-US" dirty="0"/>
              <a:t>A variety of encryption and decryption methods are here.</a:t>
            </a:r>
          </a:p>
          <a:p>
            <a:r>
              <a:rPr lang="en-US" b="1" dirty="0">
                <a:solidFill>
                  <a:srgbClr val="C00000"/>
                </a:solidFill>
              </a:rPr>
              <a:t>Problem :</a:t>
            </a:r>
          </a:p>
          <a:p>
            <a:pPr marL="0" indent="0">
              <a:buNone/>
            </a:pPr>
            <a:r>
              <a:rPr lang="en-US" dirty="0"/>
              <a:t>Existing file encryption technologies are under threat.</a:t>
            </a:r>
          </a:p>
          <a:p>
            <a:pPr marL="0" indent="0">
              <a:buNone/>
            </a:pPr>
            <a:r>
              <a:rPr lang="en-US" dirty="0"/>
              <a:t>As there are advance hacking technologies, we need development of stronger encryption algorithms. </a:t>
            </a:r>
          </a:p>
        </p:txBody>
      </p:sp>
    </p:spTree>
    <p:extLst>
      <p:ext uri="{BB962C8B-B14F-4D97-AF65-F5344CB8AC3E}">
        <p14:creationId xmlns:p14="http://schemas.microsoft.com/office/powerpoint/2010/main" val="262978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B5A0E-FD9E-4D90-82BE-884C261D1DDF}"/>
              </a:ext>
            </a:extLst>
          </p:cNvPr>
          <p:cNvSpPr>
            <a:spLocks noGrp="1"/>
          </p:cNvSpPr>
          <p:nvPr>
            <p:ph idx="4294967295"/>
          </p:nvPr>
        </p:nvSpPr>
        <p:spPr>
          <a:xfrm>
            <a:off x="0" y="198438"/>
            <a:ext cx="11726863" cy="5751512"/>
          </a:xfrm>
        </p:spPr>
        <p:txBody>
          <a:bodyPr>
            <a:normAutofit lnSpcReduction="10000"/>
          </a:bodyPr>
          <a:lstStyle/>
          <a:p>
            <a:pPr marL="0" indent="0">
              <a:buNone/>
            </a:pPr>
            <a:r>
              <a:rPr lang="en-US" dirty="0">
                <a:solidFill>
                  <a:schemeClr val="accent3">
                    <a:lumMod val="50000"/>
                  </a:schemeClr>
                </a:solidFill>
              </a:rPr>
              <a:t>2)  </a:t>
            </a:r>
            <a:r>
              <a:rPr lang="en-US" dirty="0"/>
              <a:t>Initial round key addition:</a:t>
            </a:r>
          </a:p>
          <a:p>
            <a:pPr marL="457200" lvl="1" indent="0">
              <a:buNone/>
            </a:pPr>
            <a:r>
              <a:rPr lang="en-US" sz="2000" dirty="0"/>
              <a:t>AddRoundKey – each byte of the state is combined with a byte of the round key using bitwise XOR.</a:t>
            </a:r>
          </a:p>
          <a:p>
            <a:pPr marL="0" indent="0">
              <a:buNone/>
            </a:pPr>
            <a:r>
              <a:rPr lang="en-US" dirty="0">
                <a:solidFill>
                  <a:schemeClr val="accent3">
                    <a:lumMod val="50000"/>
                  </a:schemeClr>
                </a:solidFill>
              </a:rPr>
              <a:t>3)  </a:t>
            </a:r>
            <a:r>
              <a:rPr lang="en-US" dirty="0"/>
              <a:t>9, 11 or 13 rounds:</a:t>
            </a:r>
          </a:p>
          <a:p>
            <a:pPr marL="914400" lvl="1" indent="-457200">
              <a:buFont typeface="+mj-lt"/>
              <a:buAutoNum type="alphaLcPeriod"/>
            </a:pPr>
            <a:r>
              <a:rPr lang="en-US" sz="2000" dirty="0"/>
              <a:t>Sub Bytes – a </a:t>
            </a:r>
            <a:r>
              <a:rPr lang="en-US" sz="2000" dirty="0">
                <a:solidFill>
                  <a:schemeClr val="tx1">
                    <a:lumMod val="85000"/>
                    <a:lumOff val="15000"/>
                  </a:schemeClr>
                </a:solidFill>
                <a:hlinkClick r:id="rId2" tooltip="Linear map">
                  <a:extLst>
                    <a:ext uri="{A12FA001-AC4F-418D-AE19-62706E023703}">
                      <ahyp:hlinkClr xmlns:ahyp="http://schemas.microsoft.com/office/drawing/2018/hyperlinkcolor" val="tx"/>
                    </a:ext>
                  </a:extLst>
                </a:hlinkClick>
              </a:rPr>
              <a:t>non-linear</a:t>
            </a:r>
            <a:r>
              <a:rPr lang="en-US" sz="2000" dirty="0">
                <a:solidFill>
                  <a:schemeClr val="tx1">
                    <a:lumMod val="85000"/>
                    <a:lumOff val="15000"/>
                  </a:schemeClr>
                </a:solidFill>
              </a:rPr>
              <a:t> </a:t>
            </a:r>
            <a:r>
              <a:rPr lang="en-US" sz="2000" dirty="0"/>
              <a:t>substitution step where each byte is replaced with another according to a </a:t>
            </a:r>
            <a:r>
              <a:rPr lang="en-US" sz="2000" dirty="0">
                <a:solidFill>
                  <a:schemeClr val="tx1">
                    <a:lumMod val="85000"/>
                    <a:lumOff val="15000"/>
                  </a:schemeClr>
                </a:solidFill>
                <a:hlinkClick r:id="rId3" tooltip="Rijndael S-box">
                  <a:extLst>
                    <a:ext uri="{A12FA001-AC4F-418D-AE19-62706E023703}">
                      <ahyp:hlinkClr xmlns:ahyp="http://schemas.microsoft.com/office/drawing/2018/hyperlinkcolor" val="tx"/>
                    </a:ext>
                  </a:extLst>
                </a:hlinkClick>
              </a:rPr>
              <a:t>lookup table</a:t>
            </a:r>
            <a:r>
              <a:rPr lang="en-US" sz="2000" dirty="0">
                <a:solidFill>
                  <a:schemeClr val="tx1">
                    <a:lumMod val="85000"/>
                    <a:lumOff val="15000"/>
                  </a:schemeClr>
                </a:solidFill>
              </a:rPr>
              <a:t>.</a:t>
            </a:r>
          </a:p>
          <a:p>
            <a:pPr marL="914400" lvl="1" indent="-457200">
              <a:buFont typeface="+mj-lt"/>
              <a:buAutoNum type="alphaLcPeriod"/>
            </a:pPr>
            <a:r>
              <a:rPr lang="en-US" sz="2000" dirty="0"/>
              <a:t>Shift Rows – a transposition step where the last three rows of the state are shifted cyclically a certain number of steps.</a:t>
            </a:r>
          </a:p>
          <a:p>
            <a:pPr marL="914400" lvl="1" indent="-457200">
              <a:buFont typeface="+mj-lt"/>
              <a:buAutoNum type="alphaLcPeriod"/>
            </a:pPr>
            <a:r>
              <a:rPr lang="en-US" sz="2000" dirty="0"/>
              <a:t>Mix Columns – a linear mixing operation which operates on the columns of the state, combining the four bytes in each column.</a:t>
            </a:r>
          </a:p>
          <a:p>
            <a:pPr marL="914400" lvl="1" indent="-457200">
              <a:buFont typeface="+mj-lt"/>
              <a:buAutoNum type="alphaLcPeriod"/>
            </a:pPr>
            <a:r>
              <a:rPr lang="en-US" sz="2000" dirty="0"/>
              <a:t>AddRoundKey</a:t>
            </a:r>
          </a:p>
          <a:p>
            <a:pPr marL="0" indent="0">
              <a:buNone/>
            </a:pPr>
            <a:r>
              <a:rPr lang="en-US" dirty="0">
                <a:solidFill>
                  <a:schemeClr val="accent3">
                    <a:lumMod val="50000"/>
                  </a:schemeClr>
                </a:solidFill>
              </a:rPr>
              <a:t>4)  </a:t>
            </a:r>
            <a:r>
              <a:rPr lang="en-US" dirty="0"/>
              <a:t>Final round (making 10, 12 or 14 rounds in total):</a:t>
            </a:r>
          </a:p>
          <a:p>
            <a:pPr marL="800100" lvl="1" indent="-342900">
              <a:buFont typeface="+mj-lt"/>
              <a:buAutoNum type="alphaLcPeriod"/>
            </a:pPr>
            <a:r>
              <a:rPr lang="en-US" dirty="0"/>
              <a:t>Sub Bytes</a:t>
            </a:r>
          </a:p>
          <a:p>
            <a:pPr marL="800100" lvl="1" indent="-342900">
              <a:buFont typeface="+mj-lt"/>
              <a:buAutoNum type="alphaLcPeriod"/>
            </a:pPr>
            <a:r>
              <a:rPr lang="en-US" dirty="0"/>
              <a:t>Shift Rows</a:t>
            </a:r>
          </a:p>
          <a:p>
            <a:pPr marL="800100" lvl="1" indent="-342900">
              <a:buFont typeface="+mj-lt"/>
              <a:buAutoNum type="alphaLcPeriod"/>
            </a:pPr>
            <a:r>
              <a:rPr lang="en-US" dirty="0"/>
              <a:t>AddRoundKey</a:t>
            </a:r>
          </a:p>
          <a:p>
            <a:pPr lvl="1"/>
            <a:endParaRPr lang="en-US" sz="2000" dirty="0"/>
          </a:p>
          <a:p>
            <a:endParaRPr lang="en-US" dirty="0"/>
          </a:p>
        </p:txBody>
      </p:sp>
    </p:spTree>
    <p:extLst>
      <p:ext uri="{BB962C8B-B14F-4D97-AF65-F5344CB8AC3E}">
        <p14:creationId xmlns:p14="http://schemas.microsoft.com/office/powerpoint/2010/main" val="43966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anim calcmode="lin" valueType="num">
                                      <p:cBhvr>
                                        <p:cTn id="3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anim calcmode="lin" valueType="num">
                                      <p:cBhvr>
                                        <p:cTn id="4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0"/>
                                        <p:tgtEl>
                                          <p:spTgt spid="3">
                                            <p:txEl>
                                              <p:pRg st="10" end="10"/>
                                            </p:txEl>
                                          </p:spTgt>
                                        </p:tgtEl>
                                      </p:cBhvr>
                                    </p:animEffect>
                                    <p:anim calcmode="lin" valueType="num">
                                      <p:cBhvr>
                                        <p:cTn id="4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C97540-71BB-42D2-AE5A-21F719C4674C}"/>
              </a:ext>
            </a:extLst>
          </p:cNvPr>
          <p:cNvSpPr>
            <a:spLocks noGrp="1"/>
          </p:cNvSpPr>
          <p:nvPr>
            <p:ph idx="4294967295"/>
          </p:nvPr>
        </p:nvSpPr>
        <p:spPr>
          <a:xfrm>
            <a:off x="0" y="511175"/>
            <a:ext cx="11417300" cy="5591175"/>
          </a:xfrm>
        </p:spPr>
        <p:txBody>
          <a:bodyPr>
            <a:normAutofit/>
          </a:bodyPr>
          <a:lstStyle/>
          <a:p>
            <a:r>
              <a:rPr lang="en-US" b="1" u="sng" dirty="0">
                <a:solidFill>
                  <a:srgbClr val="C00000"/>
                </a:solidFill>
              </a:rPr>
              <a:t>The Sub Bytes step </a:t>
            </a:r>
            <a:r>
              <a:rPr lang="en-US" b="1" dirty="0"/>
              <a:t>(</a:t>
            </a:r>
            <a:r>
              <a:rPr lang="en-US" i="1" dirty="0"/>
              <a:t>Main article: </a:t>
            </a:r>
            <a:r>
              <a:rPr lang="en-US" i="1" dirty="0">
                <a:solidFill>
                  <a:schemeClr val="tx1">
                    <a:lumMod val="85000"/>
                    <a:lumOff val="15000"/>
                  </a:schemeClr>
                </a:solidFill>
                <a:hlinkClick r:id="rId2" tooltip="Rijndael S-box">
                  <a:extLst>
                    <a:ext uri="{A12FA001-AC4F-418D-AE19-62706E023703}">
                      <ahyp:hlinkClr xmlns:ahyp="http://schemas.microsoft.com/office/drawing/2018/hyperlinkcolor" val="tx"/>
                    </a:ext>
                  </a:extLst>
                </a:hlinkClick>
              </a:rPr>
              <a:t>Rijndael S-box</a:t>
            </a:r>
            <a:r>
              <a:rPr lang="en-US" i="1" dirty="0"/>
              <a:t>)</a:t>
            </a:r>
          </a:p>
          <a:p>
            <a:pPr marL="0" indent="0">
              <a:buNone/>
            </a:pPr>
            <a:r>
              <a:rPr lang="en-US" i="1" dirty="0"/>
              <a:t>In the sub bytes step, each byte a </a:t>
            </a:r>
            <a:r>
              <a:rPr lang="en-US" i="1" dirty="0" err="1"/>
              <a:t>i,j</a:t>
            </a:r>
            <a:r>
              <a:rPr lang="en-US" i="1" dirty="0"/>
              <a:t> in the state array is replaced with a sub byte s(a </a:t>
            </a:r>
            <a:r>
              <a:rPr lang="en-US" i="1" dirty="0" err="1"/>
              <a:t>i,j</a:t>
            </a:r>
            <a:r>
              <a:rPr lang="en-US" i="1" dirty="0"/>
              <a:t>) using an 8-bit substitution box. Note that before round 0, the state array is simple the plain text/input. </a:t>
            </a:r>
          </a:p>
          <a:p>
            <a:pPr marL="0" indent="0">
              <a:buNone/>
            </a:pPr>
            <a:r>
              <a:rPr lang="en-US" i="1" dirty="0"/>
              <a:t>This operation provides the non-linearity in the cipher. The S-box used is derived from the multiplicative inverse over GF(28) known to have good non-linearity properties. To avoid attacks based on simple algebraic properties, the S-box is constructed by combining the inverse function with an invertible affine transformation. </a:t>
            </a:r>
            <a:r>
              <a:rPr lang="en-US" dirty="0"/>
              <a:t>The S-box is also chosen to avoid any fixed points (and so is a </a:t>
            </a:r>
            <a:r>
              <a:rPr lang="en-US" dirty="0">
                <a:hlinkClick r:id="rId3" tooltip="Derangement"/>
              </a:rPr>
              <a:t>derangement</a:t>
            </a:r>
            <a:r>
              <a:rPr lang="en-US" dirty="0"/>
              <a:t>),</a:t>
            </a:r>
          </a:p>
          <a:p>
            <a:pPr marL="0" indent="0">
              <a:buNone/>
            </a:pPr>
            <a:r>
              <a:rPr lang="en-US" dirty="0"/>
              <a:t>i.e., S(</a:t>
            </a:r>
            <a:r>
              <a:rPr lang="en-US" dirty="0" err="1"/>
              <a:t>ai,j</a:t>
            </a:r>
            <a:r>
              <a:rPr lang="en-US" dirty="0"/>
              <a:t>) != </a:t>
            </a:r>
            <a:r>
              <a:rPr lang="en-US" dirty="0" err="1"/>
              <a:t>ai,j</a:t>
            </a:r>
            <a:r>
              <a:rPr lang="en-US" dirty="0"/>
              <a:t>, also any opposite fixed points, i.e., S(</a:t>
            </a:r>
            <a:r>
              <a:rPr lang="en-US" dirty="0" err="1"/>
              <a:t>ai,j</a:t>
            </a:r>
            <a:r>
              <a:rPr lang="en-US" dirty="0"/>
              <a:t>) + </a:t>
            </a:r>
            <a:r>
              <a:rPr lang="en-US" dirty="0" err="1"/>
              <a:t>ai,j</a:t>
            </a:r>
            <a:r>
              <a:rPr lang="en-US" dirty="0"/>
              <a:t> != FF16.</a:t>
            </a:r>
          </a:p>
          <a:p>
            <a:pPr marL="0" indent="0">
              <a:buNone/>
            </a:pPr>
            <a:r>
              <a:rPr lang="en-US" dirty="0"/>
              <a:t> While performing the decryption, the In Sub Bytes step (the inverse of Sub Bytes) is used, which requires first taking the inverse of the affine transformation and then finding the multiplicative inverse.</a:t>
            </a:r>
          </a:p>
        </p:txBody>
      </p:sp>
    </p:spTree>
    <p:extLst>
      <p:ext uri="{BB962C8B-B14F-4D97-AF65-F5344CB8AC3E}">
        <p14:creationId xmlns:p14="http://schemas.microsoft.com/office/powerpoint/2010/main" val="33563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down)">
                                      <p:cBhvr>
                                        <p:cTn id="24" dur="500"/>
                                        <p:tgtEl>
                                          <p:spTgt spid="3">
                                            <p:txEl>
                                              <p:pRg st="3" end="3"/>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F9ED-69DE-4972-99A7-7679659113E3}"/>
              </a:ext>
            </a:extLst>
          </p:cNvPr>
          <p:cNvSpPr>
            <a:spLocks noGrp="1"/>
          </p:cNvSpPr>
          <p:nvPr>
            <p:ph type="title"/>
          </p:nvPr>
        </p:nvSpPr>
        <p:spPr>
          <a:xfrm>
            <a:off x="1382575" y="1045766"/>
            <a:ext cx="9603275" cy="524617"/>
          </a:xfrm>
        </p:spPr>
        <p:txBody>
          <a:bodyPr>
            <a:normAutofit fontScale="90000"/>
          </a:bodyPr>
          <a:lstStyle/>
          <a:p>
            <a:r>
              <a:rPr lang="en-US" b="1" dirty="0"/>
              <a:t>The AddRoundKey step</a:t>
            </a:r>
            <a:br>
              <a:rPr lang="en-US" b="1" dirty="0"/>
            </a:br>
            <a:br>
              <a:rPr lang="en-US" b="1" dirty="0"/>
            </a:br>
            <a:endParaRPr lang="en-US" dirty="0"/>
          </a:p>
        </p:txBody>
      </p:sp>
      <p:sp>
        <p:nvSpPr>
          <p:cNvPr id="3" name="Content Placeholder 2">
            <a:extLst>
              <a:ext uri="{FF2B5EF4-FFF2-40B4-BE49-F238E27FC236}">
                <a16:creationId xmlns:a16="http://schemas.microsoft.com/office/drawing/2014/main" id="{2F5255B3-6B5E-4386-A3A1-2C5C1B61DE0E}"/>
              </a:ext>
            </a:extLst>
          </p:cNvPr>
          <p:cNvSpPr>
            <a:spLocks noGrp="1"/>
          </p:cNvSpPr>
          <p:nvPr>
            <p:ph idx="1"/>
          </p:nvPr>
        </p:nvSpPr>
        <p:spPr>
          <a:xfrm>
            <a:off x="1479692" y="2142170"/>
            <a:ext cx="6392099" cy="3556265"/>
          </a:xfrm>
        </p:spPr>
        <p:txBody>
          <a:bodyPr/>
          <a:lstStyle/>
          <a:p>
            <a:r>
              <a:rPr lang="en-US" dirty="0"/>
              <a:t>In the AddRoundKey step, the subkey is combined with the state. For each round, a subkey is derived from the main </a:t>
            </a:r>
            <a:r>
              <a:rPr lang="en-US" dirty="0">
                <a:hlinkClick r:id="rId2" tooltip="Key (cryptography)"/>
              </a:rPr>
              <a:t>key</a:t>
            </a:r>
            <a:r>
              <a:rPr lang="en-US" dirty="0"/>
              <a:t> using </a:t>
            </a:r>
            <a:r>
              <a:rPr lang="en-US" dirty="0" err="1">
                <a:hlinkClick r:id="rId3" tooltip="Rijndael key schedule"/>
              </a:rPr>
              <a:t>Rijndael's</a:t>
            </a:r>
            <a:r>
              <a:rPr lang="en-US" dirty="0">
                <a:hlinkClick r:id="rId3" tooltip="Rijndael key schedule"/>
              </a:rPr>
              <a:t> key schedule</a:t>
            </a:r>
            <a:r>
              <a:rPr lang="en-US" dirty="0"/>
              <a:t>; each subkey is the same size as the state. The subkey is added by combining each byte of the state with the corresponding byte of the subkey using bitwise </a:t>
            </a:r>
            <a:r>
              <a:rPr lang="en-US" dirty="0">
                <a:hlinkClick r:id="rId4" tooltip="Exclusive or"/>
              </a:rPr>
              <a:t>XOR</a:t>
            </a:r>
            <a:r>
              <a:rPr lang="en-US" dirty="0"/>
              <a:t>.</a:t>
            </a:r>
          </a:p>
        </p:txBody>
      </p:sp>
      <p:pic>
        <p:nvPicPr>
          <p:cNvPr id="5" name="Picture 4">
            <a:extLst>
              <a:ext uri="{FF2B5EF4-FFF2-40B4-BE49-F238E27FC236}">
                <a16:creationId xmlns:a16="http://schemas.microsoft.com/office/drawing/2014/main" id="{0147D7F4-4773-43ED-9B6B-FCBD462F88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8350" y="2142170"/>
            <a:ext cx="3238952" cy="3096057"/>
          </a:xfrm>
          <a:prstGeom prst="rect">
            <a:avLst/>
          </a:prstGeom>
        </p:spPr>
      </p:pic>
    </p:spTree>
    <p:extLst>
      <p:ext uri="{BB962C8B-B14F-4D97-AF65-F5344CB8AC3E}">
        <p14:creationId xmlns:p14="http://schemas.microsoft.com/office/powerpoint/2010/main" val="226494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DC767-2064-4993-A7B7-D742C9FFB9D1}"/>
              </a:ext>
            </a:extLst>
          </p:cNvPr>
          <p:cNvSpPr>
            <a:spLocks noGrp="1"/>
          </p:cNvSpPr>
          <p:nvPr>
            <p:ph type="title" idx="4294967295"/>
          </p:nvPr>
        </p:nvSpPr>
        <p:spPr>
          <a:xfrm>
            <a:off x="0" y="0"/>
            <a:ext cx="9602788" cy="622300"/>
          </a:xfrm>
        </p:spPr>
        <p:txBody>
          <a:bodyPr>
            <a:normAutofit fontScale="90000"/>
          </a:bodyPr>
          <a:lstStyle/>
          <a:p>
            <a:r>
              <a:rPr lang="en-US" b="1" dirty="0"/>
              <a:t>Optimization of the cipher</a:t>
            </a:r>
            <a:br>
              <a:rPr lang="en-US" b="1" dirty="0"/>
            </a:br>
            <a:endParaRPr lang="en-US" dirty="0"/>
          </a:p>
        </p:txBody>
      </p:sp>
      <p:sp>
        <p:nvSpPr>
          <p:cNvPr id="3" name="Content Placeholder 2">
            <a:extLst>
              <a:ext uri="{FF2B5EF4-FFF2-40B4-BE49-F238E27FC236}">
                <a16:creationId xmlns:a16="http://schemas.microsoft.com/office/drawing/2014/main" id="{FEA0616E-ED5C-429F-AD40-DF3758239641}"/>
              </a:ext>
            </a:extLst>
          </p:cNvPr>
          <p:cNvSpPr>
            <a:spLocks noGrp="1"/>
          </p:cNvSpPr>
          <p:nvPr>
            <p:ph idx="4294967295"/>
          </p:nvPr>
        </p:nvSpPr>
        <p:spPr>
          <a:xfrm>
            <a:off x="0" y="622300"/>
            <a:ext cx="11926888" cy="5221288"/>
          </a:xfrm>
        </p:spPr>
        <p:txBody>
          <a:bodyPr/>
          <a:lstStyle/>
          <a:p>
            <a:r>
              <a:rPr lang="en-US" dirty="0"/>
              <a:t>On systems with 32-bit or larger words, it is possible to speed up execution of this cipher by combining the </a:t>
            </a:r>
            <a:r>
              <a:rPr lang="en-US" dirty="0" err="1"/>
              <a:t>SubBytes</a:t>
            </a:r>
            <a:r>
              <a:rPr lang="en-US" dirty="0"/>
              <a:t> and </a:t>
            </a:r>
            <a:r>
              <a:rPr lang="en-US" dirty="0" err="1"/>
              <a:t>ShiftRows</a:t>
            </a:r>
            <a:r>
              <a:rPr lang="en-US" dirty="0"/>
              <a:t> steps with the </a:t>
            </a:r>
            <a:r>
              <a:rPr lang="en-US" dirty="0" err="1"/>
              <a:t>MixColumns</a:t>
            </a:r>
            <a:r>
              <a:rPr lang="en-US" dirty="0"/>
              <a:t> step by transforming them into a sequence of table lookups. This requires four 256-entry 32-bit tables (together occupying 4096 bytes). A round can then be performed with 16 table lookup operations and 12 32-bit exclusive-or operations, followed by four 32-bit exclusive-or operations in the AddRoundKey step.</a:t>
            </a:r>
            <a:r>
              <a:rPr lang="en-US" baseline="30000" dirty="0">
                <a:hlinkClick r:id="rId2"/>
              </a:rPr>
              <a:t>[10]</a:t>
            </a:r>
            <a:r>
              <a:rPr lang="en-US" dirty="0"/>
              <a:t> Alternatively, the table lookup operation can be performed with a single 256-entry 32-bit table (occupying 1024 bytes) followed by circular rotation operations.</a:t>
            </a:r>
          </a:p>
          <a:p>
            <a:r>
              <a:rPr lang="en-US" dirty="0"/>
              <a:t>Using a byte-oriented approach, it is possible to combine the </a:t>
            </a:r>
            <a:r>
              <a:rPr lang="en-US" dirty="0" err="1"/>
              <a:t>SubBytes</a:t>
            </a:r>
            <a:r>
              <a:rPr lang="en-US" dirty="0"/>
              <a:t>, </a:t>
            </a:r>
            <a:r>
              <a:rPr lang="en-US" dirty="0" err="1"/>
              <a:t>ShiftRows</a:t>
            </a:r>
            <a:r>
              <a:rPr lang="en-US" dirty="0"/>
              <a:t>, and </a:t>
            </a:r>
            <a:r>
              <a:rPr lang="en-US" dirty="0" err="1"/>
              <a:t>MixColumns</a:t>
            </a:r>
            <a:r>
              <a:rPr lang="en-US" dirty="0"/>
              <a:t> steps into a single round operation</a:t>
            </a:r>
          </a:p>
        </p:txBody>
      </p:sp>
    </p:spTree>
    <p:extLst>
      <p:ext uri="{BB962C8B-B14F-4D97-AF65-F5344CB8AC3E}">
        <p14:creationId xmlns:p14="http://schemas.microsoft.com/office/powerpoint/2010/main" val="1581579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5327B9-635E-4968-B18F-CB26B82C6A1A}"/>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r>
              <a:rPr lang="en-US" dirty="0"/>
              <a:t>                                            </a:t>
            </a:r>
            <a:r>
              <a:rPr lang="en-US" sz="4000" b="1" dirty="0">
                <a:solidFill>
                  <a:schemeClr val="accent1"/>
                </a:solidFill>
              </a:rPr>
              <a:t>THANK YOU !</a:t>
            </a:r>
          </a:p>
        </p:txBody>
      </p:sp>
    </p:spTree>
    <p:extLst>
      <p:ext uri="{BB962C8B-B14F-4D97-AF65-F5344CB8AC3E}">
        <p14:creationId xmlns:p14="http://schemas.microsoft.com/office/powerpoint/2010/main" val="27649822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97B9E8-8F37-4946-8553-F5C2581F827B}"/>
              </a:ext>
            </a:extLst>
          </p:cNvPr>
          <p:cNvSpPr>
            <a:spLocks noGrp="1"/>
          </p:cNvSpPr>
          <p:nvPr>
            <p:ph idx="1"/>
          </p:nvPr>
        </p:nvSpPr>
        <p:spPr>
          <a:xfrm>
            <a:off x="1292555" y="1962724"/>
            <a:ext cx="10236838" cy="4742877"/>
          </a:xfrm>
        </p:spPr>
        <p:txBody>
          <a:bodyPr/>
          <a:lstStyle/>
          <a:p>
            <a:r>
              <a:rPr lang="en-US" b="1" dirty="0">
                <a:solidFill>
                  <a:srgbClr val="C00000"/>
                </a:solidFill>
              </a:rPr>
              <a:t>Methods:</a:t>
            </a:r>
          </a:p>
          <a:p>
            <a:pPr marL="0" indent="0">
              <a:buNone/>
            </a:pPr>
            <a:r>
              <a:rPr lang="en-US" dirty="0"/>
              <a:t>We use quantum computing to encrypt AES image files. Because shift is regular.</a:t>
            </a:r>
          </a:p>
          <a:p>
            <a:pPr marL="0" indent="0">
              <a:buNone/>
            </a:pPr>
            <a:r>
              <a:rPr lang="en-US" dirty="0"/>
              <a:t>We change the regular shift into irregular using quantum random walk. Speed is simulated with IBM Qiskit quantum simulators for performance evaluation.</a:t>
            </a:r>
          </a:p>
          <a:p>
            <a:pPr marL="0" indent="0">
              <a:buNone/>
            </a:pPr>
            <a:r>
              <a:rPr lang="en-US" dirty="0"/>
              <a:t>We get Encryption performance using NPCR and unified changing intensity.</a:t>
            </a:r>
          </a:p>
          <a:p>
            <a:r>
              <a:rPr lang="en-US" b="1" dirty="0">
                <a:solidFill>
                  <a:srgbClr val="C00000"/>
                </a:solidFill>
              </a:rPr>
              <a:t>Results:</a:t>
            </a:r>
          </a:p>
          <a:p>
            <a:pPr marL="0" indent="0">
              <a:buNone/>
            </a:pPr>
            <a:r>
              <a:rPr lang="en-US" dirty="0"/>
              <a:t>we Get encrypted image file of same size, pixel and intensity</a:t>
            </a:r>
          </a:p>
        </p:txBody>
      </p:sp>
    </p:spTree>
    <p:extLst>
      <p:ext uri="{BB962C8B-B14F-4D97-AF65-F5344CB8AC3E}">
        <p14:creationId xmlns:p14="http://schemas.microsoft.com/office/powerpoint/2010/main" val="146518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ircle(in)">
                                      <p:cBhvr>
                                        <p:cTn id="24"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7A98-A651-4ECA-B748-013DD80309C3}"/>
              </a:ext>
            </a:extLst>
          </p:cNvPr>
          <p:cNvSpPr>
            <a:spLocks noGrp="1"/>
          </p:cNvSpPr>
          <p:nvPr>
            <p:ph type="title"/>
          </p:nvPr>
        </p:nvSpPr>
        <p:spPr>
          <a:xfrm>
            <a:off x="868485" y="939993"/>
            <a:ext cx="9603275" cy="1049235"/>
          </a:xfrm>
        </p:spPr>
        <p:txBody>
          <a:bodyPr/>
          <a:lstStyle/>
          <a:p>
            <a:r>
              <a:rPr lang="en-US" dirty="0"/>
              <a:t>Key Words </a:t>
            </a:r>
          </a:p>
        </p:txBody>
      </p:sp>
      <p:sp>
        <p:nvSpPr>
          <p:cNvPr id="3" name="Content Placeholder 2">
            <a:extLst>
              <a:ext uri="{FF2B5EF4-FFF2-40B4-BE49-F238E27FC236}">
                <a16:creationId xmlns:a16="http://schemas.microsoft.com/office/drawing/2014/main" id="{8FF2F08B-B6FB-4DE7-8057-416A39ED2CEC}"/>
              </a:ext>
            </a:extLst>
          </p:cNvPr>
          <p:cNvSpPr>
            <a:spLocks noGrp="1"/>
          </p:cNvSpPr>
          <p:nvPr>
            <p:ph idx="1"/>
          </p:nvPr>
        </p:nvSpPr>
        <p:spPr>
          <a:xfrm>
            <a:off x="868485" y="1989228"/>
            <a:ext cx="10859689" cy="4014007"/>
          </a:xfrm>
        </p:spPr>
        <p:txBody>
          <a:bodyPr/>
          <a:lstStyle/>
          <a:p>
            <a:r>
              <a:rPr lang="en-US" dirty="0"/>
              <a:t>Keywords that led to develop new algorithm.</a:t>
            </a:r>
          </a:p>
          <a:p>
            <a:r>
              <a:rPr lang="en-US" dirty="0"/>
              <a:t>AES</a:t>
            </a:r>
          </a:p>
          <a:p>
            <a:r>
              <a:rPr lang="en-US" dirty="0"/>
              <a:t>Qubit</a:t>
            </a:r>
          </a:p>
          <a:p>
            <a:r>
              <a:rPr lang="en-US" dirty="0"/>
              <a:t>Quantum Gate</a:t>
            </a:r>
          </a:p>
          <a:p>
            <a:r>
              <a:rPr lang="en-US" dirty="0"/>
              <a:t>Quantum simulator </a:t>
            </a:r>
          </a:p>
          <a:p>
            <a:r>
              <a:rPr lang="en-US" dirty="0"/>
              <a:t>Quantum random walk</a:t>
            </a:r>
          </a:p>
          <a:p>
            <a:r>
              <a:rPr lang="en-US" dirty="0">
                <a:solidFill>
                  <a:srgbClr val="C00000"/>
                </a:solidFill>
              </a:rPr>
              <a:t> I will discuss S-Box, means substitution bytes in AES.</a:t>
            </a:r>
          </a:p>
          <a:p>
            <a:endParaRPr lang="en-US" dirty="0"/>
          </a:p>
          <a:p>
            <a:pPr lvl="1"/>
            <a:endParaRPr lang="en-US" dirty="0"/>
          </a:p>
        </p:txBody>
      </p:sp>
    </p:spTree>
    <p:extLst>
      <p:ext uri="{BB962C8B-B14F-4D97-AF65-F5344CB8AC3E}">
        <p14:creationId xmlns:p14="http://schemas.microsoft.com/office/powerpoint/2010/main" val="8406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down)">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20B7-98E4-4985-805D-FE97A89FFDA6}"/>
              </a:ext>
            </a:extLst>
          </p:cNvPr>
          <p:cNvSpPr>
            <a:spLocks noGrp="1"/>
          </p:cNvSpPr>
          <p:nvPr>
            <p:ph type="title"/>
          </p:nvPr>
        </p:nvSpPr>
        <p:spPr/>
        <p:txBody>
          <a:bodyPr/>
          <a:lstStyle/>
          <a:p>
            <a:r>
              <a:rPr lang="en-US" dirty="0"/>
              <a:t>AES (Advance encryption method)</a:t>
            </a:r>
          </a:p>
        </p:txBody>
      </p:sp>
      <p:sp>
        <p:nvSpPr>
          <p:cNvPr id="3" name="Content Placeholder 2">
            <a:extLst>
              <a:ext uri="{FF2B5EF4-FFF2-40B4-BE49-F238E27FC236}">
                <a16:creationId xmlns:a16="http://schemas.microsoft.com/office/drawing/2014/main" id="{644FCEA9-7C8D-46EC-A536-C71CEC5C11B1}"/>
              </a:ext>
            </a:extLst>
          </p:cNvPr>
          <p:cNvSpPr>
            <a:spLocks noGrp="1"/>
          </p:cNvSpPr>
          <p:nvPr>
            <p:ph idx="1"/>
          </p:nvPr>
        </p:nvSpPr>
        <p:spPr>
          <a:xfrm>
            <a:off x="1451580" y="2015732"/>
            <a:ext cx="7175586" cy="4037749"/>
          </a:xfrm>
        </p:spPr>
        <p:txBody>
          <a:bodyPr/>
          <a:lstStyle/>
          <a:p>
            <a:r>
              <a:rPr lang="en-US" b="1" dirty="0">
                <a:solidFill>
                  <a:srgbClr val="C00000"/>
                </a:solidFill>
              </a:rPr>
              <a:t>History </a:t>
            </a:r>
          </a:p>
          <a:p>
            <a:pPr marL="0" indent="0">
              <a:buNone/>
            </a:pPr>
            <a:r>
              <a:rPr lang="en-US" dirty="0"/>
              <a:t>Original name: Rijndael. </a:t>
            </a:r>
          </a:p>
          <a:p>
            <a:pPr marL="0" indent="0">
              <a:buNone/>
            </a:pPr>
            <a:r>
              <a:rPr lang="en-US" dirty="0"/>
              <a:t>Origins of Rijndael. The algorithm was </a:t>
            </a:r>
            <a:r>
              <a:rPr lang="en-US" b="1" dirty="0"/>
              <a:t>created by the Belgian cryptologists, Vincent Rijmen and Joan Daemen</a:t>
            </a:r>
            <a:r>
              <a:rPr lang="en-US" dirty="0"/>
              <a:t> (working out of Kathlieke Universiteit Leuven and Proton World International respectively), from whose surnames the word “Rijndael” is derived.</a:t>
            </a:r>
          </a:p>
          <a:p>
            <a:pPr marL="0" indent="0">
              <a:buNone/>
            </a:pPr>
            <a:endParaRPr lang="en-US" dirty="0"/>
          </a:p>
        </p:txBody>
      </p:sp>
      <p:pic>
        <p:nvPicPr>
          <p:cNvPr id="5" name="Picture 4">
            <a:extLst>
              <a:ext uri="{FF2B5EF4-FFF2-40B4-BE49-F238E27FC236}">
                <a16:creationId xmlns:a16="http://schemas.microsoft.com/office/drawing/2014/main" id="{1C696BD3-8CFE-48BD-8E1C-71C7B29B0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455" y="1776159"/>
            <a:ext cx="2676899" cy="4277322"/>
          </a:xfrm>
          <a:prstGeom prst="rect">
            <a:avLst/>
          </a:prstGeom>
        </p:spPr>
      </p:pic>
    </p:spTree>
    <p:extLst>
      <p:ext uri="{BB962C8B-B14F-4D97-AF65-F5344CB8AC3E}">
        <p14:creationId xmlns:p14="http://schemas.microsoft.com/office/powerpoint/2010/main" val="305290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0A1AF-14D7-4B38-8BBD-D073FF748318}"/>
              </a:ext>
            </a:extLst>
          </p:cNvPr>
          <p:cNvSpPr>
            <a:spLocks noGrp="1"/>
          </p:cNvSpPr>
          <p:nvPr>
            <p:ph idx="1"/>
          </p:nvPr>
        </p:nvSpPr>
        <p:spPr>
          <a:xfrm>
            <a:off x="384313" y="506896"/>
            <a:ext cx="11675165" cy="5632174"/>
          </a:xfrm>
        </p:spPr>
        <p:txBody>
          <a:bodyPr>
            <a:normAutofit/>
          </a:bodyPr>
          <a:lstStyle/>
          <a:p>
            <a:pPr>
              <a:buFont typeface="Courier New" panose="02070309020205020404" pitchFamily="49" charset="0"/>
              <a:buChar char="o"/>
            </a:pPr>
            <a:r>
              <a:rPr lang="en-US" b="1" dirty="0">
                <a:solidFill>
                  <a:srgbClr val="C00000"/>
                </a:solidFill>
              </a:rPr>
              <a:t>Plain text : </a:t>
            </a:r>
          </a:p>
          <a:p>
            <a:r>
              <a:rPr lang="en-US" dirty="0"/>
              <a:t>In computing, plain text is </a:t>
            </a:r>
            <a:r>
              <a:rPr lang="en-US" b="1" dirty="0"/>
              <a:t>a loose term for data (e.g. file contents) that represent only characters of readable material but not its graphical representation nor other objects</a:t>
            </a:r>
            <a:r>
              <a:rPr lang="en-US" dirty="0"/>
              <a:t> (floating-point numbers, images, etc.). ... In principle, plain text can be in any encoding, but occasionally the term is taken to imply ASCII.</a:t>
            </a:r>
          </a:p>
          <a:p>
            <a:pPr marL="0" indent="0">
              <a:buNone/>
            </a:pPr>
            <a:endParaRPr lang="en-US" dirty="0"/>
          </a:p>
          <a:p>
            <a:pPr>
              <a:buFont typeface="Courier New" panose="02070309020205020404" pitchFamily="49" charset="0"/>
              <a:buChar char="o"/>
            </a:pPr>
            <a:r>
              <a:rPr lang="en-US" b="1" dirty="0">
                <a:solidFill>
                  <a:srgbClr val="C00000"/>
                </a:solidFill>
              </a:rPr>
              <a:t>Cipher text :</a:t>
            </a:r>
          </a:p>
          <a:p>
            <a:r>
              <a:rPr lang="en-US" dirty="0"/>
              <a:t>Cipher is an algorithm which is </a:t>
            </a:r>
            <a:r>
              <a:rPr lang="en-US" b="1" dirty="0"/>
              <a:t>applied to plain text to get ciphertext</a:t>
            </a:r>
            <a:r>
              <a:rPr lang="en-US" dirty="0"/>
              <a:t>. It is the unreadable output of an encryption algorithm. The term "cipher" is sometimes used as an alternative term for ciphertext. Ciphertext is not understandable until it has been converted into plain text using a key.</a:t>
            </a:r>
          </a:p>
        </p:txBody>
      </p:sp>
    </p:spTree>
    <p:extLst>
      <p:ext uri="{BB962C8B-B14F-4D97-AF65-F5344CB8AC3E}">
        <p14:creationId xmlns:p14="http://schemas.microsoft.com/office/powerpoint/2010/main" val="369758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anim calcmode="lin" valueType="num">
                                      <p:cBhvr>
                                        <p:cTn id="1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DB53-E74E-4E8C-A2F9-A276C38A8EFF}"/>
              </a:ext>
            </a:extLst>
          </p:cNvPr>
          <p:cNvSpPr>
            <a:spLocks noGrp="1"/>
          </p:cNvSpPr>
          <p:nvPr>
            <p:ph type="title" idx="4294967295"/>
          </p:nvPr>
        </p:nvSpPr>
        <p:spPr>
          <a:xfrm>
            <a:off x="0" y="79375"/>
            <a:ext cx="11112500" cy="887413"/>
          </a:xfrm>
        </p:spPr>
        <p:txBody>
          <a:bodyPr/>
          <a:lstStyle/>
          <a:p>
            <a:r>
              <a:rPr lang="en-US" u="sng" dirty="0"/>
              <a:t>Old name: </a:t>
            </a:r>
          </a:p>
        </p:txBody>
      </p:sp>
      <p:sp>
        <p:nvSpPr>
          <p:cNvPr id="3" name="Content Placeholder 2">
            <a:extLst>
              <a:ext uri="{FF2B5EF4-FFF2-40B4-BE49-F238E27FC236}">
                <a16:creationId xmlns:a16="http://schemas.microsoft.com/office/drawing/2014/main" id="{DB81F52A-5B01-45C5-97C2-C6EFEDE63465}"/>
              </a:ext>
            </a:extLst>
          </p:cNvPr>
          <p:cNvSpPr>
            <a:spLocks noGrp="1"/>
          </p:cNvSpPr>
          <p:nvPr>
            <p:ph idx="4294967295"/>
          </p:nvPr>
        </p:nvSpPr>
        <p:spPr>
          <a:xfrm>
            <a:off x="350838" y="798513"/>
            <a:ext cx="11841162" cy="5260975"/>
          </a:xfrm>
        </p:spPr>
        <p:txBody>
          <a:bodyPr>
            <a:normAutofit lnSpcReduction="10000"/>
          </a:bodyPr>
          <a:lstStyle/>
          <a:p>
            <a:pPr>
              <a:lnSpc>
                <a:spcPct val="100000"/>
              </a:lnSpc>
            </a:pPr>
            <a:r>
              <a:rPr lang="en-US" dirty="0"/>
              <a:t>Rijndael is a family of ciphers with different key and block sizes. For AES, NIST selected three members of the Rijndael family, each with a block size of 128 bits, but three different key(10, 12, 14 encryption rounds) lengths: 128, 192 and 256 bits. 128-bit most discussed. </a:t>
            </a:r>
          </a:p>
          <a:p>
            <a:pPr>
              <a:lnSpc>
                <a:spcPct val="100000"/>
              </a:lnSpc>
            </a:pPr>
            <a:r>
              <a:rPr lang="en-US" dirty="0"/>
              <a:t>Except for the last round in each case, all other rounds are identical. </a:t>
            </a:r>
          </a:p>
          <a:p>
            <a:pPr>
              <a:lnSpc>
                <a:spcPct val="100000"/>
              </a:lnSpc>
            </a:pPr>
            <a:r>
              <a:rPr lang="en-US" dirty="0"/>
              <a:t>Each round of processing includes one single-byte based substitution step, a row-wise permutation step, a column-wise mixing step, and the addition of the round key. The order in which these four steps are executed is different for encryption and decryption.</a:t>
            </a:r>
          </a:p>
          <a:p>
            <a:pPr>
              <a:lnSpc>
                <a:spcPct val="100000"/>
              </a:lnSpc>
            </a:pPr>
            <a:r>
              <a:rPr lang="en-US" dirty="0"/>
              <a:t>AES is a variant of the Rijndael </a:t>
            </a:r>
            <a:r>
              <a:rPr lang="en-US" dirty="0">
                <a:solidFill>
                  <a:srgbClr val="002060"/>
                </a:solidFill>
                <a:hlinkClick r:id="rId2" tooltip="Block cipher">
                  <a:extLst>
                    <a:ext uri="{A12FA001-AC4F-418D-AE19-62706E023703}">
                      <ahyp:hlinkClr xmlns:ahyp="http://schemas.microsoft.com/office/drawing/2018/hyperlinkcolor" val="tx"/>
                    </a:ext>
                  </a:extLst>
                </a:hlinkClick>
              </a:rPr>
              <a:t>block cipher</a:t>
            </a:r>
            <a:r>
              <a:rPr lang="en-US" dirty="0">
                <a:solidFill>
                  <a:srgbClr val="002060"/>
                </a:solidFill>
              </a:rPr>
              <a:t> </a:t>
            </a:r>
            <a:r>
              <a:rPr lang="en-US" dirty="0"/>
              <a:t>developed by two </a:t>
            </a:r>
            <a:r>
              <a:rPr lang="en-US" dirty="0">
                <a:solidFill>
                  <a:srgbClr val="002060"/>
                </a:solidFill>
                <a:hlinkClick r:id="rId3" tooltip="Belgium">
                  <a:extLst>
                    <a:ext uri="{A12FA001-AC4F-418D-AE19-62706E023703}">
                      <ahyp:hlinkClr xmlns:ahyp="http://schemas.microsoft.com/office/drawing/2018/hyperlinkcolor" val="tx"/>
                    </a:ext>
                  </a:extLst>
                </a:hlinkClick>
              </a:rPr>
              <a:t>Belgian</a:t>
            </a:r>
            <a:r>
              <a:rPr lang="en-US" dirty="0"/>
              <a:t> cryptographers.</a:t>
            </a:r>
          </a:p>
          <a:p>
            <a:pPr>
              <a:lnSpc>
                <a:spcPct val="100000"/>
              </a:lnSpc>
            </a:pPr>
            <a:r>
              <a:rPr lang="en-US" dirty="0"/>
              <a:t>A block “</a:t>
            </a:r>
            <a:r>
              <a:rPr lang="en-US" dirty="0">
                <a:solidFill>
                  <a:schemeClr val="tx1">
                    <a:lumMod val="85000"/>
                    <a:lumOff val="15000"/>
                  </a:schemeClr>
                </a:solidFill>
              </a:rPr>
              <a:t>Cipher is a method of encrypting data in blocks to produce ciphertext using a cryptographic key and algorithm</a:t>
            </a:r>
            <a:r>
              <a:rPr lang="en-US" dirty="0"/>
              <a:t>”. Most modern block ciphers are designed to encrypt data in fixed-size blocks of either 64 or 128 bits.</a:t>
            </a:r>
          </a:p>
          <a:p>
            <a:pPr>
              <a:lnSpc>
                <a:spcPct val="100000"/>
              </a:lnSpc>
            </a:pPr>
            <a:r>
              <a:rPr lang="en-US" dirty="0"/>
              <a:t>Cryptography is the science of protecting information by transforming it into a secure format.</a:t>
            </a:r>
          </a:p>
          <a:p>
            <a:pPr>
              <a:lnSpc>
                <a:spcPct val="100000"/>
              </a:lnSpc>
            </a:pPr>
            <a:r>
              <a:rPr lang="en-US" dirty="0"/>
              <a:t> </a:t>
            </a:r>
            <a:r>
              <a:rPr lang="en-US" b="1" dirty="0">
                <a:solidFill>
                  <a:srgbClr val="C00000"/>
                </a:solidFill>
              </a:rPr>
              <a:t>An example</a:t>
            </a:r>
          </a:p>
          <a:p>
            <a:pPr marL="0" indent="0">
              <a:lnSpc>
                <a:spcPct val="100000"/>
              </a:lnSpc>
              <a:buNone/>
            </a:pPr>
            <a:r>
              <a:rPr lang="en-US" dirty="0"/>
              <a:t>Basic cryptography is </a:t>
            </a:r>
            <a:r>
              <a:rPr lang="en-US" b="1" dirty="0"/>
              <a:t>a encrypted message in which letters are replaced with other characters</a:t>
            </a:r>
            <a:r>
              <a:rPr lang="en-US" dirty="0"/>
              <a:t>. To decode the encrypted contents, you would need a grid or table that defines how the letters are transposed.</a:t>
            </a:r>
          </a:p>
          <a:p>
            <a:endParaRPr lang="en-US" dirty="0"/>
          </a:p>
          <a:p>
            <a:endParaRPr lang="en-US" dirty="0"/>
          </a:p>
        </p:txBody>
      </p:sp>
    </p:spTree>
    <p:extLst>
      <p:ext uri="{BB962C8B-B14F-4D97-AF65-F5344CB8AC3E}">
        <p14:creationId xmlns:p14="http://schemas.microsoft.com/office/powerpoint/2010/main" val="148876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down)">
                                      <p:cBhvr>
                                        <p:cTn id="33" dur="500"/>
                                        <p:tgtEl>
                                          <p:spTgt spid="3">
                                            <p:txEl>
                                              <p:pRg st="3" end="3"/>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wipe(down)">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wipe(down)">
                                      <p:cBhvr>
                                        <p:cTn id="41" dur="5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wipe(down)">
                                      <p:cBhvr>
                                        <p:cTn id="46" dur="500"/>
                                        <p:tgtEl>
                                          <p:spTgt spid="3">
                                            <p:txEl>
                                              <p:pRg st="6" end="6"/>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down)">
                                      <p:cBhvr>
                                        <p:cTn id="4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B935F-0327-4624-8442-6A188B97FEB2}"/>
              </a:ext>
            </a:extLst>
          </p:cNvPr>
          <p:cNvSpPr>
            <a:spLocks noGrp="1"/>
          </p:cNvSpPr>
          <p:nvPr>
            <p:ph idx="4294967295"/>
          </p:nvPr>
        </p:nvSpPr>
        <p:spPr>
          <a:xfrm>
            <a:off x="0" y="155575"/>
            <a:ext cx="11568113" cy="5821363"/>
          </a:xfrm>
        </p:spPr>
        <p:txBody>
          <a:bodyPr>
            <a:normAutofit/>
          </a:bodyPr>
          <a:lstStyle/>
          <a:p>
            <a:r>
              <a:rPr lang="en-US" dirty="0"/>
              <a:t>AES operates on a 4 × 4 </a:t>
            </a:r>
            <a:r>
              <a:rPr lang="en-US" dirty="0">
                <a:hlinkClick r:id="rId2" tooltip="Column-major order">
                  <a:extLst>
                    <a:ext uri="{A12FA001-AC4F-418D-AE19-62706E023703}">
                      <ahyp:hlinkClr xmlns:ahyp="http://schemas.microsoft.com/office/drawing/2018/hyperlinkcolor" val="tx"/>
                    </a:ext>
                  </a:extLst>
                </a:hlinkClick>
              </a:rPr>
              <a:t>column-major order</a:t>
            </a:r>
            <a:r>
              <a:rPr lang="en-US" dirty="0"/>
              <a:t> array of bytes, termed the </a:t>
            </a:r>
            <a:r>
              <a:rPr lang="en-US" i="1" dirty="0"/>
              <a:t>state. </a:t>
            </a:r>
          </a:p>
          <a:p>
            <a:r>
              <a:rPr lang="en-US" dirty="0"/>
              <a:t>To appreciate the processing steps used in a single round, it is best to think of a 128-bit block as consisting of a 4 × 4 array of bytes, arranged as follows:</a:t>
            </a:r>
          </a:p>
          <a:p>
            <a:pPr marL="0" indent="0">
              <a:buNone/>
            </a:pPr>
            <a:endParaRPr lang="en-US" dirty="0"/>
          </a:p>
          <a:p>
            <a:r>
              <a:rPr lang="en-US" dirty="0"/>
              <a:t>Notice that the first four bytes of a 128-bit input block occupy the first column in the 4 × 4 array of bytes. The next four bytes occupy the second column, and so on.</a:t>
            </a:r>
          </a:p>
          <a:p>
            <a:r>
              <a:rPr lang="en-US" dirty="0"/>
              <a:t>  The 4 × 4 array of bytes shown above is referred to as the state array in AES. [If you are trying to create your own implementation of AES in Python, you will find following statement, which uses the notion of list comprehension in Python, very useful for creating an initialized structure that looks like the state array of AES:</a:t>
            </a:r>
          </a:p>
          <a:p>
            <a:r>
              <a:rPr lang="en-US" dirty="0"/>
              <a:t> state array = [[0 for x in range(4)] for x in range(4)]</a:t>
            </a:r>
            <a:endParaRPr lang="en-US" i="1" dirty="0"/>
          </a:p>
          <a:p>
            <a:endParaRPr lang="en-US" dirty="0"/>
          </a:p>
          <a:p>
            <a:endParaRPr lang="en-US" dirty="0"/>
          </a:p>
        </p:txBody>
      </p:sp>
      <p:pic>
        <p:nvPicPr>
          <p:cNvPr id="4" name="Picture 3">
            <a:extLst>
              <a:ext uri="{FF2B5EF4-FFF2-40B4-BE49-F238E27FC236}">
                <a16:creationId xmlns:a16="http://schemas.microsoft.com/office/drawing/2014/main" id="{A409CF8A-6A36-4D52-8CC1-8A23251B9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631" y="1080052"/>
            <a:ext cx="2365569" cy="1027044"/>
          </a:xfrm>
          <a:prstGeom prst="rect">
            <a:avLst/>
          </a:prstGeom>
        </p:spPr>
      </p:pic>
    </p:spTree>
    <p:extLst>
      <p:ext uri="{BB962C8B-B14F-4D97-AF65-F5344CB8AC3E}">
        <p14:creationId xmlns:p14="http://schemas.microsoft.com/office/powerpoint/2010/main" val="374932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FBA271-F0C4-4A82-95B5-B65129CD0189}"/>
              </a:ext>
            </a:extLst>
          </p:cNvPr>
          <p:cNvSpPr>
            <a:spLocks noGrp="1"/>
          </p:cNvSpPr>
          <p:nvPr>
            <p:ph idx="4294967295"/>
          </p:nvPr>
        </p:nvSpPr>
        <p:spPr>
          <a:xfrm>
            <a:off x="-1" y="678656"/>
            <a:ext cx="11979965" cy="4900509"/>
          </a:xfrm>
        </p:spPr>
        <p:txBody>
          <a:bodyPr/>
          <a:lstStyle/>
          <a:p>
            <a:r>
              <a:rPr lang="en-US" dirty="0"/>
              <a:t>Next, try the following calls in relation to the structure thus created: </a:t>
            </a:r>
          </a:p>
          <a:p>
            <a:r>
              <a:rPr lang="en-US" dirty="0"/>
              <a:t>print statearray</a:t>
            </a:r>
          </a:p>
          <a:p>
            <a:r>
              <a:rPr lang="en-US" dirty="0"/>
              <a:t> print statearray[0] </a:t>
            </a:r>
          </a:p>
          <a:p>
            <a:r>
              <a:rPr lang="en-US" dirty="0"/>
              <a:t>print statearray[2][3] block = range(128)</a:t>
            </a:r>
          </a:p>
          <a:p>
            <a:r>
              <a:rPr lang="en-US" dirty="0"/>
              <a:t> for </a:t>
            </a:r>
            <a:r>
              <a:rPr lang="en-US" dirty="0" err="1"/>
              <a:t>i</a:t>
            </a:r>
            <a:r>
              <a:rPr lang="en-US" dirty="0"/>
              <a:t> in range(4): </a:t>
            </a:r>
          </a:p>
          <a:p>
            <a:r>
              <a:rPr lang="en-US" dirty="0"/>
              <a:t>for j in range(4): statearray[j][</a:t>
            </a:r>
            <a:r>
              <a:rPr lang="en-US" dirty="0" err="1"/>
              <a:t>i</a:t>
            </a:r>
            <a:r>
              <a:rPr lang="en-US" dirty="0"/>
              <a:t>] = block[32*</a:t>
            </a:r>
            <a:r>
              <a:rPr lang="en-US" dirty="0" err="1"/>
              <a:t>i</a:t>
            </a:r>
            <a:r>
              <a:rPr lang="en-US" dirty="0"/>
              <a:t> + 8*j:32*</a:t>
            </a:r>
            <a:r>
              <a:rPr lang="en-US" dirty="0" err="1"/>
              <a:t>i</a:t>
            </a:r>
            <a:r>
              <a:rPr lang="en-US" dirty="0"/>
              <a:t> + 8*(j+1)</a:t>
            </a:r>
          </a:p>
          <a:p>
            <a:r>
              <a:rPr lang="en-US" dirty="0"/>
              <a:t>] for </a:t>
            </a:r>
            <a:r>
              <a:rPr lang="en-US" dirty="0" err="1"/>
              <a:t>i</a:t>
            </a:r>
            <a:r>
              <a:rPr lang="en-US" dirty="0"/>
              <a:t> in range(4): for j in range(4):</a:t>
            </a:r>
          </a:p>
          <a:p>
            <a:r>
              <a:rPr lang="en-US" dirty="0"/>
              <a:t> print statearray[</a:t>
            </a:r>
            <a:r>
              <a:rPr lang="en-US" dirty="0" err="1"/>
              <a:t>i</a:t>
            </a:r>
            <a:r>
              <a:rPr lang="en-US" dirty="0"/>
              <a:t>][j], " ", </a:t>
            </a:r>
          </a:p>
          <a:p>
            <a:r>
              <a:rPr lang="en-US" dirty="0"/>
              <a:t>This is a nice warm-up exercise before you start implementing AES in Python. </a:t>
            </a:r>
          </a:p>
        </p:txBody>
      </p:sp>
      <p:sp>
        <p:nvSpPr>
          <p:cNvPr id="2" name="Title 1">
            <a:extLst>
              <a:ext uri="{FF2B5EF4-FFF2-40B4-BE49-F238E27FC236}">
                <a16:creationId xmlns:a16="http://schemas.microsoft.com/office/drawing/2014/main" id="{505883AE-8509-425B-8BC1-A3D17B27157A}"/>
              </a:ext>
            </a:extLst>
          </p:cNvPr>
          <p:cNvSpPr>
            <a:spLocks noGrp="1"/>
          </p:cNvSpPr>
          <p:nvPr>
            <p:ph type="title" idx="4294967295"/>
          </p:nvPr>
        </p:nvSpPr>
        <p:spPr>
          <a:xfrm>
            <a:off x="0" y="52595"/>
            <a:ext cx="9604375" cy="1049337"/>
          </a:xfrm>
        </p:spPr>
        <p:txBody>
          <a:bodyPr/>
          <a:lstStyle/>
          <a:p>
            <a:r>
              <a:rPr lang="en-US" dirty="0"/>
              <a:t>Program</a:t>
            </a:r>
          </a:p>
        </p:txBody>
      </p:sp>
    </p:spTree>
    <p:extLst>
      <p:ext uri="{BB962C8B-B14F-4D97-AF65-F5344CB8AC3E}">
        <p14:creationId xmlns:p14="http://schemas.microsoft.com/office/powerpoint/2010/main" val="17271936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453</TotalTime>
  <Words>2157</Words>
  <Application>Microsoft Office PowerPoint</Application>
  <PresentationFormat>Widescreen</PresentationFormat>
  <Paragraphs>113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Courier New</vt:lpstr>
      <vt:lpstr>Gill Sans MT</vt:lpstr>
      <vt:lpstr>Gallery</vt:lpstr>
      <vt:lpstr>Search Work</vt:lpstr>
      <vt:lpstr>Development of Cyber security (Abstract)</vt:lpstr>
      <vt:lpstr>PowerPoint Presentation</vt:lpstr>
      <vt:lpstr>Key Words </vt:lpstr>
      <vt:lpstr>AES (Advance encryption method)</vt:lpstr>
      <vt:lpstr>PowerPoint Presentation</vt:lpstr>
      <vt:lpstr>Old name: </vt:lpstr>
      <vt:lpstr>PowerPoint Presentation</vt:lpstr>
      <vt:lpstr>Program</vt:lpstr>
      <vt:lpstr>PowerPoint Presentation</vt:lpstr>
      <vt:lpstr>PowerPoint Presentation</vt:lpstr>
      <vt:lpstr>STEP 1:</vt:lpstr>
      <vt:lpstr>STEP 4</vt:lpstr>
      <vt:lpstr>PowerPoint Presentation</vt:lpstr>
      <vt:lpstr>PowerPoint Presentation</vt:lpstr>
      <vt:lpstr>PowerPoint Presentation</vt:lpstr>
      <vt:lpstr>We next replace the value in each cell by its multiplicative inverse in GF(28 ) based on the irreducible polynomial </vt:lpstr>
      <vt:lpstr>PowerPoint Presentation</vt:lpstr>
      <vt:lpstr>High-level description of the algorithm </vt:lpstr>
      <vt:lpstr>PowerPoint Presentation</vt:lpstr>
      <vt:lpstr>PowerPoint Presentation</vt:lpstr>
      <vt:lpstr>The AddRoundKey step  </vt:lpstr>
      <vt:lpstr>Optimization of the cipher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sehar</dc:creator>
  <cp:lastModifiedBy>sehar</cp:lastModifiedBy>
  <cp:revision>32</cp:revision>
  <dcterms:created xsi:type="dcterms:W3CDTF">2021-11-18T11:18:27Z</dcterms:created>
  <dcterms:modified xsi:type="dcterms:W3CDTF">2021-11-18T19:07:05Z</dcterms:modified>
</cp:coreProperties>
</file>