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96" y="-4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5730339E-97EF-471A-8C51-77FEECBA9D5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88D7860-3D73-4DED-A3CD-383790F7AD0F}" type="slidenum">
              <a:rPr lang="tr-TR" smtClean="0"/>
              <a:t>‹#›</a:t>
            </a:fld>
            <a:endParaRPr lang="tr-TR"/>
          </a:p>
        </p:txBody>
      </p:sp>
    </p:spTree>
    <p:extLst>
      <p:ext uri="{BB962C8B-B14F-4D97-AF65-F5344CB8AC3E}">
        <p14:creationId xmlns:p14="http://schemas.microsoft.com/office/powerpoint/2010/main" val="2985661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730339E-97EF-471A-8C51-77FEECBA9D5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88D7860-3D73-4DED-A3CD-383790F7AD0F}" type="slidenum">
              <a:rPr lang="tr-TR" smtClean="0"/>
              <a:t>‹#›</a:t>
            </a:fld>
            <a:endParaRPr lang="tr-TR"/>
          </a:p>
        </p:txBody>
      </p:sp>
    </p:spTree>
    <p:extLst>
      <p:ext uri="{BB962C8B-B14F-4D97-AF65-F5344CB8AC3E}">
        <p14:creationId xmlns:p14="http://schemas.microsoft.com/office/powerpoint/2010/main" val="29581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730339E-97EF-471A-8C51-77FEECBA9D5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88D7860-3D73-4DED-A3CD-383790F7AD0F}" type="slidenum">
              <a:rPr lang="tr-TR" smtClean="0"/>
              <a:t>‹#›</a:t>
            </a:fld>
            <a:endParaRPr lang="tr-TR"/>
          </a:p>
        </p:txBody>
      </p:sp>
    </p:spTree>
    <p:extLst>
      <p:ext uri="{BB962C8B-B14F-4D97-AF65-F5344CB8AC3E}">
        <p14:creationId xmlns:p14="http://schemas.microsoft.com/office/powerpoint/2010/main" val="349843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730339E-97EF-471A-8C51-77FEECBA9D5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88D7860-3D73-4DED-A3CD-383790F7AD0F}" type="slidenum">
              <a:rPr lang="tr-TR" smtClean="0"/>
              <a:t>‹#›</a:t>
            </a:fld>
            <a:endParaRPr lang="tr-TR"/>
          </a:p>
        </p:txBody>
      </p:sp>
    </p:spTree>
    <p:extLst>
      <p:ext uri="{BB962C8B-B14F-4D97-AF65-F5344CB8AC3E}">
        <p14:creationId xmlns:p14="http://schemas.microsoft.com/office/powerpoint/2010/main" val="193118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5730339E-97EF-471A-8C51-77FEECBA9D5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88D7860-3D73-4DED-A3CD-383790F7AD0F}" type="slidenum">
              <a:rPr lang="tr-TR" smtClean="0"/>
              <a:t>‹#›</a:t>
            </a:fld>
            <a:endParaRPr lang="tr-TR"/>
          </a:p>
        </p:txBody>
      </p:sp>
    </p:spTree>
    <p:extLst>
      <p:ext uri="{BB962C8B-B14F-4D97-AF65-F5344CB8AC3E}">
        <p14:creationId xmlns:p14="http://schemas.microsoft.com/office/powerpoint/2010/main" val="327651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5730339E-97EF-471A-8C51-77FEECBA9D58}" type="datetimeFigureOut">
              <a:rPr lang="tr-TR" smtClean="0"/>
              <a:t>14.12.2022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88D7860-3D73-4DED-A3CD-383790F7AD0F}" type="slidenum">
              <a:rPr lang="tr-TR" smtClean="0"/>
              <a:t>‹#›</a:t>
            </a:fld>
            <a:endParaRPr lang="tr-TR"/>
          </a:p>
        </p:txBody>
      </p:sp>
    </p:spTree>
    <p:extLst>
      <p:ext uri="{BB962C8B-B14F-4D97-AF65-F5344CB8AC3E}">
        <p14:creationId xmlns:p14="http://schemas.microsoft.com/office/powerpoint/2010/main" val="295168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5730339E-97EF-471A-8C51-77FEECBA9D58}" type="datetimeFigureOut">
              <a:rPr lang="tr-TR" smtClean="0"/>
              <a:t>14.12.2022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88D7860-3D73-4DED-A3CD-383790F7AD0F}" type="slidenum">
              <a:rPr lang="tr-TR" smtClean="0"/>
              <a:t>‹#›</a:t>
            </a:fld>
            <a:endParaRPr lang="tr-TR"/>
          </a:p>
        </p:txBody>
      </p:sp>
    </p:spTree>
    <p:extLst>
      <p:ext uri="{BB962C8B-B14F-4D97-AF65-F5344CB8AC3E}">
        <p14:creationId xmlns:p14="http://schemas.microsoft.com/office/powerpoint/2010/main" val="412633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5730339E-97EF-471A-8C51-77FEECBA9D58}" type="datetimeFigureOut">
              <a:rPr lang="tr-TR" smtClean="0"/>
              <a:t>14.12.2022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88D7860-3D73-4DED-A3CD-383790F7AD0F}" type="slidenum">
              <a:rPr lang="tr-TR" smtClean="0"/>
              <a:t>‹#›</a:t>
            </a:fld>
            <a:endParaRPr lang="tr-TR"/>
          </a:p>
        </p:txBody>
      </p:sp>
    </p:spTree>
    <p:extLst>
      <p:ext uri="{BB962C8B-B14F-4D97-AF65-F5344CB8AC3E}">
        <p14:creationId xmlns:p14="http://schemas.microsoft.com/office/powerpoint/2010/main" val="152919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730339E-97EF-471A-8C51-77FEECBA9D58}" type="datetimeFigureOut">
              <a:rPr lang="tr-TR" smtClean="0"/>
              <a:t>14.12.2022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88D7860-3D73-4DED-A3CD-383790F7AD0F}" type="slidenum">
              <a:rPr lang="tr-TR" smtClean="0"/>
              <a:t>‹#›</a:t>
            </a:fld>
            <a:endParaRPr lang="tr-TR"/>
          </a:p>
        </p:txBody>
      </p:sp>
    </p:spTree>
    <p:extLst>
      <p:ext uri="{BB962C8B-B14F-4D97-AF65-F5344CB8AC3E}">
        <p14:creationId xmlns:p14="http://schemas.microsoft.com/office/powerpoint/2010/main" val="279662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5730339E-97EF-471A-8C51-77FEECBA9D58}" type="datetimeFigureOut">
              <a:rPr lang="tr-TR" smtClean="0"/>
              <a:t>14.12.2022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88D7860-3D73-4DED-A3CD-383790F7AD0F}" type="slidenum">
              <a:rPr lang="tr-TR" smtClean="0"/>
              <a:t>‹#›</a:t>
            </a:fld>
            <a:endParaRPr lang="tr-TR"/>
          </a:p>
        </p:txBody>
      </p:sp>
    </p:spTree>
    <p:extLst>
      <p:ext uri="{BB962C8B-B14F-4D97-AF65-F5344CB8AC3E}">
        <p14:creationId xmlns:p14="http://schemas.microsoft.com/office/powerpoint/2010/main" val="64875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5730339E-97EF-471A-8C51-77FEECBA9D58}" type="datetimeFigureOut">
              <a:rPr lang="tr-TR" smtClean="0"/>
              <a:t>14.12.2022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88D7860-3D73-4DED-A3CD-383790F7AD0F}" type="slidenum">
              <a:rPr lang="tr-TR" smtClean="0"/>
              <a:t>‹#›</a:t>
            </a:fld>
            <a:endParaRPr lang="tr-TR"/>
          </a:p>
        </p:txBody>
      </p:sp>
    </p:spTree>
    <p:extLst>
      <p:ext uri="{BB962C8B-B14F-4D97-AF65-F5344CB8AC3E}">
        <p14:creationId xmlns:p14="http://schemas.microsoft.com/office/powerpoint/2010/main" val="154367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0339E-97EF-471A-8C51-77FEECBA9D58}" type="datetimeFigureOut">
              <a:rPr lang="tr-TR" smtClean="0"/>
              <a:t>14.12.2022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D7860-3D73-4DED-A3CD-383790F7AD0F}" type="slidenum">
              <a:rPr lang="tr-TR" smtClean="0"/>
              <a:t>‹#›</a:t>
            </a:fld>
            <a:endParaRPr lang="tr-TR"/>
          </a:p>
        </p:txBody>
      </p:sp>
    </p:spTree>
    <p:extLst>
      <p:ext uri="{BB962C8B-B14F-4D97-AF65-F5344CB8AC3E}">
        <p14:creationId xmlns:p14="http://schemas.microsoft.com/office/powerpoint/2010/main" val="3276223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GÖRÜNTÜ İŞLEME DERSİ</a:t>
            </a:r>
            <a:endParaRPr lang="tr-TR" dirty="0"/>
          </a:p>
        </p:txBody>
      </p:sp>
      <p:sp>
        <p:nvSpPr>
          <p:cNvPr id="3" name="Alt Başlık 2"/>
          <p:cNvSpPr>
            <a:spLocks noGrp="1"/>
          </p:cNvSpPr>
          <p:nvPr>
            <p:ph type="subTitle" idx="1"/>
          </p:nvPr>
        </p:nvSpPr>
        <p:spPr/>
        <p:txBody>
          <a:bodyPr/>
          <a:lstStyle/>
          <a:p>
            <a:r>
              <a:rPr lang="tr-TR" dirty="0" smtClean="0"/>
              <a:t>SEHER RUMEYSA YETKİN</a:t>
            </a:r>
          </a:p>
          <a:p>
            <a:r>
              <a:rPr lang="tr-TR" dirty="0" smtClean="0"/>
              <a:t>02200201035</a:t>
            </a:r>
            <a:endParaRPr lang="tr-TR" dirty="0"/>
          </a:p>
        </p:txBody>
      </p:sp>
    </p:spTree>
    <p:extLst>
      <p:ext uri="{BB962C8B-B14F-4D97-AF65-F5344CB8AC3E}">
        <p14:creationId xmlns:p14="http://schemas.microsoft.com/office/powerpoint/2010/main" val="16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
            </a:r>
            <a:br>
              <a:rPr lang="tr-TR" dirty="0" smtClean="0"/>
            </a:br>
            <a:r>
              <a:rPr lang="tr-TR" dirty="0" smtClean="0"/>
              <a:t>2. ÖNERİLEN YÖNTEM</a:t>
            </a:r>
            <a:endParaRPr lang="tr-TR" dirty="0"/>
          </a:p>
        </p:txBody>
      </p:sp>
      <p:sp>
        <p:nvSpPr>
          <p:cNvPr id="3" name="İçerik Yer Tutucusu 2"/>
          <p:cNvSpPr>
            <a:spLocks noGrp="1"/>
          </p:cNvSpPr>
          <p:nvPr>
            <p:ph idx="1"/>
          </p:nvPr>
        </p:nvSpPr>
        <p:spPr/>
        <p:txBody>
          <a:bodyPr>
            <a:normAutofit fontScale="92500" lnSpcReduction="20000"/>
          </a:bodyPr>
          <a:lstStyle/>
          <a:p>
            <a:pPr marL="0" indent="0">
              <a:buNone/>
            </a:pPr>
            <a:r>
              <a:rPr lang="tr-TR" dirty="0"/>
              <a:t> </a:t>
            </a:r>
            <a:r>
              <a:rPr lang="tr-TR" dirty="0" smtClean="0"/>
              <a:t>    Ortamda bulunan aynı nesnelerin tespit edilerek, sınıflandırılmasına yönelik yapılan çalışmada üç aşamalı bir yöntem önerilmektedir. </a:t>
            </a:r>
          </a:p>
          <a:p>
            <a:r>
              <a:rPr lang="tr-TR" dirty="0" smtClean="0"/>
              <a:t>2.1. Görüntü ön işleme aşaması </a:t>
            </a:r>
          </a:p>
          <a:p>
            <a:pPr marL="0" indent="0">
              <a:buNone/>
            </a:pPr>
            <a:r>
              <a:rPr lang="tr-TR" dirty="0" smtClean="0"/>
              <a:t>     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p>
        </p:txBody>
      </p:sp>
    </p:spTree>
    <p:extLst>
      <p:ext uri="{BB962C8B-B14F-4D97-AF65-F5344CB8AC3E}">
        <p14:creationId xmlns:p14="http://schemas.microsoft.com/office/powerpoint/2010/main" val="350652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519018" y="799837"/>
            <a:ext cx="7920880" cy="646331"/>
          </a:xfrm>
          <a:prstGeom prst="rect">
            <a:avLst/>
          </a:prstGeom>
        </p:spPr>
        <p:txBody>
          <a:bodyPr wrap="square">
            <a:spAutoFit/>
          </a:bodyPr>
          <a:lstStyle/>
          <a:p>
            <a:r>
              <a:rPr lang="tr-TR" dirty="0" smtClean="0"/>
              <a:t>Filtre uygulama adımında, görüntü üzerinde yer alan tuz biber gürültülerinin giderilmesi ve resimde yer alan gereksiz ayrıntıların azaltılması sağlanmaktadır.</a:t>
            </a:r>
            <a:endParaRPr lang="tr-TR" dirty="0"/>
          </a:p>
        </p:txBody>
      </p:sp>
      <p:sp>
        <p:nvSpPr>
          <p:cNvPr id="6" name="Dikdörtgen 5"/>
          <p:cNvSpPr/>
          <p:nvPr/>
        </p:nvSpPr>
        <p:spPr>
          <a:xfrm>
            <a:off x="516513" y="1844824"/>
            <a:ext cx="7560840" cy="2031325"/>
          </a:xfrm>
          <a:prstGeom prst="rect">
            <a:avLst/>
          </a:prstGeom>
        </p:spPr>
        <p:txBody>
          <a:bodyPr wrap="square">
            <a:spAutoFit/>
          </a:bodyPr>
          <a:lstStyle/>
          <a:p>
            <a:endParaRPr lang="tr-TR" dirty="0" smtClean="0"/>
          </a:p>
          <a:p>
            <a:r>
              <a:rPr lang="tr-TR" dirty="0" smtClean="0"/>
              <a:t>Gri olarak elde edilen görüntü üzerinde, </a:t>
            </a:r>
            <a:r>
              <a:rPr lang="tr-TR" dirty="0" err="1" smtClean="0"/>
              <a:t>eşikleme</a:t>
            </a:r>
            <a:r>
              <a:rPr lang="tr-TR" dirty="0"/>
              <a:t> </a:t>
            </a:r>
            <a:r>
              <a:rPr lang="tr-TR" dirty="0" smtClean="0"/>
              <a:t>işlemi uygulanarak sadece ilgili nesnelere ait yer alan bölümler kullanılmaktadır. </a:t>
            </a:r>
            <a:r>
              <a:rPr lang="tr-TR" dirty="0" err="1" smtClean="0"/>
              <a:t>Eşikleme</a:t>
            </a:r>
            <a:r>
              <a:rPr lang="tr-TR" dirty="0"/>
              <a:t> </a:t>
            </a:r>
            <a:r>
              <a:rPr lang="tr-TR" dirty="0" smtClean="0"/>
              <a:t>işleminde kullanılan en küçük (</a:t>
            </a:r>
            <a:r>
              <a:rPr lang="tr-TR" dirty="0" err="1" smtClean="0"/>
              <a:t>min</a:t>
            </a:r>
            <a:r>
              <a:rPr lang="tr-TR" dirty="0" smtClean="0"/>
              <a:t>) ve en büyük değerler (</a:t>
            </a:r>
            <a:r>
              <a:rPr lang="tr-TR" dirty="0" err="1" smtClean="0"/>
              <a:t>max</a:t>
            </a:r>
            <a:r>
              <a:rPr lang="tr-TR" dirty="0" smtClean="0"/>
              <a:t>) deneysel çalışmalar sonucunda belirlenmektedir. Gri görüntü içerisinde yer alan piksel değerleri </a:t>
            </a:r>
            <a:r>
              <a:rPr lang="tr-TR" dirty="0" err="1" smtClean="0"/>
              <a:t>min</a:t>
            </a:r>
            <a:r>
              <a:rPr lang="tr-TR" dirty="0" smtClean="0"/>
              <a:t> ve </a:t>
            </a:r>
            <a:r>
              <a:rPr lang="tr-TR" dirty="0" err="1" smtClean="0"/>
              <a:t>max</a:t>
            </a:r>
            <a:r>
              <a:rPr lang="tr-TR" dirty="0" smtClean="0"/>
              <a:t> değerleri arasında bulunup bulunmadığı karşılaştırılarak, ikili</a:t>
            </a:r>
          </a:p>
          <a:p>
            <a:r>
              <a:rPr lang="tr-TR" dirty="0" smtClean="0"/>
              <a:t>görüntü için yeni değer ataması  gerçekleştirilmektedir.</a:t>
            </a:r>
            <a:endParaRPr lang="tr-TR" dirty="0"/>
          </a:p>
        </p:txBody>
      </p:sp>
      <p:sp>
        <p:nvSpPr>
          <p:cNvPr id="7" name="Dikdörtgen 6"/>
          <p:cNvSpPr/>
          <p:nvPr/>
        </p:nvSpPr>
        <p:spPr>
          <a:xfrm>
            <a:off x="539552" y="4005064"/>
            <a:ext cx="7272808" cy="1754326"/>
          </a:xfrm>
          <a:prstGeom prst="rect">
            <a:avLst/>
          </a:prstGeom>
        </p:spPr>
        <p:txBody>
          <a:bodyPr wrap="square">
            <a:spAutoFit/>
          </a:bodyPr>
          <a:lstStyle/>
          <a:p>
            <a:endParaRPr lang="tr-TR" dirty="0" smtClean="0"/>
          </a:p>
          <a:p>
            <a:r>
              <a:rPr lang="tr-TR" dirty="0" err="1" smtClean="0"/>
              <a:t>Eşikleme</a:t>
            </a:r>
            <a:r>
              <a:rPr lang="tr-TR" dirty="0" smtClean="0"/>
              <a:t> işleminden sonra siyah ve beyaz renkleri içeren görüntü oluşturulmaktadır. Görüntü içerisinde, siyah bölgelerde istenmeyen beyaz</a:t>
            </a:r>
          </a:p>
          <a:p>
            <a:r>
              <a:rPr lang="tr-TR" dirty="0" smtClean="0"/>
              <a:t>noktalar, beyaz bölgelerde istenmeyen siyah noktalar bulunmaktadır. Elde edilen ikili görüntü üzerinde yer alan gürültüleri silmek amacıyla</a:t>
            </a:r>
          </a:p>
          <a:p>
            <a:r>
              <a:rPr lang="tr-TR" dirty="0" smtClean="0"/>
              <a:t>morfolojik işlem uygulanmaktadır.</a:t>
            </a:r>
            <a:endParaRPr lang="tr-TR" dirty="0"/>
          </a:p>
        </p:txBody>
      </p:sp>
    </p:spTree>
    <p:extLst>
      <p:ext uri="{BB962C8B-B14F-4D97-AF65-F5344CB8AC3E}">
        <p14:creationId xmlns:p14="http://schemas.microsoft.com/office/powerpoint/2010/main" val="305586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
            </a:r>
            <a:br>
              <a:rPr lang="tr-TR" dirty="0" smtClean="0"/>
            </a:br>
            <a:r>
              <a:rPr lang="tr-TR" dirty="0" smtClean="0"/>
              <a:t>2.2. Nesne bulma ve özellik çıkarımı işlemi aşaması</a:t>
            </a:r>
            <a:br>
              <a:rPr lang="tr-TR" dirty="0" smtClean="0"/>
            </a:br>
            <a:endParaRPr lang="tr-TR" dirty="0"/>
          </a:p>
        </p:txBody>
      </p:sp>
      <p:sp>
        <p:nvSpPr>
          <p:cNvPr id="3" name="İçerik Yer Tutucusu 2"/>
          <p:cNvSpPr>
            <a:spLocks noGrp="1"/>
          </p:cNvSpPr>
          <p:nvPr>
            <p:ph idx="1"/>
          </p:nvPr>
        </p:nvSpPr>
        <p:spPr/>
        <p:txBody>
          <a:bodyPr>
            <a:normAutofit fontScale="92500" lnSpcReduction="10000"/>
          </a:bodyPr>
          <a:lstStyle/>
          <a:p>
            <a:endParaRPr lang="tr-TR" dirty="0" smtClean="0"/>
          </a:p>
          <a:p>
            <a:pPr marL="0" indent="0">
              <a:buNone/>
            </a:pPr>
            <a:r>
              <a:rPr lang="tr-TR" dirty="0" smtClean="0"/>
              <a:t>Nesne bulma ve özellik çıkarımı işlemi aşamasında, görüntü ön işleme aşamasından geçirilerek elde edilen ikili görüntü üzerinde nesnelerin bulunması ve her bir nesneye ait özelliklerin çıkarımı işlemleri</a:t>
            </a:r>
          </a:p>
          <a:p>
            <a:pPr marL="0" indent="0">
              <a:buNone/>
            </a:pPr>
            <a:r>
              <a:rPr lang="tr-TR" dirty="0" smtClean="0"/>
              <a:t>gerçekleştirilmektedir. Nesnelerin görüntü düzleminde kaplamış olduğu alan, nesne boyları</a:t>
            </a:r>
          </a:p>
          <a:p>
            <a:pPr marL="0" indent="0">
              <a:buNone/>
            </a:pPr>
            <a:r>
              <a:rPr lang="tr-TR" dirty="0" smtClean="0"/>
              <a:t>ve nesne merkezine ait koordinatlar özellik</a:t>
            </a:r>
          </a:p>
          <a:p>
            <a:pPr marL="0" indent="0">
              <a:buNone/>
            </a:pPr>
            <a:r>
              <a:rPr lang="tr-TR" dirty="0" smtClean="0"/>
              <a:t>çıkarım vektörlerinde bulunmaktadır. </a:t>
            </a:r>
          </a:p>
          <a:p>
            <a:endParaRPr lang="tr-TR" dirty="0" smtClean="0"/>
          </a:p>
          <a:p>
            <a:endParaRPr lang="tr-TR" dirty="0"/>
          </a:p>
        </p:txBody>
      </p:sp>
    </p:spTree>
    <p:extLst>
      <p:ext uri="{BB962C8B-B14F-4D97-AF65-F5344CB8AC3E}">
        <p14:creationId xmlns:p14="http://schemas.microsoft.com/office/powerpoint/2010/main" val="410468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2.3. Sınıflandırma işlemi aşamasına ait</a:t>
            </a:r>
            <a:br>
              <a:rPr lang="tr-TR" dirty="0" smtClean="0"/>
            </a:br>
            <a:r>
              <a:rPr lang="tr-TR" dirty="0" smtClean="0"/>
              <a:t>adımlar</a:t>
            </a:r>
            <a:endParaRPr lang="tr-TR" dirty="0"/>
          </a:p>
        </p:txBody>
      </p:sp>
      <p:sp>
        <p:nvSpPr>
          <p:cNvPr id="3" name="İçerik Yer Tutucusu 2"/>
          <p:cNvSpPr>
            <a:spLocks noGrp="1"/>
          </p:cNvSpPr>
          <p:nvPr>
            <p:ph idx="1"/>
          </p:nvPr>
        </p:nvSpPr>
        <p:spPr/>
        <p:txBody>
          <a:bodyPr>
            <a:normAutofit fontScale="92500" lnSpcReduction="20000"/>
          </a:bodyPr>
          <a:lstStyle/>
          <a:p>
            <a:pPr marL="0" indent="0">
              <a:buNone/>
            </a:pPr>
            <a:r>
              <a:rPr lang="tr-TR" dirty="0" smtClean="0"/>
              <a:t>Kümeleme, fiziksel veya soyut nesneleri benzer nesne sınıfları içerisinde gruplama sürecidir. Veri kümeleme, küme analizi olarak da tanımlanmaktadır. Kümeleme analizinde desen, nokta veya nesnelerin doğal olarak gruplandırılması yapılmaktadır. Kümeleme analizi ile çok değişkenli özellikler içeren veriler </a:t>
            </a:r>
            <a:r>
              <a:rPr lang="tr-TR" dirty="0" err="1" smtClean="0"/>
              <a:t>kümelendirilebilmektedir</a:t>
            </a:r>
            <a:r>
              <a:rPr lang="tr-TR" dirty="0" smtClean="0"/>
              <a:t>.</a:t>
            </a:r>
          </a:p>
          <a:p>
            <a:r>
              <a:rPr lang="tr-TR" dirty="0" smtClean="0"/>
              <a:t>2.3.1. Ortalama tabanlı sınıflandırma</a:t>
            </a:r>
          </a:p>
          <a:p>
            <a:pPr marL="0" indent="0">
              <a:buNone/>
            </a:pPr>
            <a:r>
              <a:rPr lang="tr-TR" dirty="0" smtClean="0"/>
              <a:t>Önerilen ilk yöntemde ortamda bulunan nesneler</a:t>
            </a:r>
          </a:p>
          <a:p>
            <a:pPr marL="0" indent="0">
              <a:buNone/>
            </a:pPr>
            <a:r>
              <a:rPr lang="tr-TR" dirty="0" smtClean="0"/>
              <a:t>kendi aralarında otomatik olarak 3 sınıfa ayrıştırılmaktadır. </a:t>
            </a:r>
            <a:endParaRPr lang="tr-TR" dirty="0"/>
          </a:p>
        </p:txBody>
      </p:sp>
    </p:spTree>
    <p:extLst>
      <p:ext uri="{BB962C8B-B14F-4D97-AF65-F5344CB8AC3E}">
        <p14:creationId xmlns:p14="http://schemas.microsoft.com/office/powerpoint/2010/main" val="1959642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2.3.2. K-</a:t>
            </a:r>
            <a:r>
              <a:rPr lang="tr-TR" dirty="0" err="1" smtClean="0"/>
              <a:t>means</a:t>
            </a:r>
            <a:r>
              <a:rPr lang="tr-TR" dirty="0" smtClean="0"/>
              <a:t> kümeleme yöntemi</a:t>
            </a:r>
            <a:endParaRPr lang="tr-TR" dirty="0"/>
          </a:p>
        </p:txBody>
      </p:sp>
      <p:sp>
        <p:nvSpPr>
          <p:cNvPr id="3" name="İçerik Yer Tutucusu 2"/>
          <p:cNvSpPr>
            <a:spLocks noGrp="1"/>
          </p:cNvSpPr>
          <p:nvPr>
            <p:ph idx="1"/>
          </p:nvPr>
        </p:nvSpPr>
        <p:spPr/>
        <p:txBody>
          <a:bodyPr>
            <a:normAutofit fontScale="70000" lnSpcReduction="20000"/>
          </a:bodyPr>
          <a:lstStyle/>
          <a:p>
            <a:pPr marL="0" indent="0">
              <a:buNone/>
            </a:pPr>
            <a:r>
              <a:rPr lang="tr-TR" dirty="0" smtClean="0"/>
              <a:t>K-</a:t>
            </a:r>
            <a:r>
              <a:rPr lang="tr-TR" dirty="0" err="1" smtClean="0"/>
              <a:t>means</a:t>
            </a:r>
            <a:r>
              <a:rPr lang="tr-TR" dirty="0" smtClean="0"/>
              <a:t> algoritması, N adet veri nesnesinin K adet kümeye bölünmesidir. K-</a:t>
            </a:r>
            <a:r>
              <a:rPr lang="tr-TR" dirty="0" err="1" smtClean="0"/>
              <a:t>means</a:t>
            </a:r>
            <a:r>
              <a:rPr lang="tr-TR" dirty="0" smtClean="0"/>
              <a:t> kümeleme, </a:t>
            </a:r>
            <a:r>
              <a:rPr lang="tr-TR" dirty="0" err="1" smtClean="0"/>
              <a:t>karesel</a:t>
            </a:r>
            <a:r>
              <a:rPr lang="tr-TR" dirty="0" smtClean="0"/>
              <a:t> hatayı en aza indirgemek için N tane veriyi K adet kümeye bölümlemeyi amaçlamaktadır.</a:t>
            </a:r>
          </a:p>
          <a:p>
            <a:pPr marL="0" indent="0">
              <a:buNone/>
            </a:pPr>
            <a:endParaRPr lang="tr-TR" dirty="0" smtClean="0"/>
          </a:p>
          <a:p>
            <a:pPr marL="0" indent="0">
              <a:buNone/>
            </a:pPr>
            <a:r>
              <a:rPr lang="tr-TR" dirty="0" smtClean="0"/>
              <a:t>1. İlk olarak, K adet küme için rastgele başlangıç küme merkezleri belirlenmektedir</a:t>
            </a:r>
            <a:r>
              <a:rPr lang="tr-TR" dirty="0"/>
              <a:t>.</a:t>
            </a:r>
            <a:endParaRPr lang="tr-TR" dirty="0" smtClean="0"/>
          </a:p>
          <a:p>
            <a:pPr marL="0" indent="0">
              <a:buNone/>
            </a:pPr>
            <a:r>
              <a:rPr lang="tr-TR" dirty="0" smtClean="0"/>
              <a:t>2. Her nesnenin seçilmiş olan küme merkez noktalarına olan uzaklığı hesaplanmaktadır. Küme merkez noktalarına olan uzaklıklarına göre tüm nesneler k adet kümeden en yakın olan kümeye yerleştirilmektedir,</a:t>
            </a:r>
          </a:p>
          <a:p>
            <a:pPr marL="0" indent="0">
              <a:buNone/>
            </a:pPr>
            <a:r>
              <a:rPr lang="tr-TR" dirty="0" smtClean="0"/>
              <a:t>3. Yeni oluşan kümelerin merkez noktaları, o kümedeki tüm nesnelerin ortalama değerlerinden elde edilmiş veriye göre değiştirilmektedir,</a:t>
            </a:r>
          </a:p>
          <a:p>
            <a:pPr marL="0" indent="0">
              <a:buNone/>
            </a:pPr>
            <a:r>
              <a:rPr lang="tr-TR" dirty="0" smtClean="0"/>
              <a:t>4. Küme merkez noktaları sabit olmadığı sürece 2. ve 3. adımlar tekrarlanmaktadır.</a:t>
            </a:r>
            <a:endParaRPr lang="tr-TR" dirty="0"/>
          </a:p>
        </p:txBody>
      </p:sp>
    </p:spTree>
    <p:extLst>
      <p:ext uri="{BB962C8B-B14F-4D97-AF65-F5344CB8AC3E}">
        <p14:creationId xmlns:p14="http://schemas.microsoft.com/office/powerpoint/2010/main" val="3077630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3. DENEYSEL ÇALIŞMA</a:t>
            </a:r>
            <a:endParaRPr lang="tr-TR" dirty="0"/>
          </a:p>
        </p:txBody>
      </p:sp>
      <p:sp>
        <p:nvSpPr>
          <p:cNvPr id="3" name="İçerik Yer Tutucusu 2"/>
          <p:cNvSpPr>
            <a:spLocks noGrp="1"/>
          </p:cNvSpPr>
          <p:nvPr>
            <p:ph idx="1"/>
          </p:nvPr>
        </p:nvSpPr>
        <p:spPr/>
        <p:txBody>
          <a:bodyPr>
            <a:normAutofit fontScale="62500" lnSpcReduction="20000"/>
          </a:bodyPr>
          <a:lstStyle/>
          <a:p>
            <a:endParaRPr lang="tr-TR" dirty="0" smtClean="0"/>
          </a:p>
          <a:p>
            <a:pPr marL="0" indent="0">
              <a:buNone/>
            </a:pPr>
            <a:r>
              <a:rPr lang="tr-TR" dirty="0" smtClean="0"/>
              <a:t>Önerilen yöntem ile ortamda bulunan fındıkların tespit edilerek kümelenmesine yönelik deneysel çalışma yapılmaktadır. Çalışmada 1.3 </a:t>
            </a:r>
            <a:r>
              <a:rPr lang="tr-TR" dirty="0" err="1" smtClean="0"/>
              <a:t>Megapiksel</a:t>
            </a:r>
            <a:r>
              <a:rPr lang="tr-TR" dirty="0"/>
              <a:t> </a:t>
            </a:r>
            <a:r>
              <a:rPr lang="tr-TR" dirty="0" smtClean="0"/>
              <a:t>CMOS, 640 x 480 çözünürlükteki </a:t>
            </a:r>
            <a:r>
              <a:rPr lang="tr-TR" dirty="0" err="1" smtClean="0"/>
              <a:t>Logitech</a:t>
            </a:r>
            <a:r>
              <a:rPr lang="tr-TR" dirty="0" smtClean="0"/>
              <a:t> C110 USB kamera kullanılarak görüntüler alınmaktadır. Alınan görüntüler, </a:t>
            </a:r>
            <a:r>
              <a:rPr lang="tr-TR" dirty="0" err="1" smtClean="0"/>
              <a:t>Ubuntu</a:t>
            </a:r>
            <a:r>
              <a:rPr lang="tr-TR" dirty="0" smtClean="0"/>
              <a:t> 12.04 işletim sistemine sahip bir bilgisayar üzerinde işlenmektedir. Görüntülerin işlenmesi ve sınıflandırılması aşamalarında </a:t>
            </a:r>
            <a:r>
              <a:rPr lang="tr-TR" dirty="0" err="1" smtClean="0"/>
              <a:t>OpenCV</a:t>
            </a:r>
            <a:r>
              <a:rPr lang="tr-TR" dirty="0" smtClean="0"/>
              <a:t> Kütüphanesi ve </a:t>
            </a:r>
            <a:r>
              <a:rPr lang="tr-TR" dirty="0" err="1" smtClean="0"/>
              <a:t>Weka</a:t>
            </a:r>
            <a:r>
              <a:rPr lang="tr-TR" dirty="0"/>
              <a:t> </a:t>
            </a:r>
            <a:r>
              <a:rPr lang="tr-TR" dirty="0" smtClean="0"/>
              <a:t>yazılımları kullanılmaktadır. Kameradan alınan ham görüntüde, çalışma alanı dışında kalan dörtgenin bulunduğu alan kesilmiştir. Bu işlemden sonra görüntü ön işleme aşamasına geçilmektedir. Görüntü ön işleme aşamasında, resim üzerinde filtreleme, grileştirme, </a:t>
            </a:r>
            <a:r>
              <a:rPr lang="tr-TR" dirty="0" err="1" smtClean="0"/>
              <a:t>eşikleşme</a:t>
            </a:r>
            <a:r>
              <a:rPr lang="tr-TR" dirty="0" smtClean="0"/>
              <a:t> ve morfolojik işlem uygulanmaktadır.</a:t>
            </a:r>
          </a:p>
          <a:p>
            <a:pPr marL="0" indent="0">
              <a:buNone/>
            </a:pPr>
            <a:endParaRPr lang="tr-TR" dirty="0" smtClean="0"/>
          </a:p>
          <a:p>
            <a:pPr marL="0" indent="0">
              <a:buNone/>
            </a:pPr>
            <a:r>
              <a:rPr lang="tr-TR" dirty="0" smtClean="0"/>
              <a:t>Ortalama tabanlı ve K-</a:t>
            </a:r>
            <a:r>
              <a:rPr lang="tr-TR" dirty="0" err="1" smtClean="0"/>
              <a:t>means</a:t>
            </a:r>
            <a:r>
              <a:rPr lang="tr-TR" dirty="0" smtClean="0"/>
              <a:t> algoritmasına göre kümeleme işleminde, piksel cinsinden bulunan alan değerleri kullanılarak küme merkezleri elde edilmektedir. Küme merkezleri elde edilirken çalışma ortamına 150 adet fındık yerleştirilerek bilgi </a:t>
            </a:r>
            <a:r>
              <a:rPr lang="tr-TR" dirty="0" err="1" smtClean="0"/>
              <a:t>veritabanı</a:t>
            </a:r>
            <a:r>
              <a:rPr lang="tr-TR" dirty="0" smtClean="0"/>
              <a:t> oluşturulmaktadır.</a:t>
            </a:r>
            <a:endParaRPr lang="tr-TR" dirty="0"/>
          </a:p>
        </p:txBody>
      </p:sp>
    </p:spTree>
    <p:extLst>
      <p:ext uri="{BB962C8B-B14F-4D97-AF65-F5344CB8AC3E}">
        <p14:creationId xmlns:p14="http://schemas.microsoft.com/office/powerpoint/2010/main" val="1890864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
            </a:r>
            <a:br>
              <a:rPr lang="tr-TR" dirty="0" smtClean="0"/>
            </a:br>
            <a:r>
              <a:rPr lang="tr-TR" dirty="0" smtClean="0"/>
              <a:t>4. SONUÇLAR</a:t>
            </a:r>
            <a:endParaRPr lang="tr-TR" dirty="0"/>
          </a:p>
        </p:txBody>
      </p:sp>
      <p:sp>
        <p:nvSpPr>
          <p:cNvPr id="3" name="İçerik Yer Tutucusu 2"/>
          <p:cNvSpPr>
            <a:spLocks noGrp="1"/>
          </p:cNvSpPr>
          <p:nvPr>
            <p:ph idx="1"/>
          </p:nvPr>
        </p:nvSpPr>
        <p:spPr/>
        <p:txBody>
          <a:bodyPr>
            <a:normAutofit fontScale="77500" lnSpcReduction="20000"/>
          </a:bodyPr>
          <a:lstStyle/>
          <a:p>
            <a:pPr marL="0" indent="0">
              <a:buNone/>
            </a:pPr>
            <a:r>
              <a:rPr lang="tr-TR" dirty="0" smtClean="0"/>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smtClean="0"/>
              <a:t>veritabanında</a:t>
            </a:r>
            <a:r>
              <a:rPr lang="tr-TR" dirty="0"/>
              <a:t> </a:t>
            </a:r>
            <a:r>
              <a:rPr lang="tr-TR" dirty="0" smtClean="0"/>
              <a:t>bulunan veriler, ortalama tabanlı ve K-</a:t>
            </a:r>
            <a:r>
              <a:rPr lang="tr-TR" dirty="0" err="1" smtClean="0"/>
              <a:t>means</a:t>
            </a:r>
            <a:r>
              <a:rPr lang="tr-TR" dirty="0"/>
              <a:t> </a:t>
            </a:r>
            <a:r>
              <a:rPr lang="tr-TR" dirty="0" smtClean="0"/>
              <a:t>algoritmaları kullanılarak sınıflandırılmaktadır.</a:t>
            </a:r>
          </a:p>
          <a:p>
            <a:endParaRPr lang="tr-TR" dirty="0"/>
          </a:p>
        </p:txBody>
      </p:sp>
    </p:spTree>
    <p:extLst>
      <p:ext uri="{BB962C8B-B14F-4D97-AF65-F5344CB8AC3E}">
        <p14:creationId xmlns:p14="http://schemas.microsoft.com/office/powerpoint/2010/main" val="128454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Retina kan damarlarını çıkarmak için </a:t>
            </a:r>
            <a:r>
              <a:rPr lang="tr-TR" dirty="0" err="1" smtClean="0"/>
              <a:t>eşikleme</a:t>
            </a:r>
            <a:r>
              <a:rPr lang="tr-TR" dirty="0" smtClean="0"/>
              <a:t> temelli morfolojik bir yöntem</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GİRİŞ</a:t>
            </a:r>
          </a:p>
          <a:p>
            <a:pPr marL="0" indent="0">
              <a:buNone/>
            </a:pPr>
            <a:r>
              <a:rPr lang="tr-TR" dirty="0" smtClean="0"/>
              <a:t>Diyabete bağlı retina bozuklukları kişilerde körlüğe</a:t>
            </a:r>
          </a:p>
          <a:p>
            <a:pPr marL="0" indent="0">
              <a:buNone/>
            </a:pPr>
            <a:r>
              <a:rPr lang="tr-TR" dirty="0" smtClean="0"/>
              <a:t>sebep olan ve Diyabetik </a:t>
            </a:r>
            <a:r>
              <a:rPr lang="tr-TR" dirty="0" err="1" smtClean="0"/>
              <a:t>Retinopati</a:t>
            </a:r>
            <a:r>
              <a:rPr lang="tr-TR" dirty="0" smtClean="0"/>
              <a:t> (DR) olarak adlandırılan</a:t>
            </a:r>
          </a:p>
          <a:p>
            <a:pPr marL="0" indent="0">
              <a:buNone/>
            </a:pPr>
            <a:r>
              <a:rPr lang="tr-TR" dirty="0" smtClean="0"/>
              <a:t>en önemli hastalıklardan biridir. Bu hastalığın erken teşhis</a:t>
            </a:r>
          </a:p>
          <a:p>
            <a:pPr marL="0" indent="0">
              <a:buNone/>
            </a:pPr>
            <a:r>
              <a:rPr lang="tr-TR" dirty="0" smtClean="0"/>
              <a:t>edilmesi, kişilerde görme yetisinin kaybolmaması açısından</a:t>
            </a:r>
          </a:p>
          <a:p>
            <a:pPr marL="0" indent="0">
              <a:buNone/>
            </a:pPr>
            <a:r>
              <a:rPr lang="tr-TR" dirty="0" smtClean="0"/>
              <a:t>önemlidir.</a:t>
            </a:r>
            <a:endParaRPr lang="tr-TR" dirty="0"/>
          </a:p>
        </p:txBody>
      </p:sp>
    </p:spTree>
    <p:extLst>
      <p:ext uri="{BB962C8B-B14F-4D97-AF65-F5344CB8AC3E}">
        <p14:creationId xmlns:p14="http://schemas.microsoft.com/office/powerpoint/2010/main" val="334711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MATERYAL VE METOT</a:t>
            </a:r>
            <a:br>
              <a:rPr lang="tr-TR" dirty="0" smtClean="0"/>
            </a:br>
            <a:endParaRPr lang="tr-TR" dirty="0"/>
          </a:p>
        </p:txBody>
      </p:sp>
      <p:sp>
        <p:nvSpPr>
          <p:cNvPr id="3" name="İçerik Yer Tutucusu 2"/>
          <p:cNvSpPr>
            <a:spLocks noGrp="1"/>
          </p:cNvSpPr>
          <p:nvPr>
            <p:ph idx="1"/>
          </p:nvPr>
        </p:nvSpPr>
        <p:spPr/>
        <p:txBody>
          <a:bodyPr>
            <a:normAutofit fontScale="77500" lnSpcReduction="20000"/>
          </a:bodyPr>
          <a:lstStyle/>
          <a:p>
            <a:pPr marL="0" indent="0">
              <a:buNone/>
            </a:pPr>
            <a:r>
              <a:rPr lang="tr-TR" dirty="0" smtClean="0"/>
              <a:t>    Bu bölüm, önerilen yöntemin arkasındaki ilgili teorik</a:t>
            </a:r>
          </a:p>
          <a:p>
            <a:pPr marL="0" indent="0">
              <a:buNone/>
            </a:pPr>
            <a:r>
              <a:rPr lang="tr-TR" dirty="0" smtClean="0"/>
              <a:t>materyal ve metotların kısa bir incelemesini içerir.</a:t>
            </a:r>
          </a:p>
          <a:p>
            <a:endParaRPr lang="tr-TR" dirty="0" smtClean="0"/>
          </a:p>
          <a:p>
            <a:r>
              <a:rPr lang="tr-TR" dirty="0" smtClean="0"/>
              <a:t>2.1 Morfolojik işlemler</a:t>
            </a:r>
          </a:p>
          <a:p>
            <a:endParaRPr lang="tr-TR" dirty="0" smtClean="0"/>
          </a:p>
          <a:p>
            <a:pPr marL="0" indent="0">
              <a:buNone/>
            </a:pPr>
            <a:r>
              <a:rPr lang="tr-TR" dirty="0"/>
              <a:t> </a:t>
            </a:r>
            <a:r>
              <a:rPr lang="tr-TR" dirty="0" smtClean="0"/>
              <a:t>  Morfolojik işlemlerin temel amacı, görüntünün temel</a:t>
            </a:r>
          </a:p>
          <a:p>
            <a:pPr marL="0" indent="0">
              <a:buNone/>
            </a:pPr>
            <a:r>
              <a:rPr lang="tr-TR" dirty="0" smtClean="0"/>
              <a:t>özelliklerini korumak ve görüntüyü basitleştirmektir. Bu</a:t>
            </a:r>
          </a:p>
          <a:p>
            <a:pPr marL="0" indent="0">
              <a:buNone/>
            </a:pPr>
            <a:r>
              <a:rPr lang="tr-TR" dirty="0" smtClean="0"/>
              <a:t>çalışmada, üst-şapka ve alt-şapka dönüşümleri kan</a:t>
            </a:r>
          </a:p>
          <a:p>
            <a:pPr marL="0" indent="0">
              <a:buNone/>
            </a:pPr>
            <a:r>
              <a:rPr lang="tr-TR" dirty="0" smtClean="0"/>
              <a:t>damarlarına belirginlik kazandırmak için kullanılır. Üst şapka dönüşümü, bir giriş görüntüsüne morfolojik açma</a:t>
            </a:r>
          </a:p>
          <a:p>
            <a:pPr marL="0" indent="0">
              <a:buNone/>
            </a:pPr>
            <a:r>
              <a:rPr lang="tr-TR" dirty="0" smtClean="0"/>
              <a:t>işlemi uygulandıktan sonra uygulama sonucunun orijinal</a:t>
            </a:r>
          </a:p>
          <a:p>
            <a:pPr marL="0" indent="0">
              <a:buNone/>
            </a:pPr>
            <a:r>
              <a:rPr lang="tr-TR" dirty="0" smtClean="0"/>
              <a:t>giriş görüntüsünden çıkarılması işlemidir.</a:t>
            </a:r>
            <a:endParaRPr lang="tr-TR" dirty="0"/>
          </a:p>
        </p:txBody>
      </p:sp>
    </p:spTree>
    <p:extLst>
      <p:ext uri="{BB962C8B-B14F-4D97-AF65-F5344CB8AC3E}">
        <p14:creationId xmlns:p14="http://schemas.microsoft.com/office/powerpoint/2010/main" val="158847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2.2 </a:t>
            </a:r>
            <a:r>
              <a:rPr lang="tr-TR" dirty="0" err="1" smtClean="0"/>
              <a:t>Eşikleme</a:t>
            </a:r>
            <a:r>
              <a:rPr lang="tr-TR" dirty="0" smtClean="0"/>
              <a:t> yöntemleri</a:t>
            </a:r>
            <a:endParaRPr lang="tr-TR" dirty="0"/>
          </a:p>
        </p:txBody>
      </p:sp>
      <p:sp>
        <p:nvSpPr>
          <p:cNvPr id="3" name="İçerik Yer Tutucusu 2"/>
          <p:cNvSpPr>
            <a:spLocks noGrp="1"/>
          </p:cNvSpPr>
          <p:nvPr>
            <p:ph idx="1"/>
          </p:nvPr>
        </p:nvSpPr>
        <p:spPr/>
        <p:txBody>
          <a:bodyPr>
            <a:normAutofit fontScale="77500" lnSpcReduction="20000"/>
          </a:bodyPr>
          <a:lstStyle/>
          <a:p>
            <a:r>
              <a:rPr lang="tr-TR" dirty="0" smtClean="0"/>
              <a:t>Görüntü </a:t>
            </a:r>
            <a:r>
              <a:rPr lang="tr-TR" dirty="0" err="1" smtClean="0"/>
              <a:t>eşikleme</a:t>
            </a:r>
            <a:r>
              <a:rPr lang="tr-TR" dirty="0" smtClean="0"/>
              <a:t> sadeliği ve sağlamlığı nedeni ile en sık</a:t>
            </a:r>
          </a:p>
          <a:p>
            <a:pPr marL="0" indent="0">
              <a:buNone/>
            </a:pPr>
            <a:r>
              <a:rPr lang="tr-TR" dirty="0" smtClean="0"/>
              <a:t>kullanılan görüntü </a:t>
            </a:r>
            <a:r>
              <a:rPr lang="tr-TR" dirty="0" err="1" smtClean="0"/>
              <a:t>bölütleme</a:t>
            </a:r>
            <a:r>
              <a:rPr lang="tr-TR" dirty="0" smtClean="0"/>
              <a:t> yöntemlerinden biridir.</a:t>
            </a:r>
          </a:p>
          <a:p>
            <a:pPr marL="0" indent="0">
              <a:buNone/>
            </a:pPr>
            <a:r>
              <a:rPr lang="tr-TR" dirty="0" err="1" smtClean="0"/>
              <a:t>Eşikleme</a:t>
            </a:r>
            <a:r>
              <a:rPr lang="tr-TR" dirty="0" smtClean="0"/>
              <a:t> işlemi, gri ölçekli bir görünün yoğunluk seviyesine</a:t>
            </a:r>
          </a:p>
          <a:p>
            <a:pPr marL="0" indent="0">
              <a:buNone/>
            </a:pPr>
            <a:r>
              <a:rPr lang="tr-TR" dirty="0" smtClean="0"/>
              <a:t>göre sınıflara ayrıldığı bir işlemdir. Bu sınıflandırma işlemi</a:t>
            </a:r>
          </a:p>
          <a:p>
            <a:pPr marL="0" indent="0">
              <a:buNone/>
            </a:pPr>
            <a:r>
              <a:rPr lang="tr-TR" dirty="0" smtClean="0"/>
              <a:t>için tanımlanmış kurallara uygun bir eşik değeri seçmek</a:t>
            </a:r>
          </a:p>
          <a:p>
            <a:pPr marL="0" indent="0">
              <a:buNone/>
            </a:pPr>
            <a:r>
              <a:rPr lang="tr-TR" dirty="0" smtClean="0"/>
              <a:t>gerekir. Bu çalışmada kullanılan </a:t>
            </a:r>
            <a:r>
              <a:rPr lang="tr-TR" dirty="0" err="1" smtClean="0"/>
              <a:t>eşikleme</a:t>
            </a:r>
            <a:r>
              <a:rPr lang="tr-TR" dirty="0" smtClean="0"/>
              <a:t> yöntemleri</a:t>
            </a:r>
          </a:p>
          <a:p>
            <a:pPr marL="0" indent="0">
              <a:buNone/>
            </a:pPr>
            <a:r>
              <a:rPr lang="tr-TR" dirty="0" smtClean="0"/>
              <a:t>şöyledir;</a:t>
            </a:r>
          </a:p>
          <a:p>
            <a:r>
              <a:rPr lang="tr-TR" dirty="0" smtClean="0"/>
              <a:t>2.2.1 Çok seviyeli </a:t>
            </a:r>
            <a:r>
              <a:rPr lang="tr-TR" dirty="0" err="1" smtClean="0"/>
              <a:t>eşikleme</a:t>
            </a:r>
            <a:endParaRPr lang="tr-TR" dirty="0" smtClean="0"/>
          </a:p>
          <a:p>
            <a:pPr marL="0" indent="0">
              <a:buNone/>
            </a:pPr>
            <a:r>
              <a:rPr lang="tr-TR" dirty="0" smtClean="0"/>
              <a:t>Gri ölçekli görüntüyü birkaç farklı bölgeye ayırabilen bir</a:t>
            </a:r>
          </a:p>
          <a:p>
            <a:pPr marL="0" indent="0">
              <a:buNone/>
            </a:pPr>
            <a:r>
              <a:rPr lang="tr-TR" dirty="0" smtClean="0"/>
              <a:t>işlemdir.</a:t>
            </a:r>
          </a:p>
          <a:p>
            <a:pPr marL="0" indent="0">
              <a:buNone/>
            </a:pPr>
            <a:endParaRPr lang="tr-TR" dirty="0"/>
          </a:p>
        </p:txBody>
      </p:sp>
    </p:spTree>
    <p:extLst>
      <p:ext uri="{BB962C8B-B14F-4D97-AF65-F5344CB8AC3E}">
        <p14:creationId xmlns:p14="http://schemas.microsoft.com/office/powerpoint/2010/main" val="337749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2.2.2 Maksimum </a:t>
            </a:r>
            <a:r>
              <a:rPr lang="tr-TR" dirty="0" err="1" smtClean="0"/>
              <a:t>entropi</a:t>
            </a:r>
            <a:r>
              <a:rPr lang="tr-TR" dirty="0" smtClean="0"/>
              <a:t> tabanlı </a:t>
            </a:r>
            <a:r>
              <a:rPr lang="tr-TR" dirty="0" err="1" smtClean="0"/>
              <a:t>eşikleme</a:t>
            </a:r>
            <a:endParaRPr lang="tr-TR" dirty="0"/>
          </a:p>
        </p:txBody>
      </p:sp>
      <p:sp>
        <p:nvSpPr>
          <p:cNvPr id="3" name="İçerik Yer Tutucusu 2"/>
          <p:cNvSpPr>
            <a:spLocks noGrp="1"/>
          </p:cNvSpPr>
          <p:nvPr>
            <p:ph idx="1"/>
          </p:nvPr>
        </p:nvSpPr>
        <p:spPr/>
        <p:txBody>
          <a:bodyPr>
            <a:normAutofit fontScale="70000" lnSpcReduction="20000"/>
          </a:bodyPr>
          <a:lstStyle/>
          <a:p>
            <a:endParaRPr lang="tr-TR" dirty="0" smtClean="0"/>
          </a:p>
          <a:p>
            <a:r>
              <a:rPr lang="tr-TR" dirty="0" smtClean="0"/>
              <a:t> </a:t>
            </a:r>
            <a:r>
              <a:rPr lang="tr-TR" dirty="0" err="1" smtClean="0"/>
              <a:t>Otsu’nun</a:t>
            </a:r>
            <a:r>
              <a:rPr lang="tr-TR" dirty="0"/>
              <a:t> </a:t>
            </a:r>
            <a:r>
              <a:rPr lang="tr-TR" dirty="0" err="1" smtClean="0"/>
              <a:t>eşikleme</a:t>
            </a:r>
            <a:r>
              <a:rPr lang="tr-TR" dirty="0" smtClean="0"/>
              <a:t> algoritmasından farklı olarak sınıflar arasındaki </a:t>
            </a:r>
            <a:r>
              <a:rPr lang="tr-TR" dirty="0" err="1" smtClean="0"/>
              <a:t>varyansı</a:t>
            </a:r>
            <a:r>
              <a:rPr lang="tr-TR" dirty="0" smtClean="0"/>
              <a:t> maksimize etmek ya da sınıf içi </a:t>
            </a:r>
            <a:r>
              <a:rPr lang="tr-TR" dirty="0" err="1" smtClean="0"/>
              <a:t>varyansı</a:t>
            </a:r>
            <a:r>
              <a:rPr lang="tr-TR" dirty="0" smtClean="0"/>
              <a:t> minimize etmek yerine sınıflar arası </a:t>
            </a:r>
            <a:r>
              <a:rPr lang="tr-TR" dirty="0" err="1" smtClean="0"/>
              <a:t>entropi</a:t>
            </a:r>
            <a:r>
              <a:rPr lang="tr-TR" dirty="0" smtClean="0"/>
              <a:t> maksimize edilir. Bu yönteme göre, bir görüntüdeki yoğunluk değerlerinin olasılık dağılımına katkı veren ön ve arka plan görüntüsüne ait </a:t>
            </a:r>
            <a:r>
              <a:rPr lang="tr-TR" dirty="0" err="1" smtClean="0"/>
              <a:t>entropi</a:t>
            </a:r>
            <a:r>
              <a:rPr lang="tr-TR" dirty="0" smtClean="0"/>
              <a:t> değerleri ayrı ayrı hesaplanır ve toplamları maksimize edilir. Ardından, </a:t>
            </a:r>
            <a:r>
              <a:rPr lang="tr-TR" dirty="0" err="1" smtClean="0"/>
              <a:t>entropinin</a:t>
            </a:r>
            <a:r>
              <a:rPr lang="tr-TR" dirty="0" smtClean="0"/>
              <a:t> toplamını maksimize eden bir optimum eşik değeri hesaplanır.</a:t>
            </a:r>
          </a:p>
          <a:p>
            <a:endParaRPr lang="tr-TR" dirty="0" smtClean="0"/>
          </a:p>
          <a:p>
            <a:r>
              <a:rPr lang="tr-TR" dirty="0" smtClean="0"/>
              <a:t>2.2.3 Bulanık mantık tabanlı </a:t>
            </a:r>
            <a:r>
              <a:rPr lang="tr-TR" dirty="0" err="1" smtClean="0"/>
              <a:t>eşikleme</a:t>
            </a:r>
            <a:endParaRPr lang="tr-TR" dirty="0" smtClean="0"/>
          </a:p>
          <a:p>
            <a:pPr marL="0" indent="0">
              <a:buNone/>
            </a:pPr>
            <a:r>
              <a:rPr lang="tr-TR" dirty="0" smtClean="0"/>
              <a:t>Bulanık kümeleme bir yumuşak kümeleme tekniğidir. Bu kümeleme yöntemi, nesnelerin kümelere olan aitliğini ifade etmek için bir derece kavramı kullanır. Her nesne için toplam derece 1’dir. </a:t>
            </a:r>
          </a:p>
          <a:p>
            <a:endParaRPr lang="tr-TR" dirty="0"/>
          </a:p>
        </p:txBody>
      </p:sp>
    </p:spTree>
    <p:extLst>
      <p:ext uri="{BB962C8B-B14F-4D97-AF65-F5344CB8AC3E}">
        <p14:creationId xmlns:p14="http://schemas.microsoft.com/office/powerpoint/2010/main" val="310929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3 Kullanılan yöntem</a:t>
            </a:r>
            <a:endParaRPr lang="tr-TR" dirty="0"/>
          </a:p>
        </p:txBody>
      </p:sp>
      <p:sp>
        <p:nvSpPr>
          <p:cNvPr id="3" name="İçerik Yer Tutucusu 2"/>
          <p:cNvSpPr>
            <a:spLocks noGrp="1"/>
          </p:cNvSpPr>
          <p:nvPr>
            <p:ph idx="1"/>
          </p:nvPr>
        </p:nvSpPr>
        <p:spPr/>
        <p:txBody>
          <a:bodyPr>
            <a:normAutofit fontScale="85000" lnSpcReduction="10000"/>
          </a:bodyPr>
          <a:lstStyle/>
          <a:p>
            <a:r>
              <a:rPr lang="tr-TR" dirty="0" smtClean="0"/>
              <a:t>Önerilen yöntemde, veri setinde bulunan </a:t>
            </a:r>
            <a:r>
              <a:rPr lang="tr-TR" dirty="0" err="1" smtClean="0"/>
              <a:t>fundus</a:t>
            </a:r>
            <a:endParaRPr lang="tr-TR" dirty="0" smtClean="0"/>
          </a:p>
          <a:p>
            <a:pPr marL="0" indent="0">
              <a:buNone/>
            </a:pPr>
            <a:r>
              <a:rPr lang="tr-TR" dirty="0" smtClean="0"/>
              <a:t>görüntülerine ait damarların </a:t>
            </a:r>
            <a:r>
              <a:rPr lang="tr-TR" dirty="0" err="1" smtClean="0"/>
              <a:t>bölütlenmesi</a:t>
            </a:r>
            <a:r>
              <a:rPr lang="tr-TR" dirty="0" smtClean="0"/>
              <a:t> sağlanmıştır.</a:t>
            </a:r>
          </a:p>
          <a:p>
            <a:pPr marL="0" indent="0">
              <a:buNone/>
            </a:pPr>
            <a:r>
              <a:rPr lang="tr-TR" dirty="0" smtClean="0"/>
              <a:t>Öncelikle, veri setinde bulunan görüntüler RGB renk</a:t>
            </a:r>
          </a:p>
          <a:p>
            <a:pPr marL="0" indent="0">
              <a:buNone/>
            </a:pPr>
            <a:r>
              <a:rPr lang="tr-TR" dirty="0" smtClean="0"/>
              <a:t>uzayından gri ölçekli görüntülere dönüştürülür. Gri ölçekli</a:t>
            </a:r>
          </a:p>
          <a:p>
            <a:pPr marL="0" indent="0">
              <a:buNone/>
            </a:pPr>
            <a:r>
              <a:rPr lang="tr-TR" dirty="0" smtClean="0"/>
              <a:t>görüntülerin tersi üzerinde önerilen sistem uygulanır.</a:t>
            </a:r>
          </a:p>
          <a:p>
            <a:endParaRPr lang="tr-TR" dirty="0" smtClean="0"/>
          </a:p>
          <a:p>
            <a:r>
              <a:rPr lang="tr-TR" dirty="0" smtClean="0"/>
              <a:t>3.1 Veri seti</a:t>
            </a:r>
          </a:p>
          <a:p>
            <a:pPr marL="0" indent="0">
              <a:buNone/>
            </a:pPr>
            <a:r>
              <a:rPr lang="tr-TR" dirty="0" smtClean="0"/>
              <a:t>Önerilen yöntem diğer yöntemlerle kıyaslanabilir olması</a:t>
            </a:r>
          </a:p>
          <a:p>
            <a:pPr marL="0" indent="0">
              <a:buNone/>
            </a:pPr>
            <a:r>
              <a:rPr lang="tr-TR" dirty="0" smtClean="0"/>
              <a:t>açısından halka açık olarak sunulan DRIVE veri seti üzerinde test edilmiştir.</a:t>
            </a:r>
          </a:p>
          <a:p>
            <a:endParaRPr lang="tr-TR" dirty="0"/>
          </a:p>
        </p:txBody>
      </p:sp>
    </p:spTree>
    <p:extLst>
      <p:ext uri="{BB962C8B-B14F-4D97-AF65-F5344CB8AC3E}">
        <p14:creationId xmlns:p14="http://schemas.microsoft.com/office/powerpoint/2010/main" val="111915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3.2 Morfolojik işlemler</a:t>
            </a:r>
            <a:endParaRPr lang="tr-TR" dirty="0"/>
          </a:p>
        </p:txBody>
      </p:sp>
      <p:sp>
        <p:nvSpPr>
          <p:cNvPr id="3" name="İçerik Yer Tutucusu 2"/>
          <p:cNvSpPr>
            <a:spLocks noGrp="1"/>
          </p:cNvSpPr>
          <p:nvPr>
            <p:ph idx="1"/>
          </p:nvPr>
        </p:nvSpPr>
        <p:spPr/>
        <p:txBody>
          <a:bodyPr>
            <a:normAutofit fontScale="77500" lnSpcReduction="20000"/>
          </a:bodyPr>
          <a:lstStyle/>
          <a:p>
            <a:r>
              <a:rPr lang="tr-TR" dirty="0" smtClean="0"/>
              <a:t>Retina kan damarları, retina arka planına göre daha koyu</a:t>
            </a:r>
          </a:p>
          <a:p>
            <a:pPr marL="0" indent="0">
              <a:buNone/>
            </a:pPr>
            <a:r>
              <a:rPr lang="tr-TR" dirty="0" smtClean="0"/>
              <a:t>görünürler. Ancak, bazı durumlarda kan damarlarının</a:t>
            </a:r>
          </a:p>
          <a:p>
            <a:pPr marL="0" indent="0">
              <a:buNone/>
            </a:pPr>
            <a:r>
              <a:rPr lang="tr-TR" dirty="0" smtClean="0"/>
              <a:t>merkez çizgisi bölgesinde parlaklık görünür. Bu görünüm</a:t>
            </a:r>
          </a:p>
          <a:p>
            <a:pPr marL="0" indent="0">
              <a:buNone/>
            </a:pPr>
            <a:r>
              <a:rPr lang="tr-TR" dirty="0" smtClean="0"/>
              <a:t>yansımalardan kaynaklanmaktadır. Bu durumu ortadan</a:t>
            </a:r>
          </a:p>
          <a:p>
            <a:pPr marL="0" indent="0">
              <a:buNone/>
            </a:pPr>
            <a:r>
              <a:rPr lang="tr-TR" dirty="0" smtClean="0"/>
              <a:t>kaldırmak için ilk önce morfolojik açma işlemi uygulanır.</a:t>
            </a:r>
          </a:p>
          <a:p>
            <a:pPr marL="0" indent="0">
              <a:buNone/>
            </a:pPr>
            <a:r>
              <a:rPr lang="tr-TR" dirty="0" smtClean="0"/>
              <a:t>Morfolojik açma işlemi için yarıçapı 21 olan bir disk</a:t>
            </a:r>
          </a:p>
          <a:p>
            <a:pPr marL="0" indent="0">
              <a:buNone/>
            </a:pPr>
            <a:r>
              <a:rPr lang="tr-TR" dirty="0" smtClean="0"/>
              <a:t>oluşturulur. Oluşturulan bu disk gri ölçekli görüntünün</a:t>
            </a:r>
          </a:p>
          <a:p>
            <a:pPr marL="0" indent="0">
              <a:buNone/>
            </a:pPr>
            <a:r>
              <a:rPr lang="tr-TR" dirty="0" smtClean="0"/>
              <a:t>tersine uygulanarak morfolojik açma işlemi yapılmış olur.</a:t>
            </a:r>
          </a:p>
          <a:p>
            <a:pPr marL="0" indent="0">
              <a:buNone/>
            </a:pPr>
            <a:r>
              <a:rPr lang="tr-TR" dirty="0" smtClean="0"/>
              <a:t>Daha sonra uzunluğu 21 olan bir çizgisel yapı elemanı</a:t>
            </a:r>
          </a:p>
          <a:p>
            <a:pPr marL="0" indent="0">
              <a:buNone/>
            </a:pPr>
            <a:r>
              <a:rPr lang="tr-TR" dirty="0" smtClean="0"/>
              <a:t>oluşturulur. Oluşturulan bu çizgisel yapı elemanı gri ölçekli</a:t>
            </a:r>
          </a:p>
          <a:p>
            <a:pPr marL="0" indent="0">
              <a:buNone/>
            </a:pPr>
            <a:r>
              <a:rPr lang="tr-TR" dirty="0" smtClean="0"/>
              <a:t>görüntünün tersine uygulanarak üst-şapka ve alt-şapka dönüşümleri tamamlanmış olur.</a:t>
            </a:r>
            <a:endParaRPr lang="tr-TR" dirty="0"/>
          </a:p>
        </p:txBody>
      </p:sp>
    </p:spTree>
    <p:extLst>
      <p:ext uri="{BB962C8B-B14F-4D97-AF65-F5344CB8AC3E}">
        <p14:creationId xmlns:p14="http://schemas.microsoft.com/office/powerpoint/2010/main" val="293397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4 Bulgular ve tartışma</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4.1 </a:t>
            </a:r>
            <a:r>
              <a:rPr lang="tr-TR" dirty="0" err="1" smtClean="0"/>
              <a:t>Bölütleme</a:t>
            </a:r>
            <a:r>
              <a:rPr lang="tr-TR" dirty="0" smtClean="0"/>
              <a:t> sonuçları</a:t>
            </a:r>
          </a:p>
          <a:p>
            <a:r>
              <a:rPr lang="tr-TR" dirty="0" smtClean="0"/>
              <a:t>Üç farklı </a:t>
            </a:r>
            <a:r>
              <a:rPr lang="tr-TR" dirty="0" err="1" smtClean="0"/>
              <a:t>eşikleme</a:t>
            </a:r>
            <a:r>
              <a:rPr lang="tr-TR" dirty="0" smtClean="0"/>
              <a:t> algoritması iyileştirilmiş </a:t>
            </a:r>
            <a:r>
              <a:rPr lang="tr-TR" dirty="0" err="1" smtClean="0"/>
              <a:t>fundus</a:t>
            </a:r>
            <a:r>
              <a:rPr lang="tr-TR" dirty="0"/>
              <a:t> </a:t>
            </a:r>
            <a:r>
              <a:rPr lang="tr-TR" dirty="0" smtClean="0"/>
              <a:t>görüntüleri üzerinde uygulanarak damar piksellerinin </a:t>
            </a:r>
            <a:r>
              <a:rPr lang="tr-TR" dirty="0" err="1" smtClean="0"/>
              <a:t>bölütlenmesi</a:t>
            </a:r>
            <a:r>
              <a:rPr lang="tr-TR" dirty="0" smtClean="0"/>
              <a:t> sağlanmıştır.</a:t>
            </a:r>
          </a:p>
          <a:p>
            <a:endParaRPr lang="tr-TR" dirty="0" smtClean="0"/>
          </a:p>
          <a:p>
            <a:r>
              <a:rPr lang="tr-TR" dirty="0" smtClean="0"/>
              <a:t>5 Sonuçlar</a:t>
            </a:r>
          </a:p>
          <a:p>
            <a:pPr marL="0" indent="0">
              <a:buNone/>
            </a:pPr>
            <a:r>
              <a:rPr lang="tr-TR" dirty="0" smtClean="0"/>
              <a:t>Bu makalede, paylaşıma açık olarak sunulan DRIVE veri seti üzerinde morfolojik işlemlere dayalı bir damar iyileştirme yöntemi kullanılmıştır. Damar iyileştirme aşamasından sonra Çoklu </a:t>
            </a:r>
            <a:r>
              <a:rPr lang="tr-TR" dirty="0" err="1" smtClean="0"/>
              <a:t>Eşikleme</a:t>
            </a:r>
            <a:r>
              <a:rPr lang="tr-TR" dirty="0" smtClean="0"/>
              <a:t>, Bulanık Mantık Tabanlı </a:t>
            </a:r>
            <a:r>
              <a:rPr lang="tr-TR" dirty="0" err="1" smtClean="0"/>
              <a:t>Eşikleme</a:t>
            </a:r>
            <a:r>
              <a:rPr lang="tr-TR" dirty="0" smtClean="0"/>
              <a:t> ve Maksimum </a:t>
            </a:r>
            <a:r>
              <a:rPr lang="tr-TR" dirty="0" err="1" smtClean="0"/>
              <a:t>Eşikleme</a:t>
            </a:r>
            <a:r>
              <a:rPr lang="tr-TR" dirty="0" smtClean="0"/>
              <a:t> yöntemleri kullanılarak damar </a:t>
            </a:r>
            <a:r>
              <a:rPr lang="tr-TR" dirty="0" err="1" smtClean="0"/>
              <a:t>bölütlemesi</a:t>
            </a:r>
            <a:r>
              <a:rPr lang="tr-TR" dirty="0" smtClean="0"/>
              <a:t> yapılmıştır.</a:t>
            </a:r>
            <a:endParaRPr lang="tr-TR" dirty="0"/>
          </a:p>
        </p:txBody>
      </p:sp>
    </p:spTree>
    <p:extLst>
      <p:ext uri="{BB962C8B-B14F-4D97-AF65-F5344CB8AC3E}">
        <p14:creationId xmlns:p14="http://schemas.microsoft.com/office/powerpoint/2010/main" val="186767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Kümeleme yöntemiyle fındık meyvesinin tespit ve sınıflandırılması</a:t>
            </a:r>
            <a:endParaRPr lang="tr-TR" dirty="0"/>
          </a:p>
        </p:txBody>
      </p:sp>
      <p:sp>
        <p:nvSpPr>
          <p:cNvPr id="3" name="İçerik Yer Tutucusu 2"/>
          <p:cNvSpPr>
            <a:spLocks noGrp="1"/>
          </p:cNvSpPr>
          <p:nvPr>
            <p:ph idx="1"/>
          </p:nvPr>
        </p:nvSpPr>
        <p:spPr/>
        <p:txBody>
          <a:bodyPr>
            <a:normAutofit fontScale="85000" lnSpcReduction="10000"/>
          </a:bodyPr>
          <a:lstStyle/>
          <a:p>
            <a:endParaRPr lang="tr-TR" dirty="0" smtClean="0"/>
          </a:p>
          <a:p>
            <a:r>
              <a:rPr lang="tr-TR" dirty="0" smtClean="0"/>
              <a:t>1. GİRİŞ</a:t>
            </a:r>
          </a:p>
          <a:p>
            <a:pPr marL="0" indent="0">
              <a:buNone/>
            </a:pPr>
            <a:r>
              <a:rPr lang="tr-TR" dirty="0" smtClean="0"/>
              <a:t>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dirty="0" err="1" smtClean="0"/>
              <a:t>veritabanına</a:t>
            </a:r>
            <a:r>
              <a:rPr lang="tr-TR" dirty="0"/>
              <a:t> </a:t>
            </a:r>
            <a:r>
              <a:rPr lang="tr-TR" dirty="0" smtClean="0"/>
              <a:t>aktarılmaktadır. Son aşamada ise bilgi </a:t>
            </a:r>
            <a:r>
              <a:rPr lang="tr-TR" dirty="0" err="1" smtClean="0"/>
              <a:t>veritabanı</a:t>
            </a:r>
            <a:r>
              <a:rPr lang="tr-TR" dirty="0"/>
              <a:t> </a:t>
            </a:r>
            <a:r>
              <a:rPr lang="tr-TR" dirty="0" smtClean="0"/>
              <a:t>kullanılarak nesnelerin sınıflandırılması gerçekleştirilmektedir.</a:t>
            </a:r>
          </a:p>
          <a:p>
            <a:endParaRPr lang="tr-TR" dirty="0"/>
          </a:p>
        </p:txBody>
      </p:sp>
    </p:spTree>
    <p:extLst>
      <p:ext uri="{BB962C8B-B14F-4D97-AF65-F5344CB8AC3E}">
        <p14:creationId xmlns:p14="http://schemas.microsoft.com/office/powerpoint/2010/main" val="3850058634"/>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1240</Words>
  <Application>Microsoft Office PowerPoint</Application>
  <PresentationFormat>Ekran Gösterisi (4:3)</PresentationFormat>
  <Paragraphs>108</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Ofis Teması</vt:lpstr>
      <vt:lpstr>GÖRÜNTÜ İŞLEME DERSİ</vt:lpstr>
      <vt:lpstr>Retina kan damarlarını çıkarmak için eşikleme temelli morfolojik bir yöntem</vt:lpstr>
      <vt:lpstr>MATERYAL VE METOT </vt:lpstr>
      <vt:lpstr>2.2 Eşikleme yöntemleri</vt:lpstr>
      <vt:lpstr>2.2.2 Maksimum entropi tabanlı eşikleme</vt:lpstr>
      <vt:lpstr>3 Kullanılan yöntem</vt:lpstr>
      <vt:lpstr>3.2 Morfolojik işlemler</vt:lpstr>
      <vt:lpstr>4 Bulgular ve tartışma</vt:lpstr>
      <vt:lpstr>Kümeleme yöntemiyle fındık meyvesinin tespit ve sınıflandırılması</vt:lpstr>
      <vt:lpstr> 2. ÖNERİLEN YÖNTEM</vt:lpstr>
      <vt:lpstr>PowerPoint Sunusu</vt:lpstr>
      <vt:lpstr> 2.2. Nesne bulma ve özellik çıkarımı işlemi aşaması </vt:lpstr>
      <vt:lpstr>2.3. Sınıflandırma işlemi aşamasına ait adımlar</vt:lpstr>
      <vt:lpstr>2.3.2. K-means kümeleme yöntemi</vt:lpstr>
      <vt:lpstr>3. DENEYSEL ÇALIŞMA</vt:lpstr>
      <vt:lpstr> 4. SONUÇLAR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DERSİ</dc:title>
  <dc:creator>Seher Rumeysa</dc:creator>
  <cp:lastModifiedBy>Seher Rumeysa</cp:lastModifiedBy>
  <cp:revision>5</cp:revision>
  <dcterms:created xsi:type="dcterms:W3CDTF">2022-12-14T16:29:08Z</dcterms:created>
  <dcterms:modified xsi:type="dcterms:W3CDTF">2022-12-14T17:49:06Z</dcterms:modified>
</cp:coreProperties>
</file>