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FA849080-EF7F-42D7-99BF-CA8F5026E827}">
          <p14:sldIdLst>
            <p14:sldId id="256"/>
            <p14:sldId id="257"/>
            <p14:sldId id="258"/>
            <p14:sldId id="259"/>
            <p14:sldId id="260"/>
            <p14:sldId id="261"/>
            <p14:sldId id="262"/>
            <p14:sldId id="263"/>
            <p14:sldId id="264"/>
            <p14:sldId id="265"/>
            <p14:sldId id="266"/>
            <p14:sldId id="26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Alt Başlı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Veri Yer Tutucusu 3"/>
          <p:cNvSpPr>
            <a:spLocks noGrp="1"/>
          </p:cNvSpPr>
          <p:nvPr>
            <p:ph type="dt" sz="half" idx="10"/>
          </p:nvPr>
        </p:nvSpPr>
        <p:spPr/>
        <p:txBody>
          <a:bodyPr/>
          <a:lstStyle/>
          <a:p>
            <a:fld id="{9E146A82-3B47-4430-930E-9961D7A99285}" type="datetimeFigureOut">
              <a:rPr lang="tr-TR" smtClean="0"/>
              <a:t>13.11.2022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27B673B-7528-4076-9AE2-0D699E160F3F}" type="slidenum">
              <a:rPr lang="tr-TR" smtClean="0"/>
              <a:t>‹#›</a:t>
            </a:fld>
            <a:endParaRPr lang="tr-TR"/>
          </a:p>
        </p:txBody>
      </p:sp>
    </p:spTree>
    <p:extLst>
      <p:ext uri="{BB962C8B-B14F-4D97-AF65-F5344CB8AC3E}">
        <p14:creationId xmlns:p14="http://schemas.microsoft.com/office/powerpoint/2010/main" val="2664726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9E146A82-3B47-4430-930E-9961D7A99285}" type="datetimeFigureOut">
              <a:rPr lang="tr-TR" smtClean="0"/>
              <a:t>13.11.2022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27B673B-7528-4076-9AE2-0D699E160F3F}" type="slidenum">
              <a:rPr lang="tr-TR" smtClean="0"/>
              <a:t>‹#›</a:t>
            </a:fld>
            <a:endParaRPr lang="tr-TR"/>
          </a:p>
        </p:txBody>
      </p:sp>
    </p:spTree>
    <p:extLst>
      <p:ext uri="{BB962C8B-B14F-4D97-AF65-F5344CB8AC3E}">
        <p14:creationId xmlns:p14="http://schemas.microsoft.com/office/powerpoint/2010/main" val="2047019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9E146A82-3B47-4430-930E-9961D7A99285}" type="datetimeFigureOut">
              <a:rPr lang="tr-TR" smtClean="0"/>
              <a:t>13.11.2022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27B673B-7528-4076-9AE2-0D699E160F3F}" type="slidenum">
              <a:rPr lang="tr-TR" smtClean="0"/>
              <a:t>‹#›</a:t>
            </a:fld>
            <a:endParaRPr lang="tr-TR"/>
          </a:p>
        </p:txBody>
      </p:sp>
    </p:spTree>
    <p:extLst>
      <p:ext uri="{BB962C8B-B14F-4D97-AF65-F5344CB8AC3E}">
        <p14:creationId xmlns:p14="http://schemas.microsoft.com/office/powerpoint/2010/main" val="3463772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9E146A82-3B47-4430-930E-9961D7A99285}" type="datetimeFigureOut">
              <a:rPr lang="tr-TR" smtClean="0"/>
              <a:t>13.11.2022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27B673B-7528-4076-9AE2-0D699E160F3F}" type="slidenum">
              <a:rPr lang="tr-TR" smtClean="0"/>
              <a:t>‹#›</a:t>
            </a:fld>
            <a:endParaRPr lang="tr-TR"/>
          </a:p>
        </p:txBody>
      </p:sp>
    </p:spTree>
    <p:extLst>
      <p:ext uri="{BB962C8B-B14F-4D97-AF65-F5344CB8AC3E}">
        <p14:creationId xmlns:p14="http://schemas.microsoft.com/office/powerpoint/2010/main" val="2360833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Metin Yer Tutucus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p>
            <a:fld id="{9E146A82-3B47-4430-930E-9961D7A99285}" type="datetimeFigureOut">
              <a:rPr lang="tr-TR" smtClean="0"/>
              <a:t>13.11.2022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27B673B-7528-4076-9AE2-0D699E160F3F}" type="slidenum">
              <a:rPr lang="tr-TR" smtClean="0"/>
              <a:t>‹#›</a:t>
            </a:fld>
            <a:endParaRPr lang="tr-TR"/>
          </a:p>
        </p:txBody>
      </p:sp>
    </p:spTree>
    <p:extLst>
      <p:ext uri="{BB962C8B-B14F-4D97-AF65-F5344CB8AC3E}">
        <p14:creationId xmlns:p14="http://schemas.microsoft.com/office/powerpoint/2010/main" val="987449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9E146A82-3B47-4430-930E-9961D7A99285}" type="datetimeFigureOut">
              <a:rPr lang="tr-TR" smtClean="0"/>
              <a:t>13.11.2022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827B673B-7528-4076-9AE2-0D699E160F3F}" type="slidenum">
              <a:rPr lang="tr-TR" smtClean="0"/>
              <a:t>‹#›</a:t>
            </a:fld>
            <a:endParaRPr lang="tr-TR"/>
          </a:p>
        </p:txBody>
      </p:sp>
    </p:spTree>
    <p:extLst>
      <p:ext uri="{BB962C8B-B14F-4D97-AF65-F5344CB8AC3E}">
        <p14:creationId xmlns:p14="http://schemas.microsoft.com/office/powerpoint/2010/main" val="3366966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a:defRPr/>
            </a:lvl1pPr>
          </a:lstStyle>
          <a:p>
            <a:r>
              <a:rPr lang="tr-TR" smtClean="0"/>
              <a:t>Asıl başlık stili için tıklatın</a:t>
            </a:r>
            <a:endParaRPr lang="tr-TR"/>
          </a:p>
        </p:txBody>
      </p:sp>
      <p:sp>
        <p:nvSpPr>
          <p:cNvPr id="3" name="Metin Yer Tutucus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9E146A82-3B47-4430-930E-9961D7A99285}" type="datetimeFigureOut">
              <a:rPr lang="tr-TR" smtClean="0"/>
              <a:t>13.11.2022</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827B673B-7528-4076-9AE2-0D699E160F3F}" type="slidenum">
              <a:rPr lang="tr-TR" smtClean="0"/>
              <a:t>‹#›</a:t>
            </a:fld>
            <a:endParaRPr lang="tr-TR"/>
          </a:p>
        </p:txBody>
      </p:sp>
    </p:spTree>
    <p:extLst>
      <p:ext uri="{BB962C8B-B14F-4D97-AF65-F5344CB8AC3E}">
        <p14:creationId xmlns:p14="http://schemas.microsoft.com/office/powerpoint/2010/main" val="3735953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9E146A82-3B47-4430-930E-9961D7A99285}" type="datetimeFigureOut">
              <a:rPr lang="tr-TR" smtClean="0"/>
              <a:t>13.11.2022</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827B673B-7528-4076-9AE2-0D699E160F3F}" type="slidenum">
              <a:rPr lang="tr-TR" smtClean="0"/>
              <a:t>‹#›</a:t>
            </a:fld>
            <a:endParaRPr lang="tr-TR"/>
          </a:p>
        </p:txBody>
      </p:sp>
    </p:spTree>
    <p:extLst>
      <p:ext uri="{BB962C8B-B14F-4D97-AF65-F5344CB8AC3E}">
        <p14:creationId xmlns:p14="http://schemas.microsoft.com/office/powerpoint/2010/main" val="2114498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9E146A82-3B47-4430-930E-9961D7A99285}" type="datetimeFigureOut">
              <a:rPr lang="tr-TR" smtClean="0"/>
              <a:t>13.11.2022</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827B673B-7528-4076-9AE2-0D699E160F3F}" type="slidenum">
              <a:rPr lang="tr-TR" smtClean="0"/>
              <a:t>‹#›</a:t>
            </a:fld>
            <a:endParaRPr lang="tr-TR"/>
          </a:p>
        </p:txBody>
      </p:sp>
    </p:spTree>
    <p:extLst>
      <p:ext uri="{BB962C8B-B14F-4D97-AF65-F5344CB8AC3E}">
        <p14:creationId xmlns:p14="http://schemas.microsoft.com/office/powerpoint/2010/main" val="1012870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İçerik Yer Tutucus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9E146A82-3B47-4430-930E-9961D7A99285}" type="datetimeFigureOut">
              <a:rPr lang="tr-TR" smtClean="0"/>
              <a:t>13.11.2022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827B673B-7528-4076-9AE2-0D699E160F3F}" type="slidenum">
              <a:rPr lang="tr-TR" smtClean="0"/>
              <a:t>‹#›</a:t>
            </a:fld>
            <a:endParaRPr lang="tr-TR"/>
          </a:p>
        </p:txBody>
      </p:sp>
    </p:spTree>
    <p:extLst>
      <p:ext uri="{BB962C8B-B14F-4D97-AF65-F5344CB8AC3E}">
        <p14:creationId xmlns:p14="http://schemas.microsoft.com/office/powerpoint/2010/main" val="3814192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Resim Yer Tutucus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9E146A82-3B47-4430-930E-9961D7A99285}" type="datetimeFigureOut">
              <a:rPr lang="tr-TR" smtClean="0"/>
              <a:t>13.11.2022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827B673B-7528-4076-9AE2-0D699E160F3F}" type="slidenum">
              <a:rPr lang="tr-TR" smtClean="0"/>
              <a:t>‹#›</a:t>
            </a:fld>
            <a:endParaRPr lang="tr-TR"/>
          </a:p>
        </p:txBody>
      </p:sp>
    </p:spTree>
    <p:extLst>
      <p:ext uri="{BB962C8B-B14F-4D97-AF65-F5344CB8AC3E}">
        <p14:creationId xmlns:p14="http://schemas.microsoft.com/office/powerpoint/2010/main" val="1803002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146A82-3B47-4430-930E-9961D7A99285}" type="datetimeFigureOut">
              <a:rPr lang="tr-TR" smtClean="0"/>
              <a:t>13.11.2022</a:t>
            </a:fld>
            <a:endParaRPr lang="tr-TR"/>
          </a:p>
        </p:txBody>
      </p:sp>
      <p:sp>
        <p:nvSpPr>
          <p:cNvPr id="5" name="Altbilgi Yer Tutucusu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7B673B-7528-4076-9AE2-0D699E160F3F}" type="slidenum">
              <a:rPr lang="tr-TR" smtClean="0"/>
              <a:t>‹#›</a:t>
            </a:fld>
            <a:endParaRPr lang="tr-TR"/>
          </a:p>
        </p:txBody>
      </p:sp>
    </p:spTree>
    <p:extLst>
      <p:ext uri="{BB962C8B-B14F-4D97-AF65-F5344CB8AC3E}">
        <p14:creationId xmlns:p14="http://schemas.microsoft.com/office/powerpoint/2010/main" val="8503214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a:lstStyle/>
          <a:p>
            <a:r>
              <a:rPr lang="tr-TR" dirty="0" smtClean="0"/>
              <a:t>GÖRÜNTÜ İŞLEME DERSİ</a:t>
            </a:r>
            <a:endParaRPr lang="tr-TR" dirty="0"/>
          </a:p>
        </p:txBody>
      </p:sp>
      <p:sp>
        <p:nvSpPr>
          <p:cNvPr id="3" name="Alt Başlık 2"/>
          <p:cNvSpPr>
            <a:spLocks noGrp="1"/>
          </p:cNvSpPr>
          <p:nvPr>
            <p:ph type="subTitle" idx="1"/>
          </p:nvPr>
        </p:nvSpPr>
        <p:spPr/>
        <p:txBody>
          <a:bodyPr>
            <a:normAutofit fontScale="92500" lnSpcReduction="20000"/>
          </a:bodyPr>
          <a:lstStyle/>
          <a:p>
            <a:r>
              <a:rPr lang="tr-TR" dirty="0" smtClean="0"/>
              <a:t>Görüntü İşleme Yöntemleri Kullanılarak Kiraz Meyvesinin Sınıflandırılması.                    </a:t>
            </a:r>
          </a:p>
          <a:p>
            <a:r>
              <a:rPr lang="tr-TR" dirty="0"/>
              <a:t> </a:t>
            </a:r>
            <a:r>
              <a:rPr lang="tr-TR" dirty="0" smtClean="0"/>
              <a:t>                             Seher </a:t>
            </a:r>
            <a:r>
              <a:rPr lang="tr-TR" dirty="0" err="1" smtClean="0"/>
              <a:t>Rumeysa</a:t>
            </a:r>
            <a:r>
              <a:rPr lang="tr-TR" dirty="0" smtClean="0"/>
              <a:t> Yetkin</a:t>
            </a:r>
          </a:p>
          <a:p>
            <a:r>
              <a:rPr lang="tr-TR" dirty="0" smtClean="0"/>
              <a:t>                              02200201035</a:t>
            </a:r>
          </a:p>
        </p:txBody>
      </p:sp>
    </p:spTree>
    <p:extLst>
      <p:ext uri="{BB962C8B-B14F-4D97-AF65-F5344CB8AC3E}">
        <p14:creationId xmlns:p14="http://schemas.microsoft.com/office/powerpoint/2010/main" val="1772835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smtClean="0"/>
              <a:t>Resmin siyah beyaz piksellere dönüştürülmesi</a:t>
            </a:r>
            <a:endParaRPr lang="tr-TR" sz="3200" dirty="0"/>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3688" y="1268760"/>
            <a:ext cx="4567761" cy="2376264"/>
          </a:xfrm>
        </p:spPr>
      </p:pic>
      <p:pic>
        <p:nvPicPr>
          <p:cNvPr id="7" name="Resim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7704" y="3852268"/>
            <a:ext cx="4464496" cy="2601068"/>
          </a:xfrm>
          <a:prstGeom prst="rect">
            <a:avLst/>
          </a:prstGeom>
        </p:spPr>
      </p:pic>
    </p:spTree>
    <p:extLst>
      <p:ext uri="{BB962C8B-B14F-4D97-AF65-F5344CB8AC3E}">
        <p14:creationId xmlns:p14="http://schemas.microsoft.com/office/powerpoint/2010/main" val="1136402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4638"/>
            <a:ext cx="8229600" cy="922114"/>
          </a:xfrm>
        </p:spPr>
        <p:txBody>
          <a:bodyPr>
            <a:normAutofit fontScale="90000"/>
          </a:bodyPr>
          <a:lstStyle/>
          <a:p>
            <a:r>
              <a:rPr lang="tr-TR" dirty="0" smtClean="0"/>
              <a:t/>
            </a:r>
            <a:br>
              <a:rPr lang="tr-TR" dirty="0" smtClean="0"/>
            </a:br>
            <a:r>
              <a:rPr lang="tr-TR" dirty="0" smtClean="0"/>
              <a:t>3. Araştırma Sonuçları ve Tartışma</a:t>
            </a:r>
            <a:endParaRPr lang="tr-TR" dirty="0"/>
          </a:p>
        </p:txBody>
      </p:sp>
      <p:sp>
        <p:nvSpPr>
          <p:cNvPr id="3" name="İçerik Yer Tutucusu 2"/>
          <p:cNvSpPr>
            <a:spLocks noGrp="1"/>
          </p:cNvSpPr>
          <p:nvPr>
            <p:ph idx="1"/>
          </p:nvPr>
        </p:nvSpPr>
        <p:spPr/>
        <p:txBody>
          <a:bodyPr>
            <a:normAutofit fontScale="85000" lnSpcReduction="10000"/>
          </a:bodyPr>
          <a:lstStyle/>
          <a:p>
            <a:r>
              <a:rPr lang="tr-TR" dirty="0" smtClean="0"/>
              <a:t>Sınırları belirlenen kirazlar belirli işlemlerden geçirildikten sonra kirazlara ait alan bilgileri hesaplanmıştır. Hesaplanan alan verileri belirlenen boyut standartlarına göre değerlendirilmiş ve değerlendirme sonucunda kirazlar boyutlarına göre sınıflandırılmıştır. </a:t>
            </a:r>
          </a:p>
          <a:p>
            <a:r>
              <a:rPr lang="tr-TR" dirty="0" smtClean="0"/>
              <a:t>Yapılan çalışmada kirazlar üst üste gelmeden ayrık olarak resimlenmiştir. Bu sayede sınıflandırma başarısı %100 olarak gerçekleşmiştir. Ancak kirazların üst üste gelmesi durumunda sınıflandırma başarısının düşeceği değerlendirilmektedir.</a:t>
            </a:r>
          </a:p>
          <a:p>
            <a:endParaRPr lang="tr-TR" dirty="0" smtClean="0"/>
          </a:p>
          <a:p>
            <a:endParaRPr lang="tr-TR" dirty="0"/>
          </a:p>
        </p:txBody>
      </p:sp>
    </p:spTree>
    <p:extLst>
      <p:ext uri="{BB962C8B-B14F-4D97-AF65-F5344CB8AC3E}">
        <p14:creationId xmlns:p14="http://schemas.microsoft.com/office/powerpoint/2010/main" val="3012954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395536" y="188640"/>
            <a:ext cx="8229600" cy="706090"/>
          </a:xfrm>
        </p:spPr>
        <p:txBody>
          <a:bodyPr>
            <a:normAutofit fontScale="90000"/>
          </a:bodyPr>
          <a:lstStyle/>
          <a:p>
            <a:r>
              <a:rPr lang="tr-TR" dirty="0" smtClean="0"/>
              <a:t/>
            </a:r>
            <a:br>
              <a:rPr lang="tr-TR" dirty="0" smtClean="0"/>
            </a:br>
            <a:r>
              <a:rPr lang="tr-TR" dirty="0" smtClean="0"/>
              <a:t>4. Sonuç</a:t>
            </a:r>
            <a:endParaRPr lang="tr-TR" dirty="0"/>
          </a:p>
        </p:txBody>
      </p:sp>
      <p:sp>
        <p:nvSpPr>
          <p:cNvPr id="3" name="İçerik Yer Tutucusu 2"/>
          <p:cNvSpPr>
            <a:spLocks noGrp="1"/>
          </p:cNvSpPr>
          <p:nvPr>
            <p:ph idx="1"/>
          </p:nvPr>
        </p:nvSpPr>
        <p:spPr>
          <a:xfrm>
            <a:off x="457200" y="1124744"/>
            <a:ext cx="8229600" cy="5328592"/>
          </a:xfrm>
        </p:spPr>
        <p:txBody>
          <a:bodyPr>
            <a:normAutofit fontScale="77500" lnSpcReduction="20000"/>
          </a:bodyPr>
          <a:lstStyle/>
          <a:p>
            <a:r>
              <a:rPr lang="tr-TR" dirty="0" smtClean="0"/>
              <a:t>Yapılan çalışmada, Ülkemizde yaygın olarak yetiştirilen ve en önemli ihracat ürünlerinden birisi olan kiraz meyvesinin klasik sınıflandırma yöntemleri yerine görüntü işleme teknikleri ile sınıflandırılması sağlanmıştır. Bu sayede önemli ihracat ürünlerinden biri olan kiraz meyvesinin uluslararası standartlara uygun olarak tasnif edilmesi sağlanacak ve ülke ekonomisine katkısı daha da arttırılacaktır. </a:t>
            </a:r>
          </a:p>
          <a:p>
            <a:r>
              <a:rPr lang="tr-TR" dirty="0" smtClean="0"/>
              <a:t>Yapılan çalışmada kiraz meyvesinin referans boyut değerleri isteğe göre değiştirilerek farklı boyutlarda sınıflama işlemleri de gerçekleştirilebilmektedir. Ayrıca kiraz meyvesinin sınıflandırılması için uygulanan algoritma ve filtreleme yöntemleri farklı meyvelerin sınıflandırılmasında da kullanılabilmektedir. Bu amaçla farklı meyvelere ait boyut bilgileri sisteme girilerek farklı meyvelerinde sınıflandırılması sağlanabilmektedir.</a:t>
            </a:r>
            <a:endParaRPr lang="tr-TR" dirty="0"/>
          </a:p>
        </p:txBody>
      </p:sp>
    </p:spTree>
    <p:extLst>
      <p:ext uri="{BB962C8B-B14F-4D97-AF65-F5344CB8AC3E}">
        <p14:creationId xmlns:p14="http://schemas.microsoft.com/office/powerpoint/2010/main" val="3930511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1. Giriş</a:t>
            </a:r>
            <a:endParaRPr lang="tr-TR" dirty="0"/>
          </a:p>
        </p:txBody>
      </p:sp>
      <p:sp>
        <p:nvSpPr>
          <p:cNvPr id="3" name="İçerik Yer Tutucusu 2"/>
          <p:cNvSpPr>
            <a:spLocks noGrp="1"/>
          </p:cNvSpPr>
          <p:nvPr>
            <p:ph idx="1"/>
          </p:nvPr>
        </p:nvSpPr>
        <p:spPr/>
        <p:txBody>
          <a:bodyPr>
            <a:normAutofit fontScale="92500" lnSpcReduction="20000"/>
          </a:bodyPr>
          <a:lstStyle/>
          <a:p>
            <a:r>
              <a:rPr lang="tr-TR" dirty="0" smtClean="0"/>
              <a:t>Kiraz, gülgiller familyasındandır. Dünyada 1500 civarında kiraz çeşidi vardır. Dünyada kiraz üretiminin yapıldığı önemli ülkelerin başında yaklaşık 500 bin ton üretimle Türkiye gelmektedir. Türkiye’yi ABD, İran, Çin, İtalya, Özbekistan, İspanya, Şili, Romanya ve Ukrayna takip etmektedir.</a:t>
            </a:r>
          </a:p>
          <a:p>
            <a:pPr algn="just"/>
            <a:r>
              <a:rPr lang="tr-TR" dirty="0" smtClean="0"/>
              <a:t>Dünyadaki kiraz üretiminin ise %20’ si Türkiye de gerçekleşmektedir. Ayrıca dünya kiraz üretiminde ilk 6 ülke arasında Türkiye’nin üretimdeki payı %35’tir.</a:t>
            </a:r>
            <a:endParaRPr lang="tr-TR" dirty="0"/>
          </a:p>
        </p:txBody>
      </p:sp>
    </p:spTree>
    <p:extLst>
      <p:ext uri="{BB962C8B-B14F-4D97-AF65-F5344CB8AC3E}">
        <p14:creationId xmlns:p14="http://schemas.microsoft.com/office/powerpoint/2010/main" val="174975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4638"/>
            <a:ext cx="8229600" cy="490066"/>
          </a:xfrm>
        </p:spPr>
        <p:txBody>
          <a:bodyPr>
            <a:normAutofit fontScale="90000"/>
          </a:bodyPr>
          <a:lstStyle/>
          <a:p>
            <a:pPr algn="l"/>
            <a:r>
              <a:rPr lang="tr-TR" dirty="0" smtClean="0"/>
              <a:t>Giriş</a:t>
            </a:r>
            <a:endParaRPr lang="tr-TR" dirty="0"/>
          </a:p>
        </p:txBody>
      </p:sp>
      <p:sp>
        <p:nvSpPr>
          <p:cNvPr id="3" name="İçerik Yer Tutucusu 2"/>
          <p:cNvSpPr>
            <a:spLocks noGrp="1"/>
          </p:cNvSpPr>
          <p:nvPr>
            <p:ph idx="1"/>
          </p:nvPr>
        </p:nvSpPr>
        <p:spPr>
          <a:xfrm>
            <a:off x="457200" y="1052736"/>
            <a:ext cx="8229600" cy="5073427"/>
          </a:xfrm>
        </p:spPr>
        <p:txBody>
          <a:bodyPr>
            <a:normAutofit fontScale="77500" lnSpcReduction="20000"/>
          </a:bodyPr>
          <a:lstStyle/>
          <a:p>
            <a:r>
              <a:rPr lang="tr-TR" dirty="0" smtClean="0"/>
              <a:t>Dünya meyve ticaretinde belirli standartlara göre sınıflandırılmış kaliteli ürünler tercih edilmektedir. </a:t>
            </a:r>
          </a:p>
          <a:p>
            <a:r>
              <a:rPr lang="tr-TR" dirty="0" smtClean="0"/>
              <a:t>Sınıflandırma işlemi insanlar ve makinalar ile gerçekleştirilebilmektedir ancak ürünlerdeki şekilsel farklılıklar ve insanlardan kaynaklanan hatalar nedeniyle verimli bir sınıflandırma yapılamamaktadır. Bu nedenle ölçümler sırasında görüntü işleme tekniklerinin tarım sektöründe önemli bir yeri vardır. Bazı görüntü işleme donanımlarında kullanılan ışık kaynakları UR, NIR, IR gibi </a:t>
            </a:r>
            <a:r>
              <a:rPr lang="tr-TR" dirty="0" err="1" smtClean="0"/>
              <a:t>infarred</a:t>
            </a:r>
            <a:r>
              <a:rPr lang="tr-TR" dirty="0" smtClean="0"/>
              <a:t> ve </a:t>
            </a:r>
            <a:r>
              <a:rPr lang="tr-TR" dirty="0" err="1" smtClean="0"/>
              <a:t>ultraviole</a:t>
            </a:r>
            <a:r>
              <a:rPr lang="tr-TR" dirty="0" smtClean="0"/>
              <a:t> ışınlardır.</a:t>
            </a:r>
          </a:p>
          <a:p>
            <a:r>
              <a:rPr lang="tr-TR" dirty="0" smtClean="0"/>
              <a:t>Yapılan çalışmada, ülkemizde yaygın olarak yetiştirilen ve önemli ihracat ürünlerinden biri olan kiraz meyvesinin, </a:t>
            </a:r>
            <a:r>
              <a:rPr lang="tr-TR" dirty="0" err="1" smtClean="0"/>
              <a:t>Matlab</a:t>
            </a:r>
            <a:r>
              <a:rPr lang="tr-TR" dirty="0"/>
              <a:t> </a:t>
            </a:r>
            <a:r>
              <a:rPr lang="tr-TR" dirty="0" smtClean="0"/>
              <a:t>R2013a programı kullanılarak büyüklüklerine göre sınıflandırılması amaçlanmıştır.</a:t>
            </a:r>
          </a:p>
          <a:p>
            <a:endParaRPr lang="tr-TR" dirty="0"/>
          </a:p>
        </p:txBody>
      </p:sp>
    </p:spTree>
    <p:extLst>
      <p:ext uri="{BB962C8B-B14F-4D97-AF65-F5344CB8AC3E}">
        <p14:creationId xmlns:p14="http://schemas.microsoft.com/office/powerpoint/2010/main" val="255312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4"/>
          <p:cNvSpPr>
            <a:spLocks noGrp="1"/>
          </p:cNvSpPr>
          <p:nvPr>
            <p:ph type="title"/>
          </p:nvPr>
        </p:nvSpPr>
        <p:spPr/>
        <p:txBody>
          <a:bodyPr/>
          <a:lstStyle/>
          <a:p>
            <a:r>
              <a:rPr lang="tr-TR" dirty="0" smtClean="0"/>
              <a:t>2. Materyal ve Metot</a:t>
            </a:r>
            <a:endParaRPr lang="tr-TR" dirty="0"/>
          </a:p>
        </p:txBody>
      </p:sp>
      <p:sp>
        <p:nvSpPr>
          <p:cNvPr id="6" name="İçerik Yer Tutucusu 5"/>
          <p:cNvSpPr>
            <a:spLocks noGrp="1"/>
          </p:cNvSpPr>
          <p:nvPr>
            <p:ph idx="1"/>
          </p:nvPr>
        </p:nvSpPr>
        <p:spPr/>
        <p:txBody>
          <a:bodyPr>
            <a:normAutofit lnSpcReduction="10000"/>
          </a:bodyPr>
          <a:lstStyle/>
          <a:p>
            <a:r>
              <a:rPr lang="tr-TR" dirty="0" smtClean="0"/>
              <a:t>2.1. Kiraz Meyvesi</a:t>
            </a:r>
          </a:p>
          <a:p>
            <a:r>
              <a:rPr lang="tr-TR" dirty="0" smtClean="0"/>
              <a:t>Latince ismi 'Prunus </a:t>
            </a:r>
            <a:r>
              <a:rPr lang="tr-TR" dirty="0" err="1" smtClean="0"/>
              <a:t>avium</a:t>
            </a:r>
            <a:r>
              <a:rPr lang="tr-TR" dirty="0" smtClean="0"/>
              <a:t>' olan kiraz ağacı, Gülgiller (</a:t>
            </a:r>
            <a:r>
              <a:rPr lang="tr-TR" dirty="0" err="1" smtClean="0"/>
              <a:t>Rosaceae</a:t>
            </a:r>
            <a:r>
              <a:rPr lang="tr-TR" dirty="0" smtClean="0"/>
              <a:t>) familyasının bir üyesidir. Dünyada 1500 civarında çeşidi olan kiraz, tatlı aromalı, sulu ve sert çekirdekli bir meyve türüdür. Kiraz; kalsiyum, çinko, potasyum, </a:t>
            </a:r>
            <a:r>
              <a:rPr lang="tr-TR" dirty="0" err="1" smtClean="0"/>
              <a:t>karotenoidler</a:t>
            </a:r>
            <a:r>
              <a:rPr lang="tr-TR" dirty="0" smtClean="0"/>
              <a:t>, lif, ve C vitamini, demir, </a:t>
            </a:r>
            <a:r>
              <a:rPr lang="tr-TR" dirty="0" err="1" smtClean="0"/>
              <a:t>tiamin</a:t>
            </a:r>
            <a:r>
              <a:rPr lang="tr-TR" dirty="0" smtClean="0"/>
              <a:t>, </a:t>
            </a:r>
            <a:r>
              <a:rPr lang="tr-TR" dirty="0" err="1" smtClean="0"/>
              <a:t>riboflavin</a:t>
            </a:r>
            <a:r>
              <a:rPr lang="tr-TR" dirty="0" smtClean="0"/>
              <a:t>, </a:t>
            </a:r>
            <a:r>
              <a:rPr lang="tr-TR" dirty="0" err="1" smtClean="0"/>
              <a:t>niasin</a:t>
            </a:r>
            <a:r>
              <a:rPr lang="tr-TR" dirty="0" smtClean="0"/>
              <a:t>, magnezyum, E ve B6 vitaminleri bakımından zengin bir meyvedir.</a:t>
            </a:r>
          </a:p>
          <a:p>
            <a:endParaRPr lang="tr-TR" dirty="0"/>
          </a:p>
        </p:txBody>
      </p:sp>
    </p:spTree>
    <p:extLst>
      <p:ext uri="{BB962C8B-B14F-4D97-AF65-F5344CB8AC3E}">
        <p14:creationId xmlns:p14="http://schemas.microsoft.com/office/powerpoint/2010/main" val="3090203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4"/>
          <p:cNvSpPr>
            <a:spLocks noGrp="1"/>
          </p:cNvSpPr>
          <p:nvPr>
            <p:ph type="title"/>
          </p:nvPr>
        </p:nvSpPr>
        <p:spPr>
          <a:xfrm>
            <a:off x="457200" y="274638"/>
            <a:ext cx="8229600" cy="922114"/>
          </a:xfrm>
        </p:spPr>
        <p:txBody>
          <a:bodyPr/>
          <a:lstStyle/>
          <a:p>
            <a:pPr algn="l"/>
            <a:r>
              <a:rPr lang="tr-TR" dirty="0" smtClean="0"/>
              <a:t>2.2. Görüntü İşleme</a:t>
            </a:r>
            <a:endParaRPr lang="tr-TR" dirty="0"/>
          </a:p>
        </p:txBody>
      </p:sp>
      <p:sp>
        <p:nvSpPr>
          <p:cNvPr id="6" name="İçerik Yer Tutucusu 5"/>
          <p:cNvSpPr>
            <a:spLocks noGrp="1"/>
          </p:cNvSpPr>
          <p:nvPr>
            <p:ph idx="1"/>
          </p:nvPr>
        </p:nvSpPr>
        <p:spPr>
          <a:xfrm>
            <a:off x="457200" y="1124744"/>
            <a:ext cx="8229600" cy="5472608"/>
          </a:xfrm>
        </p:spPr>
        <p:txBody>
          <a:bodyPr/>
          <a:lstStyle/>
          <a:p>
            <a:r>
              <a:rPr lang="tr-TR" dirty="0" smtClean="0"/>
              <a:t>Görüntü işleme, görüntüyü dijital form haline getirerek spesifik görüntü elde etmek yada </a:t>
            </a:r>
            <a:r>
              <a:rPr lang="tr-TR" dirty="0" err="1" smtClean="0"/>
              <a:t>yazılımsal</a:t>
            </a:r>
            <a:r>
              <a:rPr lang="tr-TR" dirty="0" smtClean="0"/>
              <a:t> olarak görüntü üzerinde istenilen sonucu elde etmek için kullanılan bir yöntemdir.</a:t>
            </a:r>
          </a:p>
          <a:p>
            <a:r>
              <a:rPr lang="tr-TR" dirty="0" smtClean="0"/>
              <a:t>Görüntü işlemeyi matrisler üzerinde yapılan işlemler bütünü şeklinde de tanımlayabiliriz.</a:t>
            </a:r>
          </a:p>
          <a:p>
            <a:endParaRPr lang="tr-TR" dirty="0"/>
          </a:p>
        </p:txBody>
      </p:sp>
      <p:pic>
        <p:nvPicPr>
          <p:cNvPr id="2" name="Resi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712" y="4725144"/>
            <a:ext cx="4801016" cy="1813717"/>
          </a:xfrm>
          <a:prstGeom prst="rect">
            <a:avLst/>
          </a:prstGeom>
        </p:spPr>
      </p:pic>
    </p:spTree>
    <p:extLst>
      <p:ext uri="{BB962C8B-B14F-4D97-AF65-F5344CB8AC3E}">
        <p14:creationId xmlns:p14="http://schemas.microsoft.com/office/powerpoint/2010/main" val="3090203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l"/>
            <a:r>
              <a:rPr lang="tr-TR" dirty="0" smtClean="0"/>
              <a:t>2.3. Uygulama</a:t>
            </a:r>
            <a:endParaRPr lang="tr-TR" dirty="0"/>
          </a:p>
        </p:txBody>
      </p:sp>
      <p:sp>
        <p:nvSpPr>
          <p:cNvPr id="3" name="İçerik Yer Tutucusu 2"/>
          <p:cNvSpPr>
            <a:spLocks noGrp="1"/>
          </p:cNvSpPr>
          <p:nvPr>
            <p:ph idx="1"/>
          </p:nvPr>
        </p:nvSpPr>
        <p:spPr>
          <a:xfrm>
            <a:off x="467544" y="1340768"/>
            <a:ext cx="8229600" cy="4929411"/>
          </a:xfrm>
        </p:spPr>
        <p:txBody>
          <a:bodyPr>
            <a:normAutofit/>
          </a:bodyPr>
          <a:lstStyle/>
          <a:p>
            <a:r>
              <a:rPr lang="tr-TR" dirty="0" smtClean="0"/>
              <a:t>Yapılan çalışmada ülkemizde yaygın olarak yetiştirilen kiraz meyvesi ele alınmıştır. Kirazların görüntü işleme yöntemi ile sınıflandırılması için </a:t>
            </a:r>
            <a:r>
              <a:rPr lang="tr-TR" dirty="0" err="1" smtClean="0"/>
              <a:t>Matlab</a:t>
            </a:r>
            <a:r>
              <a:rPr lang="tr-TR" dirty="0" smtClean="0"/>
              <a:t> R2013a programı kullanılmıştır. Sınıflandırma işlemi yapılacak kirazlar Türk Standardı Tasarısı 793’de belirlenen veriler ve diğer kaynaklardan elde edilen boyut standartlarına göre sınıflandırılmıştır.</a:t>
            </a:r>
          </a:p>
          <a:p>
            <a:endParaRPr lang="tr-TR" dirty="0"/>
          </a:p>
        </p:txBody>
      </p:sp>
    </p:spTree>
    <p:extLst>
      <p:ext uri="{BB962C8B-B14F-4D97-AF65-F5344CB8AC3E}">
        <p14:creationId xmlns:p14="http://schemas.microsoft.com/office/powerpoint/2010/main" val="2830506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Başlık 13"/>
          <p:cNvSpPr>
            <a:spLocks noGrp="1"/>
          </p:cNvSpPr>
          <p:nvPr>
            <p:ph type="title"/>
          </p:nvPr>
        </p:nvSpPr>
        <p:spPr>
          <a:xfrm>
            <a:off x="467544" y="4797152"/>
            <a:ext cx="8229600" cy="1143000"/>
          </a:xfrm>
        </p:spPr>
        <p:txBody>
          <a:bodyPr>
            <a:normAutofit/>
          </a:bodyPr>
          <a:lstStyle/>
          <a:p>
            <a:r>
              <a:rPr lang="tr-TR" sz="3200" dirty="0" smtClean="0"/>
              <a:t>Kirazların boyutlarına göre sınıflandırılması</a:t>
            </a:r>
            <a:endParaRPr lang="tr-TR" sz="3200" dirty="0"/>
          </a:p>
        </p:txBody>
      </p:sp>
      <p:pic>
        <p:nvPicPr>
          <p:cNvPr id="16" name="İçerik Yer Tutucusu 1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544" y="980728"/>
            <a:ext cx="8280920" cy="3936398"/>
          </a:xfrm>
        </p:spPr>
      </p:pic>
    </p:spTree>
    <p:extLst>
      <p:ext uri="{BB962C8B-B14F-4D97-AF65-F5344CB8AC3E}">
        <p14:creationId xmlns:p14="http://schemas.microsoft.com/office/powerpoint/2010/main" val="4148291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4294967295"/>
          </p:nvPr>
        </p:nvSpPr>
        <p:spPr>
          <a:xfrm>
            <a:off x="0" y="765175"/>
            <a:ext cx="8362950" cy="5976938"/>
          </a:xfrm>
        </p:spPr>
        <p:txBody>
          <a:bodyPr>
            <a:normAutofit/>
          </a:bodyPr>
          <a:lstStyle/>
          <a:p>
            <a:r>
              <a:rPr lang="tr-TR" dirty="0" smtClean="0"/>
              <a:t>İşlenmiş olarak sisteme yüklenen resim siyah- beyaz piksellere dönüştürülmektedir. Resmin siyah-beyaz piksellere yani </a:t>
            </a:r>
            <a:r>
              <a:rPr lang="tr-TR" dirty="0" err="1" smtClean="0"/>
              <a:t>binary</a:t>
            </a:r>
            <a:r>
              <a:rPr lang="tr-TR" dirty="0"/>
              <a:t> </a:t>
            </a:r>
            <a:r>
              <a:rPr lang="tr-TR" dirty="0" smtClean="0"/>
              <a:t>moda dönüştürülmesi iki aşamada gerçekleşmektedir. İlk aşamada resmin arka planı beyaza kirazlar ise siyaha dönüştürülmektedir.</a:t>
            </a:r>
          </a:p>
          <a:p>
            <a:r>
              <a:rPr lang="tr-TR" dirty="0" smtClean="0"/>
              <a:t>İkinci aşamada ise </a:t>
            </a:r>
            <a:r>
              <a:rPr lang="tr-TR" dirty="0" err="1" smtClean="0"/>
              <a:t>binary</a:t>
            </a:r>
            <a:r>
              <a:rPr lang="tr-TR" dirty="0" smtClean="0"/>
              <a:t> </a:t>
            </a:r>
            <a:r>
              <a:rPr lang="tr-TR" dirty="0" err="1" smtClean="0"/>
              <a:t>moddaki</a:t>
            </a:r>
            <a:r>
              <a:rPr lang="tr-TR" dirty="0" smtClean="0"/>
              <a:t> resim </a:t>
            </a:r>
            <a:r>
              <a:rPr lang="tr-TR" dirty="0" err="1" smtClean="0"/>
              <a:t>Matlab</a:t>
            </a:r>
            <a:r>
              <a:rPr lang="tr-TR" dirty="0" smtClean="0"/>
              <a:t> </a:t>
            </a:r>
            <a:r>
              <a:rPr lang="tr-TR" dirty="0" err="1" smtClean="0"/>
              <a:t>bwboundaries</a:t>
            </a:r>
            <a:r>
              <a:rPr lang="tr-TR" dirty="0" smtClean="0"/>
              <a:t> komutu ile ters çevrilerek arka plan siyaha sınıflandırılacak olan kirazlar beyaza dönüştürülmektedir.</a:t>
            </a:r>
            <a:endParaRPr lang="tr-TR" dirty="0"/>
          </a:p>
        </p:txBody>
      </p:sp>
    </p:spTree>
    <p:extLst>
      <p:ext uri="{BB962C8B-B14F-4D97-AF65-F5344CB8AC3E}">
        <p14:creationId xmlns:p14="http://schemas.microsoft.com/office/powerpoint/2010/main" val="618896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çerik Yer Tutucusu 3"/>
          <p:cNvSpPr>
            <a:spLocks noGrp="1"/>
          </p:cNvSpPr>
          <p:nvPr>
            <p:ph idx="4294967295"/>
          </p:nvPr>
        </p:nvSpPr>
        <p:spPr>
          <a:xfrm>
            <a:off x="323528" y="620688"/>
            <a:ext cx="8229600" cy="5577483"/>
          </a:xfrm>
        </p:spPr>
        <p:txBody>
          <a:bodyPr>
            <a:normAutofit/>
          </a:bodyPr>
          <a:lstStyle/>
          <a:p>
            <a:r>
              <a:rPr lang="tr-TR" dirty="0" smtClean="0"/>
              <a:t>Resim siyah-beyaz piksellere dönüştürülüp ters çevirme işlemi uygulandıktan sonra resimde bulunan belirli boyutun altındaki gürültü olarak tabir edilen nesneler </a:t>
            </a:r>
            <a:r>
              <a:rPr lang="tr-TR" dirty="0" err="1" smtClean="0"/>
              <a:t>Matlab</a:t>
            </a:r>
            <a:r>
              <a:rPr lang="tr-TR" dirty="0" smtClean="0"/>
              <a:t> </a:t>
            </a:r>
            <a:r>
              <a:rPr lang="tr-TR" dirty="0" err="1" smtClean="0"/>
              <a:t>bwareaopen</a:t>
            </a:r>
            <a:r>
              <a:rPr lang="tr-TR" dirty="0" smtClean="0"/>
              <a:t> komutu ile kaldırılmıştır. Daha sonra program tarafından tespit edilen kirazların sınırları </a:t>
            </a:r>
            <a:r>
              <a:rPr lang="tr-TR" dirty="0" err="1" smtClean="0"/>
              <a:t>eşikleme</a:t>
            </a:r>
            <a:r>
              <a:rPr lang="tr-TR" dirty="0" smtClean="0"/>
              <a:t> yöntemi kullanılarak mavi renk ile belirlenmiş ve resimde bulunan nesne sayısı ekrana yansıtılmıştır.</a:t>
            </a:r>
          </a:p>
        </p:txBody>
      </p:sp>
    </p:spTree>
    <p:extLst>
      <p:ext uri="{BB962C8B-B14F-4D97-AF65-F5344CB8AC3E}">
        <p14:creationId xmlns:p14="http://schemas.microsoft.com/office/powerpoint/2010/main" val="3635178402"/>
      </p:ext>
    </p:extLst>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TotalTime>
  <Words>618</Words>
  <Application>Microsoft Office PowerPoint</Application>
  <PresentationFormat>Ekran Gösterisi (4:3)</PresentationFormat>
  <Paragraphs>30</Paragraphs>
  <Slides>12</Slides>
  <Notes>0</Notes>
  <HiddenSlides>0</HiddenSlides>
  <MMClips>0</MMClips>
  <ScaleCrop>false</ScaleCrop>
  <HeadingPairs>
    <vt:vector size="4" baseType="variant">
      <vt:variant>
        <vt:lpstr>Tema</vt:lpstr>
      </vt:variant>
      <vt:variant>
        <vt:i4>1</vt:i4>
      </vt:variant>
      <vt:variant>
        <vt:lpstr>Slayt Başlıkları</vt:lpstr>
      </vt:variant>
      <vt:variant>
        <vt:i4>12</vt:i4>
      </vt:variant>
    </vt:vector>
  </HeadingPairs>
  <TitlesOfParts>
    <vt:vector size="13" baseType="lpstr">
      <vt:lpstr>Ofis Teması</vt:lpstr>
      <vt:lpstr>GÖRÜNTÜ İŞLEME DERSİ</vt:lpstr>
      <vt:lpstr>1. Giriş</vt:lpstr>
      <vt:lpstr>Giriş</vt:lpstr>
      <vt:lpstr>2. Materyal ve Metot</vt:lpstr>
      <vt:lpstr>2.2. Görüntü İşleme</vt:lpstr>
      <vt:lpstr>2.3. Uygulama</vt:lpstr>
      <vt:lpstr>Kirazların boyutlarına göre sınıflandırılması</vt:lpstr>
      <vt:lpstr>PowerPoint Sunusu</vt:lpstr>
      <vt:lpstr>PowerPoint Sunusu</vt:lpstr>
      <vt:lpstr>Resmin siyah beyaz piksellere dönüştürülmesi</vt:lpstr>
      <vt:lpstr> 3. Araştırma Sonuçları ve Tartışma</vt:lpstr>
      <vt:lpstr> 4. Sonuç</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GÖRÜNTÜ İŞLEME DERSİ</dc:title>
  <dc:creator>Seher Rumeysa</dc:creator>
  <cp:lastModifiedBy>Seher Rumeysa</cp:lastModifiedBy>
  <cp:revision>6</cp:revision>
  <dcterms:created xsi:type="dcterms:W3CDTF">2022-11-13T17:32:42Z</dcterms:created>
  <dcterms:modified xsi:type="dcterms:W3CDTF">2022-11-13T18:32:48Z</dcterms:modified>
</cp:coreProperties>
</file>