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E8E4C40-C6AB-41FF-BF0D-EFD09377D7EC}"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47133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E8E4C40-C6AB-41FF-BF0D-EFD09377D7EC}"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80355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E8E4C40-C6AB-41FF-BF0D-EFD09377D7EC}"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82121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E8E4C40-C6AB-41FF-BF0D-EFD09377D7EC}"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418016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E8E4C40-C6AB-41FF-BF0D-EFD09377D7EC}"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122888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E8E4C40-C6AB-41FF-BF0D-EFD09377D7EC}"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374038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E8E4C40-C6AB-41FF-BF0D-EFD09377D7EC}" type="datetimeFigureOut">
              <a:rPr lang="tr-TR" smtClean="0"/>
              <a:t>9.11.2022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247046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E8E4C40-C6AB-41FF-BF0D-EFD09377D7EC}" type="datetimeFigureOut">
              <a:rPr lang="tr-TR" smtClean="0"/>
              <a:t>9.11.2022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309343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E8E4C40-C6AB-41FF-BF0D-EFD09377D7EC}" type="datetimeFigureOut">
              <a:rPr lang="tr-TR" smtClean="0"/>
              <a:t>9.11.2022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6275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E8E4C40-C6AB-41FF-BF0D-EFD09377D7EC}"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80434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E8E4C40-C6AB-41FF-BF0D-EFD09377D7EC}"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285BB5-7D6A-48B7-B5D0-A9242E8F1FB6}" type="slidenum">
              <a:rPr lang="tr-TR" smtClean="0"/>
              <a:t>‹#›</a:t>
            </a:fld>
            <a:endParaRPr lang="tr-TR"/>
          </a:p>
        </p:txBody>
      </p:sp>
    </p:spTree>
    <p:extLst>
      <p:ext uri="{BB962C8B-B14F-4D97-AF65-F5344CB8AC3E}">
        <p14:creationId xmlns:p14="http://schemas.microsoft.com/office/powerpoint/2010/main" val="413023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E4C40-C6AB-41FF-BF0D-EFD09377D7EC}" type="datetimeFigureOut">
              <a:rPr lang="tr-TR" smtClean="0"/>
              <a:t>9.11.2022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85BB5-7D6A-48B7-B5D0-A9242E8F1FB6}" type="slidenum">
              <a:rPr lang="tr-TR" smtClean="0"/>
              <a:t>‹#›</a:t>
            </a:fld>
            <a:endParaRPr lang="tr-TR"/>
          </a:p>
        </p:txBody>
      </p:sp>
    </p:spTree>
    <p:extLst>
      <p:ext uri="{BB962C8B-B14F-4D97-AF65-F5344CB8AC3E}">
        <p14:creationId xmlns:p14="http://schemas.microsoft.com/office/powerpoint/2010/main" val="42793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628800"/>
            <a:ext cx="7772400" cy="1470025"/>
          </a:xfrm>
        </p:spPr>
        <p:txBody>
          <a:bodyPr/>
          <a:lstStyle/>
          <a:p>
            <a:r>
              <a:rPr lang="tr-TR" dirty="0" smtClean="0"/>
              <a:t>GÖRÜNTÜ İŞLEME DERSİ </a:t>
            </a:r>
            <a:endParaRPr lang="tr-TR" dirty="0"/>
          </a:p>
        </p:txBody>
      </p:sp>
      <p:sp>
        <p:nvSpPr>
          <p:cNvPr id="3" name="Alt Başlık 2"/>
          <p:cNvSpPr>
            <a:spLocks noGrp="1"/>
          </p:cNvSpPr>
          <p:nvPr>
            <p:ph type="subTitle" idx="1"/>
          </p:nvPr>
        </p:nvSpPr>
        <p:spPr>
          <a:xfrm>
            <a:off x="1403648" y="3573016"/>
            <a:ext cx="6400800" cy="1752600"/>
          </a:xfrm>
        </p:spPr>
        <p:txBody>
          <a:bodyPr>
            <a:normAutofit fontScale="70000" lnSpcReduction="20000"/>
          </a:bodyPr>
          <a:lstStyle/>
          <a:p>
            <a:r>
              <a:rPr lang="tr-TR" dirty="0" smtClean="0"/>
              <a:t>Görüntü işleme teknikleri kullanılarak ekmek doku analizi ve </a:t>
            </a:r>
            <a:r>
              <a:rPr lang="tr-TR" dirty="0" err="1" smtClean="0"/>
              <a:t>arayüz</a:t>
            </a:r>
            <a:r>
              <a:rPr lang="tr-TR" dirty="0" smtClean="0"/>
              <a:t> programının geliştirilmesi </a:t>
            </a:r>
          </a:p>
          <a:p>
            <a:endParaRPr lang="tr-TR" dirty="0"/>
          </a:p>
          <a:p>
            <a:r>
              <a:rPr lang="tr-TR" dirty="0" smtClean="0"/>
              <a:t>                                                  SEHER RUMEYSA YETKİN</a:t>
            </a:r>
          </a:p>
          <a:p>
            <a:r>
              <a:rPr lang="tr-TR" dirty="0" smtClean="0"/>
              <a:t>                                                 02200201035</a:t>
            </a:r>
            <a:endParaRPr lang="tr-TR" dirty="0"/>
          </a:p>
        </p:txBody>
      </p:sp>
    </p:spTree>
    <p:extLst>
      <p:ext uri="{BB962C8B-B14F-4D97-AF65-F5344CB8AC3E}">
        <p14:creationId xmlns:p14="http://schemas.microsoft.com/office/powerpoint/2010/main" val="308643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2.7. Gözeneklerin Büyüklüklerine Göre Sınıflandırılması</a:t>
            </a:r>
            <a:endParaRPr lang="tr-TR" dirty="0"/>
          </a:p>
        </p:txBody>
      </p:sp>
      <p:sp>
        <p:nvSpPr>
          <p:cNvPr id="3" name="İçerik Yer Tutucusu 2"/>
          <p:cNvSpPr>
            <a:spLocks noGrp="1"/>
          </p:cNvSpPr>
          <p:nvPr>
            <p:ph idx="1"/>
          </p:nvPr>
        </p:nvSpPr>
        <p:spPr/>
        <p:txBody>
          <a:bodyPr>
            <a:normAutofit fontScale="92500"/>
          </a:bodyPr>
          <a:lstStyle/>
          <a:p>
            <a:r>
              <a:rPr lang="tr-TR" dirty="0" smtClean="0"/>
              <a:t>Yapılan çalışmada farklı büyüklükteki gözeneklerin</a:t>
            </a:r>
          </a:p>
          <a:p>
            <a:pPr marL="0" indent="0">
              <a:buNone/>
            </a:pPr>
            <a:r>
              <a:rPr lang="tr-TR" dirty="0" smtClean="0"/>
              <a:t>sayılarındaki değişimlerin gözlenmesi amacıyla gözenekler 0,002mm2-1mm2,1mm2-3mm2,3mm2-5mm2 ve 5mm2-7mm2  olmak üzere 4 sınıfa ayrılmıştır. Her bir sınıf, bir etiket grubuna dâhil edilmiştir. Böylelikle her bir gruptaki gözeneklerin önce sınırları belirlenmiş sonra da bu sınırlara etiket grubuna göre bir renk değeri atanarak otomatik olarak renklendirilmesi yapılmıştır.</a:t>
            </a:r>
            <a:endParaRPr lang="tr-TR" dirty="0"/>
          </a:p>
        </p:txBody>
      </p:sp>
    </p:spTree>
    <p:extLst>
      <p:ext uri="{BB962C8B-B14F-4D97-AF65-F5344CB8AC3E}">
        <p14:creationId xmlns:p14="http://schemas.microsoft.com/office/powerpoint/2010/main" val="209949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it-IT" dirty="0" smtClean="0"/>
              <a:t>2.8. ZSI Başarım İndeksinin Belirlenmesi</a:t>
            </a:r>
            <a:endParaRPr lang="tr-TR" dirty="0"/>
          </a:p>
        </p:txBody>
      </p:sp>
      <p:sp>
        <p:nvSpPr>
          <p:cNvPr id="3" name="İçerik Yer Tutucusu 2"/>
          <p:cNvSpPr>
            <a:spLocks noGrp="1"/>
          </p:cNvSpPr>
          <p:nvPr>
            <p:ph idx="1"/>
          </p:nvPr>
        </p:nvSpPr>
        <p:spPr>
          <a:xfrm>
            <a:off x="467544" y="1844824"/>
            <a:ext cx="8229600" cy="4104457"/>
          </a:xfrm>
        </p:spPr>
        <p:txBody>
          <a:bodyPr>
            <a:normAutofit fontScale="85000" lnSpcReduction="10000"/>
          </a:bodyPr>
          <a:lstStyle/>
          <a:p>
            <a:r>
              <a:rPr lang="tr-TR" dirty="0" smtClean="0"/>
              <a:t>Çalışmada farklı katkı maddeli tüm ekmek görüntüleri</a:t>
            </a:r>
          </a:p>
          <a:p>
            <a:pPr marL="0" indent="0">
              <a:buNone/>
            </a:pPr>
            <a:r>
              <a:rPr lang="tr-TR" dirty="0" smtClean="0"/>
              <a:t>kullanılarak otomatik </a:t>
            </a:r>
            <a:r>
              <a:rPr lang="tr-TR" dirty="0" err="1" smtClean="0"/>
              <a:t>bölütlenen</a:t>
            </a:r>
            <a:r>
              <a:rPr lang="tr-TR" dirty="0" smtClean="0"/>
              <a:t> gözeneklerin, </a:t>
            </a:r>
            <a:r>
              <a:rPr lang="tr-TR" dirty="0" err="1" smtClean="0"/>
              <a:t>ImageJ</a:t>
            </a:r>
            <a:endParaRPr lang="tr-TR" dirty="0" smtClean="0"/>
          </a:p>
          <a:p>
            <a:pPr marL="0" indent="0">
              <a:buNone/>
            </a:pPr>
            <a:r>
              <a:rPr lang="tr-TR" dirty="0" smtClean="0"/>
              <a:t>programında bir uzman gıda mühendisi yardımıyla elle</a:t>
            </a:r>
          </a:p>
          <a:p>
            <a:pPr marL="0" indent="0">
              <a:buNone/>
            </a:pPr>
            <a:r>
              <a:rPr lang="tr-TR" dirty="0" err="1" smtClean="0"/>
              <a:t>bölütlenmesi</a:t>
            </a:r>
            <a:r>
              <a:rPr lang="tr-TR" dirty="0" smtClean="0"/>
              <a:t> de yapılmıştır. Üzerinde çalışılan ekmek</a:t>
            </a:r>
          </a:p>
          <a:p>
            <a:pPr marL="0" indent="0">
              <a:buNone/>
            </a:pPr>
            <a:r>
              <a:rPr lang="tr-TR" dirty="0" smtClean="0"/>
              <a:t>görüntülerinden, otomatik </a:t>
            </a:r>
            <a:r>
              <a:rPr lang="tr-TR" dirty="0" err="1" smtClean="0"/>
              <a:t>bölütleme</a:t>
            </a:r>
            <a:r>
              <a:rPr lang="tr-TR" dirty="0" smtClean="0"/>
              <a:t> sonucu elde edilen</a:t>
            </a:r>
          </a:p>
          <a:p>
            <a:pPr marL="0" indent="0">
              <a:buNone/>
            </a:pPr>
            <a:r>
              <a:rPr lang="tr-TR" dirty="0" smtClean="0"/>
              <a:t>gözenekler ile elle </a:t>
            </a:r>
            <a:r>
              <a:rPr lang="tr-TR" dirty="0" err="1" smtClean="0"/>
              <a:t>bölütleme</a:t>
            </a:r>
            <a:r>
              <a:rPr lang="tr-TR" dirty="0" smtClean="0"/>
              <a:t> sonucu elde edilen gözenekler üst üste çakıştırılarak ZSI başarım indeksi belirlenmiştir.</a:t>
            </a:r>
            <a:endParaRPr lang="tr-TR" dirty="0"/>
          </a:p>
        </p:txBody>
      </p:sp>
    </p:spTree>
    <p:extLst>
      <p:ext uri="{BB962C8B-B14F-4D97-AF65-F5344CB8AC3E}">
        <p14:creationId xmlns:p14="http://schemas.microsoft.com/office/powerpoint/2010/main" val="258452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2.9. Geliştirilen </a:t>
            </a:r>
            <a:r>
              <a:rPr lang="tr-TR" dirty="0" err="1" smtClean="0"/>
              <a:t>Arayüz</a:t>
            </a:r>
            <a:r>
              <a:rPr lang="tr-TR" dirty="0" smtClean="0"/>
              <a:t> Programı</a:t>
            </a:r>
            <a:endParaRPr lang="tr-TR" dirty="0"/>
          </a:p>
        </p:txBody>
      </p:sp>
      <p:sp>
        <p:nvSpPr>
          <p:cNvPr id="3" name="İçerik Yer Tutucusu 2"/>
          <p:cNvSpPr>
            <a:spLocks noGrp="1"/>
          </p:cNvSpPr>
          <p:nvPr>
            <p:ph idx="1"/>
          </p:nvPr>
        </p:nvSpPr>
        <p:spPr/>
        <p:txBody>
          <a:bodyPr>
            <a:normAutofit/>
          </a:bodyPr>
          <a:lstStyle/>
          <a:p>
            <a:r>
              <a:rPr lang="tr-TR" dirty="0" smtClean="0"/>
              <a:t>Çalışmada ayrıca </a:t>
            </a:r>
            <a:r>
              <a:rPr lang="tr-TR" dirty="0" err="1" smtClean="0"/>
              <a:t>Matlab</a:t>
            </a:r>
            <a:r>
              <a:rPr lang="tr-TR" dirty="0" smtClean="0"/>
              <a:t> GUI </a:t>
            </a:r>
            <a:r>
              <a:rPr lang="tr-TR" dirty="0" err="1" smtClean="0"/>
              <a:t>arayüz</a:t>
            </a:r>
            <a:r>
              <a:rPr lang="tr-TR" dirty="0" smtClean="0"/>
              <a:t> programı kullanılarak, ekmek doku/gözenek </a:t>
            </a:r>
            <a:r>
              <a:rPr lang="tr-TR" dirty="0" err="1" smtClean="0"/>
              <a:t>bölütleme</a:t>
            </a:r>
            <a:r>
              <a:rPr lang="tr-TR" dirty="0" smtClean="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endParaRPr lang="tr-TR" dirty="0"/>
          </a:p>
        </p:txBody>
      </p:sp>
    </p:spTree>
    <p:extLst>
      <p:ext uri="{BB962C8B-B14F-4D97-AF65-F5344CB8AC3E}">
        <p14:creationId xmlns:p14="http://schemas.microsoft.com/office/powerpoint/2010/main" val="110862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3. SONUÇLAR VE TARTIŞMALAR</a:t>
            </a:r>
            <a:endParaRPr lang="tr-TR" dirty="0"/>
          </a:p>
        </p:txBody>
      </p:sp>
      <p:sp>
        <p:nvSpPr>
          <p:cNvPr id="3" name="İçerik Yer Tutucusu 2"/>
          <p:cNvSpPr>
            <a:spLocks noGrp="1"/>
          </p:cNvSpPr>
          <p:nvPr>
            <p:ph idx="1"/>
          </p:nvPr>
        </p:nvSpPr>
        <p:spPr/>
        <p:txBody>
          <a:bodyPr>
            <a:normAutofit/>
          </a:bodyPr>
          <a:lstStyle/>
          <a:p>
            <a:r>
              <a:rPr lang="tr-TR" dirty="0" smtClean="0"/>
              <a:t>Yapılan çalışmada </a:t>
            </a:r>
            <a:r>
              <a:rPr lang="tr-TR" dirty="0" err="1" smtClean="0"/>
              <a:t>bölütlenen</a:t>
            </a:r>
            <a:r>
              <a:rPr lang="tr-TR" dirty="0" smtClean="0"/>
              <a:t> ekmek dokusuna ait toplam gözenek sayısı, toplam gözenek alanı, yoğunluk (toplam gözenek sayısı/toplam ekmek alanı), ortalama gözenek alanı (toplam gözenek alanı/toplam gözenek sayısı), boşluk oranı(toplam gözenek alanı/toplam ekmek alanı) gibi </a:t>
            </a:r>
            <a:r>
              <a:rPr lang="tr-TR" dirty="0" err="1" smtClean="0"/>
              <a:t>morfometrik</a:t>
            </a:r>
            <a:r>
              <a:rPr lang="tr-TR" dirty="0" smtClean="0"/>
              <a:t> parametreler elde edilmiştir. </a:t>
            </a:r>
            <a:endParaRPr lang="tr-TR" dirty="0"/>
          </a:p>
        </p:txBody>
      </p:sp>
    </p:spTree>
    <p:extLst>
      <p:ext uri="{BB962C8B-B14F-4D97-AF65-F5344CB8AC3E}">
        <p14:creationId xmlns:p14="http://schemas.microsoft.com/office/powerpoint/2010/main" val="217934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4. SONUÇLAR</a:t>
            </a:r>
            <a:endParaRPr lang="tr-TR" dirty="0"/>
          </a:p>
        </p:txBody>
      </p:sp>
      <p:sp>
        <p:nvSpPr>
          <p:cNvPr id="3" name="İçerik Yer Tutucusu 2"/>
          <p:cNvSpPr>
            <a:spLocks noGrp="1"/>
          </p:cNvSpPr>
          <p:nvPr>
            <p:ph idx="1"/>
          </p:nvPr>
        </p:nvSpPr>
        <p:spPr/>
        <p:txBody>
          <a:bodyPr>
            <a:normAutofit fontScale="62500" lnSpcReduction="20000"/>
          </a:bodyPr>
          <a:lstStyle/>
          <a:p>
            <a:r>
              <a:rPr lang="tr-TR" dirty="0" smtClean="0"/>
              <a:t>Yapılan çalışmada görüntü işleme teknikleri kullanılarak ekmek gözenekleri </a:t>
            </a:r>
            <a:r>
              <a:rPr lang="tr-TR" dirty="0" err="1" smtClean="0"/>
              <a:t>bölütlenmiştir</a:t>
            </a:r>
            <a:r>
              <a:rPr lang="tr-TR" dirty="0" smtClean="0"/>
              <a:t>. Bu sayede ekmek doku özellikleri belirlenerek katkı maddesinin cinsine, miktarına bağlı olarak ekmek yapısında meydana gelen değişimler ve gözeneklere ait sayısal veriler elde edilerek belirlenmiştir.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smtClean="0"/>
              <a:t>DATEM’le</a:t>
            </a:r>
            <a:r>
              <a:rPr lang="tr-TR" dirty="0"/>
              <a:t> </a:t>
            </a:r>
            <a:r>
              <a:rPr lang="tr-TR" dirty="0" smtClean="0"/>
              <a:t>kıyaslandığında bu değerlerin daha küçük kaldığı görülmüştür. GL </a:t>
            </a:r>
            <a:r>
              <a:rPr lang="tr-TR" dirty="0" err="1" smtClean="0"/>
              <a:t>enzimli</a:t>
            </a:r>
            <a:r>
              <a:rPr lang="tr-TR" dirty="0" smtClean="0"/>
              <a:t> ekmeklerin 60 ve 90’lı konsantrasyonunda gözenek sayısı ve gözenek alanını arttırdığı, 120’li konsantrasyonunda ise gözenek sayısını azalttığı görülmektedir. Elde edilen sonuçlar FL ve GL </a:t>
            </a:r>
            <a:r>
              <a:rPr lang="tr-TR" dirty="0" err="1" smtClean="0"/>
              <a:t>lipaz</a:t>
            </a:r>
            <a:r>
              <a:rPr lang="tr-TR" dirty="0"/>
              <a:t> </a:t>
            </a:r>
            <a:r>
              <a:rPr lang="tr-TR" dirty="0" smtClean="0"/>
              <a:t>enzimlerinin DATEM kadar olmasa da ekmek hacmine olumlu etki yaptığını göstermiştir.</a:t>
            </a:r>
            <a:endParaRPr lang="tr-TR" dirty="0"/>
          </a:p>
        </p:txBody>
      </p:sp>
    </p:spTree>
    <p:extLst>
      <p:ext uri="{BB962C8B-B14F-4D97-AF65-F5344CB8AC3E}">
        <p14:creationId xmlns:p14="http://schemas.microsoft.com/office/powerpoint/2010/main" val="261865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tr-TR" dirty="0" smtClean="0"/>
              <a:t>Veri setlerine ait iki akış diyagramı</a:t>
            </a:r>
            <a:endParaRPr lang="tr-TR" dirty="0"/>
          </a:p>
        </p:txBody>
      </p:sp>
      <p:pic>
        <p:nvPicPr>
          <p:cNvPr id="7" name="İçerik Yer Tutucusu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5179" y="1790362"/>
            <a:ext cx="3482642" cy="4145639"/>
          </a:xfrm>
        </p:spPr>
      </p:pic>
      <p:pic>
        <p:nvPicPr>
          <p:cNvPr id="8" name="İçerik Yer Tutucusu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82799" y="1600200"/>
            <a:ext cx="3369402" cy="4525963"/>
          </a:xfrm>
        </p:spPr>
      </p:pic>
    </p:spTree>
    <p:extLst>
      <p:ext uri="{BB962C8B-B14F-4D97-AF65-F5344CB8AC3E}">
        <p14:creationId xmlns:p14="http://schemas.microsoft.com/office/powerpoint/2010/main" val="427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48680"/>
            <a:ext cx="8229600" cy="566936"/>
          </a:xfrm>
        </p:spPr>
        <p:txBody>
          <a:bodyPr>
            <a:normAutofit fontScale="90000"/>
          </a:bodyPr>
          <a:lstStyle/>
          <a:p>
            <a:pPr algn="l"/>
            <a:r>
              <a:rPr lang="tr-TR" dirty="0" smtClean="0"/>
              <a:t>GİRİŞ</a:t>
            </a:r>
            <a:endParaRPr lang="tr-TR" dirty="0"/>
          </a:p>
        </p:txBody>
      </p:sp>
      <p:sp>
        <p:nvSpPr>
          <p:cNvPr id="3" name="İçerik Yer Tutucusu 2"/>
          <p:cNvSpPr>
            <a:spLocks noGrp="1"/>
          </p:cNvSpPr>
          <p:nvPr>
            <p:ph idx="1"/>
          </p:nvPr>
        </p:nvSpPr>
        <p:spPr/>
        <p:txBody>
          <a:bodyPr>
            <a:normAutofit fontScale="85000" lnSpcReduction="10000"/>
          </a:bodyPr>
          <a:lstStyle/>
          <a:p>
            <a:pPr marL="0" indent="0" algn="ctr">
              <a:buNone/>
            </a:pPr>
            <a:r>
              <a:rPr lang="tr-TR" dirty="0" smtClean="0"/>
              <a:t>Ekmek hamurunun pişirilmesi sırasında sıcaklık etkisiyle</a:t>
            </a:r>
          </a:p>
          <a:p>
            <a:pPr marL="0" indent="0" algn="ctr">
              <a:buNone/>
            </a:pPr>
            <a:r>
              <a:rPr lang="tr-TR" dirty="0" smtClean="0"/>
              <a:t>hava kabarcıkları genleştikçe, ekmeğin gözenekli bir yapı</a:t>
            </a:r>
          </a:p>
          <a:p>
            <a:pPr marL="0" indent="0" algn="ctr">
              <a:buNone/>
            </a:pPr>
            <a:r>
              <a:rPr lang="tr-TR" dirty="0" smtClean="0"/>
              <a:t>haline geldiği görülür. Öz miktarı ve kalitesi yetersiz olan</a:t>
            </a:r>
          </a:p>
          <a:p>
            <a:pPr marL="0" indent="0" algn="ctr">
              <a:buNone/>
            </a:pPr>
            <a:r>
              <a:rPr lang="tr-TR" dirty="0" smtClean="0"/>
              <a:t>unlardan yapılan ekmekler, küçük hacimli, basık ve düzensiz</a:t>
            </a:r>
          </a:p>
          <a:p>
            <a:pPr marL="0" indent="0" algn="ctr">
              <a:buNone/>
            </a:pPr>
            <a:r>
              <a:rPr lang="tr-TR" dirty="0" smtClean="0"/>
              <a:t>bir gözenek yapısına sahip olmakta, kabuk yapılarında</a:t>
            </a:r>
          </a:p>
          <a:p>
            <a:pPr marL="0" indent="0" algn="ctr">
              <a:buNone/>
            </a:pPr>
            <a:r>
              <a:rPr lang="tr-TR" dirty="0" smtClean="0"/>
              <a:t>düzensiz çatlak ve yarıklar bulunmakta, ayrıca bu tip</a:t>
            </a:r>
          </a:p>
          <a:p>
            <a:pPr marL="0" indent="0" algn="ctr">
              <a:buNone/>
            </a:pPr>
            <a:r>
              <a:rPr lang="tr-TR" dirty="0" smtClean="0"/>
              <a:t>ekmekler kısa sürede bayatlamaktadır. Bu bayatlama</a:t>
            </a:r>
          </a:p>
          <a:p>
            <a:pPr marL="0" indent="0" algn="ctr">
              <a:buNone/>
            </a:pPr>
            <a:r>
              <a:rPr lang="tr-TR" dirty="0" smtClean="0"/>
              <a:t>sürecinde ekmeğin fiziksel yapısında çeşitli değişmeler</a:t>
            </a:r>
          </a:p>
          <a:p>
            <a:pPr marL="0" indent="0" algn="ctr">
              <a:buNone/>
            </a:pPr>
            <a:r>
              <a:rPr lang="tr-TR" dirty="0" smtClean="0"/>
              <a:t>meydana gelmektedir.</a:t>
            </a:r>
          </a:p>
          <a:p>
            <a:pPr marL="0" indent="0" algn="ctr">
              <a:buNone/>
            </a:pPr>
            <a:endParaRPr lang="tr-TR" dirty="0"/>
          </a:p>
        </p:txBody>
      </p:sp>
    </p:spTree>
    <p:extLst>
      <p:ext uri="{BB962C8B-B14F-4D97-AF65-F5344CB8AC3E}">
        <p14:creationId xmlns:p14="http://schemas.microsoft.com/office/powerpoint/2010/main" val="97249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flipV="1">
            <a:off x="457200" y="404665"/>
            <a:ext cx="8229600" cy="576064"/>
          </a:xfrm>
        </p:spPr>
        <p:txBody>
          <a:bodyPr>
            <a:normAutofit fontScale="90000"/>
          </a:bodyPr>
          <a:lstStyle/>
          <a:p>
            <a:r>
              <a:rPr lang="tr-TR" dirty="0" smtClean="0"/>
              <a:t> </a:t>
            </a:r>
            <a:endParaRPr lang="tr-TR" dirty="0"/>
          </a:p>
        </p:txBody>
      </p:sp>
      <p:sp>
        <p:nvSpPr>
          <p:cNvPr id="10" name="İçerik Yer Tutucusu 9"/>
          <p:cNvSpPr>
            <a:spLocks noGrp="1"/>
          </p:cNvSpPr>
          <p:nvPr>
            <p:ph idx="1"/>
          </p:nvPr>
        </p:nvSpPr>
        <p:spPr>
          <a:xfrm>
            <a:off x="457200" y="836712"/>
            <a:ext cx="8229600" cy="5289451"/>
          </a:xfrm>
        </p:spPr>
        <p:txBody>
          <a:bodyPr>
            <a:normAutofit fontScale="85000" lnSpcReduction="10000"/>
          </a:bodyPr>
          <a:lstStyle/>
          <a:p>
            <a:pPr marL="0" indent="0" algn="ctr">
              <a:buNone/>
            </a:pPr>
            <a:r>
              <a:rPr lang="tr-TR" dirty="0" smtClean="0"/>
              <a:t> Gelişen görüntü işleme teknikleriyle birlikte ekmek</a:t>
            </a:r>
          </a:p>
          <a:p>
            <a:pPr marL="0" indent="0" algn="ctr">
              <a:buNone/>
            </a:pPr>
            <a:r>
              <a:rPr lang="tr-TR" dirty="0" smtClean="0"/>
              <a:t>kalite analizlerinin daha ucuz, hızlı ve güvenilir şekilde</a:t>
            </a:r>
          </a:p>
          <a:p>
            <a:pPr marL="0" indent="0" algn="ctr">
              <a:buNone/>
            </a:pPr>
            <a:r>
              <a:rPr lang="tr-TR" dirty="0" smtClean="0"/>
              <a:t>yapılabilmesi sağlanmaya çalışılmaktadır. Türk Gıda</a:t>
            </a:r>
          </a:p>
          <a:p>
            <a:pPr marL="0" indent="0" algn="ctr">
              <a:buNone/>
            </a:pPr>
            <a:r>
              <a:rPr lang="tr-TR" dirty="0" smtClean="0"/>
              <a:t>Kodeksinin ürünler tebliğinde de ifade edildiği üzere her</a:t>
            </a:r>
          </a:p>
          <a:p>
            <a:pPr marL="0" indent="0" algn="ctr">
              <a:buNone/>
            </a:pPr>
            <a:r>
              <a:rPr lang="tr-TR" dirty="0" smtClean="0"/>
              <a:t>gıdada olduğu gibi ekmeğinde kendine has görünümü olması</a:t>
            </a:r>
          </a:p>
          <a:p>
            <a:pPr marL="0" indent="0" algn="ctr">
              <a:buNone/>
            </a:pPr>
            <a:r>
              <a:rPr lang="tr-TR" dirty="0" smtClean="0"/>
              <a:t>gerekmektedir. Hazırlanmış ekmeklerin istenen boyutlarda</a:t>
            </a:r>
          </a:p>
          <a:p>
            <a:pPr marL="0" indent="0" algn="ctr">
              <a:buNone/>
            </a:pPr>
            <a:r>
              <a:rPr lang="tr-TR" dirty="0" smtClean="0"/>
              <a:t>dilimlenerek, gelişmiş tarayıcılarla görüntülerin hassas bir</a:t>
            </a:r>
          </a:p>
          <a:p>
            <a:pPr marL="0" indent="0" algn="ctr">
              <a:buNone/>
            </a:pPr>
            <a:r>
              <a:rPr lang="tr-TR" dirty="0" smtClean="0"/>
              <a:t>şekilde alınıp, bilgisayar ortamında incelenebilecek hale</a:t>
            </a:r>
          </a:p>
          <a:p>
            <a:pPr marL="0" indent="0" algn="ctr">
              <a:buNone/>
            </a:pPr>
            <a:r>
              <a:rPr lang="tr-TR" dirty="0" smtClean="0"/>
              <a:t>getirilmesi mümkündür. </a:t>
            </a:r>
            <a:endParaRPr lang="tr-TR" dirty="0"/>
          </a:p>
        </p:txBody>
      </p:sp>
    </p:spTree>
    <p:extLst>
      <p:ext uri="{BB962C8B-B14F-4D97-AF65-F5344CB8AC3E}">
        <p14:creationId xmlns:p14="http://schemas.microsoft.com/office/powerpoint/2010/main" val="238345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116632"/>
            <a:ext cx="8856984" cy="1440160"/>
          </a:xfrm>
        </p:spPr>
        <p:txBody>
          <a:bodyPr>
            <a:normAutofit fontScale="90000"/>
          </a:bodyPr>
          <a:lstStyle/>
          <a:p>
            <a:r>
              <a:rPr lang="tr-TR" dirty="0" smtClean="0"/>
              <a:t>Ekmek kalitesinin belirlenmesine</a:t>
            </a:r>
            <a:br>
              <a:rPr lang="tr-TR" dirty="0" smtClean="0"/>
            </a:br>
            <a:r>
              <a:rPr lang="tr-TR" dirty="0" smtClean="0"/>
              <a:t>yönelik yapılmış değişik çalışmalar vardır.</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smtClean="0"/>
              <a:t>Kamman</a:t>
            </a:r>
            <a:r>
              <a:rPr lang="tr-TR" dirty="0" smtClean="0"/>
              <a:t> yapmış olduğu çalışmada ekmeğin gözenekli yapısının ve bu gözeneklere ait büyüklük, düzen, gözenek duvarı kalınlığı, şekil faktörü gibi parametrelerin ekmek kalitesine önemli etkisi olduğunu vurgulamıştır.</a:t>
            </a:r>
          </a:p>
          <a:p>
            <a:r>
              <a:rPr lang="tr-TR" dirty="0" smtClean="0"/>
              <a:t> </a:t>
            </a:r>
            <a:r>
              <a:rPr lang="tr-TR" dirty="0" err="1" smtClean="0"/>
              <a:t>Ursula</a:t>
            </a:r>
            <a:r>
              <a:rPr lang="tr-TR" dirty="0" smtClean="0"/>
              <a:t> </a:t>
            </a:r>
            <a:r>
              <a:rPr lang="tr-TR" dirty="0" err="1" smtClean="0"/>
              <a:t>Gonzales</a:t>
            </a:r>
            <a:r>
              <a:rPr lang="tr-TR" dirty="0" smtClean="0"/>
              <a:t> ve arkadaşlarının yapmış oldukları bir çalışmada; </a:t>
            </a:r>
            <a:r>
              <a:rPr lang="tr-TR" dirty="0" err="1" smtClean="0"/>
              <a:t>Fourier</a:t>
            </a:r>
            <a:r>
              <a:rPr lang="tr-TR" dirty="0" smtClean="0"/>
              <a:t> analiz yöntemi kullanılarak 4 farklı organik ve organik olmayan undan yapılan ekmeklerde kalite analizi yapılmıştır.</a:t>
            </a:r>
            <a:endParaRPr lang="tr-TR" dirty="0"/>
          </a:p>
        </p:txBody>
      </p:sp>
    </p:spTree>
    <p:extLst>
      <p:ext uri="{BB962C8B-B14F-4D97-AF65-F5344CB8AC3E}">
        <p14:creationId xmlns:p14="http://schemas.microsoft.com/office/powerpoint/2010/main" val="281242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274638"/>
            <a:ext cx="8496944" cy="1143000"/>
          </a:xfrm>
        </p:spPr>
        <p:txBody>
          <a:bodyPr>
            <a:normAutofit fontScale="90000"/>
          </a:bodyPr>
          <a:lstStyle/>
          <a:p>
            <a:r>
              <a:rPr lang="nl-NL" dirty="0" smtClean="0"/>
              <a:t>2. DENEYSEL METOT (EXPERIMENTAL METHOD)</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2.1. Veri Kümesi(</a:t>
            </a:r>
            <a:r>
              <a:rPr lang="tr-TR" dirty="0" err="1" smtClean="0"/>
              <a:t>Dataset</a:t>
            </a:r>
            <a:r>
              <a:rPr lang="tr-TR" dirty="0" smtClean="0"/>
              <a:t>)</a:t>
            </a:r>
          </a:p>
          <a:p>
            <a:pPr marL="0" indent="0">
              <a:buNone/>
            </a:pPr>
            <a:r>
              <a:rPr lang="tr-TR" dirty="0" smtClean="0"/>
              <a:t>Çalışmada kullanılan ekmek kesit alan görüntüleri doğrudan ekmek yapım yöntemiyle (AACC 10-10B, AACC, 2000) elde edilmiştir.</a:t>
            </a:r>
          </a:p>
          <a:p>
            <a:endParaRPr lang="tr-TR" dirty="0" smtClean="0"/>
          </a:p>
          <a:p>
            <a:r>
              <a:rPr lang="tr-TR" dirty="0"/>
              <a:t>Ö</a:t>
            </a:r>
            <a:r>
              <a:rPr lang="tr-TR" dirty="0" smtClean="0"/>
              <a:t>zel bir şekilde hazırlanan ekmekler analiz edilmek üzere incelemeye alınmıştır. Analiz edilecek ekmekler eşit kalınlıkta kesilip ekmeğin ortasından iki dilim alınıp bir tarayıcı aracılığıyla bilgisayara aktarılmıştır.</a:t>
            </a:r>
          </a:p>
          <a:p>
            <a:endParaRPr lang="tr-TR" dirty="0"/>
          </a:p>
        </p:txBody>
      </p:sp>
    </p:spTree>
    <p:extLst>
      <p:ext uri="{BB962C8B-B14F-4D97-AF65-F5344CB8AC3E}">
        <p14:creationId xmlns:p14="http://schemas.microsoft.com/office/powerpoint/2010/main" val="265751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2.2. Yöntemler (</a:t>
            </a:r>
            <a:r>
              <a:rPr lang="tr-TR" dirty="0" err="1" smtClean="0"/>
              <a:t>Methods</a:t>
            </a:r>
            <a:r>
              <a:rPr lang="tr-TR" dirty="0" smtClean="0"/>
              <a:t>)</a:t>
            </a:r>
            <a:endParaRPr lang="tr-TR" dirty="0"/>
          </a:p>
        </p:txBody>
      </p:sp>
      <p:sp>
        <p:nvSpPr>
          <p:cNvPr id="3" name="İçerik Yer Tutucusu 2"/>
          <p:cNvSpPr>
            <a:spLocks noGrp="1"/>
          </p:cNvSpPr>
          <p:nvPr>
            <p:ph idx="1"/>
          </p:nvPr>
        </p:nvSpPr>
        <p:spPr>
          <a:xfrm>
            <a:off x="467544" y="1772816"/>
            <a:ext cx="8229600" cy="3989040"/>
          </a:xfrm>
        </p:spPr>
        <p:txBody>
          <a:bodyPr>
            <a:normAutofit/>
          </a:bodyPr>
          <a:lstStyle/>
          <a:p>
            <a:r>
              <a:rPr lang="tr-TR" dirty="0" smtClean="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a:t>
            </a:r>
          </a:p>
          <a:p>
            <a:endParaRPr lang="tr-TR" dirty="0"/>
          </a:p>
        </p:txBody>
      </p:sp>
    </p:spTree>
    <p:extLst>
      <p:ext uri="{BB962C8B-B14F-4D97-AF65-F5344CB8AC3E}">
        <p14:creationId xmlns:p14="http://schemas.microsoft.com/office/powerpoint/2010/main" val="60187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706090"/>
          </a:xfrm>
        </p:spPr>
        <p:txBody>
          <a:bodyPr>
            <a:normAutofit fontScale="90000"/>
          </a:bodyPr>
          <a:lstStyle/>
          <a:p>
            <a:r>
              <a:rPr lang="tr-TR" dirty="0" smtClean="0"/>
              <a:t>2.3. </a:t>
            </a:r>
            <a:r>
              <a:rPr lang="tr-TR" dirty="0" err="1" smtClean="0"/>
              <a:t>Histogram</a:t>
            </a:r>
            <a:r>
              <a:rPr lang="tr-TR" dirty="0" smtClean="0"/>
              <a:t> Germe (</a:t>
            </a:r>
            <a:r>
              <a:rPr lang="tr-TR" dirty="0" err="1" smtClean="0"/>
              <a:t>Histogram</a:t>
            </a:r>
            <a:r>
              <a:rPr lang="tr-TR" dirty="0" smtClean="0"/>
              <a:t> </a:t>
            </a:r>
            <a:r>
              <a:rPr lang="tr-TR" dirty="0" err="1" smtClean="0"/>
              <a:t>Stretching</a:t>
            </a:r>
            <a:r>
              <a:rPr lang="tr-TR" dirty="0" smtClean="0"/>
              <a:t>)</a:t>
            </a:r>
            <a:endParaRPr lang="tr-TR" dirty="0"/>
          </a:p>
        </p:txBody>
      </p:sp>
      <p:sp>
        <p:nvSpPr>
          <p:cNvPr id="3" name="İçerik Yer Tutucusu 2"/>
          <p:cNvSpPr>
            <a:spLocks noGrp="1"/>
          </p:cNvSpPr>
          <p:nvPr>
            <p:ph idx="1"/>
          </p:nvPr>
        </p:nvSpPr>
        <p:spPr/>
        <p:txBody>
          <a:bodyPr>
            <a:normAutofit fontScale="92500"/>
          </a:bodyPr>
          <a:lstStyle/>
          <a:p>
            <a:r>
              <a:rPr lang="tr-TR" dirty="0" err="1" smtClean="0"/>
              <a:t>Adaptif</a:t>
            </a:r>
            <a:r>
              <a:rPr lang="tr-TR" dirty="0" smtClean="0"/>
              <a:t> </a:t>
            </a:r>
            <a:r>
              <a:rPr lang="tr-TR" dirty="0" err="1" smtClean="0"/>
              <a:t>histogram</a:t>
            </a:r>
            <a:r>
              <a:rPr lang="tr-TR" dirty="0" smtClean="0"/>
              <a:t> eşitleme olarak da bilinen </a:t>
            </a:r>
            <a:r>
              <a:rPr lang="tr-TR" dirty="0" err="1" smtClean="0"/>
              <a:t>histogram</a:t>
            </a:r>
            <a:r>
              <a:rPr lang="tr-TR" dirty="0"/>
              <a:t> </a:t>
            </a:r>
            <a:r>
              <a:rPr lang="tr-TR" dirty="0" smtClean="0"/>
              <a:t>germe işlemi düşük kontrastlı resimlere uygulanan bir yöntem olup </a:t>
            </a:r>
            <a:r>
              <a:rPr lang="tr-TR" dirty="0" err="1" smtClean="0"/>
              <a:t>histogramı</a:t>
            </a:r>
            <a:r>
              <a:rPr lang="tr-TR" dirty="0" smtClean="0"/>
              <a:t> geniş bir bölgeye yayma mantığına dayanmaktadır.</a:t>
            </a:r>
          </a:p>
          <a:p>
            <a:r>
              <a:rPr lang="tr-TR" dirty="0" smtClean="0"/>
              <a:t>2.4. </a:t>
            </a:r>
            <a:r>
              <a:rPr lang="tr-TR" dirty="0" err="1" smtClean="0"/>
              <a:t>Histogram</a:t>
            </a:r>
            <a:r>
              <a:rPr lang="tr-TR" dirty="0" smtClean="0"/>
              <a:t> Eşitleme (</a:t>
            </a:r>
            <a:r>
              <a:rPr lang="tr-TR" dirty="0" err="1" smtClean="0"/>
              <a:t>Histogram</a:t>
            </a:r>
            <a:r>
              <a:rPr lang="tr-TR" dirty="0" smtClean="0"/>
              <a:t> </a:t>
            </a:r>
            <a:r>
              <a:rPr lang="tr-TR" dirty="0" err="1" smtClean="0"/>
              <a:t>Equalization</a:t>
            </a:r>
            <a:r>
              <a:rPr lang="tr-TR" dirty="0" smtClean="0"/>
              <a:t>)</a:t>
            </a:r>
          </a:p>
          <a:p>
            <a:pPr marL="0" indent="0">
              <a:buNone/>
            </a:pPr>
            <a:r>
              <a:rPr lang="tr-TR" dirty="0" err="1" smtClean="0"/>
              <a:t>Histogram</a:t>
            </a:r>
            <a:r>
              <a:rPr lang="tr-TR" dirty="0" smtClean="0"/>
              <a:t> eşitleme renk değerleri düzgün dağılımlı olmayan görüntüler için uygun bir görüntü iyileştirme metodudur.</a:t>
            </a:r>
            <a:endParaRPr lang="tr-TR" dirty="0"/>
          </a:p>
        </p:txBody>
      </p:sp>
    </p:spTree>
    <p:extLst>
      <p:ext uri="{BB962C8B-B14F-4D97-AF65-F5344CB8AC3E}">
        <p14:creationId xmlns:p14="http://schemas.microsoft.com/office/powerpoint/2010/main" val="269693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2.5. Gözeneklerin Otomatik Olarak </a:t>
            </a:r>
            <a:r>
              <a:rPr lang="tr-TR" dirty="0" err="1" smtClean="0"/>
              <a:t>Bölütlenmesi</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Bu kısımda ön işlemeden geçip, işlemeye hazır hale gelen görüntüler öncelikle otsu yöntemiyle </a:t>
            </a:r>
            <a:r>
              <a:rPr lang="tr-TR" dirty="0" err="1" smtClean="0"/>
              <a:t>eşiklenerek</a:t>
            </a:r>
            <a:r>
              <a:rPr lang="tr-TR" dirty="0" smtClean="0"/>
              <a:t> ikili görüntü haline dönüştürülmüştür.</a:t>
            </a:r>
          </a:p>
          <a:p>
            <a:endParaRPr lang="tr-TR" dirty="0" smtClean="0"/>
          </a:p>
          <a:p>
            <a:r>
              <a:rPr lang="tr-TR" dirty="0" smtClean="0"/>
              <a:t>Otsu yöntemi, gri seviye görüntüler üzerinde uygulanabilen</a:t>
            </a:r>
          </a:p>
          <a:p>
            <a:pPr marL="0" indent="0">
              <a:buNone/>
            </a:pPr>
            <a:r>
              <a:rPr lang="tr-TR" dirty="0" smtClean="0"/>
              <a:t>bir eşik belirleme yöntemidir. Bu yöntem kullanılırken m*n</a:t>
            </a:r>
          </a:p>
          <a:p>
            <a:pPr marL="0" indent="0">
              <a:buNone/>
            </a:pPr>
            <a:r>
              <a:rPr lang="tr-TR" dirty="0" smtClean="0"/>
              <a:t>boyutlarında görüntünün arka plan ve ön plan olmak üzere</a:t>
            </a:r>
          </a:p>
          <a:p>
            <a:pPr marL="0" indent="0">
              <a:buNone/>
            </a:pPr>
            <a:r>
              <a:rPr lang="tr-TR" dirty="0" smtClean="0"/>
              <a:t>iki sınıftan oluştuğu varsayımı yapılır. Eş. 1’de sınıflar arası</a:t>
            </a:r>
          </a:p>
          <a:p>
            <a:pPr marL="0" indent="0">
              <a:buNone/>
            </a:pPr>
            <a:r>
              <a:rPr lang="tr-TR" dirty="0" err="1" smtClean="0"/>
              <a:t>varyans</a:t>
            </a:r>
            <a:r>
              <a:rPr lang="tr-TR" dirty="0" smtClean="0"/>
              <a:t>; olarak tanımlanmaktadır.</a:t>
            </a:r>
          </a:p>
          <a:p>
            <a:pPr marL="0" indent="0">
              <a:buNone/>
            </a:pPr>
            <a:r>
              <a:rPr lang="tr-TR" dirty="0" smtClean="0"/>
              <a:t>    j(t) = </a:t>
            </a:r>
            <a:r>
              <a:rPr lang="el-GR" dirty="0" smtClean="0"/>
              <a:t>α0 + α1</a:t>
            </a:r>
          </a:p>
          <a:p>
            <a:endParaRPr lang="tr-TR" dirty="0" smtClean="0"/>
          </a:p>
          <a:p>
            <a:endParaRPr lang="tr-TR" dirty="0"/>
          </a:p>
        </p:txBody>
      </p:sp>
    </p:spTree>
    <p:extLst>
      <p:ext uri="{BB962C8B-B14F-4D97-AF65-F5344CB8AC3E}">
        <p14:creationId xmlns:p14="http://schemas.microsoft.com/office/powerpoint/2010/main" val="377146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2.6. Bağlantılı Bileşen Etiketleme İle Gözenek Etiketleme</a:t>
            </a:r>
            <a:endParaRPr lang="tr-TR" dirty="0"/>
          </a:p>
        </p:txBody>
      </p:sp>
      <p:sp>
        <p:nvSpPr>
          <p:cNvPr id="3" name="İçerik Yer Tutucusu 2"/>
          <p:cNvSpPr>
            <a:spLocks noGrp="1"/>
          </p:cNvSpPr>
          <p:nvPr>
            <p:ph idx="1"/>
          </p:nvPr>
        </p:nvSpPr>
        <p:spPr/>
        <p:txBody>
          <a:bodyPr>
            <a:normAutofit/>
          </a:bodyPr>
          <a:lstStyle/>
          <a:p>
            <a:r>
              <a:rPr lang="tr-TR" dirty="0" smtClean="0"/>
              <a:t>İkili görüntü haline gelen </a:t>
            </a:r>
            <a:r>
              <a:rPr lang="tr-TR" dirty="0" err="1" smtClean="0"/>
              <a:t>bölütlenmiş</a:t>
            </a:r>
            <a:r>
              <a:rPr lang="tr-TR" dirty="0" smtClean="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endParaRPr lang="tr-TR" dirty="0"/>
          </a:p>
        </p:txBody>
      </p:sp>
    </p:spTree>
    <p:extLst>
      <p:ext uri="{BB962C8B-B14F-4D97-AF65-F5344CB8AC3E}">
        <p14:creationId xmlns:p14="http://schemas.microsoft.com/office/powerpoint/2010/main" val="336327625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916</Words>
  <Application>Microsoft Office PowerPoint</Application>
  <PresentationFormat>Ekran Gösterisi (4:3)</PresentationFormat>
  <Paragraphs>67</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GÖRÜNTÜ İŞLEME DERSİ </vt:lpstr>
      <vt:lpstr>GİRİŞ</vt:lpstr>
      <vt:lpstr> </vt:lpstr>
      <vt:lpstr>Ekmek kalitesinin belirlenmesine yönelik yapılmış değişik çalışmalar vardır.</vt:lpstr>
      <vt:lpstr>2. DENEYSEL METOT (EXPERIMENTAL METHOD)</vt:lpstr>
      <vt:lpstr>2.2. Yöntemler (Methods)</vt:lpstr>
      <vt:lpstr>2.3. Histogram Germe (Histogram Stretching)</vt:lpstr>
      <vt:lpstr>2.5. Gözeneklerin Otomatik Olarak Bölütlenmesi</vt:lpstr>
      <vt:lpstr>2.6. Bağlantılı Bileşen Etiketleme İle Gözenek Etiketleme</vt:lpstr>
      <vt:lpstr>2.7. Gözeneklerin Büyüklüklerine Göre Sınıflandırılması</vt:lpstr>
      <vt:lpstr>2.8. ZSI Başarım İndeksinin Belirlenmesi</vt:lpstr>
      <vt:lpstr>2.9. Geliştirilen Arayüz Programı</vt:lpstr>
      <vt:lpstr>3. SONUÇLAR VE TARTIŞMALAR</vt:lpstr>
      <vt:lpstr>4. SONUÇLAR</vt:lpstr>
      <vt:lpstr>Veri setlerine ait iki akış diyagramı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dc:title>
  <dc:creator>Seher Rumeysa</dc:creator>
  <cp:lastModifiedBy>Seher Rumeysa</cp:lastModifiedBy>
  <cp:revision>5</cp:revision>
  <dcterms:created xsi:type="dcterms:W3CDTF">2022-11-09T08:38:59Z</dcterms:created>
  <dcterms:modified xsi:type="dcterms:W3CDTF">2022-11-09T09:28:28Z</dcterms:modified>
</cp:coreProperties>
</file>