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87760" y="381171"/>
            <a:ext cx="479176" cy="41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387760" y="381171"/>
            <a:ext cx="479176" cy="415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525375" y="1310682"/>
            <a:ext cx="4167899" cy="3939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19671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2830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480047"/>
            <a:ext cx="9144000" cy="45720"/>
          </a:xfrm>
          <a:custGeom>
            <a:avLst/>
            <a:gdLst/>
            <a:ahLst/>
            <a:cxnLst/>
            <a:rect l="l" t="t" r="r" b="b"/>
            <a:pathLst>
              <a:path w="9144000" h="45720">
                <a:moveTo>
                  <a:pt x="0" y="45719"/>
                </a:moveTo>
                <a:lnTo>
                  <a:pt x="9144000" y="45719"/>
                </a:lnTo>
                <a:lnTo>
                  <a:pt x="9144000" y="0"/>
                </a:lnTo>
                <a:lnTo>
                  <a:pt x="0" y="0"/>
                </a:lnTo>
                <a:lnTo>
                  <a:pt x="0" y="45719"/>
                </a:lnTo>
                <a:close/>
              </a:path>
            </a:pathLst>
          </a:custGeom>
          <a:solidFill>
            <a:srgbClr val="527E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41" y="169291"/>
            <a:ext cx="8640317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831" y="1214784"/>
            <a:ext cx="6738620" cy="158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529321" y="6614794"/>
            <a:ext cx="107886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8.png"/><Relationship Id="rId10" Type="http://schemas.openxmlformats.org/officeDocument/2006/relationships/image" Target="../media/image2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05" y="4699962"/>
            <a:ext cx="1687438" cy="147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479" y="1561337"/>
            <a:ext cx="4424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r>
              <a:t>Agronomical meeting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0479" y="2598611"/>
            <a:ext cx="4078604" cy="9042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-10">
                <a:solidFill>
                  <a:srgbClr val="888888"/>
                </a:solidFill>
                <a:latin typeface="Calibri"/>
                <a:cs typeface="Calibri"/>
              </a:rPr>
              <a:t>2019 </a:t>
            </a:r>
            <a:r>
              <a:rPr dirty="0" sz="2400">
                <a:solidFill>
                  <a:srgbClr val="888888"/>
                </a:solidFill>
                <a:latin typeface="Calibri"/>
                <a:cs typeface="Calibri"/>
              </a:rPr>
              <a:t>– сентябрь – </a:t>
            </a: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39-ая</a:t>
            </a:r>
            <a:r>
              <a:rPr dirty="0" sz="2400" spc="-8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888888"/>
                </a:solidFill>
                <a:latin typeface="Calibri"/>
                <a:cs typeface="Calibri"/>
              </a:rPr>
              <a:t>неделя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888888"/>
                </a:solidFill>
                <a:latin typeface="Calibri"/>
                <a:cs typeface="Calibri"/>
              </a:rPr>
              <a:t>01.10.2019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9509" y="6589268"/>
            <a:ext cx="109855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">
                <a:solidFill>
                  <a:srgbClr val="888888"/>
                </a:solidFill>
                <a:latin typeface="Calibri"/>
                <a:cs typeface="Calibri"/>
              </a:rPr>
              <a:t>(с) ООО «Гринхаус»</a:t>
            </a:r>
            <a:r>
              <a:rPr dirty="0" sz="800" spc="-3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888888"/>
                </a:solidFill>
                <a:latin typeface="Calibri"/>
                <a:cs typeface="Calibri"/>
              </a:rPr>
              <a:t>2017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4241" y="193675"/>
            <a:ext cx="8293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БЛОК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1.1  </a:t>
            </a:r>
            <a:r>
              <a:rPr dirty="0" sz="1400" b="1">
                <a:latin typeface="Calibri"/>
                <a:cs typeface="Calibri"/>
              </a:rPr>
              <a:t>АМО</a:t>
            </a:r>
            <a:r>
              <a:rPr dirty="0" sz="1400" spc="-10" b="1">
                <a:latin typeface="Calibri"/>
                <a:cs typeface="Calibri"/>
              </a:rPr>
              <a:t>Р</a:t>
            </a:r>
            <a:r>
              <a:rPr dirty="0" sz="1400" spc="-15" b="1">
                <a:latin typeface="Calibri"/>
                <a:cs typeface="Calibri"/>
              </a:rPr>
              <a:t>О</a:t>
            </a:r>
            <a:r>
              <a:rPr dirty="0" sz="1400" spc="-5" b="1">
                <a:latin typeface="Calibri"/>
                <a:cs typeface="Calibri"/>
              </a:rPr>
              <a:t>З</a:t>
            </a:r>
            <a:r>
              <a:rPr dirty="0" sz="1400" b="1">
                <a:latin typeface="Calibri"/>
                <a:cs typeface="Calibri"/>
              </a:rPr>
              <a:t>О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70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Аморозо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4,2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9,6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67,0%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67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766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УРОЖАЙНОСТЬ </a:t>
            </a:r>
            <a:r>
              <a:rPr dirty="0" sz="2800" spc="-5" b="1">
                <a:latin typeface="Calibri"/>
                <a:cs typeface="Calibri"/>
              </a:rPr>
              <a:t>И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35" b="1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0920" y="193675"/>
            <a:ext cx="72199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БЛОК</a:t>
            </a:r>
            <a:r>
              <a:rPr dirty="0" sz="1400" spc="-110"/>
              <a:t> </a:t>
            </a:r>
            <a:r>
              <a:rPr dirty="0" sz="1400" spc="-5"/>
              <a:t>1.1  </a:t>
            </a:r>
            <a:r>
              <a:rPr dirty="0" sz="1400"/>
              <a:t>М</a:t>
            </a:r>
            <a:r>
              <a:rPr dirty="0" sz="1400" spc="-5"/>
              <a:t>Е</a:t>
            </a:r>
            <a:r>
              <a:rPr dirty="0" sz="1400" spc="-90"/>
              <a:t>Р</a:t>
            </a:r>
            <a:r>
              <a:rPr dirty="0" sz="1400"/>
              <a:t>ЛИС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8395" y="1671322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244" y="0"/>
                </a:moveTo>
                <a:lnTo>
                  <a:pt x="0" y="0"/>
                </a:lnTo>
                <a:lnTo>
                  <a:pt x="0" y="137236"/>
                </a:lnTo>
                <a:lnTo>
                  <a:pt x="1620244" y="137236"/>
                </a:lnTo>
                <a:lnTo>
                  <a:pt x="162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0022" y="1671322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661" y="0"/>
                </a:moveTo>
                <a:lnTo>
                  <a:pt x="0" y="0"/>
                </a:lnTo>
                <a:lnTo>
                  <a:pt x="0" y="137236"/>
                </a:lnTo>
                <a:lnTo>
                  <a:pt x="2168661" y="137236"/>
                </a:lnTo>
                <a:lnTo>
                  <a:pt x="216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8395" y="2991675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8395" y="4749017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395" y="4937611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369" y="0"/>
                </a:moveTo>
                <a:lnTo>
                  <a:pt x="0" y="0"/>
                </a:lnTo>
                <a:lnTo>
                  <a:pt x="0" y="137236"/>
                </a:lnTo>
                <a:lnTo>
                  <a:pt x="4380369" y="137236"/>
                </a:lnTo>
                <a:lnTo>
                  <a:pt x="438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2822" y="1530001"/>
            <a:ext cx="13125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Урожайность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135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2965" y="1667181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0060" y="1667181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8597" y="1667181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5920" y="1667181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822" y="3038749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Качество </a:t>
            </a:r>
            <a:r>
              <a:rPr dirty="0" sz="750" spc="5" b="1">
                <a:latin typeface="Arial"/>
                <a:cs typeface="Arial"/>
              </a:rPr>
              <a:t>продукции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5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822" y="4804850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 нестандарта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7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84520" y="5713545"/>
            <a:ext cx="3465829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52495" algn="l"/>
              </a:tabLst>
            </a:pP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8395" y="1397134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353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9831" y="1928676"/>
          <a:ext cx="163322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831" y="2442814"/>
          <a:ext cx="163322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1259" y="3180069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/>
                <a:gridCol w="450215"/>
                <a:gridCol w="1654175"/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dirty="0" sz="7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dirty="0" sz="75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2240" y="929829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800"/>
                <a:gridCol w="329564"/>
                <a:gridCol w="3240405"/>
                <a:gridCol w="2270760"/>
                <a:gridCol w="43434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08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60022" y="1928676"/>
          <a:ext cx="21729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66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65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60022" y="2442814"/>
          <a:ext cx="217297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167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143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400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375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60022" y="3437423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532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860022" y="4080238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40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742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79831" y="5194737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Болезни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Зеленые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плоды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(калийные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пятена)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Масса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кисти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5">
                          <a:latin typeface="Arial"/>
                          <a:cs typeface="Arial"/>
                        </a:rPr>
                        <a:t>томата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550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или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</a:t>
                      </a:r>
                      <a:r>
                        <a:rPr dirty="0" sz="75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750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Неравномерный окрас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15">
                          <a:latin typeface="Arial"/>
                          <a:cs typeface="Arial"/>
                        </a:rPr>
                        <a:t>томата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2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75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&lt;4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Ув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ядание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3823727" y="39855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23727" y="3874241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23727" y="3643136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23727" y="4216619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23727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23455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23183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22911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22639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2367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22095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21823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21552" y="4216619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3727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23455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3183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22911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22639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22367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22095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21823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1552" y="436213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69309" y="3531863"/>
            <a:ext cx="2098675" cy="685165"/>
          </a:xfrm>
          <a:custGeom>
            <a:avLst/>
            <a:gdLst/>
            <a:ahLst/>
            <a:cxnLst/>
            <a:rect l="l" t="t" r="r" b="b"/>
            <a:pathLst>
              <a:path w="2098675" h="685164">
                <a:moveTo>
                  <a:pt x="0" y="684756"/>
                </a:moveTo>
                <a:lnTo>
                  <a:pt x="299728" y="684756"/>
                </a:lnTo>
                <a:lnTo>
                  <a:pt x="599456" y="684756"/>
                </a:lnTo>
                <a:lnTo>
                  <a:pt x="899184" y="684756"/>
                </a:lnTo>
                <a:lnTo>
                  <a:pt x="1198912" y="325259"/>
                </a:lnTo>
                <a:lnTo>
                  <a:pt x="1498640" y="539245"/>
                </a:lnTo>
                <a:lnTo>
                  <a:pt x="1798368" y="77035"/>
                </a:lnTo>
                <a:lnTo>
                  <a:pt x="2098097" y="0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43618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43618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43346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43346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43074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43074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42802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842802" y="419094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42530" y="38314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42530" y="38314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42258" y="40454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42258" y="40454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41987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41987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41715" y="350618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41715" y="350618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811027" y="4039064"/>
            <a:ext cx="2423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0845" algn="l"/>
                <a:tab pos="710565" algn="l"/>
                <a:tab pos="1010919" algn="l"/>
                <a:tab pos="2410460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  </a:t>
            </a:r>
            <a:r>
              <a:rPr dirty="0" sz="600" spc="-65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0%	0%	</a:t>
            </a:r>
            <a:r>
              <a:rPr dirty="0" sz="600" spc="5" strike="sngStrike">
                <a:solidFill>
                  <a:srgbClr val="404040"/>
                </a:solidFill>
                <a:latin typeface="Arial"/>
                <a:cs typeface="Arial"/>
              </a:rPr>
              <a:t>0%	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0%	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11027" y="3673861"/>
            <a:ext cx="2423795" cy="340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1275" algn="l"/>
                <a:tab pos="241046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6%	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2%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919728" y="4196758"/>
            <a:ext cx="1117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 spc="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20027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20098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20054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20125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20081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720038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020109" y="419675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11027" y="3181121"/>
            <a:ext cx="2423795" cy="362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dirty="0" sz="750" spc="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650"/>
              </a:lnSpc>
              <a:spcBef>
                <a:spcPts val="459"/>
              </a:spcBef>
              <a:tabLst>
                <a:tab pos="2185670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	12%</a:t>
            </a:r>
            <a:r>
              <a:rPr dirty="0" sz="600" spc="55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50"/>
              </a:lnSpc>
              <a:tabLst>
                <a:tab pos="1885314" algn="l"/>
                <a:tab pos="241046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11%	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444207" y="3959835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444207" y="3848563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444207" y="3737290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444207" y="3617457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444207" y="3506184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444207" y="4190941"/>
            <a:ext cx="2406650" cy="0"/>
          </a:xfrm>
          <a:custGeom>
            <a:avLst/>
            <a:gdLst/>
            <a:ahLst/>
            <a:cxnLst/>
            <a:rect l="l" t="t" r="r" b="b"/>
            <a:pathLst>
              <a:path w="2406650" h="0">
                <a:moveTo>
                  <a:pt x="0" y="0"/>
                </a:moveTo>
                <a:lnTo>
                  <a:pt x="240638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444207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43935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43663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343392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43119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951411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251139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550867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8850596" y="419094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444207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43935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43663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343392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643119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951411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251139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550867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850596" y="4336451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98353" y="3497625"/>
            <a:ext cx="2098675" cy="693420"/>
          </a:xfrm>
          <a:custGeom>
            <a:avLst/>
            <a:gdLst/>
            <a:ahLst/>
            <a:cxnLst/>
            <a:rect l="l" t="t" r="r" b="b"/>
            <a:pathLst>
              <a:path w="2098675" h="693420">
                <a:moveTo>
                  <a:pt x="0" y="693316"/>
                </a:moveTo>
                <a:lnTo>
                  <a:pt x="299728" y="693316"/>
                </a:lnTo>
                <a:lnTo>
                  <a:pt x="599456" y="693316"/>
                </a:lnTo>
                <a:lnTo>
                  <a:pt x="899184" y="693316"/>
                </a:lnTo>
                <a:lnTo>
                  <a:pt x="1198912" y="128391"/>
                </a:lnTo>
                <a:lnTo>
                  <a:pt x="1498640" y="0"/>
                </a:lnTo>
                <a:lnTo>
                  <a:pt x="1798368" y="102713"/>
                </a:lnTo>
                <a:lnTo>
                  <a:pt x="2098097" y="111272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572662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72662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72390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872390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172118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172118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471847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471847" y="416526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771574" y="36003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771574" y="36003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071302" y="34719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071302" y="347194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371030" y="35746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371030" y="35746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670759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670759" y="358321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6431507" y="4013386"/>
            <a:ext cx="243205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3355" algn="l"/>
                <a:tab pos="474345" algn="l"/>
                <a:tab pos="775335" algn="l"/>
                <a:tab pos="1076325" algn="l"/>
                <a:tab pos="2418715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	-	-	-	-	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736837" y="344954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25%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313520" y="3428717"/>
            <a:ext cx="5314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39090" algn="l"/>
              </a:tabLst>
            </a:pPr>
            <a:r>
              <a:rPr dirty="0" baseline="4629" sz="900">
                <a:solidFill>
                  <a:srgbClr val="404040"/>
                </a:solidFill>
                <a:latin typeface="Arial"/>
                <a:cs typeface="Arial"/>
              </a:rPr>
              <a:t>26%	</a:t>
            </a: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25%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543634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844732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145602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446815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48027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048783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349995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651208" y="4171080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431507" y="3095703"/>
            <a:ext cx="2432050" cy="33909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6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нестандарта в</a:t>
            </a:r>
            <a:r>
              <a:rPr dirty="0" sz="750" spc="-6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стандарте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1618615" algn="l"/>
                <a:tab pos="241871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30%	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4217655" y="2350657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217655" y="2102433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217655" y="1862768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217655" y="2590322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217655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603020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979821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365186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741987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127351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504152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889517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266318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651683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037048" y="2590322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217655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603020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979821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365186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741987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127351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504152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889517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7266318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651683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037048" y="2735833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406055" y="2033957"/>
            <a:ext cx="3434079" cy="556895"/>
          </a:xfrm>
          <a:custGeom>
            <a:avLst/>
            <a:gdLst/>
            <a:ahLst/>
            <a:cxnLst/>
            <a:rect l="l" t="t" r="r" b="b"/>
            <a:pathLst>
              <a:path w="3434079" h="556894">
                <a:moveTo>
                  <a:pt x="0" y="556364"/>
                </a:moveTo>
                <a:lnTo>
                  <a:pt x="385364" y="556364"/>
                </a:lnTo>
                <a:lnTo>
                  <a:pt x="770729" y="556364"/>
                </a:lnTo>
                <a:lnTo>
                  <a:pt x="1147530" y="556364"/>
                </a:lnTo>
                <a:lnTo>
                  <a:pt x="1532895" y="213986"/>
                </a:lnTo>
                <a:lnTo>
                  <a:pt x="1909696" y="94154"/>
                </a:lnTo>
                <a:lnTo>
                  <a:pt x="2295061" y="0"/>
                </a:lnTo>
                <a:lnTo>
                  <a:pt x="2671862" y="0"/>
                </a:lnTo>
                <a:lnTo>
                  <a:pt x="3057227" y="0"/>
                </a:lnTo>
                <a:lnTo>
                  <a:pt x="343402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913260" y="2222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913260" y="22222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6290061" y="21024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290061" y="21024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675425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675425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052226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052226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437591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437591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814392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814392" y="200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077918" y="2059636"/>
            <a:ext cx="762635" cy="85725"/>
          </a:xfrm>
          <a:custGeom>
            <a:avLst/>
            <a:gdLst/>
            <a:ahLst/>
            <a:cxnLst/>
            <a:rect l="l" t="t" r="r" b="b"/>
            <a:pathLst>
              <a:path w="762634" h="85725">
                <a:moveTo>
                  <a:pt x="0" y="0"/>
                </a:moveTo>
                <a:lnTo>
                  <a:pt x="385364" y="77035"/>
                </a:lnTo>
                <a:lnTo>
                  <a:pt x="762165" y="85594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437591" y="211099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37591" y="211099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814392" y="21195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814392" y="21195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406055" y="2059636"/>
            <a:ext cx="2672080" cy="530860"/>
          </a:xfrm>
          <a:custGeom>
            <a:avLst/>
            <a:gdLst/>
            <a:ahLst/>
            <a:cxnLst/>
            <a:rect l="l" t="t" r="r" b="b"/>
            <a:pathLst>
              <a:path w="2672079" h="530860">
                <a:moveTo>
                  <a:pt x="0" y="530686"/>
                </a:moveTo>
                <a:lnTo>
                  <a:pt x="385364" y="530686"/>
                </a:lnTo>
                <a:lnTo>
                  <a:pt x="770729" y="530686"/>
                </a:lnTo>
                <a:lnTo>
                  <a:pt x="1147530" y="530686"/>
                </a:lnTo>
                <a:lnTo>
                  <a:pt x="1532895" y="342378"/>
                </a:lnTo>
                <a:lnTo>
                  <a:pt x="1909696" y="34237"/>
                </a:lnTo>
                <a:lnTo>
                  <a:pt x="2295061" y="111272"/>
                </a:lnTo>
                <a:lnTo>
                  <a:pt x="2671862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38036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765729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151094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527895" y="2564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913260" y="2376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913260" y="2376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290061" y="2068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290061" y="2068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675425" y="21452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675425" y="21452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052226" y="203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 txBox="1"/>
          <p:nvPr/>
        </p:nvSpPr>
        <p:spPr>
          <a:xfrm>
            <a:off x="4404774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4786371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167967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549906" y="2411626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5888799" y="2068962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270510" y="194599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6652107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034046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415757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7797354" y="18483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7415757" y="220642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7797354" y="221618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5888799" y="246806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270510" y="2159692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652107" y="2243860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034046" y="2128535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4331303" y="2569319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713014" y="2569319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5094725" y="2569319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5476550" y="2569319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5883661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265372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6647312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028908" y="2569319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229732" y="1602414"/>
            <a:ext cx="10960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8242575" y="193980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8332437" y="19184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8332437" y="191846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 txBox="1"/>
          <p:nvPr/>
        </p:nvSpPr>
        <p:spPr>
          <a:xfrm>
            <a:off x="8479592" y="1864961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0">
                <a:solidFill>
                  <a:srgbClr val="585858"/>
                </a:solidFill>
                <a:latin typeface="Arial"/>
                <a:cs typeface="Arial"/>
              </a:rPr>
              <a:t>Б</a:t>
            </a:r>
            <a:r>
              <a:rPr dirty="0" sz="750" spc="-25">
                <a:solidFill>
                  <a:srgbClr val="585858"/>
                </a:solidFill>
                <a:latin typeface="Arial"/>
                <a:cs typeface="Arial"/>
              </a:rPr>
              <a:t>ю</a:t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д</a:t>
            </a:r>
            <a:r>
              <a:rPr dirty="0" sz="750" spc="35">
                <a:solidFill>
                  <a:srgbClr val="585858"/>
                </a:solidFill>
                <a:latin typeface="Arial"/>
                <a:cs typeface="Arial"/>
              </a:rPr>
              <a:t>ж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230" name="object 230"/>
          <p:cNvSpPr/>
          <p:nvPr/>
        </p:nvSpPr>
        <p:spPr>
          <a:xfrm>
            <a:off x="8242575" y="2222265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332437" y="2200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332437" y="220092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 txBox="1"/>
          <p:nvPr/>
        </p:nvSpPr>
        <p:spPr>
          <a:xfrm>
            <a:off x="8479592" y="2146282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8242575" y="2496168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332437" y="24748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332437" y="247482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 txBox="1"/>
          <p:nvPr/>
        </p:nvSpPr>
        <p:spPr>
          <a:xfrm>
            <a:off x="8479592" y="2427603"/>
            <a:ext cx="2324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4697220" y="5611834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697220" y="5218076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4911311" y="5380728"/>
            <a:ext cx="2988945" cy="633730"/>
          </a:xfrm>
          <a:custGeom>
            <a:avLst/>
            <a:gdLst/>
            <a:ahLst/>
            <a:cxnLst/>
            <a:rect l="l" t="t" r="r" b="b"/>
            <a:pathLst>
              <a:path w="2988945" h="633729">
                <a:moveTo>
                  <a:pt x="0" y="633399"/>
                </a:moveTo>
                <a:lnTo>
                  <a:pt x="428183" y="633399"/>
                </a:lnTo>
                <a:lnTo>
                  <a:pt x="856366" y="633399"/>
                </a:lnTo>
                <a:lnTo>
                  <a:pt x="1284549" y="633399"/>
                </a:lnTo>
                <a:lnTo>
                  <a:pt x="1704168" y="0"/>
                </a:lnTo>
                <a:lnTo>
                  <a:pt x="2132351" y="145510"/>
                </a:lnTo>
                <a:lnTo>
                  <a:pt x="2560534" y="171189"/>
                </a:lnTo>
                <a:lnTo>
                  <a:pt x="2988717" y="162629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589789" y="53550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589789" y="53550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017972" y="55005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017972" y="55005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446155" y="552623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7446155" y="552623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874338" y="55176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7874338" y="551768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911311" y="5269455"/>
            <a:ext cx="2988945" cy="744855"/>
          </a:xfrm>
          <a:custGeom>
            <a:avLst/>
            <a:gdLst/>
            <a:ahLst/>
            <a:cxnLst/>
            <a:rect l="l" t="t" r="r" b="b"/>
            <a:pathLst>
              <a:path w="2988945" h="744854">
                <a:moveTo>
                  <a:pt x="0" y="744672"/>
                </a:moveTo>
                <a:lnTo>
                  <a:pt x="428183" y="744672"/>
                </a:lnTo>
                <a:lnTo>
                  <a:pt x="856366" y="744672"/>
                </a:lnTo>
                <a:lnTo>
                  <a:pt x="1284549" y="744672"/>
                </a:lnTo>
                <a:lnTo>
                  <a:pt x="1704168" y="0"/>
                </a:lnTo>
                <a:lnTo>
                  <a:pt x="2132351" y="154070"/>
                </a:lnTo>
                <a:lnTo>
                  <a:pt x="2560534" y="154070"/>
                </a:lnTo>
                <a:lnTo>
                  <a:pt x="2988717" y="85594"/>
                </a:lnTo>
              </a:path>
            </a:pathLst>
          </a:custGeom>
          <a:ln w="25679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88562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313803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741987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6170170" y="598845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589789" y="524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6589789" y="524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017972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017972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446155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446155" y="53978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874338" y="532937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874338" y="532937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74" name="object 274"/>
          <p:cNvGraphicFramePr>
            <a:graphicFrameLocks noGrp="1"/>
          </p:cNvGraphicFramePr>
          <p:nvPr/>
        </p:nvGraphicFramePr>
        <p:xfrm>
          <a:off x="4692934" y="5853660"/>
          <a:ext cx="342582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27990"/>
                <a:gridCol w="427990"/>
                <a:gridCol w="427990"/>
                <a:gridCol w="419735"/>
                <a:gridCol w="427989"/>
                <a:gridCol w="427989"/>
                <a:gridCol w="427989"/>
              </a:tblGrid>
              <a:tr h="160473">
                <a:tc>
                  <a:txBody>
                    <a:bodyPr/>
                    <a:lstStyle/>
                    <a:p>
                      <a:pPr algn="ctr" marL="4762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67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75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600" spc="-254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baseline="-27777" sz="9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43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03428"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841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275" name="object 275"/>
          <p:cNvSpPr txBox="1"/>
          <p:nvPr/>
        </p:nvSpPr>
        <p:spPr>
          <a:xfrm>
            <a:off x="4684520" y="5305833"/>
            <a:ext cx="3465829" cy="2711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3452495" algn="l"/>
              </a:tabLst>
            </a:pP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750" spc="-5" i="1"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endParaRPr sz="750">
              <a:latin typeface="Arial"/>
              <a:cs typeface="Arial"/>
            </a:endParaRPr>
          </a:p>
          <a:p>
            <a:pPr algn="ctr" marL="453390">
              <a:lnSpc>
                <a:spcPct val="100000"/>
              </a:lnSpc>
              <a:spcBef>
                <a:spcPts val="14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63%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6982436" y="5604269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7385219" y="5627380"/>
            <a:ext cx="65976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66090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46%	</a:t>
            </a: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47%</a:t>
            </a:r>
            <a:endParaRPr baseline="4629" sz="900">
              <a:latin typeface="Arial"/>
              <a:cs typeface="Arial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6554253" y="5094959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75%</a:t>
            </a:r>
            <a:endParaRPr sz="600">
              <a:latin typeface="Arial"/>
              <a:cs typeface="Arial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6982436" y="5249622"/>
            <a:ext cx="60833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0690" algn="l"/>
              </a:tabLst>
            </a:pPr>
            <a:r>
              <a:rPr dirty="0" baseline="4629" sz="900" spc="-7">
                <a:solidFill>
                  <a:srgbClr val="404040"/>
                </a:solidFill>
                <a:latin typeface="Arial"/>
                <a:cs typeface="Arial"/>
              </a:rPr>
              <a:t>60</a:t>
            </a: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dirty="0" baseline="4629" sz="9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59%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7838802" y="5174014"/>
            <a:ext cx="18097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67%</a:t>
            </a:r>
            <a:endParaRPr sz="600">
              <a:latin typeface="Arial"/>
              <a:cs typeface="Arial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704159" y="4948307"/>
            <a:ext cx="13036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dirty="0" sz="750" spc="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82" name="object 282"/>
          <p:cNvSpPr/>
          <p:nvPr/>
        </p:nvSpPr>
        <p:spPr>
          <a:xfrm>
            <a:off x="8191194" y="5286574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8281055" y="526517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8281055" y="526517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 txBox="1"/>
          <p:nvPr/>
        </p:nvSpPr>
        <p:spPr>
          <a:xfrm>
            <a:off x="8426498" y="5216811"/>
            <a:ext cx="377825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8191194" y="564607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8281055" y="562467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8281055" y="5624673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 txBox="1"/>
          <p:nvPr/>
        </p:nvSpPr>
        <p:spPr>
          <a:xfrm>
            <a:off x="8426498" y="5580588"/>
            <a:ext cx="420370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90" name="object 29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30920" y="193675"/>
            <a:ext cx="7219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БЛОК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1.1  </a:t>
            </a:r>
            <a:r>
              <a:rPr dirty="0" sz="1400" b="1">
                <a:latin typeface="Calibri"/>
                <a:cs typeface="Calibri"/>
              </a:rPr>
              <a:t>М</a:t>
            </a:r>
            <a:r>
              <a:rPr dirty="0" sz="1400" spc="-5" b="1">
                <a:latin typeface="Calibri"/>
                <a:cs typeface="Calibri"/>
              </a:rPr>
              <a:t>Е</a:t>
            </a:r>
            <a:r>
              <a:rPr dirty="0" sz="1400" spc="-90" b="1">
                <a:latin typeface="Calibri"/>
                <a:cs typeface="Calibri"/>
              </a:rPr>
              <a:t>Р</a:t>
            </a:r>
            <a:r>
              <a:rPr dirty="0" sz="1400" b="1">
                <a:latin typeface="Calibri"/>
                <a:cs typeface="Calibri"/>
              </a:rPr>
              <a:t>ЛИС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784" y="1252870"/>
          <a:ext cx="874966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  <a:gridCol w="466725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40" b="1">
                          <a:latin typeface="Arial"/>
                          <a:cs typeface="Arial"/>
                        </a:rPr>
                        <a:t>Мерлис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5,3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65,0%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74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79,8%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78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77,3%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629" y="1068766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ВРЕДИТЕЛИ </a:t>
            </a:r>
            <a:r>
              <a:rPr dirty="0" sz="2800" spc="-5"/>
              <a:t>И</a:t>
            </a:r>
            <a:r>
              <a:rPr dirty="0" sz="2800" spc="-25"/>
              <a:t> </a:t>
            </a:r>
            <a:r>
              <a:rPr dirty="0" sz="2800" spc="-15"/>
              <a:t>БОЛЕЗНИ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БЛОК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1.1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3255" y="1253023"/>
          <a:ext cx="8825865" cy="172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189"/>
                <a:gridCol w="504825"/>
                <a:gridCol w="504825"/>
                <a:gridCol w="523875"/>
                <a:gridCol w="523875"/>
                <a:gridCol w="523875"/>
              </a:tblGrid>
              <a:tr h="147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94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Гусеница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совки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91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1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45" b="1">
                          <a:latin typeface="Arial"/>
                          <a:cs typeface="Arial"/>
                        </a:rPr>
                        <a:t>Минер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Паутинный </a:t>
                      </a:r>
                      <a:r>
                        <a:rPr dirty="0" sz="800" spc="35" b="1">
                          <a:latin typeface="Arial"/>
                          <a:cs typeface="Arial"/>
                        </a:rPr>
                        <a:t>клещ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7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Ржавый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5" b="1">
                          <a:latin typeface="Arial"/>
                          <a:cs typeface="Arial"/>
                        </a:rPr>
                        <a:t>клещ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5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dirty="0" sz="8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268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9102" y="1068828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spc="15" b="1">
                <a:latin typeface="Arial"/>
                <a:cs typeface="Arial"/>
              </a:rPr>
              <a:t>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1.1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53096"/>
          <a:ext cx="6738620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/>
                <a:gridCol w="400050"/>
                <a:gridCol w="608964"/>
                <a:gridCol w="608964"/>
                <a:gridCol w="751839"/>
              </a:tblGrid>
              <a:tr h="147601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dirty="0" sz="8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5231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dirty="0" sz="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голов,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ts val="950"/>
                        </a:lnSpc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не</a:t>
                      </a:r>
                      <a:r>
                        <a:rPr dirty="0" sz="8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13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и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ниже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трубы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5231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dirty="0" sz="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68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latin typeface="Calibri"/>
                <a:cs typeface="Calibri"/>
              </a:rPr>
              <a:t>КАЧЕСТВО </a:t>
            </a:r>
            <a:r>
              <a:rPr dirty="0" sz="2800" spc="-30" b="1">
                <a:latin typeface="Calibri"/>
                <a:cs typeface="Calibri"/>
              </a:rPr>
              <a:t>УХОДНЫХ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0" b="1">
                <a:latin typeface="Calibri"/>
                <a:cs typeface="Calibri"/>
              </a:rPr>
              <a:t>РАБОТ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1.1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0204" y="401232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0204" y="3651313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204" y="347075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0204" y="328075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0204" y="419282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204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682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83440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4012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06253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62872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19490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76108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32726" y="4192824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0204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682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83440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4012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06253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62872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19490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76108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32726" y="4382828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4244" y="3470759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 h="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5216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1835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78453" y="3442313"/>
            <a:ext cx="66593" cy="66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35135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01266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57884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14502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71120" y="3442313"/>
            <a:ext cx="66466" cy="66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8513" y="3727315"/>
            <a:ext cx="3206115" cy="399415"/>
          </a:xfrm>
          <a:custGeom>
            <a:avLst/>
            <a:gdLst/>
            <a:ahLst/>
            <a:cxnLst/>
            <a:rect l="l" t="t" r="r" b="b"/>
            <a:pathLst>
              <a:path w="3206115" h="399414">
                <a:moveTo>
                  <a:pt x="0" y="370507"/>
                </a:moveTo>
                <a:lnTo>
                  <a:pt x="456618" y="0"/>
                </a:lnTo>
                <a:lnTo>
                  <a:pt x="913236" y="313506"/>
                </a:lnTo>
                <a:lnTo>
                  <a:pt x="1369918" y="370507"/>
                </a:lnTo>
                <a:lnTo>
                  <a:pt x="1836049" y="399008"/>
                </a:lnTo>
                <a:lnTo>
                  <a:pt x="2292667" y="323006"/>
                </a:lnTo>
                <a:lnTo>
                  <a:pt x="2749285" y="294506"/>
                </a:lnTo>
                <a:lnTo>
                  <a:pt x="3205904" y="180503"/>
                </a:lnTo>
              </a:path>
            </a:pathLst>
          </a:custGeom>
          <a:ln w="28501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5216" y="4069314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21835" y="3698806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378453" y="4012312"/>
            <a:ext cx="66593" cy="665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835135" y="406931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01266" y="409781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57884" y="4021813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14502" y="3993312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71120" y="3879310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790905" y="3392507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6498" y="3502443"/>
            <a:ext cx="26225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98612" y="3882135"/>
            <a:ext cx="16357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6205" algn="l"/>
              </a:tabLst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baseline="3472" sz="1200" spc="3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30539" y="3903985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14702" y="3827033"/>
            <a:ext cx="16351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6205" algn="l"/>
              </a:tabLst>
            </a:pP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9</a:t>
            </a:r>
            <a:r>
              <a:rPr dirty="0" baseline="3472" sz="1200" spc="30">
                <a:solidFill>
                  <a:srgbClr val="404040"/>
                </a:solidFill>
                <a:latin typeface="Arial"/>
                <a:cs typeface="Arial"/>
              </a:rPr>
              <a:t>%</a:t>
            </a:r>
            <a:r>
              <a:rPr dirty="0" baseline="3472" sz="12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46312" y="3796633"/>
            <a:ext cx="26225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7504" y="3687381"/>
            <a:ext cx="3688079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59150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1,6%</a:t>
            </a:r>
            <a:r>
              <a:rPr dirty="0" u="sng" sz="800" spc="-4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1590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9476" y="418430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347680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05630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63517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21403" y="418430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79163" y="4184305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37430" y="4184305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2113" y="2939031"/>
            <a:ext cx="593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Arial"/>
                <a:cs typeface="Arial"/>
              </a:rPr>
              <a:t>Верховые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564019" y="47248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663841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663841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1824909" y="4648171"/>
            <a:ext cx="2641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191869" y="47248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82178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82178" y="470108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446798" y="4648171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227626" y="404082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27626" y="388881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27626" y="373681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227626" y="358476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27626" y="343275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27626" y="328075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27626" y="419282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27626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03270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78914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54558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39715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15358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091002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66647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042291" y="4192824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227626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703270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178914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54558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139715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15358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091002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66647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042291" y="4373328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003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451178" y="3432758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 h="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32151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907795" y="3399499"/>
            <a:ext cx="66466" cy="665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383439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859083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44240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819884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295528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771172" y="3399499"/>
            <a:ext cx="66466" cy="665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65447" y="3898318"/>
            <a:ext cx="3339465" cy="294640"/>
          </a:xfrm>
          <a:custGeom>
            <a:avLst/>
            <a:gdLst/>
            <a:ahLst/>
            <a:cxnLst/>
            <a:rect l="l" t="t" r="r" b="b"/>
            <a:pathLst>
              <a:path w="3339465" h="294639">
                <a:moveTo>
                  <a:pt x="0" y="218504"/>
                </a:moveTo>
                <a:lnTo>
                  <a:pt x="475644" y="228004"/>
                </a:lnTo>
                <a:lnTo>
                  <a:pt x="951288" y="294506"/>
                </a:lnTo>
                <a:lnTo>
                  <a:pt x="1426932" y="161503"/>
                </a:lnTo>
                <a:lnTo>
                  <a:pt x="1912088" y="199504"/>
                </a:lnTo>
                <a:lnTo>
                  <a:pt x="2387733" y="190003"/>
                </a:lnTo>
                <a:lnTo>
                  <a:pt x="2863377" y="76001"/>
                </a:lnTo>
                <a:lnTo>
                  <a:pt x="3339021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32151" y="40835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907795" y="4093064"/>
            <a:ext cx="66466" cy="665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83439" y="4159566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859083" y="4026563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344240" y="40645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819884" y="4055064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295528" y="3941061"/>
            <a:ext cx="66466" cy="665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771172" y="3865060"/>
            <a:ext cx="66466" cy="665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7899581" y="3357420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64468" y="3892268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841507" y="3901452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23315" y="3971120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795586" y="3839067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9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272498" y="3879601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749411" y="3864717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7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226703" y="3750398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703616" y="3673764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403281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880066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357359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6311184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788096" y="417955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7265389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742175" y="417955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26595" y="2934344"/>
            <a:ext cx="5187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latin typeface="Arial"/>
                <a:cs typeface="Arial"/>
              </a:rPr>
              <a:t>Н</a:t>
            </a:r>
            <a:r>
              <a:rPr dirty="0" sz="900" spc="-30" b="1">
                <a:latin typeface="Arial"/>
                <a:cs typeface="Arial"/>
              </a:rPr>
              <a:t>и</a:t>
            </a:r>
            <a:r>
              <a:rPr dirty="0" sz="900" spc="-5" b="1">
                <a:latin typeface="Arial"/>
                <a:cs typeface="Arial"/>
              </a:rPr>
              <a:t>з</a:t>
            </a:r>
            <a:r>
              <a:rPr dirty="0" sz="900" spc="-25" b="1">
                <a:latin typeface="Arial"/>
                <a:cs typeface="Arial"/>
              </a:rPr>
              <a:t>о</a:t>
            </a:r>
            <a:r>
              <a:rPr dirty="0" sz="900" spc="-30" b="1">
                <a:latin typeface="Arial"/>
                <a:cs typeface="Arial"/>
              </a:rPr>
              <a:t>в</a:t>
            </a:r>
            <a:r>
              <a:rPr dirty="0" sz="900" spc="-20" b="1">
                <a:latin typeface="Arial"/>
                <a:cs typeface="Arial"/>
              </a:rPr>
              <a:t>ы</a:t>
            </a:r>
            <a:r>
              <a:rPr dirty="0" sz="900" b="1">
                <a:latin typeface="Arial"/>
                <a:cs typeface="Arial"/>
              </a:rPr>
              <a:t>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5597480" y="471533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50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697302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697302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5834272" y="4179554"/>
            <a:ext cx="293370" cy="6153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6225330" y="471533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50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315640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7"/>
                </a:lnTo>
                <a:lnTo>
                  <a:pt x="1492" y="11606"/>
                </a:lnTo>
                <a:lnTo>
                  <a:pt x="0" y="19000"/>
                </a:lnTo>
                <a:lnTo>
                  <a:pt x="1492" y="26399"/>
                </a:lnTo>
                <a:lnTo>
                  <a:pt x="5565" y="32438"/>
                </a:lnTo>
                <a:lnTo>
                  <a:pt x="11611" y="36508"/>
                </a:lnTo>
                <a:lnTo>
                  <a:pt x="19025" y="38000"/>
                </a:lnTo>
                <a:lnTo>
                  <a:pt x="26439" y="36508"/>
                </a:lnTo>
                <a:lnTo>
                  <a:pt x="32486" y="32438"/>
                </a:lnTo>
                <a:lnTo>
                  <a:pt x="36559" y="26399"/>
                </a:lnTo>
                <a:lnTo>
                  <a:pt x="38051" y="19000"/>
                </a:lnTo>
                <a:lnTo>
                  <a:pt x="36559" y="11606"/>
                </a:lnTo>
                <a:lnTo>
                  <a:pt x="32486" y="5567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315640" y="46915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9000"/>
                </a:moveTo>
                <a:lnTo>
                  <a:pt x="36559" y="26399"/>
                </a:lnTo>
                <a:lnTo>
                  <a:pt x="32486" y="32438"/>
                </a:lnTo>
                <a:lnTo>
                  <a:pt x="26439" y="36508"/>
                </a:lnTo>
                <a:lnTo>
                  <a:pt x="19025" y="38000"/>
                </a:lnTo>
                <a:lnTo>
                  <a:pt x="11611" y="36508"/>
                </a:lnTo>
                <a:lnTo>
                  <a:pt x="5565" y="32438"/>
                </a:lnTo>
                <a:lnTo>
                  <a:pt x="1492" y="26399"/>
                </a:lnTo>
                <a:lnTo>
                  <a:pt x="0" y="19000"/>
                </a:lnTo>
                <a:lnTo>
                  <a:pt x="1492" y="11606"/>
                </a:lnTo>
                <a:lnTo>
                  <a:pt x="5565" y="5567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7"/>
                </a:lnTo>
                <a:lnTo>
                  <a:pt x="36559" y="11606"/>
                </a:lnTo>
                <a:lnTo>
                  <a:pt x="38051" y="19000"/>
                </a:lnTo>
                <a:close/>
              </a:path>
            </a:pathLst>
          </a:custGeom>
          <a:ln w="951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6484953" y="4643421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latin typeface="Calibri"/>
                <a:cs typeface="Calibri"/>
              </a:rPr>
              <a:t>Д</a:t>
            </a:r>
            <a:r>
              <a:rPr dirty="0" sz="2800" spc="-10" b="1">
                <a:latin typeface="Calibri"/>
                <a:cs typeface="Calibri"/>
              </a:rPr>
              <a:t>ОСВЕТКА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1.1</a:t>
            </a:r>
          </a:p>
        </p:txBody>
      </p:sp>
      <p:sp>
        <p:nvSpPr>
          <p:cNvPr id="4" name="object 4"/>
          <p:cNvSpPr/>
          <p:nvPr/>
        </p:nvSpPr>
        <p:spPr>
          <a:xfrm>
            <a:off x="184773" y="107685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2854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773" y="215775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33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773" y="4053070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773" y="608152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773" y="1281561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852805"/>
                <a:gridCol w="600074"/>
                <a:gridCol w="600075"/>
                <a:gridCol w="600075"/>
                <a:gridCol w="600075"/>
                <a:gridCol w="600075"/>
                <a:gridCol w="414020"/>
                <a:gridCol w="1266825"/>
                <a:gridCol w="696595"/>
                <a:gridCol w="541654"/>
              </a:tblGrid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1100" y="1135403"/>
            <a:ext cx="236728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 b="1">
                <a:latin typeface="Arial"/>
                <a:cs typeface="Arial"/>
              </a:rPr>
              <a:t>Потребление электроэнергии </a:t>
            </a:r>
            <a:r>
              <a:rPr dirty="0" sz="800" spc="-10" b="1">
                <a:latin typeface="Arial"/>
                <a:cs typeface="Arial"/>
              </a:rPr>
              <a:t>за </a:t>
            </a:r>
            <a:r>
              <a:rPr dirty="0" sz="800" spc="5" b="1">
                <a:latin typeface="Arial"/>
                <a:cs typeface="Arial"/>
              </a:rPr>
              <a:t>39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35" b="1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5259" y="1567298"/>
          <a:ext cx="195770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686435"/>
              </a:tblGrid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Часы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5">
                          <a:latin typeface="Arial"/>
                          <a:cs typeface="Arial"/>
                        </a:rPr>
                        <a:t>тыс.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4856" y="1567298"/>
          <a:ext cx="421449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51722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467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850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304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114%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119%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08790" y="2300558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Средняя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</a:t>
                      </a:r>
                      <a:r>
                        <a:rPr dirty="0" sz="8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</a:tr>
              <a:tr h="294989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539F20"/>
                    </a:solidFill>
                  </a:tcPr>
                </a:tc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73670" y="32250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22093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0516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8452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6875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25298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83234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1594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721" y="32250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73670" y="299693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22093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70516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28452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76875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25298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683234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1594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2721" y="299693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70516" y="2759298"/>
            <a:ext cx="1636395" cy="0"/>
          </a:xfrm>
          <a:custGeom>
            <a:avLst/>
            <a:gdLst/>
            <a:ahLst/>
            <a:cxnLst/>
            <a:rect l="l" t="t" r="r" b="b"/>
            <a:pathLst>
              <a:path w="1636395" h="0">
                <a:moveTo>
                  <a:pt x="0" y="0"/>
                </a:moveTo>
                <a:lnTo>
                  <a:pt x="163634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28452" y="275929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76875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25298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31594" y="2759298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2721" y="275929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2721" y="2531164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985"/>
                </a:lnTo>
                <a:lnTo>
                  <a:pt x="466168" y="82698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401"/>
                </a:lnTo>
                <a:lnTo>
                  <a:pt x="466231" y="684401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466168" y="0"/>
                </a:moveTo>
                <a:lnTo>
                  <a:pt x="0" y="0"/>
                </a:lnTo>
                <a:lnTo>
                  <a:pt x="0" y="884018"/>
                </a:lnTo>
                <a:lnTo>
                  <a:pt x="466168" y="884018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974"/>
                </a:lnTo>
                <a:lnTo>
                  <a:pt x="466168" y="80797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907"/>
                </a:lnTo>
                <a:lnTo>
                  <a:pt x="466168" y="69390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466168" y="0"/>
                </a:moveTo>
                <a:lnTo>
                  <a:pt x="0" y="0"/>
                </a:lnTo>
                <a:lnTo>
                  <a:pt x="0" y="589345"/>
                </a:lnTo>
                <a:lnTo>
                  <a:pt x="466168" y="58934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223"/>
                </a:lnTo>
                <a:lnTo>
                  <a:pt x="466168" y="380223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750"/>
                </a:lnTo>
                <a:lnTo>
                  <a:pt x="475681" y="427750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985"/>
                </a:lnTo>
                <a:lnTo>
                  <a:pt x="0" y="826985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401"/>
                </a:lnTo>
                <a:lnTo>
                  <a:pt x="0" y="684401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0" y="0"/>
                </a:moveTo>
                <a:lnTo>
                  <a:pt x="466168" y="0"/>
                </a:lnTo>
                <a:lnTo>
                  <a:pt x="466168" y="884018"/>
                </a:lnTo>
                <a:lnTo>
                  <a:pt x="0" y="884018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907"/>
                </a:lnTo>
                <a:lnTo>
                  <a:pt x="0" y="693907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0" y="0"/>
                </a:moveTo>
                <a:lnTo>
                  <a:pt x="466168" y="0"/>
                </a:lnTo>
                <a:lnTo>
                  <a:pt x="466168" y="589345"/>
                </a:lnTo>
                <a:lnTo>
                  <a:pt x="0" y="58934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223"/>
                </a:lnTo>
                <a:lnTo>
                  <a:pt x="0" y="380223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750"/>
                </a:lnTo>
                <a:lnTo>
                  <a:pt x="0" y="427750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10707" y="2635725"/>
            <a:ext cx="466725" cy="19050"/>
          </a:xfrm>
          <a:custGeom>
            <a:avLst/>
            <a:gdLst/>
            <a:ahLst/>
            <a:cxnLst/>
            <a:rect l="l" t="t" r="r" b="b"/>
            <a:pathLst>
              <a:path w="466725" h="19050">
                <a:moveTo>
                  <a:pt x="0" y="19011"/>
                </a:moveTo>
                <a:lnTo>
                  <a:pt x="466168" y="19011"/>
                </a:lnTo>
                <a:lnTo>
                  <a:pt x="466168" y="0"/>
                </a:lnTo>
                <a:lnTo>
                  <a:pt x="0" y="0"/>
                </a:lnTo>
                <a:lnTo>
                  <a:pt x="0" y="19011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462284" y="2616714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466168" y="0"/>
                </a:moveTo>
                <a:lnTo>
                  <a:pt x="0" y="0"/>
                </a:lnTo>
                <a:lnTo>
                  <a:pt x="0" y="152089"/>
                </a:lnTo>
                <a:lnTo>
                  <a:pt x="466168" y="152089"/>
                </a:lnTo>
                <a:lnTo>
                  <a:pt x="4661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955925" y="2825837"/>
            <a:ext cx="466725" cy="257175"/>
          </a:xfrm>
          <a:custGeom>
            <a:avLst/>
            <a:gdLst/>
            <a:ahLst/>
            <a:cxnLst/>
            <a:rect l="l" t="t" r="r" b="b"/>
            <a:pathLst>
              <a:path w="466725" h="257175">
                <a:moveTo>
                  <a:pt x="466168" y="0"/>
                </a:moveTo>
                <a:lnTo>
                  <a:pt x="0" y="0"/>
                </a:lnTo>
                <a:lnTo>
                  <a:pt x="0" y="256650"/>
                </a:lnTo>
                <a:lnTo>
                  <a:pt x="466168" y="256650"/>
                </a:lnTo>
                <a:lnTo>
                  <a:pt x="4661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05945" y="2630968"/>
            <a:ext cx="476250" cy="28575"/>
          </a:xfrm>
          <a:custGeom>
            <a:avLst/>
            <a:gdLst/>
            <a:ahLst/>
            <a:cxnLst/>
            <a:rect l="l" t="t" r="r" b="b"/>
            <a:pathLst>
              <a:path w="476250" h="28575">
                <a:moveTo>
                  <a:pt x="0" y="28526"/>
                </a:moveTo>
                <a:lnTo>
                  <a:pt x="475691" y="28526"/>
                </a:lnTo>
                <a:lnTo>
                  <a:pt x="475691" y="0"/>
                </a:lnTo>
                <a:lnTo>
                  <a:pt x="0" y="0"/>
                </a:lnTo>
                <a:lnTo>
                  <a:pt x="0" y="285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462284" y="2616714"/>
            <a:ext cx="466725" cy="152400"/>
          </a:xfrm>
          <a:custGeom>
            <a:avLst/>
            <a:gdLst/>
            <a:ahLst/>
            <a:cxnLst/>
            <a:rect l="l" t="t" r="r" b="b"/>
            <a:pathLst>
              <a:path w="466725" h="152400">
                <a:moveTo>
                  <a:pt x="0" y="0"/>
                </a:moveTo>
                <a:lnTo>
                  <a:pt x="466168" y="0"/>
                </a:lnTo>
                <a:lnTo>
                  <a:pt x="466168" y="152089"/>
                </a:lnTo>
                <a:lnTo>
                  <a:pt x="0" y="152089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204348" y="2711770"/>
            <a:ext cx="466725" cy="161925"/>
          </a:xfrm>
          <a:custGeom>
            <a:avLst/>
            <a:gdLst/>
            <a:ahLst/>
            <a:cxnLst/>
            <a:rect l="l" t="t" r="r" b="b"/>
            <a:pathLst>
              <a:path w="466725" h="161925">
                <a:moveTo>
                  <a:pt x="0" y="0"/>
                </a:moveTo>
                <a:lnTo>
                  <a:pt x="466168" y="0"/>
                </a:lnTo>
                <a:lnTo>
                  <a:pt x="466168" y="161594"/>
                </a:lnTo>
                <a:lnTo>
                  <a:pt x="0" y="161594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55925" y="2825837"/>
            <a:ext cx="466725" cy="257175"/>
          </a:xfrm>
          <a:custGeom>
            <a:avLst/>
            <a:gdLst/>
            <a:ahLst/>
            <a:cxnLst/>
            <a:rect l="l" t="t" r="r" b="b"/>
            <a:pathLst>
              <a:path w="466725" h="257175">
                <a:moveTo>
                  <a:pt x="0" y="0"/>
                </a:moveTo>
                <a:lnTo>
                  <a:pt x="466168" y="0"/>
                </a:lnTo>
                <a:lnTo>
                  <a:pt x="466168" y="256650"/>
                </a:lnTo>
                <a:lnTo>
                  <a:pt x="0" y="256650"/>
                </a:lnTo>
                <a:lnTo>
                  <a:pt x="0" y="0"/>
                </a:lnTo>
                <a:close/>
              </a:path>
            </a:pathLst>
          </a:custGeom>
          <a:ln w="95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97989" y="2768803"/>
            <a:ext cx="476250" cy="266700"/>
          </a:xfrm>
          <a:custGeom>
            <a:avLst/>
            <a:gdLst/>
            <a:ahLst/>
            <a:cxnLst/>
            <a:rect l="l" t="t" r="r" b="b"/>
            <a:pathLst>
              <a:path w="476250" h="266700">
                <a:moveTo>
                  <a:pt x="0" y="0"/>
                </a:moveTo>
                <a:lnTo>
                  <a:pt x="475681" y="0"/>
                </a:lnTo>
                <a:lnTo>
                  <a:pt x="475681" y="266156"/>
                </a:lnTo>
                <a:lnTo>
                  <a:pt x="0" y="266156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2721" y="3462711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272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74298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16425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68002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319579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061643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13220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64797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0686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2272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74298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816425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568002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19579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61643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813220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64797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0686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555156" y="2970613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53236" y="2944060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14976" y="2979865"/>
            <a:ext cx="2698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462284" y="3037785"/>
            <a:ext cx="4667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04348" y="3092284"/>
            <a:ext cx="4667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955925" y="3195958"/>
            <a:ext cx="46672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97989" y="3168709"/>
            <a:ext cx="4762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17003" y="2702619"/>
            <a:ext cx="466725" cy="4921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69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91085" y="2565421"/>
            <a:ext cx="1270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462284" y="2630972"/>
            <a:ext cx="466725" cy="12573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318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204348" y="2756327"/>
            <a:ext cx="466725" cy="93345"/>
          </a:xfrm>
          <a:prstGeom prst="rect">
            <a:avLst/>
          </a:prstGeom>
          <a:solidFill>
            <a:srgbClr val="E6B81E"/>
          </a:solidFill>
        </p:spPr>
        <p:txBody>
          <a:bodyPr wrap="square" lIns="0" tIns="0" rIns="0" bIns="0" rtlCol="0" vert="horz">
            <a:spAutoFit/>
          </a:bodyPr>
          <a:lstStyle/>
          <a:p>
            <a:pPr marL="156210">
              <a:lnSpc>
                <a:spcPts val="735"/>
              </a:lnSpc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351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955925" y="2849601"/>
            <a:ext cx="466725" cy="23304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35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553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697989" y="2761085"/>
            <a:ext cx="476250" cy="236220"/>
          </a:xfrm>
          <a:prstGeom prst="rect">
            <a:avLst/>
          </a:prstGeom>
          <a:solidFill>
            <a:srgbClr val="E6B81E"/>
          </a:solidFill>
        </p:spPr>
        <p:txBody>
          <a:bodyPr wrap="square" lIns="0" tIns="77470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61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559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2999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37903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12807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87711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2615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7519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12423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87327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9112" y="2265362"/>
            <a:ext cx="20707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радиация,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кв.см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35" b="1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9838" y="26832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6705785" y="2630693"/>
            <a:ext cx="709930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639838" y="32060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6705785" y="3153120"/>
            <a:ext cx="757555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9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61197" y="2482089"/>
            <a:ext cx="28575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65" b="1">
                <a:latin typeface="Arial"/>
                <a:cs typeface="Arial"/>
              </a:rPr>
              <a:t> </a:t>
            </a:r>
            <a:r>
              <a:rPr dirty="0" sz="650" spc="-105" b="1">
                <a:latin typeface="Arial"/>
                <a:cs typeface="Arial"/>
              </a:rPr>
              <a:t>8</a:t>
            </a:r>
            <a:r>
              <a:rPr dirty="0" baseline="-10416" sz="1200" spc="-157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650" spc="-105" b="1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829295" y="2510289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773</a:t>
            </a:r>
            <a:endParaRPr sz="6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572247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324458" y="2501100"/>
            <a:ext cx="2355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057896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358</a:t>
            </a:r>
            <a:endParaRPr sz="6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829515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481</a:t>
            </a:r>
            <a:endParaRPr sz="65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427371" y="515472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27371" y="4793491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27371" y="443227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98403" y="4584369"/>
            <a:ext cx="5175885" cy="380365"/>
          </a:xfrm>
          <a:custGeom>
            <a:avLst/>
            <a:gdLst/>
            <a:ahLst/>
            <a:cxnLst/>
            <a:rect l="l" t="t" r="r" b="b"/>
            <a:pathLst>
              <a:path w="5175885" h="380364">
                <a:moveTo>
                  <a:pt x="0" y="85550"/>
                </a:moveTo>
                <a:lnTo>
                  <a:pt x="732613" y="313709"/>
                </a:lnTo>
                <a:lnTo>
                  <a:pt x="1474676" y="0"/>
                </a:lnTo>
                <a:lnTo>
                  <a:pt x="2216740" y="85550"/>
                </a:lnTo>
                <a:lnTo>
                  <a:pt x="2958804" y="66539"/>
                </a:lnTo>
                <a:lnTo>
                  <a:pt x="3700867" y="209122"/>
                </a:lnTo>
                <a:lnTo>
                  <a:pt x="4433417" y="380248"/>
                </a:lnTo>
                <a:lnTo>
                  <a:pt x="5175481" y="294698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65102" y="4641458"/>
            <a:ext cx="66600" cy="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497716" y="4869555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239779" y="455590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981843" y="464145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723906" y="462244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465970" y="4765031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198520" y="493609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940583" y="4850543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98403" y="4650907"/>
            <a:ext cx="5175885" cy="865505"/>
          </a:xfrm>
          <a:custGeom>
            <a:avLst/>
            <a:gdLst/>
            <a:ahLst/>
            <a:cxnLst/>
            <a:rect l="l" t="t" r="r" b="b"/>
            <a:pathLst>
              <a:path w="5175885" h="865504">
                <a:moveTo>
                  <a:pt x="0" y="865032"/>
                </a:moveTo>
                <a:lnTo>
                  <a:pt x="732613" y="865032"/>
                </a:lnTo>
                <a:lnTo>
                  <a:pt x="1474676" y="865032"/>
                </a:lnTo>
                <a:lnTo>
                  <a:pt x="2216740" y="827010"/>
                </a:lnTo>
                <a:lnTo>
                  <a:pt x="2958804" y="380248"/>
                </a:lnTo>
                <a:lnTo>
                  <a:pt x="3700867" y="0"/>
                </a:lnTo>
                <a:lnTo>
                  <a:pt x="4433417" y="114066"/>
                </a:lnTo>
                <a:lnTo>
                  <a:pt x="5175481" y="9505"/>
                </a:lnTo>
              </a:path>
            </a:pathLst>
          </a:custGeom>
          <a:ln w="28517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65102" y="5487417"/>
            <a:ext cx="66600" cy="66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497716" y="5487417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239779" y="5487417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981843" y="5449395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723906" y="5002633"/>
            <a:ext cx="66474" cy="66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65970" y="4622448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198520" y="4736514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40583" y="4631953"/>
            <a:ext cx="66474" cy="66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36" name="object 136"/>
          <p:cNvGraphicFramePr>
            <a:graphicFrameLocks noGrp="1"/>
          </p:cNvGraphicFramePr>
          <p:nvPr/>
        </p:nvGraphicFramePr>
        <p:xfrm>
          <a:off x="422609" y="5511183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/>
                <a:gridCol w="742315"/>
                <a:gridCol w="742315"/>
                <a:gridCol w="742314"/>
                <a:gridCol w="742314"/>
                <a:gridCol w="742314"/>
                <a:gridCol w="732789"/>
                <a:gridCol w="742314"/>
              </a:tblGrid>
              <a:tr h="36120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254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1016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13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baseline="-12820" sz="975" spc="-202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12820" sz="975">
                        <a:latin typeface="Arial"/>
                        <a:cs typeface="Arial"/>
                      </a:endParaRPr>
                    </a:p>
                    <a:p>
                      <a:pPr algn="ctr" marL="825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635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5080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317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1079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L="18415">
                        <a:lnSpc>
                          <a:spcPts val="819"/>
                        </a:lnSpc>
                        <a:spcBef>
                          <a:spcPts val="49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37" name="object 137"/>
          <p:cNvSpPr txBox="1"/>
          <p:nvPr/>
        </p:nvSpPr>
        <p:spPr>
          <a:xfrm>
            <a:off x="693103" y="4754518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1434215" y="4977582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175391" y="4390746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2916440" y="4751349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773</a:t>
            </a:r>
            <a:endParaRPr sz="65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3657489" y="4451961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398664" y="4876189"/>
            <a:ext cx="2362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8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600</a:t>
            </a:r>
            <a:endParaRPr sz="6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140094" y="5050141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358</a:t>
            </a:r>
            <a:endParaRPr sz="6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5881269" y="4962373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9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481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788240" y="5316614"/>
            <a:ext cx="546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1529352" y="5316614"/>
            <a:ext cx="546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5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964008" y="5279226"/>
            <a:ext cx="1498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50" spc="4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705437" y="5118898"/>
            <a:ext cx="1498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5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5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446613" y="4454116"/>
            <a:ext cx="14986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5187662" y="4569514"/>
            <a:ext cx="14922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4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5928838" y="4463939"/>
            <a:ext cx="14922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4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72601" y="4211407"/>
            <a:ext cx="19246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-7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урожайность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649352" y="460338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1"/>
                </a:lnTo>
                <a:lnTo>
                  <a:pt x="5565" y="5560"/>
                </a:lnTo>
                <a:lnTo>
                  <a:pt x="1492" y="11602"/>
                </a:lnTo>
                <a:lnTo>
                  <a:pt x="0" y="19011"/>
                </a:lnTo>
                <a:lnTo>
                  <a:pt x="1492" y="26419"/>
                </a:lnTo>
                <a:lnTo>
                  <a:pt x="5565" y="32461"/>
                </a:lnTo>
                <a:lnTo>
                  <a:pt x="11612" y="36531"/>
                </a:lnTo>
                <a:lnTo>
                  <a:pt x="19027" y="38022"/>
                </a:lnTo>
                <a:lnTo>
                  <a:pt x="26441" y="36531"/>
                </a:lnTo>
                <a:lnTo>
                  <a:pt x="32489" y="32461"/>
                </a:lnTo>
                <a:lnTo>
                  <a:pt x="36562" y="26419"/>
                </a:lnTo>
                <a:lnTo>
                  <a:pt x="38054" y="19011"/>
                </a:lnTo>
                <a:lnTo>
                  <a:pt x="36562" y="11602"/>
                </a:lnTo>
                <a:lnTo>
                  <a:pt x="32489" y="5560"/>
                </a:lnTo>
                <a:lnTo>
                  <a:pt x="26441" y="1491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9"/>
                </a:lnTo>
                <a:lnTo>
                  <a:pt x="32489" y="32461"/>
                </a:lnTo>
                <a:lnTo>
                  <a:pt x="26441" y="36531"/>
                </a:lnTo>
                <a:lnTo>
                  <a:pt x="19027" y="38022"/>
                </a:lnTo>
                <a:lnTo>
                  <a:pt x="11612" y="36531"/>
                </a:lnTo>
                <a:lnTo>
                  <a:pt x="5565" y="32461"/>
                </a:lnTo>
                <a:lnTo>
                  <a:pt x="1492" y="26419"/>
                </a:lnTo>
                <a:lnTo>
                  <a:pt x="0" y="19011"/>
                </a:lnTo>
                <a:lnTo>
                  <a:pt x="1492" y="11602"/>
                </a:lnTo>
                <a:lnTo>
                  <a:pt x="5565" y="5560"/>
                </a:lnTo>
                <a:lnTo>
                  <a:pt x="11612" y="1491"/>
                </a:lnTo>
                <a:lnTo>
                  <a:pt x="19027" y="0"/>
                </a:lnTo>
                <a:lnTo>
                  <a:pt x="26441" y="1491"/>
                </a:lnTo>
                <a:lnTo>
                  <a:pt x="32489" y="5560"/>
                </a:lnTo>
                <a:lnTo>
                  <a:pt x="36562" y="11602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6913436" y="4526676"/>
            <a:ext cx="742950" cy="3892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Суммарная 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радиация,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кв.см 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649352" y="5145223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354" y="12"/>
                </a:lnTo>
              </a:path>
            </a:pathLst>
          </a:custGeom>
          <a:ln w="2851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70"/>
                </a:lnTo>
                <a:lnTo>
                  <a:pt x="1492" y="11613"/>
                </a:lnTo>
                <a:lnTo>
                  <a:pt x="0" y="19011"/>
                </a:lnTo>
                <a:lnTo>
                  <a:pt x="1492" y="26414"/>
                </a:lnTo>
                <a:lnTo>
                  <a:pt x="5565" y="32456"/>
                </a:lnTo>
                <a:lnTo>
                  <a:pt x="11612" y="36529"/>
                </a:lnTo>
                <a:lnTo>
                  <a:pt x="19027" y="38022"/>
                </a:lnTo>
                <a:lnTo>
                  <a:pt x="26441" y="36529"/>
                </a:lnTo>
                <a:lnTo>
                  <a:pt x="32489" y="32456"/>
                </a:lnTo>
                <a:lnTo>
                  <a:pt x="36562" y="26414"/>
                </a:lnTo>
                <a:lnTo>
                  <a:pt x="38054" y="19011"/>
                </a:lnTo>
                <a:lnTo>
                  <a:pt x="36562" y="11613"/>
                </a:lnTo>
                <a:lnTo>
                  <a:pt x="32489" y="5570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4"/>
                </a:lnTo>
                <a:lnTo>
                  <a:pt x="32489" y="32456"/>
                </a:lnTo>
                <a:lnTo>
                  <a:pt x="26441" y="36529"/>
                </a:lnTo>
                <a:lnTo>
                  <a:pt x="19027" y="38022"/>
                </a:lnTo>
                <a:lnTo>
                  <a:pt x="11612" y="36529"/>
                </a:lnTo>
                <a:lnTo>
                  <a:pt x="5565" y="32456"/>
                </a:lnTo>
                <a:lnTo>
                  <a:pt x="1492" y="26414"/>
                </a:lnTo>
                <a:lnTo>
                  <a:pt x="0" y="19011"/>
                </a:lnTo>
                <a:lnTo>
                  <a:pt x="1492" y="11613"/>
                </a:lnTo>
                <a:lnTo>
                  <a:pt x="5565" y="5570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70"/>
                </a:lnTo>
                <a:lnTo>
                  <a:pt x="36562" y="11613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6913436" y="5070420"/>
            <a:ext cx="85661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Урожайность,</a:t>
            </a:r>
            <a:r>
              <a:rPr dirty="0" sz="800" spc="-1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кг</a:t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62" name="object 1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161" name="object 161"/>
          <p:cNvSpPr txBox="1"/>
          <p:nvPr/>
        </p:nvSpPr>
        <p:spPr>
          <a:xfrm>
            <a:off x="562449" y="2501100"/>
            <a:ext cx="1006475" cy="2076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610"/>
              </a:lnSpc>
              <a:spcBef>
                <a:spcPts val="120"/>
              </a:spcBef>
              <a:tabLst>
                <a:tab pos="783590" algn="l"/>
              </a:tabLst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3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769	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  <a:p>
            <a:pPr marL="109855">
              <a:lnSpc>
                <a:spcPts val="790"/>
              </a:lnSpc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4230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БЛОК</a:t>
            </a:r>
            <a:r>
              <a:rPr dirty="0" sz="2800" spc="-70"/>
              <a:t> </a:t>
            </a:r>
            <a:r>
              <a:rPr dirty="0" sz="2800" spc="-5"/>
              <a:t>1.2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БЛОК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1.2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34873"/>
          <a:ext cx="8748395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526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Лимончелло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7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стебля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3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65,2%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832" y="2683233"/>
          <a:ext cx="8748395" cy="115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494">
                <a:tc gridSpan="2"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Пламола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4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стебля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255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6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1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80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86,3%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5673" y="1069614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1.2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673" y="2517974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1.2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ВРЕДИТЕЛИ </a:t>
            </a:r>
            <a:r>
              <a:rPr dirty="0" sz="2800" spc="-5"/>
              <a:t>И</a:t>
            </a:r>
            <a:r>
              <a:rPr dirty="0" sz="2800" spc="-25"/>
              <a:t> </a:t>
            </a:r>
            <a:r>
              <a:rPr dirty="0" sz="2800" spc="-15"/>
              <a:t>БОЛЕЗНИ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БЛОК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1.2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3226"/>
          <a:ext cx="8824595" cy="86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189"/>
                <a:gridCol w="504825"/>
                <a:gridCol w="504825"/>
                <a:gridCol w="523875"/>
                <a:gridCol w="523875"/>
                <a:gridCol w="523875"/>
              </a:tblGrid>
              <a:tr h="147613">
                <a:tc gridSpan="2">
                  <a:txBody>
                    <a:bodyPr/>
                    <a:lstStyle/>
                    <a:p>
                      <a:pPr algn="r" marR="139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>
                          <a:latin typeface="Arial"/>
                          <a:cs typeface="Arial"/>
                        </a:rPr>
                        <a:t>Гусеница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совки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9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677"/>
            <a:ext cx="5422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 </a:t>
            </a:r>
            <a:r>
              <a:rPr dirty="0" sz="950" spc="15" b="1">
                <a:latin typeface="Arial"/>
                <a:cs typeface="Arial"/>
              </a:rPr>
              <a:t>1.2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14784"/>
          <a:ext cx="673862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/>
                <a:gridCol w="400050"/>
                <a:gridCol w="608964"/>
                <a:gridCol w="608964"/>
                <a:gridCol w="751839"/>
              </a:tblGrid>
              <a:tr h="147718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dirty="0" sz="8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93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 b="1"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0,2%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dirty="0" sz="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голов,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2,6%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i="1">
                          <a:latin typeface="Arial"/>
                          <a:cs typeface="Arial"/>
                        </a:rPr>
                        <a:t>(0,6%)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12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и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2,4%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ниже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трубы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1,5%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dirty="0" sz="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50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latin typeface="Calibri"/>
                <a:cs typeface="Calibri"/>
              </a:rPr>
              <a:t>КАЧЕСТВО </a:t>
            </a:r>
            <a:r>
              <a:rPr dirty="0" sz="2800" spc="-30" b="1">
                <a:latin typeface="Calibri"/>
                <a:cs typeface="Calibri"/>
              </a:rPr>
              <a:t>УХОДНЫХ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0" b="1">
                <a:latin typeface="Calibri"/>
                <a:cs typeface="Calibri"/>
              </a:rPr>
              <a:t>РАБОТ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1.2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68" y="389821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7768" y="3717723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768" y="353723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768" y="3356776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768" y="316678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7768" y="4078707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7768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387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1005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7686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3818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0436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7054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23672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80291" y="407870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7768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4387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1005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87686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53818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10436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7054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23672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0291" y="426869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1808" y="3356776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 h="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2781" y="3328206"/>
            <a:ext cx="66593" cy="66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9399" y="3328206"/>
            <a:ext cx="66593" cy="665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26017" y="3328206"/>
            <a:ext cx="66529" cy="66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82699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48830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05449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62067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18685" y="3328206"/>
            <a:ext cx="66466" cy="66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6077" y="3974212"/>
            <a:ext cx="3206115" cy="104775"/>
          </a:xfrm>
          <a:custGeom>
            <a:avLst/>
            <a:gdLst/>
            <a:ahLst/>
            <a:cxnLst/>
            <a:rect l="l" t="t" r="r" b="b"/>
            <a:pathLst>
              <a:path w="3206115" h="104775">
                <a:moveTo>
                  <a:pt x="0" y="104495"/>
                </a:moveTo>
                <a:lnTo>
                  <a:pt x="456618" y="104495"/>
                </a:lnTo>
                <a:lnTo>
                  <a:pt x="913299" y="104495"/>
                </a:lnTo>
                <a:lnTo>
                  <a:pt x="1369918" y="104495"/>
                </a:lnTo>
                <a:lnTo>
                  <a:pt x="1836049" y="104495"/>
                </a:lnTo>
                <a:lnTo>
                  <a:pt x="2292667" y="104495"/>
                </a:lnTo>
                <a:lnTo>
                  <a:pt x="2749285" y="75996"/>
                </a:lnTo>
                <a:lnTo>
                  <a:pt x="3205904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2781" y="4050200"/>
            <a:ext cx="66593" cy="6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69399" y="4050200"/>
            <a:ext cx="66593" cy="66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26017" y="4050200"/>
            <a:ext cx="66529" cy="665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82699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48830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05449" y="4050200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62067" y="4021701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18685" y="3945705"/>
            <a:ext cx="66466" cy="66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38469" y="327852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622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509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459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5345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73486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31372" y="3862082"/>
            <a:ext cx="6032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130" y="3829151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52017" y="3757270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9154" y="407012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7358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95244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853195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310954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68968" y="407012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27108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84995" y="407012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99678" y="2824701"/>
            <a:ext cx="5937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Arial"/>
                <a:cs typeface="Arial"/>
              </a:rPr>
              <a:t>Верховые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611583" y="4610684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11405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11405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872474" y="4534337"/>
            <a:ext cx="26479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39434" y="4610684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329743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29743" y="458693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494236" y="4534337"/>
            <a:ext cx="25400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75190" y="4078707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275190" y="3622726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75190" y="347077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75190" y="3318778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75190" y="316678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75190" y="3698723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9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75190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750834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26478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702122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87279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662923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138567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614211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089855" y="4078707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92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275190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750834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226478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702122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187279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62923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138567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614211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089855" y="4259199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91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498743" y="3318778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 h="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79716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955359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31004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906647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391804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867449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343092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818736" y="3285521"/>
            <a:ext cx="66466" cy="665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13012" y="3594228"/>
            <a:ext cx="3339465" cy="104775"/>
          </a:xfrm>
          <a:custGeom>
            <a:avLst/>
            <a:gdLst/>
            <a:ahLst/>
            <a:cxnLst/>
            <a:rect l="l" t="t" r="r" b="b"/>
            <a:pathLst>
              <a:path w="3339465" h="104775">
                <a:moveTo>
                  <a:pt x="0" y="104495"/>
                </a:moveTo>
                <a:lnTo>
                  <a:pt x="475644" y="104495"/>
                </a:lnTo>
                <a:lnTo>
                  <a:pt x="951288" y="104495"/>
                </a:lnTo>
                <a:lnTo>
                  <a:pt x="1426932" y="104495"/>
                </a:lnTo>
                <a:lnTo>
                  <a:pt x="1912088" y="104495"/>
                </a:lnTo>
                <a:lnTo>
                  <a:pt x="2387733" y="104495"/>
                </a:lnTo>
                <a:lnTo>
                  <a:pt x="2863377" y="104495"/>
                </a:lnTo>
                <a:lnTo>
                  <a:pt x="3339021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479716" y="3665466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955359" y="3665466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431004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06647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391804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867449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343092" y="3665467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818736" y="3560971"/>
            <a:ext cx="66466" cy="6651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7947145" y="3243634"/>
            <a:ext cx="26162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4262490" y="3670824"/>
            <a:ext cx="3840479" cy="251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875"/>
              </a:lnSpc>
              <a:spcBef>
                <a:spcPts val="125"/>
              </a:spcBef>
              <a:tabLst>
                <a:tab pos="3500754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1,3%</a:t>
            </a:r>
            <a:r>
              <a:rPr dirty="0" u="sng" sz="800" spc="4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875"/>
              </a:lnSpc>
              <a:tabLst>
                <a:tab pos="266700" algn="l"/>
                <a:tab pos="743585" algn="l"/>
                <a:tab pos="1220470" algn="l"/>
                <a:tab pos="1697355" algn="l"/>
                <a:tab pos="2174875" algn="l"/>
                <a:tab pos="2651760" algn="l"/>
                <a:tab pos="3128645" algn="l"/>
                <a:tab pos="3827145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-	-	-	-	-	-	-	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450845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927757" y="4065374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404923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358748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836041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312954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789866" y="40653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274159" y="2820015"/>
            <a:ext cx="5187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Arial"/>
                <a:cs typeface="Arial"/>
              </a:rPr>
              <a:t>Низовые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5645045" y="460118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744867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744867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5881836" y="4065374"/>
            <a:ext cx="294005" cy="6153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272895" y="4601185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363204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6"/>
                </a:lnTo>
                <a:lnTo>
                  <a:pt x="0" y="18999"/>
                </a:lnTo>
                <a:lnTo>
                  <a:pt x="1492" y="26392"/>
                </a:lnTo>
                <a:lnTo>
                  <a:pt x="5565" y="32431"/>
                </a:lnTo>
                <a:lnTo>
                  <a:pt x="11611" y="36504"/>
                </a:lnTo>
                <a:lnTo>
                  <a:pt x="19025" y="37998"/>
                </a:lnTo>
                <a:lnTo>
                  <a:pt x="26439" y="36504"/>
                </a:lnTo>
                <a:lnTo>
                  <a:pt x="32486" y="32431"/>
                </a:lnTo>
                <a:lnTo>
                  <a:pt x="36559" y="26392"/>
                </a:lnTo>
                <a:lnTo>
                  <a:pt x="38051" y="18999"/>
                </a:lnTo>
                <a:lnTo>
                  <a:pt x="36559" y="11606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363204" y="457743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9"/>
                </a:moveTo>
                <a:lnTo>
                  <a:pt x="36559" y="26392"/>
                </a:lnTo>
                <a:lnTo>
                  <a:pt x="32486" y="32431"/>
                </a:lnTo>
                <a:lnTo>
                  <a:pt x="26439" y="36504"/>
                </a:lnTo>
                <a:lnTo>
                  <a:pt x="19025" y="37998"/>
                </a:lnTo>
                <a:lnTo>
                  <a:pt x="11611" y="36504"/>
                </a:lnTo>
                <a:lnTo>
                  <a:pt x="5565" y="32431"/>
                </a:lnTo>
                <a:lnTo>
                  <a:pt x="1492" y="26392"/>
                </a:lnTo>
                <a:lnTo>
                  <a:pt x="0" y="18999"/>
                </a:lnTo>
                <a:lnTo>
                  <a:pt x="1492" y="11606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6"/>
                </a:lnTo>
                <a:lnTo>
                  <a:pt x="38051" y="18999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6532517" y="4529587"/>
            <a:ext cx="25400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15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7030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r>
              <a:t>Personnel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latin typeface="Calibri"/>
                <a:cs typeface="Calibri"/>
              </a:rPr>
              <a:t>Д</a:t>
            </a:r>
            <a:r>
              <a:rPr dirty="0" sz="2800" spc="-10" b="1">
                <a:latin typeface="Calibri"/>
                <a:cs typeface="Calibri"/>
              </a:rPr>
              <a:t>ОСВЕТКА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1.2</a:t>
            </a:r>
          </a:p>
        </p:txBody>
      </p:sp>
      <p:sp>
        <p:nvSpPr>
          <p:cNvPr id="4" name="object 4"/>
          <p:cNvSpPr/>
          <p:nvPr/>
        </p:nvSpPr>
        <p:spPr>
          <a:xfrm>
            <a:off x="184773" y="107685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2854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4773" y="215775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339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773" y="4053070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773" y="6081528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0" y="0"/>
                </a:lnTo>
              </a:path>
            </a:pathLst>
          </a:custGeom>
          <a:ln w="3802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773" y="1281561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852805"/>
                <a:gridCol w="600074"/>
                <a:gridCol w="600075"/>
                <a:gridCol w="600075"/>
                <a:gridCol w="600075"/>
                <a:gridCol w="600075"/>
                <a:gridCol w="414020"/>
                <a:gridCol w="1266825"/>
                <a:gridCol w="696595"/>
                <a:gridCol w="541654"/>
              </a:tblGrid>
              <a:tr h="1524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91100" y="1135403"/>
            <a:ext cx="236728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 b="1">
                <a:latin typeface="Arial"/>
                <a:cs typeface="Arial"/>
              </a:rPr>
              <a:t>Потребление электроэнергии </a:t>
            </a:r>
            <a:r>
              <a:rPr dirty="0" sz="800" spc="-10" b="1">
                <a:latin typeface="Arial"/>
                <a:cs typeface="Arial"/>
              </a:rPr>
              <a:t>за </a:t>
            </a:r>
            <a:r>
              <a:rPr dirty="0" sz="800" spc="5" b="1">
                <a:latin typeface="Arial"/>
                <a:cs typeface="Arial"/>
              </a:rPr>
              <a:t>39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35" b="1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5259" y="1567298"/>
          <a:ext cx="195770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686435"/>
              </a:tblGrid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Часы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5">
                          <a:latin typeface="Arial"/>
                          <a:cs typeface="Arial"/>
                        </a:rPr>
                        <a:t>тыс.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184856" y="1567298"/>
          <a:ext cx="421449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451722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77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8304" y="1567298"/>
          <a:ext cx="1214755" cy="438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153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29%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00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884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08790" y="2300558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</a:tblGrid>
              <a:tr h="714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7200"/>
                        </a:lnSpc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Средняя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</a:t>
                      </a:r>
                      <a:r>
                        <a:rPr dirty="0" sz="8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</a:tr>
              <a:tr h="294989"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95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539F20"/>
                    </a:solidFill>
                  </a:tcPr>
                </a:tc>
              </a:tr>
              <a:tr h="428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173670" y="32250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22093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70516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8452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76875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425298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83234" y="32250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1594" y="32250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2721" y="32250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73670" y="2996937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0516" y="2996937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472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28452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76875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25298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83234" y="2996937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1594" y="299693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2721" y="2996937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76875" y="2759298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 h="0">
                <a:moveTo>
                  <a:pt x="0" y="0"/>
                </a:moveTo>
                <a:lnTo>
                  <a:pt x="312998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25298" y="275929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1594" y="2759298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2721" y="275929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2721" y="2531164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985"/>
                </a:lnTo>
                <a:lnTo>
                  <a:pt x="466168" y="82698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401"/>
                </a:lnTo>
                <a:lnTo>
                  <a:pt x="466231" y="684401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466168" y="0"/>
                </a:moveTo>
                <a:lnTo>
                  <a:pt x="0" y="0"/>
                </a:lnTo>
                <a:lnTo>
                  <a:pt x="0" y="884018"/>
                </a:lnTo>
                <a:lnTo>
                  <a:pt x="466168" y="884018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974"/>
                </a:lnTo>
                <a:lnTo>
                  <a:pt x="466168" y="80797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907"/>
                </a:lnTo>
                <a:lnTo>
                  <a:pt x="466168" y="69390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466168" y="0"/>
                </a:moveTo>
                <a:lnTo>
                  <a:pt x="0" y="0"/>
                </a:lnTo>
                <a:lnTo>
                  <a:pt x="0" y="589345"/>
                </a:lnTo>
                <a:lnTo>
                  <a:pt x="466168" y="58934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223"/>
                </a:lnTo>
                <a:lnTo>
                  <a:pt x="466168" y="380223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750"/>
                </a:lnTo>
                <a:lnTo>
                  <a:pt x="475681" y="427750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5425" y="2635725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985"/>
                </a:lnTo>
                <a:lnTo>
                  <a:pt x="0" y="826985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17003" y="277830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401"/>
                </a:lnTo>
                <a:lnTo>
                  <a:pt x="0" y="684401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59130" y="2578692"/>
            <a:ext cx="466725" cy="884555"/>
          </a:xfrm>
          <a:custGeom>
            <a:avLst/>
            <a:gdLst/>
            <a:ahLst/>
            <a:cxnLst/>
            <a:rect l="l" t="t" r="r" b="b"/>
            <a:pathLst>
              <a:path w="466725" h="884554">
                <a:moveTo>
                  <a:pt x="0" y="0"/>
                </a:moveTo>
                <a:lnTo>
                  <a:pt x="466168" y="0"/>
                </a:lnTo>
                <a:lnTo>
                  <a:pt x="466168" y="884018"/>
                </a:lnTo>
                <a:lnTo>
                  <a:pt x="0" y="884018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10707" y="2654736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974"/>
                </a:lnTo>
                <a:lnTo>
                  <a:pt x="0" y="807974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62284" y="2768803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907"/>
                </a:lnTo>
                <a:lnTo>
                  <a:pt x="0" y="693907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04348" y="2873365"/>
            <a:ext cx="466725" cy="589915"/>
          </a:xfrm>
          <a:custGeom>
            <a:avLst/>
            <a:gdLst/>
            <a:ahLst/>
            <a:cxnLst/>
            <a:rect l="l" t="t" r="r" b="b"/>
            <a:pathLst>
              <a:path w="466725" h="589914">
                <a:moveTo>
                  <a:pt x="0" y="0"/>
                </a:moveTo>
                <a:lnTo>
                  <a:pt x="466168" y="0"/>
                </a:lnTo>
                <a:lnTo>
                  <a:pt x="466168" y="589345"/>
                </a:lnTo>
                <a:lnTo>
                  <a:pt x="0" y="58934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55925" y="308248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223"/>
                </a:lnTo>
                <a:lnTo>
                  <a:pt x="0" y="380223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97989" y="3034959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750"/>
                </a:lnTo>
                <a:lnTo>
                  <a:pt x="0" y="427750"/>
                </a:lnTo>
                <a:lnTo>
                  <a:pt x="0" y="0"/>
                </a:lnTo>
                <a:close/>
              </a:path>
            </a:pathLst>
          </a:custGeom>
          <a:ln w="95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55925" y="3044465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0" y="38022"/>
                </a:moveTo>
                <a:lnTo>
                  <a:pt x="466168" y="38022"/>
                </a:lnTo>
                <a:lnTo>
                  <a:pt x="466168" y="0"/>
                </a:lnTo>
                <a:lnTo>
                  <a:pt x="0" y="0"/>
                </a:lnTo>
                <a:lnTo>
                  <a:pt x="0" y="38022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55925" y="3044465"/>
            <a:ext cx="466725" cy="38100"/>
          </a:xfrm>
          <a:custGeom>
            <a:avLst/>
            <a:gdLst/>
            <a:ahLst/>
            <a:cxnLst/>
            <a:rect l="l" t="t" r="r" b="b"/>
            <a:pathLst>
              <a:path w="466725" h="38100">
                <a:moveTo>
                  <a:pt x="0" y="0"/>
                </a:moveTo>
                <a:lnTo>
                  <a:pt x="466168" y="0"/>
                </a:lnTo>
                <a:lnTo>
                  <a:pt x="466168" y="38022"/>
                </a:lnTo>
                <a:lnTo>
                  <a:pt x="0" y="38022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697989" y="2873365"/>
            <a:ext cx="476250" cy="161925"/>
          </a:xfrm>
          <a:custGeom>
            <a:avLst/>
            <a:gdLst/>
            <a:ahLst/>
            <a:cxnLst/>
            <a:rect l="l" t="t" r="r" b="b"/>
            <a:pathLst>
              <a:path w="476250" h="161925">
                <a:moveTo>
                  <a:pt x="0" y="0"/>
                </a:moveTo>
                <a:lnTo>
                  <a:pt x="475681" y="0"/>
                </a:lnTo>
                <a:lnTo>
                  <a:pt x="475681" y="161594"/>
                </a:lnTo>
                <a:lnTo>
                  <a:pt x="0" y="161594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2721" y="3462711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2272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74298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16425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68002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319579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61643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13220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64797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06861" y="346271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2272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74298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16425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68002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319579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61643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813220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64797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06861" y="3643316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605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55156" y="2970613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053236" y="2944060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02276" y="2979865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00357" y="3092284"/>
            <a:ext cx="28257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096965" y="3195958"/>
            <a:ext cx="1968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97989" y="3168709"/>
            <a:ext cx="4762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17003" y="2702619"/>
            <a:ext cx="466725" cy="4921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69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06926" y="2575561"/>
            <a:ext cx="838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62284" y="2691529"/>
            <a:ext cx="466725" cy="497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05007" y="2800526"/>
            <a:ext cx="838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125506" y="2987469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87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97989" y="2873365"/>
            <a:ext cx="476250" cy="123825"/>
          </a:xfrm>
          <a:prstGeom prst="rect">
            <a:avLst/>
          </a:prstGeom>
          <a:solidFill>
            <a:srgbClr val="E6B81E"/>
          </a:solidFill>
        </p:spPr>
        <p:txBody>
          <a:bodyPr wrap="square" lIns="0" tIns="16510" rIns="0" bIns="0" rtlCol="0" vert="horz">
            <a:spAutoFit/>
          </a:bodyPr>
          <a:lstStyle/>
          <a:p>
            <a:pPr marL="160655">
              <a:lnSpc>
                <a:spcPts val="840"/>
              </a:lnSpc>
              <a:spcBef>
                <a:spcPts val="13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338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2999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79036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2807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7711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62615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7519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24237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873278" y="3446194"/>
            <a:ext cx="139700" cy="39306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9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69112" y="2265362"/>
            <a:ext cx="20707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радиация,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кв.см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35" b="1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639838" y="268325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705785" y="2630693"/>
            <a:ext cx="709930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80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639838" y="320606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7"/>
                </a:lnTo>
                <a:lnTo>
                  <a:pt x="47568" y="47527"/>
                </a:lnTo>
                <a:lnTo>
                  <a:pt x="47568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705785" y="3153120"/>
            <a:ext cx="757555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9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023016" y="2482089"/>
            <a:ext cx="28575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65" b="1">
                <a:latin typeface="Arial"/>
                <a:cs typeface="Arial"/>
              </a:rPr>
              <a:t> </a:t>
            </a:r>
            <a:r>
              <a:rPr dirty="0" sz="650" spc="-105" b="1">
                <a:latin typeface="Arial"/>
                <a:cs typeface="Arial"/>
              </a:rPr>
              <a:t>8</a:t>
            </a:r>
            <a:r>
              <a:rPr dirty="0" baseline="-10416" sz="1200" spc="-157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650" spc="-105" b="1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829295" y="2510289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562733" y="25011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333972" y="2501100"/>
            <a:ext cx="23558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249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096077" y="2501100"/>
            <a:ext cx="1682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 b="1">
                <a:latin typeface="Arial"/>
                <a:cs typeface="Arial"/>
              </a:rPr>
              <a:t>892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62876" y="2486779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259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27371" y="515472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27371" y="4793491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27371" y="443227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8403" y="4584369"/>
            <a:ext cx="5175885" cy="722630"/>
          </a:xfrm>
          <a:custGeom>
            <a:avLst/>
            <a:gdLst/>
            <a:ahLst/>
            <a:cxnLst/>
            <a:rect l="l" t="t" r="r" b="b"/>
            <a:pathLst>
              <a:path w="5175885" h="722629">
                <a:moveTo>
                  <a:pt x="0" y="85550"/>
                </a:moveTo>
                <a:lnTo>
                  <a:pt x="732613" y="313709"/>
                </a:lnTo>
                <a:lnTo>
                  <a:pt x="1474676" y="0"/>
                </a:lnTo>
                <a:lnTo>
                  <a:pt x="2216740" y="114066"/>
                </a:lnTo>
                <a:lnTo>
                  <a:pt x="2958804" y="294698"/>
                </a:lnTo>
                <a:lnTo>
                  <a:pt x="3700867" y="465798"/>
                </a:lnTo>
                <a:lnTo>
                  <a:pt x="4433417" y="722449"/>
                </a:lnTo>
                <a:lnTo>
                  <a:pt x="5175481" y="456293"/>
                </a:lnTo>
              </a:path>
            </a:pathLst>
          </a:custGeom>
          <a:ln w="28517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65102" y="4641458"/>
            <a:ext cx="66600" cy="6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1497716" y="4869555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239779" y="4555908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981843" y="4669975"/>
            <a:ext cx="66474" cy="6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723906" y="4850543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465970" y="502164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198520" y="5278294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40583" y="5012138"/>
            <a:ext cx="66474" cy="66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8" name="object 118"/>
          <p:cNvGraphicFramePr>
            <a:graphicFrameLocks noGrp="1"/>
          </p:cNvGraphicFramePr>
          <p:nvPr/>
        </p:nvGraphicFramePr>
        <p:xfrm>
          <a:off x="422609" y="5511183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/>
                <a:gridCol w="742315"/>
                <a:gridCol w="742315"/>
                <a:gridCol w="742314"/>
                <a:gridCol w="742314"/>
                <a:gridCol w="742314"/>
                <a:gridCol w="732789"/>
                <a:gridCol w="742314"/>
              </a:tblGrid>
              <a:tr h="21726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048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1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43945">
                <a:tc>
                  <a:txBody>
                    <a:bodyPr/>
                    <a:lstStyle/>
                    <a:p>
                      <a:pPr algn="ctr" marL="254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3210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819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119" name="object 119"/>
          <p:cNvSpPr txBox="1"/>
          <p:nvPr/>
        </p:nvSpPr>
        <p:spPr>
          <a:xfrm>
            <a:off x="674076" y="4754518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415188" y="4697459"/>
            <a:ext cx="2444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897413" y="4502278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638462" y="4681680"/>
            <a:ext cx="24511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4379637" y="4849574"/>
            <a:ext cx="24511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249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159121" y="5106541"/>
            <a:ext cx="1682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892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862115" y="4841969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259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72601" y="4146081"/>
            <a:ext cx="2129155" cy="3733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14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r>
              <a:rPr dirty="0" sz="800" spc="-1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-6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урожайность</a:t>
            </a:r>
            <a:endParaRPr sz="8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5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4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6649352" y="460338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1"/>
                </a:lnTo>
                <a:lnTo>
                  <a:pt x="5565" y="5560"/>
                </a:lnTo>
                <a:lnTo>
                  <a:pt x="1492" y="11602"/>
                </a:lnTo>
                <a:lnTo>
                  <a:pt x="0" y="19011"/>
                </a:lnTo>
                <a:lnTo>
                  <a:pt x="1492" y="26419"/>
                </a:lnTo>
                <a:lnTo>
                  <a:pt x="5565" y="32461"/>
                </a:lnTo>
                <a:lnTo>
                  <a:pt x="11612" y="36531"/>
                </a:lnTo>
                <a:lnTo>
                  <a:pt x="19027" y="38022"/>
                </a:lnTo>
                <a:lnTo>
                  <a:pt x="26441" y="36531"/>
                </a:lnTo>
                <a:lnTo>
                  <a:pt x="32489" y="32461"/>
                </a:lnTo>
                <a:lnTo>
                  <a:pt x="36562" y="26419"/>
                </a:lnTo>
                <a:lnTo>
                  <a:pt x="38054" y="19011"/>
                </a:lnTo>
                <a:lnTo>
                  <a:pt x="36562" y="11602"/>
                </a:lnTo>
                <a:lnTo>
                  <a:pt x="32489" y="5560"/>
                </a:lnTo>
                <a:lnTo>
                  <a:pt x="26441" y="1491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749182" y="457967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9"/>
                </a:lnTo>
                <a:lnTo>
                  <a:pt x="32489" y="32461"/>
                </a:lnTo>
                <a:lnTo>
                  <a:pt x="26441" y="36531"/>
                </a:lnTo>
                <a:lnTo>
                  <a:pt x="19027" y="38022"/>
                </a:lnTo>
                <a:lnTo>
                  <a:pt x="11612" y="36531"/>
                </a:lnTo>
                <a:lnTo>
                  <a:pt x="5565" y="32461"/>
                </a:lnTo>
                <a:lnTo>
                  <a:pt x="1492" y="26419"/>
                </a:lnTo>
                <a:lnTo>
                  <a:pt x="0" y="19011"/>
                </a:lnTo>
                <a:lnTo>
                  <a:pt x="1492" y="11602"/>
                </a:lnTo>
                <a:lnTo>
                  <a:pt x="5565" y="5560"/>
                </a:lnTo>
                <a:lnTo>
                  <a:pt x="11612" y="1491"/>
                </a:lnTo>
                <a:lnTo>
                  <a:pt x="19027" y="0"/>
                </a:lnTo>
                <a:lnTo>
                  <a:pt x="26441" y="1491"/>
                </a:lnTo>
                <a:lnTo>
                  <a:pt x="32489" y="5560"/>
                </a:lnTo>
                <a:lnTo>
                  <a:pt x="36562" y="11602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6913436" y="4526676"/>
            <a:ext cx="742950" cy="3892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600"/>
              </a:lnSpc>
              <a:spcBef>
                <a:spcPts val="145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Суммарная 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радиация,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кв.см 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9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649352" y="5145223"/>
            <a:ext cx="247650" cy="635"/>
          </a:xfrm>
          <a:custGeom>
            <a:avLst/>
            <a:gdLst/>
            <a:ahLst/>
            <a:cxnLst/>
            <a:rect l="l" t="t" r="r" b="b"/>
            <a:pathLst>
              <a:path w="247650" h="635">
                <a:moveTo>
                  <a:pt x="0" y="0"/>
                </a:moveTo>
                <a:lnTo>
                  <a:pt x="247354" y="12"/>
                </a:lnTo>
              </a:path>
            </a:pathLst>
          </a:custGeom>
          <a:ln w="28516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70"/>
                </a:lnTo>
                <a:lnTo>
                  <a:pt x="1492" y="11613"/>
                </a:lnTo>
                <a:lnTo>
                  <a:pt x="0" y="19011"/>
                </a:lnTo>
                <a:lnTo>
                  <a:pt x="1492" y="26414"/>
                </a:lnTo>
                <a:lnTo>
                  <a:pt x="5565" y="32456"/>
                </a:lnTo>
                <a:lnTo>
                  <a:pt x="11612" y="36529"/>
                </a:lnTo>
                <a:lnTo>
                  <a:pt x="19027" y="38022"/>
                </a:lnTo>
                <a:lnTo>
                  <a:pt x="26441" y="36529"/>
                </a:lnTo>
                <a:lnTo>
                  <a:pt x="32489" y="32456"/>
                </a:lnTo>
                <a:lnTo>
                  <a:pt x="36562" y="26414"/>
                </a:lnTo>
                <a:lnTo>
                  <a:pt x="38054" y="19011"/>
                </a:lnTo>
                <a:lnTo>
                  <a:pt x="36562" y="11613"/>
                </a:lnTo>
                <a:lnTo>
                  <a:pt x="32489" y="5570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749182" y="512145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11"/>
                </a:moveTo>
                <a:lnTo>
                  <a:pt x="36562" y="26414"/>
                </a:lnTo>
                <a:lnTo>
                  <a:pt x="32489" y="32456"/>
                </a:lnTo>
                <a:lnTo>
                  <a:pt x="26441" y="36529"/>
                </a:lnTo>
                <a:lnTo>
                  <a:pt x="19027" y="38022"/>
                </a:lnTo>
                <a:lnTo>
                  <a:pt x="11612" y="36529"/>
                </a:lnTo>
                <a:lnTo>
                  <a:pt x="5565" y="32456"/>
                </a:lnTo>
                <a:lnTo>
                  <a:pt x="1492" y="26414"/>
                </a:lnTo>
                <a:lnTo>
                  <a:pt x="0" y="19011"/>
                </a:lnTo>
                <a:lnTo>
                  <a:pt x="1492" y="11613"/>
                </a:lnTo>
                <a:lnTo>
                  <a:pt x="5565" y="5570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70"/>
                </a:lnTo>
                <a:lnTo>
                  <a:pt x="36562" y="11613"/>
                </a:lnTo>
                <a:lnTo>
                  <a:pt x="38054" y="19011"/>
                </a:lnTo>
                <a:close/>
              </a:path>
            </a:pathLst>
          </a:custGeom>
          <a:ln w="9519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6913436" y="5070420"/>
            <a:ext cx="856615" cy="2654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0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Урожайность,</a:t>
            </a:r>
            <a:r>
              <a:rPr dirty="0" sz="800" spc="-1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кг</a:t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135" name="object 135"/>
          <p:cNvSpPr txBox="1"/>
          <p:nvPr/>
        </p:nvSpPr>
        <p:spPr>
          <a:xfrm>
            <a:off x="553207" y="2510289"/>
            <a:ext cx="1054100" cy="1987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575"/>
              </a:lnSpc>
              <a:spcBef>
                <a:spcPts val="125"/>
              </a:spcBef>
              <a:tabLst>
                <a:tab pos="793115" algn="l"/>
              </a:tabLst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3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769	</a:t>
            </a:r>
            <a:r>
              <a:rPr dirty="0" baseline="4273" sz="975" spc="15" b="1">
                <a:latin typeface="Arial"/>
                <a:cs typeface="Arial"/>
              </a:rPr>
              <a:t>1</a:t>
            </a:r>
            <a:r>
              <a:rPr dirty="0" baseline="4273" sz="975" spc="-82" b="1">
                <a:latin typeface="Arial"/>
                <a:cs typeface="Arial"/>
              </a:rPr>
              <a:t> </a:t>
            </a:r>
            <a:r>
              <a:rPr dirty="0" baseline="4273" sz="975" spc="15" b="1">
                <a:latin typeface="Arial"/>
                <a:cs typeface="Arial"/>
              </a:rPr>
              <a:t>459</a:t>
            </a:r>
            <a:endParaRPr baseline="4273" sz="975">
              <a:latin typeface="Arial"/>
              <a:cs typeface="Arial"/>
            </a:endParaRPr>
          </a:p>
          <a:p>
            <a:pPr marL="118745">
              <a:lnSpc>
                <a:spcPts val="755"/>
              </a:lnSpc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1422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БЛОК</a:t>
            </a:r>
            <a:r>
              <a:rPr dirty="0" sz="2800" spc="-70"/>
              <a:t> </a:t>
            </a:r>
            <a:r>
              <a:rPr dirty="0" sz="2800" spc="-5"/>
              <a:t>1.4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БЛОК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1.4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31581"/>
          <a:ext cx="8748395" cy="1009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612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57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76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9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12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85,5%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80,7%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47664"/>
            <a:ext cx="54165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1.4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37052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ВРЕДИТЕЛИ </a:t>
            </a:r>
            <a:r>
              <a:rPr dirty="0" sz="2800" spc="-5"/>
              <a:t>И</a:t>
            </a:r>
            <a:r>
              <a:rPr dirty="0" sz="2800" spc="-25"/>
              <a:t> </a:t>
            </a:r>
            <a:r>
              <a:rPr dirty="0" sz="2800" spc="-15"/>
              <a:t>БОЛЕЗНИ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7293" y="169291"/>
            <a:ext cx="824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БЛОК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1.4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61"/>
          <a:ext cx="8824595" cy="72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0750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189"/>
                <a:gridCol w="504825"/>
                <a:gridCol w="504825"/>
                <a:gridCol w="523875"/>
                <a:gridCol w="523875"/>
                <a:gridCol w="523875"/>
              </a:tblGrid>
              <a:tr h="147630">
                <a:tc gridSpan="2">
                  <a:txBody>
                    <a:bodyPr/>
                    <a:lstStyle/>
                    <a:p>
                      <a:pPr algn="r" marR="1397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9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Мучнистая</a:t>
                      </a:r>
                      <a:r>
                        <a:rPr dirty="0" sz="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роса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335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61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61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1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 b="1">
                          <a:latin typeface="Arial"/>
                          <a:cs typeface="Arial"/>
                        </a:rPr>
                        <a:t>Белокрылка</a:t>
                      </a:r>
                      <a:r>
                        <a:rPr dirty="0" sz="8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 b="1">
                          <a:latin typeface="Arial"/>
                          <a:cs typeface="Arial"/>
                        </a:rPr>
                        <a:t>тепличная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972"/>
            <a:ext cx="5422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 </a:t>
            </a:r>
            <a:r>
              <a:rPr dirty="0" sz="950" spc="15" b="1">
                <a:latin typeface="Arial"/>
                <a:cs typeface="Arial"/>
              </a:rPr>
              <a:t>1.4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1.4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214784"/>
          <a:ext cx="6738620" cy="1581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/>
                <a:gridCol w="400050"/>
                <a:gridCol w="608964"/>
                <a:gridCol w="608964"/>
                <a:gridCol w="751839"/>
              </a:tblGrid>
              <a:tr h="147705">
                <a:tc gridSpan="5">
                  <a:txBody>
                    <a:bodyPr/>
                    <a:lstStyle/>
                    <a:p>
                      <a:pPr marL="437578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5033010" algn="l"/>
                          <a:tab pos="5661660" algn="l"/>
                        </a:tabLst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кол-во	Цель	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</a:t>
                      </a:r>
                      <a:r>
                        <a:rPr dirty="0" sz="800" spc="18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Статус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98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Верховые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 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несвоевременно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сформированными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кистями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неправильной</a:t>
                      </a:r>
                      <a:r>
                        <a:rPr dirty="0" sz="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подкруткой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голов,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которых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присутствуют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пасынки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</a:t>
                      </a:r>
                      <a:r>
                        <a:rPr dirty="0" sz="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недостающих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2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Низовые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98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срезом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и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отработанных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кистей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неудаленными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вторичными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пасынками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&gt;5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см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ниже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трубы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роста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97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голов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с неправильным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количеством</a:t>
                      </a:r>
                      <a:r>
                        <a:rPr dirty="0" sz="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 i="1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5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выполнено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95670" y="374142"/>
            <a:ext cx="4359275" cy="849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dirty="0" sz="2800" spc="-35" b="1">
                <a:latin typeface="Calibri"/>
                <a:cs typeface="Calibri"/>
              </a:rPr>
              <a:t>КАЧЕСТВО </a:t>
            </a:r>
            <a:r>
              <a:rPr dirty="0" sz="2800" spc="-30" b="1">
                <a:latin typeface="Calibri"/>
                <a:cs typeface="Calibri"/>
              </a:rPr>
              <a:t>УХОДНЫХ</a:t>
            </a:r>
            <a:r>
              <a:rPr dirty="0" sz="2800" spc="20" b="1">
                <a:latin typeface="Calibri"/>
                <a:cs typeface="Calibri"/>
              </a:rPr>
              <a:t> </a:t>
            </a:r>
            <a:r>
              <a:rPr dirty="0" sz="2800" spc="-50" b="1">
                <a:latin typeface="Calibri"/>
                <a:cs typeface="Calibri"/>
              </a:rPr>
              <a:t>РАБОТ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90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65" b="1">
                <a:latin typeface="Arial"/>
                <a:cs typeface="Arial"/>
              </a:rPr>
              <a:t> </a:t>
            </a:r>
            <a:r>
              <a:rPr dirty="0" sz="950" spc="10" b="1">
                <a:latin typeface="Arial"/>
                <a:cs typeface="Arial"/>
              </a:rPr>
              <a:t>1.4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68" y="389789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7768" y="3717419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7768" y="353690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768" y="3356430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768" y="3166455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7768" y="4078371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 h="0">
                <a:moveTo>
                  <a:pt x="0" y="0"/>
                </a:moveTo>
                <a:lnTo>
                  <a:pt x="3662522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7768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387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31005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7686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53818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10436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67054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23672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80291" y="4078371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7768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4387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31005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87686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53818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10436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7054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23672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0291" y="4268345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31808" y="3356430"/>
            <a:ext cx="3234690" cy="0"/>
          </a:xfrm>
          <a:custGeom>
            <a:avLst/>
            <a:gdLst/>
            <a:ahLst/>
            <a:cxnLst/>
            <a:rect l="l" t="t" r="r" b="b"/>
            <a:pathLst>
              <a:path w="3234690" h="0">
                <a:moveTo>
                  <a:pt x="0" y="0"/>
                </a:moveTo>
                <a:lnTo>
                  <a:pt x="3234442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2781" y="3327989"/>
            <a:ext cx="66592" cy="6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9399" y="3327989"/>
            <a:ext cx="66592" cy="66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26018" y="3327989"/>
            <a:ext cx="66529" cy="66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82699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48831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05449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62067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18685" y="3327989"/>
            <a:ext cx="66465" cy="66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6077" y="3593936"/>
            <a:ext cx="3206115" cy="484505"/>
          </a:xfrm>
          <a:custGeom>
            <a:avLst/>
            <a:gdLst/>
            <a:ahLst/>
            <a:cxnLst/>
            <a:rect l="l" t="t" r="r" b="b"/>
            <a:pathLst>
              <a:path w="3206115" h="484504">
                <a:moveTo>
                  <a:pt x="0" y="484434"/>
                </a:moveTo>
                <a:lnTo>
                  <a:pt x="456618" y="484434"/>
                </a:lnTo>
                <a:lnTo>
                  <a:pt x="913299" y="484434"/>
                </a:lnTo>
                <a:lnTo>
                  <a:pt x="1369918" y="275463"/>
                </a:lnTo>
                <a:lnTo>
                  <a:pt x="1836049" y="0"/>
                </a:lnTo>
                <a:lnTo>
                  <a:pt x="2292667" y="351452"/>
                </a:lnTo>
                <a:lnTo>
                  <a:pt x="2749285" y="265964"/>
                </a:lnTo>
                <a:lnTo>
                  <a:pt x="3205904" y="161478"/>
                </a:lnTo>
              </a:path>
            </a:pathLst>
          </a:custGeom>
          <a:ln w="28497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2781" y="4049866"/>
            <a:ext cx="66592" cy="6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69399" y="4049866"/>
            <a:ext cx="66592" cy="6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26018" y="4049866"/>
            <a:ext cx="66529" cy="66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82699" y="3840894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48831" y="3565457"/>
            <a:ext cx="66465" cy="664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05449" y="3916884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62067" y="3831395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18685" y="3726910"/>
            <a:ext cx="66465" cy="66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838469" y="327818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4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1622" y="3861448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509" y="3861448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7459" y="3861448"/>
            <a:ext cx="609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20216" y="3652160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78103" y="337190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7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35863" y="3723083"/>
            <a:ext cx="26225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94130" y="3639811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2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62490" y="3639811"/>
            <a:ext cx="3865879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52545" algn="l"/>
              </a:tabLst>
            </a:pP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800" spc="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52017" y="3534059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8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79154" y="4069850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37358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95244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53195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10954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68968" y="4069850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27108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684995" y="4069850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9678" y="2824782"/>
            <a:ext cx="593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latin typeface="Arial"/>
                <a:cs typeface="Arial"/>
              </a:rPr>
              <a:t>Верховые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11583" y="4610299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11405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11405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872474" y="4533641"/>
            <a:ext cx="26543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239434" y="4610299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6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329743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329743" y="458655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494236" y="4533641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275190" y="407837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275190" y="3926391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75190" y="3622432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75190" y="331843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75190" y="3166455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75190" y="3470414"/>
            <a:ext cx="3815079" cy="0"/>
          </a:xfrm>
          <a:custGeom>
            <a:avLst/>
            <a:gdLst/>
            <a:ahLst/>
            <a:cxnLst/>
            <a:rect l="l" t="t" r="r" b="b"/>
            <a:pathLst>
              <a:path w="3815079" h="0">
                <a:moveTo>
                  <a:pt x="0" y="0"/>
                </a:moveTo>
                <a:lnTo>
                  <a:pt x="3814665" y="0"/>
                </a:lnTo>
              </a:path>
            </a:pathLst>
          </a:custGeom>
          <a:ln w="950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75190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750834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226478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702122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87279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662923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138567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614211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089855" y="407837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475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275190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50834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226478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702122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187279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662923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138567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614211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8089855" y="4258847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89974"/>
                </a:lnTo>
              </a:path>
            </a:pathLst>
          </a:custGeom>
          <a:ln w="952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98743" y="3318435"/>
            <a:ext cx="3368040" cy="0"/>
          </a:xfrm>
          <a:custGeom>
            <a:avLst/>
            <a:gdLst/>
            <a:ahLst/>
            <a:cxnLst/>
            <a:rect l="l" t="t" r="r" b="b"/>
            <a:pathLst>
              <a:path w="3368040" h="0">
                <a:moveTo>
                  <a:pt x="0" y="0"/>
                </a:moveTo>
                <a:lnTo>
                  <a:pt x="3367559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479716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955360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431004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906648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391805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67449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343093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18737" y="3285181"/>
            <a:ext cx="66465" cy="6650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513012" y="3422921"/>
            <a:ext cx="3339465" cy="47625"/>
          </a:xfrm>
          <a:custGeom>
            <a:avLst/>
            <a:gdLst/>
            <a:ahLst/>
            <a:cxnLst/>
            <a:rect l="l" t="t" r="r" b="b"/>
            <a:pathLst>
              <a:path w="3339465" h="47625">
                <a:moveTo>
                  <a:pt x="0" y="47493"/>
                </a:moveTo>
                <a:lnTo>
                  <a:pt x="475644" y="47493"/>
                </a:lnTo>
                <a:lnTo>
                  <a:pt x="951288" y="47493"/>
                </a:lnTo>
                <a:lnTo>
                  <a:pt x="1426932" y="47493"/>
                </a:lnTo>
                <a:lnTo>
                  <a:pt x="1912088" y="9498"/>
                </a:lnTo>
                <a:lnTo>
                  <a:pt x="2387733" y="18997"/>
                </a:lnTo>
                <a:lnTo>
                  <a:pt x="2863377" y="0"/>
                </a:lnTo>
                <a:lnTo>
                  <a:pt x="3339021" y="9498"/>
                </a:lnTo>
              </a:path>
            </a:pathLst>
          </a:custGeom>
          <a:ln w="28496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479716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955360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431004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06648" y="3437161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91805" y="3399166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867449" y="3408664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7343093" y="3389667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818737" y="3399166"/>
            <a:ext cx="66465" cy="665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7947145" y="3243107"/>
            <a:ext cx="2616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5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8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800" spc="20">
                <a:solidFill>
                  <a:srgbClr val="404040"/>
                </a:solidFill>
                <a:latin typeface="Arial"/>
                <a:cs typeface="Arial"/>
              </a:rPr>
              <a:t>%</a:t>
            </a:r>
            <a:endParaRPr sz="8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517055" y="3542291"/>
            <a:ext cx="149161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8950" algn="l"/>
                <a:tab pos="965835" algn="l"/>
                <a:tab pos="1443355" algn="l"/>
              </a:tabLst>
            </a:pP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8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281963" y="3513478"/>
            <a:ext cx="175641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27050" algn="l"/>
                <a:tab pos="1004569" algn="l"/>
                <a:tab pos="1481455" algn="l"/>
              </a:tabLst>
            </a:pPr>
            <a:r>
              <a:rPr dirty="0" baseline="6944" sz="1200" spc="7">
                <a:solidFill>
                  <a:srgbClr val="404040"/>
                </a:solidFill>
                <a:latin typeface="Arial"/>
                <a:cs typeface="Arial"/>
              </a:rPr>
              <a:t>1,3%	</a:t>
            </a:r>
            <a:r>
              <a:rPr dirty="0" sz="800" spc="5">
                <a:solidFill>
                  <a:srgbClr val="404040"/>
                </a:solidFill>
                <a:latin typeface="Arial"/>
                <a:cs typeface="Arial"/>
              </a:rPr>
              <a:t>1,0%	</a:t>
            </a:r>
            <a:r>
              <a:rPr dirty="0" baseline="10416" sz="1200" spc="7">
                <a:solidFill>
                  <a:srgbClr val="404040"/>
                </a:solidFill>
                <a:latin typeface="Arial"/>
                <a:cs typeface="Arial"/>
              </a:rPr>
              <a:t>1,6%	</a:t>
            </a:r>
            <a:r>
              <a:rPr dirty="0" baseline="3472" sz="1200" spc="7">
                <a:solidFill>
                  <a:srgbClr val="404040"/>
                </a:solidFill>
                <a:latin typeface="Arial"/>
                <a:cs typeface="Arial"/>
              </a:rPr>
              <a:t>1,2%</a:t>
            </a:r>
            <a:endParaRPr baseline="3472" sz="12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450845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927757" y="4065101"/>
            <a:ext cx="140335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5404923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358748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836041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312954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89866" y="4065101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274159" y="2820413"/>
            <a:ext cx="5187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5" b="1">
                <a:latin typeface="Arial"/>
                <a:cs typeface="Arial"/>
              </a:rPr>
              <a:t>Н</a:t>
            </a:r>
            <a:r>
              <a:rPr dirty="0" sz="900" spc="-35" b="1">
                <a:latin typeface="Arial"/>
                <a:cs typeface="Arial"/>
              </a:rPr>
              <a:t>и</a:t>
            </a:r>
            <a:r>
              <a:rPr dirty="0" sz="900" spc="-5" b="1">
                <a:latin typeface="Arial"/>
                <a:cs typeface="Arial"/>
              </a:rPr>
              <a:t>з</a:t>
            </a:r>
            <a:r>
              <a:rPr dirty="0" sz="900" spc="-30" b="1">
                <a:latin typeface="Arial"/>
                <a:cs typeface="Arial"/>
              </a:rPr>
              <a:t>о</a:t>
            </a:r>
            <a:r>
              <a:rPr dirty="0" sz="900" spc="-35" b="1">
                <a:latin typeface="Arial"/>
                <a:cs typeface="Arial"/>
              </a:rPr>
              <a:t>в</a:t>
            </a:r>
            <a:r>
              <a:rPr dirty="0" sz="900" spc="-25" b="1">
                <a:latin typeface="Arial"/>
                <a:cs typeface="Arial"/>
              </a:rPr>
              <a:t>ы</a:t>
            </a:r>
            <a:r>
              <a:rPr dirty="0" sz="900" spc="-5" b="1">
                <a:latin typeface="Arial"/>
                <a:cs typeface="Arial"/>
              </a:rPr>
              <a:t>е</a:t>
            </a:r>
            <a:endParaRPr sz="90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5645045" y="4600801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34" y="0"/>
                </a:lnTo>
              </a:path>
            </a:pathLst>
          </a:custGeom>
          <a:ln w="28496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744867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744867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 txBox="1"/>
          <p:nvPr/>
        </p:nvSpPr>
        <p:spPr>
          <a:xfrm>
            <a:off x="5881836" y="4065101"/>
            <a:ext cx="294005" cy="6153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  <a:p>
            <a:pPr marL="41275">
              <a:lnSpc>
                <a:spcPct val="100000"/>
              </a:lnSpc>
              <a:spcBef>
                <a:spcPts val="780"/>
              </a:spcBef>
            </a:pP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800" spc="-2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endParaRPr sz="80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6272895" y="4600801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 h="0">
                <a:moveTo>
                  <a:pt x="0" y="0"/>
                </a:moveTo>
                <a:lnTo>
                  <a:pt x="237822" y="0"/>
                </a:lnTo>
              </a:path>
            </a:pathLst>
          </a:custGeom>
          <a:ln w="28496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363204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5" y="0"/>
                </a:moveTo>
                <a:lnTo>
                  <a:pt x="11611" y="1493"/>
                </a:lnTo>
                <a:lnTo>
                  <a:pt x="5565" y="5566"/>
                </a:lnTo>
                <a:lnTo>
                  <a:pt x="1492" y="11605"/>
                </a:lnTo>
                <a:lnTo>
                  <a:pt x="0" y="18997"/>
                </a:lnTo>
                <a:lnTo>
                  <a:pt x="1492" y="26389"/>
                </a:lnTo>
                <a:lnTo>
                  <a:pt x="5565" y="32428"/>
                </a:lnTo>
                <a:lnTo>
                  <a:pt x="11611" y="36501"/>
                </a:lnTo>
                <a:lnTo>
                  <a:pt x="19025" y="37994"/>
                </a:lnTo>
                <a:lnTo>
                  <a:pt x="26439" y="36501"/>
                </a:lnTo>
                <a:lnTo>
                  <a:pt x="32486" y="32428"/>
                </a:lnTo>
                <a:lnTo>
                  <a:pt x="36559" y="26389"/>
                </a:lnTo>
                <a:lnTo>
                  <a:pt x="38051" y="18997"/>
                </a:lnTo>
                <a:lnTo>
                  <a:pt x="36559" y="11605"/>
                </a:lnTo>
                <a:lnTo>
                  <a:pt x="32486" y="5566"/>
                </a:lnTo>
                <a:lnTo>
                  <a:pt x="26439" y="1493"/>
                </a:lnTo>
                <a:lnTo>
                  <a:pt x="19025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363204" y="457705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1" y="18997"/>
                </a:moveTo>
                <a:lnTo>
                  <a:pt x="36559" y="26389"/>
                </a:lnTo>
                <a:lnTo>
                  <a:pt x="32486" y="32428"/>
                </a:lnTo>
                <a:lnTo>
                  <a:pt x="26439" y="36501"/>
                </a:lnTo>
                <a:lnTo>
                  <a:pt x="19025" y="37994"/>
                </a:lnTo>
                <a:lnTo>
                  <a:pt x="11611" y="36501"/>
                </a:lnTo>
                <a:lnTo>
                  <a:pt x="5565" y="32428"/>
                </a:lnTo>
                <a:lnTo>
                  <a:pt x="1492" y="26389"/>
                </a:lnTo>
                <a:lnTo>
                  <a:pt x="0" y="18997"/>
                </a:lnTo>
                <a:lnTo>
                  <a:pt x="1492" y="11605"/>
                </a:lnTo>
                <a:lnTo>
                  <a:pt x="5565" y="5566"/>
                </a:lnTo>
                <a:lnTo>
                  <a:pt x="11611" y="1493"/>
                </a:lnTo>
                <a:lnTo>
                  <a:pt x="19025" y="0"/>
                </a:lnTo>
                <a:lnTo>
                  <a:pt x="26439" y="1493"/>
                </a:lnTo>
                <a:lnTo>
                  <a:pt x="32486" y="5566"/>
                </a:lnTo>
                <a:lnTo>
                  <a:pt x="36559" y="11605"/>
                </a:lnTo>
                <a:lnTo>
                  <a:pt x="38051" y="18997"/>
                </a:lnTo>
                <a:close/>
              </a:path>
            </a:pathLst>
          </a:custGeom>
          <a:ln w="9515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6532517" y="4528892"/>
            <a:ext cx="25463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80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16478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65" b="1">
                <a:latin typeface="Calibri"/>
                <a:cs typeface="Calibri"/>
              </a:rPr>
              <a:t>Д</a:t>
            </a:r>
            <a:r>
              <a:rPr dirty="0" sz="2800" spc="-10" b="1">
                <a:latin typeface="Calibri"/>
                <a:cs typeface="Calibri"/>
              </a:rPr>
              <a:t>ОСВЕТКА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76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БЛОК</a:t>
            </a:r>
            <a:r>
              <a:rPr dirty="0" spc="-55"/>
              <a:t> </a:t>
            </a:r>
            <a:r>
              <a:rPr dirty="0" spc="-5"/>
              <a:t>1.4</a:t>
            </a:r>
          </a:p>
        </p:txBody>
      </p:sp>
      <p:sp>
        <p:nvSpPr>
          <p:cNvPr id="4" name="object 4"/>
          <p:cNvSpPr/>
          <p:nvPr/>
        </p:nvSpPr>
        <p:spPr>
          <a:xfrm>
            <a:off x="189345" y="2129101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01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9345" y="4024102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334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345" y="6052313"/>
            <a:ext cx="8743315" cy="0"/>
          </a:xfrm>
          <a:custGeom>
            <a:avLst/>
            <a:gdLst/>
            <a:ahLst/>
            <a:cxnLst/>
            <a:rect l="l" t="t" r="r" b="b"/>
            <a:pathLst>
              <a:path w="8743315" h="0">
                <a:moveTo>
                  <a:pt x="0" y="0"/>
                </a:moveTo>
                <a:lnTo>
                  <a:pt x="8743031" y="0"/>
                </a:lnTo>
              </a:path>
            </a:pathLst>
          </a:custGeom>
          <a:ln w="38334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9345" y="1253120"/>
          <a:ext cx="874331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/>
                <a:gridCol w="852805"/>
                <a:gridCol w="600074"/>
                <a:gridCol w="600075"/>
                <a:gridCol w="600075"/>
                <a:gridCol w="600075"/>
                <a:gridCol w="600075"/>
                <a:gridCol w="414020"/>
                <a:gridCol w="1266825"/>
                <a:gridCol w="696595"/>
                <a:gridCol w="541654"/>
              </a:tblGrid>
              <a:tr h="152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 </a:t>
                      </a:r>
                      <a:r>
                        <a:rPr dirty="0" sz="8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YTD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Бюджет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вып-я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95672" y="1106980"/>
            <a:ext cx="236728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25" b="1">
                <a:latin typeface="Arial"/>
                <a:cs typeface="Arial"/>
              </a:rPr>
              <a:t>Потребление электроэнергии </a:t>
            </a:r>
            <a:r>
              <a:rPr dirty="0" sz="800" spc="-10" b="1">
                <a:latin typeface="Arial"/>
                <a:cs typeface="Arial"/>
              </a:rPr>
              <a:t>за </a:t>
            </a:r>
            <a:r>
              <a:rPr dirty="0" sz="800" spc="5" b="1">
                <a:latin typeface="Arial"/>
                <a:cs typeface="Arial"/>
              </a:rPr>
              <a:t>39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35" b="1">
                <a:latin typeface="Arial"/>
                <a:cs typeface="Arial"/>
              </a:rPr>
              <a:t>неделю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9831" y="1538820"/>
          <a:ext cx="195770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/>
                <a:gridCol w="686435"/>
              </a:tblGrid>
              <a:tr h="14288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Часы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досветки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час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>
                          <a:latin typeface="Arial"/>
                          <a:cs typeface="Arial"/>
                        </a:rPr>
                        <a:t>мВт*ч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Потребление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э/э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5">
                          <a:latin typeface="Arial"/>
                          <a:cs typeface="Arial"/>
                        </a:rPr>
                        <a:t>тыс.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руб.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89428" y="1538820"/>
          <a:ext cx="421449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142881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14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198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263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456294" y="1538820"/>
          <a:ext cx="121475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881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83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414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444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722876" y="1538820"/>
          <a:ext cx="1214755" cy="43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142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1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758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564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895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13363" y="2271919"/>
          <a:ext cx="1228725" cy="145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</a:tblGrid>
              <a:tr h="7141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23215" marR="62230" indent="-257175">
                        <a:lnSpc>
                          <a:spcPct val="1169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Средняя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потребность 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в</a:t>
                      </a:r>
                      <a:r>
                        <a:rPr dirty="0" sz="8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радиации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T w="19050">
                      <a:solidFill>
                        <a:srgbClr val="539F20"/>
                      </a:solidFill>
                      <a:prstDash val="solid"/>
                    </a:lnT>
                  </a:tcPr>
                </a:tc>
              </a:tr>
              <a:tr h="295203">
                <a:tc>
                  <a:txBody>
                    <a:bodyPr/>
                    <a:lstStyle/>
                    <a:p>
                      <a:pPr algn="ctr" marR="203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9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solidFill>
                      <a:srgbClr val="539F20"/>
                    </a:solidFill>
                  </a:tcPr>
                </a:tc>
              </a:tr>
              <a:tr h="428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539F20"/>
                      </a:solidFill>
                      <a:prstDash val="solid"/>
                    </a:lnL>
                    <a:lnR w="19050">
                      <a:solidFill>
                        <a:srgbClr val="539F20"/>
                      </a:solidFill>
                      <a:prstDash val="solid"/>
                    </a:lnR>
                    <a:lnB w="1905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178242" y="3196371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6665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75088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33024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81447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29870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87806" y="3196371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36166" y="3196371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7293" y="3196371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78242" y="2968268"/>
            <a:ext cx="133350" cy="0"/>
          </a:xfrm>
          <a:custGeom>
            <a:avLst/>
            <a:gdLst/>
            <a:ahLst/>
            <a:cxnLst/>
            <a:rect l="l" t="t" r="r" b="b"/>
            <a:pathLst>
              <a:path w="133350" h="0">
                <a:moveTo>
                  <a:pt x="0" y="0"/>
                </a:moveTo>
                <a:lnTo>
                  <a:pt x="13319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6665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75088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33024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81447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29870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687806" y="2968268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5895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6166" y="2968268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7293" y="2968268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81447" y="2730660"/>
            <a:ext cx="3130550" cy="0"/>
          </a:xfrm>
          <a:custGeom>
            <a:avLst/>
            <a:gdLst/>
            <a:ahLst/>
            <a:cxnLst/>
            <a:rect l="l" t="t" r="r" b="b"/>
            <a:pathLst>
              <a:path w="3130550" h="0">
                <a:moveTo>
                  <a:pt x="0" y="0"/>
                </a:moveTo>
                <a:lnTo>
                  <a:pt x="3129986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29870" y="273066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09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6166" y="2730660"/>
            <a:ext cx="1028065" cy="0"/>
          </a:xfrm>
          <a:custGeom>
            <a:avLst/>
            <a:gdLst/>
            <a:ahLst/>
            <a:cxnLst/>
            <a:rect l="l" t="t" r="r" b="b"/>
            <a:pathLst>
              <a:path w="1028064" h="0">
                <a:moveTo>
                  <a:pt x="0" y="0"/>
                </a:moveTo>
                <a:lnTo>
                  <a:pt x="1027536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7293" y="273066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70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7293" y="2502557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9997" y="2607104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466168" y="0"/>
                </a:moveTo>
                <a:lnTo>
                  <a:pt x="0" y="0"/>
                </a:lnTo>
                <a:lnTo>
                  <a:pt x="0" y="826875"/>
                </a:lnTo>
                <a:lnTo>
                  <a:pt x="466168" y="826875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221575" y="274966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466231" y="0"/>
                </a:moveTo>
                <a:lnTo>
                  <a:pt x="0" y="0"/>
                </a:lnTo>
                <a:lnTo>
                  <a:pt x="0" y="684310"/>
                </a:lnTo>
                <a:lnTo>
                  <a:pt x="466231" y="684310"/>
                </a:lnTo>
                <a:lnTo>
                  <a:pt x="46623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63702" y="2550078"/>
            <a:ext cx="466725" cy="883919"/>
          </a:xfrm>
          <a:custGeom>
            <a:avLst/>
            <a:gdLst/>
            <a:ahLst/>
            <a:cxnLst/>
            <a:rect l="l" t="t" r="r" b="b"/>
            <a:pathLst>
              <a:path w="466725" h="883920">
                <a:moveTo>
                  <a:pt x="466168" y="0"/>
                </a:moveTo>
                <a:lnTo>
                  <a:pt x="0" y="0"/>
                </a:lnTo>
                <a:lnTo>
                  <a:pt x="0" y="883900"/>
                </a:lnTo>
                <a:lnTo>
                  <a:pt x="466168" y="883900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15279" y="2626113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466168" y="0"/>
                </a:moveTo>
                <a:lnTo>
                  <a:pt x="0" y="0"/>
                </a:lnTo>
                <a:lnTo>
                  <a:pt x="0" y="807866"/>
                </a:lnTo>
                <a:lnTo>
                  <a:pt x="466168" y="807866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466856" y="2740165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466168" y="0"/>
                </a:moveTo>
                <a:lnTo>
                  <a:pt x="0" y="0"/>
                </a:lnTo>
                <a:lnTo>
                  <a:pt x="0" y="693814"/>
                </a:lnTo>
                <a:lnTo>
                  <a:pt x="466168" y="693814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08920" y="2844712"/>
            <a:ext cx="466725" cy="589280"/>
          </a:xfrm>
          <a:custGeom>
            <a:avLst/>
            <a:gdLst/>
            <a:ahLst/>
            <a:cxnLst/>
            <a:rect l="l" t="t" r="r" b="b"/>
            <a:pathLst>
              <a:path w="466725" h="589279">
                <a:moveTo>
                  <a:pt x="466168" y="0"/>
                </a:moveTo>
                <a:lnTo>
                  <a:pt x="0" y="0"/>
                </a:lnTo>
                <a:lnTo>
                  <a:pt x="0" y="589267"/>
                </a:lnTo>
                <a:lnTo>
                  <a:pt x="466168" y="589267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60497" y="305380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466168" y="0"/>
                </a:moveTo>
                <a:lnTo>
                  <a:pt x="0" y="0"/>
                </a:lnTo>
                <a:lnTo>
                  <a:pt x="0" y="380172"/>
                </a:lnTo>
                <a:lnTo>
                  <a:pt x="466168" y="380172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02560" y="3006285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475681" y="0"/>
                </a:moveTo>
                <a:lnTo>
                  <a:pt x="0" y="0"/>
                </a:lnTo>
                <a:lnTo>
                  <a:pt x="0" y="427693"/>
                </a:lnTo>
                <a:lnTo>
                  <a:pt x="475681" y="427693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9997" y="2607104"/>
            <a:ext cx="466725" cy="827405"/>
          </a:xfrm>
          <a:custGeom>
            <a:avLst/>
            <a:gdLst/>
            <a:ahLst/>
            <a:cxnLst/>
            <a:rect l="l" t="t" r="r" b="b"/>
            <a:pathLst>
              <a:path w="466725" h="827404">
                <a:moveTo>
                  <a:pt x="0" y="0"/>
                </a:moveTo>
                <a:lnTo>
                  <a:pt x="466168" y="0"/>
                </a:lnTo>
                <a:lnTo>
                  <a:pt x="466168" y="826875"/>
                </a:lnTo>
                <a:lnTo>
                  <a:pt x="0" y="826875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221575" y="2749669"/>
            <a:ext cx="466725" cy="684530"/>
          </a:xfrm>
          <a:custGeom>
            <a:avLst/>
            <a:gdLst/>
            <a:ahLst/>
            <a:cxnLst/>
            <a:rect l="l" t="t" r="r" b="b"/>
            <a:pathLst>
              <a:path w="466725" h="684529">
                <a:moveTo>
                  <a:pt x="0" y="0"/>
                </a:moveTo>
                <a:lnTo>
                  <a:pt x="466231" y="0"/>
                </a:lnTo>
                <a:lnTo>
                  <a:pt x="466231" y="684310"/>
                </a:lnTo>
                <a:lnTo>
                  <a:pt x="0" y="684310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63702" y="2550078"/>
            <a:ext cx="466725" cy="883919"/>
          </a:xfrm>
          <a:custGeom>
            <a:avLst/>
            <a:gdLst/>
            <a:ahLst/>
            <a:cxnLst/>
            <a:rect l="l" t="t" r="r" b="b"/>
            <a:pathLst>
              <a:path w="466725" h="883920">
                <a:moveTo>
                  <a:pt x="0" y="0"/>
                </a:moveTo>
                <a:lnTo>
                  <a:pt x="466168" y="0"/>
                </a:lnTo>
                <a:lnTo>
                  <a:pt x="466168" y="883900"/>
                </a:lnTo>
                <a:lnTo>
                  <a:pt x="0" y="883900"/>
                </a:lnTo>
                <a:lnTo>
                  <a:pt x="0" y="0"/>
                </a:lnTo>
                <a:close/>
              </a:path>
            </a:pathLst>
          </a:custGeom>
          <a:ln w="95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15279" y="2626113"/>
            <a:ext cx="466725" cy="808355"/>
          </a:xfrm>
          <a:custGeom>
            <a:avLst/>
            <a:gdLst/>
            <a:ahLst/>
            <a:cxnLst/>
            <a:rect l="l" t="t" r="r" b="b"/>
            <a:pathLst>
              <a:path w="466725" h="808354">
                <a:moveTo>
                  <a:pt x="0" y="0"/>
                </a:moveTo>
                <a:lnTo>
                  <a:pt x="466168" y="0"/>
                </a:lnTo>
                <a:lnTo>
                  <a:pt x="466168" y="807866"/>
                </a:lnTo>
                <a:lnTo>
                  <a:pt x="0" y="807866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66856" y="2740165"/>
            <a:ext cx="466725" cy="694055"/>
          </a:xfrm>
          <a:custGeom>
            <a:avLst/>
            <a:gdLst/>
            <a:ahLst/>
            <a:cxnLst/>
            <a:rect l="l" t="t" r="r" b="b"/>
            <a:pathLst>
              <a:path w="466725" h="694054">
                <a:moveTo>
                  <a:pt x="0" y="0"/>
                </a:moveTo>
                <a:lnTo>
                  <a:pt x="466168" y="0"/>
                </a:lnTo>
                <a:lnTo>
                  <a:pt x="466168" y="693814"/>
                </a:lnTo>
                <a:lnTo>
                  <a:pt x="0" y="693814"/>
                </a:lnTo>
                <a:lnTo>
                  <a:pt x="0" y="0"/>
                </a:lnTo>
                <a:close/>
              </a:path>
            </a:pathLst>
          </a:custGeom>
          <a:ln w="952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08920" y="2844712"/>
            <a:ext cx="466725" cy="589280"/>
          </a:xfrm>
          <a:custGeom>
            <a:avLst/>
            <a:gdLst/>
            <a:ahLst/>
            <a:cxnLst/>
            <a:rect l="l" t="t" r="r" b="b"/>
            <a:pathLst>
              <a:path w="466725" h="589279">
                <a:moveTo>
                  <a:pt x="0" y="0"/>
                </a:moveTo>
                <a:lnTo>
                  <a:pt x="466168" y="0"/>
                </a:lnTo>
                <a:lnTo>
                  <a:pt x="466168" y="589267"/>
                </a:lnTo>
                <a:lnTo>
                  <a:pt x="0" y="589267"/>
                </a:lnTo>
                <a:lnTo>
                  <a:pt x="0" y="0"/>
                </a:lnTo>
                <a:close/>
              </a:path>
            </a:pathLst>
          </a:custGeom>
          <a:ln w="95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60497" y="3053807"/>
            <a:ext cx="466725" cy="380365"/>
          </a:xfrm>
          <a:custGeom>
            <a:avLst/>
            <a:gdLst/>
            <a:ahLst/>
            <a:cxnLst/>
            <a:rect l="l" t="t" r="r" b="b"/>
            <a:pathLst>
              <a:path w="466725" h="380364">
                <a:moveTo>
                  <a:pt x="0" y="0"/>
                </a:moveTo>
                <a:lnTo>
                  <a:pt x="466168" y="0"/>
                </a:lnTo>
                <a:lnTo>
                  <a:pt x="466168" y="380172"/>
                </a:lnTo>
                <a:lnTo>
                  <a:pt x="0" y="380172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02560" y="3006285"/>
            <a:ext cx="476250" cy="427990"/>
          </a:xfrm>
          <a:custGeom>
            <a:avLst/>
            <a:gdLst/>
            <a:ahLst/>
            <a:cxnLst/>
            <a:rect l="l" t="t" r="r" b="b"/>
            <a:pathLst>
              <a:path w="476250" h="427989">
                <a:moveTo>
                  <a:pt x="0" y="0"/>
                </a:moveTo>
                <a:lnTo>
                  <a:pt x="475681" y="0"/>
                </a:lnTo>
                <a:lnTo>
                  <a:pt x="475681" y="427693"/>
                </a:lnTo>
                <a:lnTo>
                  <a:pt x="0" y="427693"/>
                </a:lnTo>
                <a:lnTo>
                  <a:pt x="0" y="0"/>
                </a:lnTo>
                <a:close/>
              </a:path>
            </a:pathLst>
          </a:custGeom>
          <a:ln w="95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8920" y="2839960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 h="0">
                <a:moveTo>
                  <a:pt x="0" y="0"/>
                </a:moveTo>
                <a:lnTo>
                  <a:pt x="466168" y="0"/>
                </a:lnTo>
              </a:path>
            </a:pathLst>
          </a:custGeom>
          <a:ln w="9504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60497" y="2920746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466168" y="0"/>
                </a:moveTo>
                <a:lnTo>
                  <a:pt x="0" y="0"/>
                </a:lnTo>
                <a:lnTo>
                  <a:pt x="0" y="133060"/>
                </a:lnTo>
                <a:lnTo>
                  <a:pt x="466168" y="133060"/>
                </a:lnTo>
                <a:lnTo>
                  <a:pt x="4661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02560" y="2787686"/>
            <a:ext cx="476250" cy="219075"/>
          </a:xfrm>
          <a:custGeom>
            <a:avLst/>
            <a:gdLst/>
            <a:ahLst/>
            <a:cxnLst/>
            <a:rect l="l" t="t" r="r" b="b"/>
            <a:pathLst>
              <a:path w="476250" h="219075">
                <a:moveTo>
                  <a:pt x="475681" y="0"/>
                </a:moveTo>
                <a:lnTo>
                  <a:pt x="0" y="0"/>
                </a:lnTo>
                <a:lnTo>
                  <a:pt x="0" y="218599"/>
                </a:lnTo>
                <a:lnTo>
                  <a:pt x="475681" y="218599"/>
                </a:lnTo>
                <a:lnTo>
                  <a:pt x="475681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04158" y="283996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5691" y="0"/>
                </a:lnTo>
              </a:path>
            </a:pathLst>
          </a:custGeom>
          <a:ln w="190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60497" y="2920746"/>
            <a:ext cx="466725" cy="133350"/>
          </a:xfrm>
          <a:custGeom>
            <a:avLst/>
            <a:gdLst/>
            <a:ahLst/>
            <a:cxnLst/>
            <a:rect l="l" t="t" r="r" b="b"/>
            <a:pathLst>
              <a:path w="466725" h="133350">
                <a:moveTo>
                  <a:pt x="0" y="0"/>
                </a:moveTo>
                <a:lnTo>
                  <a:pt x="466168" y="0"/>
                </a:lnTo>
                <a:lnTo>
                  <a:pt x="466168" y="133060"/>
                </a:lnTo>
                <a:lnTo>
                  <a:pt x="0" y="133060"/>
                </a:lnTo>
                <a:lnTo>
                  <a:pt x="0" y="0"/>
                </a:lnTo>
                <a:close/>
              </a:path>
            </a:pathLst>
          </a:custGeom>
          <a:ln w="951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02560" y="2787686"/>
            <a:ext cx="476250" cy="219075"/>
          </a:xfrm>
          <a:custGeom>
            <a:avLst/>
            <a:gdLst/>
            <a:ahLst/>
            <a:cxnLst/>
            <a:rect l="l" t="t" r="r" b="b"/>
            <a:pathLst>
              <a:path w="476250" h="219075">
                <a:moveTo>
                  <a:pt x="0" y="0"/>
                </a:moveTo>
                <a:lnTo>
                  <a:pt x="475681" y="0"/>
                </a:lnTo>
                <a:lnTo>
                  <a:pt x="475681" y="218599"/>
                </a:lnTo>
                <a:lnTo>
                  <a:pt x="0" y="218599"/>
                </a:lnTo>
                <a:lnTo>
                  <a:pt x="0" y="0"/>
                </a:lnTo>
                <a:close/>
              </a:path>
            </a:pathLst>
          </a:custGeom>
          <a:ln w="951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27293" y="3433979"/>
            <a:ext cx="5984240" cy="0"/>
          </a:xfrm>
          <a:custGeom>
            <a:avLst/>
            <a:gdLst/>
            <a:ahLst/>
            <a:cxnLst/>
            <a:rect l="l" t="t" r="r" b="b"/>
            <a:pathLst>
              <a:path w="5984240" h="0">
                <a:moveTo>
                  <a:pt x="0" y="0"/>
                </a:moveTo>
                <a:lnTo>
                  <a:pt x="5984140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27293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78870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20997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72574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24152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66215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817792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69370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11433" y="3433979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27293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78870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820997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72574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324152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66215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817792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69370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11433" y="3614561"/>
            <a:ext cx="0" cy="180975"/>
          </a:xfrm>
          <a:custGeom>
            <a:avLst/>
            <a:gdLst/>
            <a:ahLst/>
            <a:cxnLst/>
            <a:rect l="l" t="t" r="r" b="b"/>
            <a:pathLst>
              <a:path w="0" h="180975">
                <a:moveTo>
                  <a:pt x="0" y="0"/>
                </a:moveTo>
                <a:lnTo>
                  <a:pt x="0" y="180581"/>
                </a:lnTo>
              </a:path>
            </a:pathLst>
          </a:custGeom>
          <a:ln w="952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559728" y="2942262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769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57808" y="2915396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885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06848" y="2951513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730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304929" y="3063917"/>
            <a:ext cx="2825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249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221575" y="2673290"/>
            <a:ext cx="466725" cy="4927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 marR="1905">
              <a:lnSpc>
                <a:spcPct val="100000"/>
              </a:lnSpc>
              <a:spcBef>
                <a:spcPts val="69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459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911498" y="2546946"/>
            <a:ext cx="8382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466856" y="2663216"/>
            <a:ext cx="466725" cy="4972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8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482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81038" y="2764278"/>
            <a:ext cx="13970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960497" y="2920746"/>
            <a:ext cx="466725" cy="5137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40"/>
              </a:spcBef>
            </a:pPr>
            <a:r>
              <a:rPr dirty="0" sz="800">
                <a:solidFill>
                  <a:srgbClr val="FFFFFF"/>
                </a:solidFill>
                <a:latin typeface="Arial"/>
                <a:cs typeface="Arial"/>
              </a:rPr>
              <a:t>296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805</a:t>
            </a:r>
            <a:endParaRPr sz="8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702560" y="2787686"/>
            <a:ext cx="476250" cy="6464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375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451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60655">
              <a:lnSpc>
                <a:spcPct val="100000"/>
              </a:lnSpc>
              <a:spcBef>
                <a:spcPts val="530"/>
              </a:spcBef>
            </a:pPr>
            <a:r>
              <a:rPr dirty="0" sz="800" spc="-5">
                <a:solidFill>
                  <a:srgbClr val="FFFFFF"/>
                </a:solidFill>
                <a:latin typeface="Arial"/>
                <a:cs typeface="Arial"/>
              </a:rPr>
              <a:t>921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4568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83608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3264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8168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63072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79769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28810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877850" y="3416274"/>
            <a:ext cx="139700" cy="39433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8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90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73684" y="2236789"/>
            <a:ext cx="207073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радиация,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4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кв.см</a:t>
            </a:r>
            <a:r>
              <a:rPr dirty="0" sz="800" spc="-8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35" b="1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644410" y="265462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1"/>
                </a:lnTo>
                <a:lnTo>
                  <a:pt x="47568" y="47521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 txBox="1"/>
          <p:nvPr/>
        </p:nvSpPr>
        <p:spPr>
          <a:xfrm>
            <a:off x="6710357" y="2602071"/>
            <a:ext cx="7099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930"/>
              </a:lnSpc>
              <a:spcBef>
                <a:spcPts val="125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Естественная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930"/>
              </a:lnSpc>
            </a:pP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644410" y="317736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568" y="0"/>
                </a:moveTo>
                <a:lnTo>
                  <a:pt x="0" y="0"/>
                </a:lnTo>
                <a:lnTo>
                  <a:pt x="0" y="47521"/>
                </a:lnTo>
                <a:lnTo>
                  <a:pt x="47568" y="47521"/>
                </a:lnTo>
                <a:lnTo>
                  <a:pt x="47568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6710357" y="3124428"/>
            <a:ext cx="757555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90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20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800" spc="-30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45">
                <a:solidFill>
                  <a:srgbClr val="585858"/>
                </a:solidFill>
                <a:latin typeface="Arial"/>
                <a:cs typeface="Arial"/>
              </a:rPr>
              <a:t>с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т</a:t>
            </a:r>
            <a:r>
              <a:rPr dirty="0" sz="800" spc="-55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енна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я  </a:t>
            </a:r>
            <a:r>
              <a:rPr dirty="0" sz="800" spc="-5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065769" y="2453170"/>
            <a:ext cx="28575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65" b="1">
                <a:latin typeface="Arial"/>
                <a:cs typeface="Arial"/>
              </a:rPr>
              <a:t> </a:t>
            </a:r>
            <a:r>
              <a:rPr dirty="0" sz="650" spc="-105" b="1">
                <a:latin typeface="Arial"/>
                <a:cs typeface="Arial"/>
              </a:rPr>
              <a:t>8</a:t>
            </a:r>
            <a:r>
              <a:rPr dirty="0" baseline="-10416" sz="1200" spc="-157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dirty="0" sz="650" spc="-105" b="1">
                <a:latin typeface="Arial"/>
                <a:cs typeface="Arial"/>
              </a:rPr>
              <a:t>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833867" y="2482000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576818" y="2472496"/>
            <a:ext cx="234950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38544" y="2386260"/>
            <a:ext cx="23622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8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280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100649" y="2386260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101</a:t>
            </a:r>
            <a:endParaRPr sz="6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838907" y="2357747"/>
            <a:ext cx="23495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90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372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31943" y="5125797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31943" y="4764583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1943" y="4403419"/>
            <a:ext cx="5917565" cy="0"/>
          </a:xfrm>
          <a:custGeom>
            <a:avLst/>
            <a:gdLst/>
            <a:ahLst/>
            <a:cxnLst/>
            <a:rect l="l" t="t" r="r" b="b"/>
            <a:pathLst>
              <a:path w="5917565" h="0">
                <a:moveTo>
                  <a:pt x="0" y="0"/>
                </a:moveTo>
                <a:lnTo>
                  <a:pt x="5917544" y="0"/>
                </a:lnTo>
              </a:path>
            </a:pathLst>
          </a:custGeom>
          <a:ln w="9513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02975" y="4555488"/>
            <a:ext cx="5175885" cy="570865"/>
          </a:xfrm>
          <a:custGeom>
            <a:avLst/>
            <a:gdLst/>
            <a:ahLst/>
            <a:cxnLst/>
            <a:rect l="l" t="t" r="r" b="b"/>
            <a:pathLst>
              <a:path w="5175885" h="570864">
                <a:moveTo>
                  <a:pt x="0" y="85538"/>
                </a:moveTo>
                <a:lnTo>
                  <a:pt x="732613" y="313692"/>
                </a:lnTo>
                <a:lnTo>
                  <a:pt x="1474676" y="0"/>
                </a:lnTo>
                <a:lnTo>
                  <a:pt x="2216740" y="114051"/>
                </a:lnTo>
                <a:lnTo>
                  <a:pt x="2958804" y="294684"/>
                </a:lnTo>
                <a:lnTo>
                  <a:pt x="3700867" y="437249"/>
                </a:lnTo>
                <a:lnTo>
                  <a:pt x="4433417" y="570309"/>
                </a:lnTo>
                <a:lnTo>
                  <a:pt x="5175481" y="370718"/>
                </a:lnTo>
              </a:path>
            </a:pathLst>
          </a:custGeom>
          <a:ln w="28513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69674" y="4612570"/>
            <a:ext cx="66600" cy="66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502288" y="4840661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244351" y="4527031"/>
            <a:ext cx="66473" cy="66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986415" y="4641083"/>
            <a:ext cx="66473" cy="66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728479" y="4821652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470542" y="4964217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203092" y="5097277"/>
            <a:ext cx="66473" cy="66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945156" y="4897687"/>
            <a:ext cx="66473" cy="66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19" name="object 119"/>
          <p:cNvGraphicFramePr>
            <a:graphicFrameLocks noGrp="1"/>
          </p:cNvGraphicFramePr>
          <p:nvPr/>
        </p:nvGraphicFramePr>
        <p:xfrm>
          <a:off x="427181" y="5482204"/>
          <a:ext cx="59321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/>
                <a:gridCol w="742315"/>
                <a:gridCol w="742315"/>
                <a:gridCol w="742314"/>
                <a:gridCol w="742314"/>
                <a:gridCol w="742314"/>
                <a:gridCol w="732789"/>
                <a:gridCol w="742314"/>
              </a:tblGrid>
              <a:tr h="216902"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5969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44261">
                <a:tc>
                  <a:txBody>
                    <a:bodyPr/>
                    <a:lstStyle/>
                    <a:p>
                      <a:pPr marL="33845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4480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825"/>
                        </a:lnSpc>
                        <a:spcBef>
                          <a:spcPts val="210"/>
                        </a:spcBef>
                      </a:pPr>
                      <a:r>
                        <a:rPr dirty="0" sz="8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667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120" name="object 120"/>
          <p:cNvSpPr txBox="1"/>
          <p:nvPr/>
        </p:nvSpPr>
        <p:spPr>
          <a:xfrm>
            <a:off x="678648" y="4725005"/>
            <a:ext cx="2444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769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419760" y="4948989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160809" y="4642266"/>
            <a:ext cx="24574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885</a:t>
            </a:r>
            <a:endParaRPr sz="6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901985" y="4473407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730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643033" y="4652088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482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84209" y="4797237"/>
            <a:ext cx="24511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280</a:t>
            </a:r>
            <a:endParaRPr sz="6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125639" y="4926813"/>
            <a:ext cx="244475" cy="1282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2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101</a:t>
            </a:r>
            <a:endParaRPr sz="6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866687" y="4731024"/>
            <a:ext cx="24447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50" spc="-1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50" spc="5">
                <a:solidFill>
                  <a:srgbClr val="404040"/>
                </a:solidFill>
                <a:latin typeface="Arial"/>
                <a:cs typeface="Arial"/>
              </a:rPr>
              <a:t>372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77173" y="4182574"/>
            <a:ext cx="192468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Суммарная</a:t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20" b="1">
                <a:solidFill>
                  <a:srgbClr val="585858"/>
                </a:solidFill>
                <a:latin typeface="Arial"/>
                <a:cs typeface="Arial"/>
              </a:rPr>
              <a:t>радиация</a:t>
            </a:r>
            <a:r>
              <a:rPr dirty="0" sz="800" spc="-1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 b="1">
                <a:solidFill>
                  <a:srgbClr val="585858"/>
                </a:solidFill>
                <a:latin typeface="Arial"/>
                <a:cs typeface="Arial"/>
              </a:rPr>
              <a:t>и</a:t>
            </a:r>
            <a:r>
              <a:rPr dirty="0" sz="800" spc="-7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0" b="1">
                <a:solidFill>
                  <a:srgbClr val="585858"/>
                </a:solidFill>
                <a:latin typeface="Arial"/>
                <a:cs typeface="Arial"/>
              </a:rPr>
              <a:t>урожайность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653924" y="457449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2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753754" y="4550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0"/>
                </a:lnTo>
                <a:lnTo>
                  <a:pt x="5565" y="5560"/>
                </a:lnTo>
                <a:lnTo>
                  <a:pt x="1492" y="11601"/>
                </a:lnTo>
                <a:lnTo>
                  <a:pt x="0" y="19008"/>
                </a:lnTo>
                <a:lnTo>
                  <a:pt x="1492" y="26416"/>
                </a:lnTo>
                <a:lnTo>
                  <a:pt x="5565" y="32457"/>
                </a:lnTo>
                <a:lnTo>
                  <a:pt x="11612" y="36526"/>
                </a:lnTo>
                <a:lnTo>
                  <a:pt x="19027" y="38017"/>
                </a:lnTo>
                <a:lnTo>
                  <a:pt x="26441" y="36526"/>
                </a:lnTo>
                <a:lnTo>
                  <a:pt x="32489" y="32457"/>
                </a:lnTo>
                <a:lnTo>
                  <a:pt x="36562" y="26416"/>
                </a:lnTo>
                <a:lnTo>
                  <a:pt x="38054" y="19008"/>
                </a:lnTo>
                <a:lnTo>
                  <a:pt x="36562" y="11601"/>
                </a:lnTo>
                <a:lnTo>
                  <a:pt x="32489" y="5560"/>
                </a:lnTo>
                <a:lnTo>
                  <a:pt x="26441" y="1490"/>
                </a:lnTo>
                <a:lnTo>
                  <a:pt x="19027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753754" y="4550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08"/>
                </a:moveTo>
                <a:lnTo>
                  <a:pt x="36562" y="26416"/>
                </a:lnTo>
                <a:lnTo>
                  <a:pt x="32489" y="32457"/>
                </a:lnTo>
                <a:lnTo>
                  <a:pt x="26441" y="36526"/>
                </a:lnTo>
                <a:lnTo>
                  <a:pt x="19027" y="38017"/>
                </a:lnTo>
                <a:lnTo>
                  <a:pt x="11612" y="36526"/>
                </a:lnTo>
                <a:lnTo>
                  <a:pt x="5565" y="32457"/>
                </a:lnTo>
                <a:lnTo>
                  <a:pt x="1492" y="26416"/>
                </a:lnTo>
                <a:lnTo>
                  <a:pt x="0" y="19008"/>
                </a:lnTo>
                <a:lnTo>
                  <a:pt x="1492" y="11601"/>
                </a:lnTo>
                <a:lnTo>
                  <a:pt x="5565" y="5560"/>
                </a:lnTo>
                <a:lnTo>
                  <a:pt x="11612" y="1490"/>
                </a:lnTo>
                <a:lnTo>
                  <a:pt x="19027" y="0"/>
                </a:lnTo>
                <a:lnTo>
                  <a:pt x="26441" y="1490"/>
                </a:lnTo>
                <a:lnTo>
                  <a:pt x="32489" y="5560"/>
                </a:lnTo>
                <a:lnTo>
                  <a:pt x="36562" y="11601"/>
                </a:lnTo>
                <a:lnTo>
                  <a:pt x="38054" y="19008"/>
                </a:lnTo>
                <a:close/>
              </a:path>
            </a:pathLst>
          </a:custGeom>
          <a:ln w="951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6918007" y="4497231"/>
            <a:ext cx="742950" cy="38989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Суммарная 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радиация,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Дж</a:t>
            </a:r>
            <a:r>
              <a:rPr dirty="0" sz="800" spc="-1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кв.см </a:t>
            </a:r>
            <a:r>
              <a:rPr dirty="0" sz="800" spc="10">
                <a:solidFill>
                  <a:srgbClr val="585858"/>
                </a:solidFill>
                <a:latin typeface="Arial"/>
                <a:cs typeface="Arial"/>
              </a:rPr>
              <a:t>в</a:t>
            </a:r>
            <a:r>
              <a:rPr dirty="0" sz="800" spc="-8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585858"/>
                </a:solidFill>
                <a:latin typeface="Arial"/>
                <a:cs typeface="Arial"/>
              </a:rPr>
              <a:t>день</a:t>
            </a:r>
            <a:endParaRPr sz="8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653924" y="5116293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354" y="0"/>
                </a:lnTo>
              </a:path>
            </a:pathLst>
          </a:custGeom>
          <a:ln w="28512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753754" y="50925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27" y="0"/>
                </a:moveTo>
                <a:lnTo>
                  <a:pt x="11612" y="1494"/>
                </a:lnTo>
                <a:lnTo>
                  <a:pt x="5565" y="5569"/>
                </a:lnTo>
                <a:lnTo>
                  <a:pt x="1492" y="11611"/>
                </a:lnTo>
                <a:lnTo>
                  <a:pt x="0" y="19008"/>
                </a:lnTo>
                <a:lnTo>
                  <a:pt x="1492" y="26410"/>
                </a:lnTo>
                <a:lnTo>
                  <a:pt x="5565" y="32452"/>
                </a:lnTo>
                <a:lnTo>
                  <a:pt x="11612" y="36524"/>
                </a:lnTo>
                <a:lnTo>
                  <a:pt x="19027" y="38017"/>
                </a:lnTo>
                <a:lnTo>
                  <a:pt x="26441" y="36524"/>
                </a:lnTo>
                <a:lnTo>
                  <a:pt x="32489" y="32452"/>
                </a:lnTo>
                <a:lnTo>
                  <a:pt x="36562" y="26410"/>
                </a:lnTo>
                <a:lnTo>
                  <a:pt x="38054" y="19008"/>
                </a:lnTo>
                <a:lnTo>
                  <a:pt x="36562" y="11611"/>
                </a:lnTo>
                <a:lnTo>
                  <a:pt x="32489" y="5569"/>
                </a:lnTo>
                <a:lnTo>
                  <a:pt x="26441" y="1494"/>
                </a:lnTo>
                <a:lnTo>
                  <a:pt x="19027" y="0"/>
                </a:lnTo>
                <a:close/>
              </a:path>
            </a:pathLst>
          </a:custGeom>
          <a:solidFill>
            <a:srgbClr val="E766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753754" y="509253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54" y="19008"/>
                </a:moveTo>
                <a:lnTo>
                  <a:pt x="36562" y="26410"/>
                </a:lnTo>
                <a:lnTo>
                  <a:pt x="32489" y="32452"/>
                </a:lnTo>
                <a:lnTo>
                  <a:pt x="26441" y="36524"/>
                </a:lnTo>
                <a:lnTo>
                  <a:pt x="19027" y="38017"/>
                </a:lnTo>
                <a:lnTo>
                  <a:pt x="11612" y="36524"/>
                </a:lnTo>
                <a:lnTo>
                  <a:pt x="5565" y="32452"/>
                </a:lnTo>
                <a:lnTo>
                  <a:pt x="1492" y="26410"/>
                </a:lnTo>
                <a:lnTo>
                  <a:pt x="0" y="19008"/>
                </a:lnTo>
                <a:lnTo>
                  <a:pt x="1492" y="11611"/>
                </a:lnTo>
                <a:lnTo>
                  <a:pt x="5565" y="5569"/>
                </a:lnTo>
                <a:lnTo>
                  <a:pt x="11612" y="1494"/>
                </a:lnTo>
                <a:lnTo>
                  <a:pt x="19027" y="0"/>
                </a:lnTo>
                <a:lnTo>
                  <a:pt x="26441" y="1494"/>
                </a:lnTo>
                <a:lnTo>
                  <a:pt x="32489" y="5569"/>
                </a:lnTo>
                <a:lnTo>
                  <a:pt x="36562" y="11611"/>
                </a:lnTo>
                <a:lnTo>
                  <a:pt x="38054" y="19008"/>
                </a:lnTo>
                <a:close/>
              </a:path>
            </a:pathLst>
          </a:custGeom>
          <a:ln w="9518">
            <a:solidFill>
              <a:srgbClr val="E766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 txBox="1"/>
          <p:nvPr/>
        </p:nvSpPr>
        <p:spPr>
          <a:xfrm>
            <a:off x="6918007" y="5040865"/>
            <a:ext cx="857250" cy="26606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204"/>
              </a:spcBef>
            </a:pP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Урожайность,</a:t>
            </a:r>
            <a:r>
              <a:rPr dirty="0" sz="800" spc="-114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15">
                <a:solidFill>
                  <a:srgbClr val="585858"/>
                </a:solidFill>
                <a:latin typeface="Arial"/>
                <a:cs typeface="Arial"/>
              </a:rPr>
              <a:t>кг</a:t>
            </a:r>
            <a:r>
              <a:rPr dirty="0" sz="800" spc="-10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800" spc="5">
                <a:solidFill>
                  <a:srgbClr val="585858"/>
                </a:solidFill>
                <a:latin typeface="Arial"/>
                <a:cs typeface="Arial"/>
              </a:rPr>
              <a:t>/  </a:t>
            </a:r>
            <a:r>
              <a:rPr dirty="0" sz="800" spc="35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1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137" name="object 137"/>
          <p:cNvSpPr txBox="1"/>
          <p:nvPr/>
        </p:nvSpPr>
        <p:spPr>
          <a:xfrm>
            <a:off x="595879" y="2472496"/>
            <a:ext cx="968375" cy="2076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610"/>
              </a:lnSpc>
              <a:spcBef>
                <a:spcPts val="120"/>
              </a:spcBef>
              <a:tabLst>
                <a:tab pos="745490" algn="l"/>
              </a:tabLst>
            </a:pPr>
            <a:r>
              <a:rPr dirty="0" sz="650" spc="10" b="1">
                <a:latin typeface="Arial"/>
                <a:cs typeface="Arial"/>
              </a:rPr>
              <a:t>1</a:t>
            </a:r>
            <a:r>
              <a:rPr dirty="0" sz="650" spc="-3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769	1</a:t>
            </a:r>
            <a:r>
              <a:rPr dirty="0" sz="650" spc="-85" b="1">
                <a:latin typeface="Arial"/>
                <a:cs typeface="Arial"/>
              </a:rPr>
              <a:t> </a:t>
            </a:r>
            <a:r>
              <a:rPr dirty="0" sz="650" spc="10" b="1">
                <a:latin typeface="Arial"/>
                <a:cs typeface="Arial"/>
              </a:rPr>
              <a:t>459</a:t>
            </a:r>
            <a:endParaRPr sz="650">
              <a:latin typeface="Arial"/>
              <a:cs typeface="Arial"/>
            </a:endParaRPr>
          </a:p>
          <a:p>
            <a:pPr marL="80645">
              <a:lnSpc>
                <a:spcPts val="790"/>
              </a:lnSpc>
            </a:pPr>
            <a:r>
              <a:rPr dirty="0" sz="800" spc="1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2797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ПРОГНОЗ</a:t>
            </a:r>
            <a:r>
              <a:rPr dirty="0" sz="2800" spc="-50"/>
              <a:t> </a:t>
            </a:r>
            <a:r>
              <a:rPr dirty="0" sz="2800" spc="-10"/>
              <a:t>СБОРОВ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2797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ПРОГНОЗ</a:t>
            </a:r>
            <a:r>
              <a:rPr dirty="0" sz="2800" spc="-50"/>
              <a:t> </a:t>
            </a:r>
            <a:r>
              <a:rPr dirty="0" sz="2800" spc="-10"/>
              <a:t>СБОРОВ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447" y="1252975"/>
          <a:ext cx="1738630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/>
              </a:tblGrid>
              <a:tr h="32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(Мерлис)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(Аморозо)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(Томаджино)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на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(Томаджино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TY-12,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45999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800" spc="1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Прогноз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65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23.08.2019  </a:t>
                      </a:r>
                      <a:r>
                        <a:rPr dirty="0" sz="650" spc="1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30.08.2019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900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210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70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66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63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54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83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700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99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790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79444" y="1252975"/>
          <a:ext cx="5480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28673">
                <a:tc>
                  <a:txBody>
                    <a:bodyPr/>
                    <a:lstStyle/>
                    <a:p>
                      <a:pPr algn="r" marR="501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8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а</a:t>
                      </a:r>
                      <a:r>
                        <a:rPr dirty="0" sz="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640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861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565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214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172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084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989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189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51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675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285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390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88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803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79466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213995" algn="l"/>
                          <a:tab pos="1042669" algn="l"/>
                        </a:tabLst>
                      </a:pPr>
                      <a:r>
                        <a:rPr dirty="0" u="sng" sz="8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8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u="sng" sz="800" spc="2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Отклонение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Факт/Пр1н  </a:t>
                      </a:r>
                      <a:r>
                        <a:rPr dirty="0" sz="650" spc="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5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Факт/Пр2н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976%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64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64%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39%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63%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42%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34%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41%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33%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26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29</a:t>
                      </a:r>
                      <a:r>
                        <a:rPr dirty="0" sz="80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86%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 i="1">
                          <a:latin typeface="Arial"/>
                          <a:cs typeface="Arial"/>
                        </a:rPr>
                        <a:t>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9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0" b="1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800" spc="-10" b="1" i="1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800" spc="-140" b="1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b="1" i="1">
                          <a:latin typeface="Arial"/>
                          <a:cs typeface="Arial"/>
                        </a:rPr>
                        <a:t>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27397" y="1252975"/>
          <a:ext cx="1738630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4025"/>
              </a:tblGrid>
              <a:tr h="32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(Мерлис)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15" b="1">
                          <a:latin typeface="Arial"/>
                          <a:cs typeface="Arial"/>
                        </a:rPr>
                        <a:t>(Аморозо)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Аморозо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ts val="950"/>
                        </a:lnSpc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25" b="1">
                          <a:latin typeface="Arial"/>
                          <a:cs typeface="Arial"/>
                        </a:rPr>
                        <a:t>(Томаджино)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на</a:t>
                      </a:r>
                      <a:r>
                        <a:rPr dirty="0" sz="8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1.1 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(Томаджино</a:t>
                      </a:r>
                      <a:r>
                        <a:rPr dirty="0" sz="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Томаджино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штучка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на 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ветке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круглый</a:t>
                      </a:r>
                      <a:r>
                        <a:rPr dirty="0" sz="800" spc="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Блок</a:t>
                      </a:r>
                      <a:r>
                        <a:rPr dirty="0" sz="800" spc="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1.5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>
                          <a:latin typeface="Arial"/>
                          <a:cs typeface="Arial"/>
                        </a:rPr>
                        <a:t>Томаты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TY-12,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Нестандарт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Итого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17948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7015" algn="l"/>
                          <a:tab pos="1018540" algn="l"/>
                        </a:tabLst>
                      </a:pP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dirty="0" u="sng" sz="800" spc="5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30.08.2019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r" marR="1651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32765" algn="l"/>
                        </a:tabLst>
                      </a:pP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	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68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105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88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33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119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156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851330" y="1252975"/>
          <a:ext cx="1081405" cy="3904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</a:tblGrid>
              <a:tr h="328673">
                <a:tc gridSpan="2"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247650" algn="l"/>
                          <a:tab pos="1018540" algn="l"/>
                        </a:tabLst>
                      </a:pP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sng" sz="80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dirty="0" u="sng" sz="800" spc="5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cs typeface="Arial"/>
                        </a:rPr>
                        <a:t>06.09.2019	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r" marR="1651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33400" algn="l"/>
                        </a:tabLst>
                      </a:pP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	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8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нед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35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 b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200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b="1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300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55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3002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b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65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105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56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88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18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000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23"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116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450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b="1">
                          <a:latin typeface="Arial"/>
                          <a:cs typeface="Arial"/>
                        </a:rPr>
                        <a:t>156</a:t>
                      </a:r>
                      <a:r>
                        <a:rPr dirty="0" sz="80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5" b="1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1290" y="1068892"/>
            <a:ext cx="31076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 b="1">
                <a:latin typeface="Arial"/>
                <a:cs typeface="Arial"/>
              </a:rPr>
              <a:t>Точность </a:t>
            </a:r>
            <a:r>
              <a:rPr dirty="0" sz="950" spc="20" b="1">
                <a:latin typeface="Arial"/>
                <a:cs typeface="Arial"/>
              </a:rPr>
              <a:t>прогнозирования </a:t>
            </a:r>
            <a:r>
              <a:rPr dirty="0" sz="950" spc="10" b="1">
                <a:latin typeface="Arial"/>
                <a:cs typeface="Arial"/>
              </a:rPr>
              <a:t>сборов </a:t>
            </a:r>
            <a:r>
              <a:rPr dirty="0" sz="950" spc="30" b="1">
                <a:latin typeface="Arial"/>
                <a:cs typeface="Arial"/>
              </a:rPr>
              <a:t>за </a:t>
            </a:r>
            <a:r>
              <a:rPr dirty="0" sz="950" b="1">
                <a:latin typeface="Arial"/>
                <a:cs typeface="Arial"/>
              </a:rPr>
              <a:t>36</a:t>
            </a:r>
            <a:r>
              <a:rPr dirty="0" sz="950" spc="145" b="1">
                <a:latin typeface="Arial"/>
                <a:cs typeface="Arial"/>
              </a:rPr>
              <a:t> </a:t>
            </a:r>
            <a:r>
              <a:rPr dirty="0" sz="950" spc="25" b="1">
                <a:latin typeface="Arial"/>
                <a:cs typeface="Arial"/>
              </a:rPr>
              <a:t>неделю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176" y="1068892"/>
            <a:ext cx="21558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 b="1">
                <a:latin typeface="Arial"/>
                <a:cs typeface="Arial"/>
              </a:rPr>
              <a:t>Прогноз </a:t>
            </a:r>
            <a:r>
              <a:rPr dirty="0" sz="950" spc="10" b="1">
                <a:latin typeface="Arial"/>
                <a:cs typeface="Arial"/>
              </a:rPr>
              <a:t>сборов </a:t>
            </a:r>
            <a:r>
              <a:rPr dirty="0" sz="950" spc="15" b="1">
                <a:latin typeface="Arial"/>
                <a:cs typeface="Arial"/>
              </a:rPr>
              <a:t>на </a:t>
            </a:r>
            <a:r>
              <a:rPr dirty="0" sz="950" b="1">
                <a:latin typeface="Arial"/>
                <a:cs typeface="Arial"/>
              </a:rPr>
              <a:t>37 </a:t>
            </a:r>
            <a:r>
              <a:rPr dirty="0" sz="950" spc="15" b="1">
                <a:latin typeface="Arial"/>
                <a:cs typeface="Arial"/>
              </a:rPr>
              <a:t>и </a:t>
            </a:r>
            <a:r>
              <a:rPr dirty="0" sz="950" b="1">
                <a:latin typeface="Arial"/>
                <a:cs typeface="Arial"/>
              </a:rPr>
              <a:t>38</a:t>
            </a:r>
            <a:r>
              <a:rPr dirty="0" sz="950" spc="185" b="1">
                <a:latin typeface="Arial"/>
                <a:cs typeface="Arial"/>
              </a:rPr>
              <a:t> </a:t>
            </a:r>
            <a:r>
              <a:rPr dirty="0" sz="950" spc="25" b="1">
                <a:latin typeface="Arial"/>
                <a:cs typeface="Arial"/>
              </a:rPr>
              <a:t>недели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40386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r>
              <a:t>ACTIVE PERSONNEL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9831" y="1475427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16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2118479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63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2821" y="922724"/>
            <a:ext cx="601345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20" b="1">
                <a:latin typeface="Arial"/>
                <a:cs typeface="Arial"/>
              </a:rPr>
              <a:t>Неделя</a:t>
            </a:r>
            <a:r>
              <a:rPr dirty="0" sz="850" spc="-5" b="1">
                <a:latin typeface="Arial"/>
                <a:cs typeface="Arial"/>
              </a:rPr>
              <a:t> </a:t>
            </a:r>
            <a:r>
              <a:rPr dirty="0" sz="850" spc="5" b="1">
                <a:latin typeface="Arial"/>
                <a:cs typeface="Arial"/>
              </a:rPr>
              <a:t>39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395" y="1089711"/>
            <a:ext cx="4303395" cy="13779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620" rIns="0" bIns="0" rtlCol="0" vert="horz">
            <a:spAutoFit/>
          </a:bodyPr>
          <a:lstStyle/>
          <a:p>
            <a:pPr marL="2047875">
              <a:lnSpc>
                <a:spcPct val="100000"/>
              </a:lnSpc>
              <a:spcBef>
                <a:spcPts val="60"/>
              </a:spcBef>
              <a:tabLst>
                <a:tab pos="2580005" algn="l"/>
                <a:tab pos="3110865" algn="l"/>
                <a:tab pos="3642360" algn="l"/>
                <a:tab pos="4173854" algn="l"/>
              </a:tabLst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23	24	25	26	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8386" y="1089711"/>
            <a:ext cx="4311650" cy="13779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620" rIns="0" bIns="0" rtlCol="0" vert="horz">
            <a:spAutoFit/>
          </a:bodyPr>
          <a:lstStyle/>
          <a:p>
            <a:pPr marL="2056764">
              <a:lnSpc>
                <a:spcPct val="100000"/>
              </a:lnSpc>
              <a:spcBef>
                <a:spcPts val="60"/>
              </a:spcBef>
              <a:tabLst>
                <a:tab pos="2588260" algn="l"/>
                <a:tab pos="3119755" algn="l"/>
                <a:tab pos="3651250" algn="l"/>
                <a:tab pos="4182745" algn="l"/>
              </a:tabLst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23	24	25	26	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821" y="1342676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Блок</a:t>
            </a:r>
            <a:r>
              <a:rPr dirty="0" sz="750" spc="-30" b="1">
                <a:latin typeface="Arial"/>
                <a:cs typeface="Arial"/>
              </a:rPr>
              <a:t> </a:t>
            </a:r>
            <a:r>
              <a:rPr dirty="0" sz="750" spc="-10" b="1">
                <a:latin typeface="Arial"/>
                <a:cs typeface="Arial"/>
              </a:rPr>
              <a:t>1.1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1375" y="1342676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Блок</a:t>
            </a:r>
            <a:r>
              <a:rPr dirty="0" sz="750" spc="-30" b="1">
                <a:latin typeface="Arial"/>
                <a:cs typeface="Arial"/>
              </a:rPr>
              <a:t> </a:t>
            </a:r>
            <a:r>
              <a:rPr dirty="0" sz="750" spc="-10" b="1">
                <a:latin typeface="Arial"/>
                <a:cs typeface="Arial"/>
              </a:rPr>
              <a:t>1.4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821" y="3014153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</a:t>
            </a:r>
            <a:r>
              <a:rPr dirty="0" sz="750" spc="-6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1375" y="3014153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</a:t>
            </a:r>
            <a:r>
              <a:rPr dirty="0" sz="750" spc="-6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9831" y="3146961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9831" y="4047062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79831" y="4690113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496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581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92821" y="3914310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Блок</a:t>
            </a:r>
            <a:r>
              <a:rPr dirty="0" sz="750" spc="-30" b="1">
                <a:latin typeface="Arial"/>
                <a:cs typeface="Arial"/>
              </a:rPr>
              <a:t> </a:t>
            </a:r>
            <a:r>
              <a:rPr dirty="0" sz="750" spc="-10" b="1">
                <a:latin typeface="Arial"/>
                <a:cs typeface="Arial"/>
              </a:rPr>
              <a:t>1.2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1375" y="3914310"/>
            <a:ext cx="42037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Блок</a:t>
            </a:r>
            <a:r>
              <a:rPr dirty="0" sz="750" spc="-30" b="1">
                <a:latin typeface="Arial"/>
                <a:cs typeface="Arial"/>
              </a:rPr>
              <a:t> </a:t>
            </a:r>
            <a:r>
              <a:rPr dirty="0" sz="750" spc="-10" b="1">
                <a:latin typeface="Arial"/>
                <a:cs typeface="Arial"/>
              </a:rPr>
              <a:t>1.5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821" y="5585844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</a:t>
            </a:r>
            <a:r>
              <a:rPr dirty="0" sz="750" spc="-6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41375" y="5585844"/>
            <a:ext cx="10668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</a:t>
            </a:r>
            <a:r>
              <a:rPr dirty="0" sz="750" spc="-60" b="1">
                <a:latin typeface="Arial"/>
                <a:cs typeface="Arial"/>
              </a:rPr>
              <a:t> </a:t>
            </a:r>
            <a:r>
              <a:rPr dirty="0" sz="750" b="1">
                <a:latin typeface="Arial"/>
                <a:cs typeface="Arial"/>
              </a:rPr>
              <a:t>увольнений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831" y="5718652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4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628329" y="1475427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628329" y="2118479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51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26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628329" y="3146961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628329" y="4047062"/>
          <a:ext cx="431609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бюджетная</a:t>
                      </a:r>
                      <a:r>
                        <a:rPr dirty="0" sz="750" spc="-9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штатная</a:t>
                      </a:r>
                      <a:r>
                        <a:rPr dirty="0" sz="75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5">
                          <a:latin typeface="Arial"/>
                          <a:cs typeface="Arial"/>
                        </a:rPr>
                        <a:t>Отсутствуют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9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(8)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Работают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другом</a:t>
                      </a:r>
                      <a:r>
                        <a:rPr dirty="0" sz="75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52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28329" y="4690113"/>
          <a:ext cx="4316095" cy="780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382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Расчетная</a:t>
                      </a:r>
                      <a:r>
                        <a:rPr dirty="0" sz="7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численность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Активная </a:t>
                      </a:r>
                      <a:r>
                        <a:rPr dirty="0" sz="750" spc="-5" b="1">
                          <a:latin typeface="Arial"/>
                          <a:cs typeface="Arial"/>
                        </a:rPr>
                        <a:t>фактическая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 b="1">
                          <a:latin typeface="Arial"/>
                          <a:cs typeface="Arial"/>
                        </a:rPr>
                        <a:t>числ-ть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43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EEFD2"/>
                    </a:solidFill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496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Принято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581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Работает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из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другого</a:t>
                      </a:r>
                      <a:r>
                        <a:rPr dirty="0" sz="75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блока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Сторонний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персонал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628329" y="5718652"/>
          <a:ext cx="4316095" cy="652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531494"/>
                <a:gridCol w="531494"/>
                <a:gridCol w="531494"/>
                <a:gridCol w="531495"/>
                <a:gridCol w="531495"/>
              </a:tblGrid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5">
                          <a:latin typeface="Arial"/>
                          <a:cs typeface="Arial"/>
                        </a:rPr>
                        <a:t>Рабочая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нагрузка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Лучшее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предложение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82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Несоответствие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здоровья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7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35">
                          <a:latin typeface="Arial"/>
                          <a:cs typeface="Arial"/>
                        </a:rPr>
                        <a:t>Решение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руководителя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64">
                <a:tc>
                  <a:txBody>
                    <a:bodyPr/>
                    <a:lstStyle/>
                    <a:p>
                      <a:pPr marL="9842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Семейные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причины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79" y="1085215"/>
            <a:ext cx="35941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БЛОК 1.1</a:t>
            </a:r>
            <a:r>
              <a:rPr dirty="0" sz="2800" spc="-25"/>
              <a:t> </a:t>
            </a:r>
            <a:r>
              <a:rPr dirty="0" sz="2800" spc="-15"/>
              <a:t>РОБОДЖИНО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УРОЖАЙНОСТЬ </a:t>
            </a:r>
            <a:r>
              <a:rPr dirty="0" sz="2800" spc="-5" b="1">
                <a:latin typeface="Calibri"/>
                <a:cs typeface="Calibri"/>
              </a:rPr>
              <a:t>И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35" b="1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0401" y="193675"/>
            <a:ext cx="107251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БЛОК</a:t>
            </a:r>
            <a:r>
              <a:rPr dirty="0" sz="1400" spc="-110"/>
              <a:t> </a:t>
            </a:r>
            <a:r>
              <a:rPr dirty="0" sz="1400" spc="-5"/>
              <a:t>1.1  </a:t>
            </a:r>
            <a:r>
              <a:rPr dirty="0" sz="1400" spc="-5"/>
              <a:t>РОБ</a:t>
            </a:r>
            <a:r>
              <a:rPr dirty="0" sz="1400" spc="-40"/>
              <a:t>О</a:t>
            </a:r>
            <a:r>
              <a:rPr dirty="0" sz="1400"/>
              <a:t>ДЖ</a:t>
            </a:r>
            <a:r>
              <a:rPr dirty="0" sz="1400" spc="-10"/>
              <a:t>И</a:t>
            </a:r>
            <a:r>
              <a:rPr dirty="0" sz="1400"/>
              <a:t>НО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15828" y="1681990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7547" y="1681990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781" y="0"/>
                </a:moveTo>
                <a:lnTo>
                  <a:pt x="0" y="0"/>
                </a:lnTo>
                <a:lnTo>
                  <a:pt x="0" y="137236"/>
                </a:lnTo>
                <a:lnTo>
                  <a:pt x="2168781" y="137236"/>
                </a:lnTo>
                <a:lnTo>
                  <a:pt x="216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5828" y="3002343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5828" y="3190737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5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87547" y="3190737"/>
            <a:ext cx="1628775" cy="137795"/>
          </a:xfrm>
          <a:custGeom>
            <a:avLst/>
            <a:gdLst/>
            <a:ahLst/>
            <a:cxnLst/>
            <a:rect l="l" t="t" r="r" b="b"/>
            <a:pathLst>
              <a:path w="1628775" h="137795">
                <a:moveTo>
                  <a:pt x="1628556" y="0"/>
                </a:moveTo>
                <a:lnTo>
                  <a:pt x="0" y="0"/>
                </a:lnTo>
                <a:lnTo>
                  <a:pt x="0" y="137236"/>
                </a:lnTo>
                <a:lnTo>
                  <a:pt x="1628556" y="137236"/>
                </a:lnTo>
                <a:lnTo>
                  <a:pt x="1628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5828" y="4759685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5828" y="4948279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612" y="0"/>
                </a:moveTo>
                <a:lnTo>
                  <a:pt x="0" y="0"/>
                </a:lnTo>
                <a:lnTo>
                  <a:pt x="0" y="137236"/>
                </a:lnTo>
                <a:lnTo>
                  <a:pt x="4380612" y="137236"/>
                </a:lnTo>
                <a:lnTo>
                  <a:pt x="438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0256" y="1540669"/>
            <a:ext cx="13131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Урожайность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13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0506" y="1677849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27632" y="1677849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6205" y="1677849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3559" y="1677849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256" y="3049417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Качество </a:t>
            </a:r>
            <a:r>
              <a:rPr dirty="0" sz="750" spc="5" b="1">
                <a:latin typeface="Arial"/>
                <a:cs typeface="Arial"/>
              </a:rPr>
              <a:t>продукции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4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0506" y="3186596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7632" y="3186596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67743" y="3186596"/>
            <a:ext cx="23558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5" b="1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dirty="0" sz="750" spc="-3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256" y="4815518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 нестандарта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55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828" y="1407802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506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07263" y="1939344"/>
          <a:ext cx="163385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07263" y="2453482"/>
          <a:ext cx="163385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07263" y="3448091"/>
          <a:ext cx="1637664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4815"/>
              </a:tblGrid>
              <a:tr h="128677">
                <a:tc gridSpan="2"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7263" y="4090906"/>
          <a:ext cx="1637664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4815"/>
              </a:tblGrid>
              <a:tr h="137236">
                <a:tc gridSpan="2"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09672" y="940497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165"/>
                <a:gridCol w="328930"/>
                <a:gridCol w="3239770"/>
                <a:gridCol w="2270124"/>
                <a:gridCol w="43307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04.06.2019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01.07.2019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26.08.2019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887547" y="1939344"/>
          <a:ext cx="217360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887547" y="2453482"/>
          <a:ext cx="217360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54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359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376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62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887547" y="3448091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887547" y="4090906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13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513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 i="1">
                          <a:latin typeface="Arial"/>
                          <a:cs typeface="Arial"/>
                        </a:rPr>
                        <a:t>(16%)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16%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07264" y="5205405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18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81%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кисти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черри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3851361" y="374795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51361" y="358532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51361" y="34226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996951" y="3593887"/>
            <a:ext cx="2098675" cy="633730"/>
          </a:xfrm>
          <a:custGeom>
            <a:avLst/>
            <a:gdLst/>
            <a:ahLst/>
            <a:cxnLst/>
            <a:rect l="l" t="t" r="r" b="b"/>
            <a:pathLst>
              <a:path w="2098675" h="633729">
                <a:moveTo>
                  <a:pt x="0" y="633399"/>
                </a:moveTo>
                <a:lnTo>
                  <a:pt x="299744" y="633399"/>
                </a:lnTo>
                <a:lnTo>
                  <a:pt x="599489" y="633399"/>
                </a:lnTo>
                <a:lnTo>
                  <a:pt x="899234" y="633399"/>
                </a:lnTo>
                <a:lnTo>
                  <a:pt x="1198979" y="0"/>
                </a:lnTo>
                <a:lnTo>
                  <a:pt x="1498723" y="77035"/>
                </a:lnTo>
                <a:lnTo>
                  <a:pt x="1798468" y="325259"/>
                </a:lnTo>
                <a:lnTo>
                  <a:pt x="2098213" y="410854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70238" y="35682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70238" y="35682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69982" y="36452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69982" y="36452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69727" y="3893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69727" y="38934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69472" y="39790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069472" y="397906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3847074" y="4064658"/>
          <a:ext cx="2406650" cy="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  <a:gridCol w="299719"/>
                <a:gridCol w="299719"/>
                <a:gridCol w="299719"/>
                <a:gridCol w="299719"/>
                <a:gridCol w="299719"/>
              </a:tblGrid>
              <a:tr h="162629"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 spc="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710"/>
                        </a:lnSpc>
                      </a:pPr>
                      <a:r>
                        <a:rPr dirty="0" sz="6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064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58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20373">
                <a:tc>
                  <a:txBody>
                    <a:bodyPr/>
                    <a:lstStyle/>
                    <a:p>
                      <a:pPr marL="13081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3838661" y="3416560"/>
            <a:ext cx="2423795" cy="527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11150">
              <a:lnSpc>
                <a:spcPts val="64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 algn="ctr" marL="910590">
              <a:lnSpc>
                <a:spcPts val="640"/>
              </a:lnSpc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 marL="1911350">
              <a:lnSpc>
                <a:spcPts val="705"/>
              </a:lnSpc>
              <a:spcBef>
                <a:spcPts val="450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05"/>
              </a:lnSpc>
              <a:tabLst>
                <a:tab pos="221107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0%</a:t>
            </a:r>
            <a:r>
              <a:rPr dirty="0" u="sng" sz="600" spc="2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854875" y="3191789"/>
            <a:ext cx="90805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dirty="0" sz="75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245311" y="236132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245311" y="1873436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45311" y="2600990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4531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3069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07519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392905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6972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15511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53193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1732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29414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679530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06491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24531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63069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07519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392905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6972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15511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53193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1732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29414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679530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806491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433722" y="2215814"/>
            <a:ext cx="3434715" cy="385445"/>
          </a:xfrm>
          <a:custGeom>
            <a:avLst/>
            <a:gdLst/>
            <a:ahLst/>
            <a:cxnLst/>
            <a:rect l="l" t="t" r="r" b="b"/>
            <a:pathLst>
              <a:path w="3434715" h="385444">
                <a:moveTo>
                  <a:pt x="0" y="385175"/>
                </a:moveTo>
                <a:lnTo>
                  <a:pt x="385386" y="385175"/>
                </a:lnTo>
                <a:lnTo>
                  <a:pt x="770772" y="385175"/>
                </a:lnTo>
                <a:lnTo>
                  <a:pt x="1147594" y="385175"/>
                </a:lnTo>
                <a:lnTo>
                  <a:pt x="1532980" y="42797"/>
                </a:lnTo>
                <a:lnTo>
                  <a:pt x="1909802" y="42797"/>
                </a:lnTo>
                <a:lnTo>
                  <a:pt x="2295188" y="42797"/>
                </a:lnTo>
                <a:lnTo>
                  <a:pt x="2672010" y="0"/>
                </a:lnTo>
                <a:lnTo>
                  <a:pt x="3057396" y="0"/>
                </a:lnTo>
                <a:lnTo>
                  <a:pt x="343421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41010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941010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317832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17832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03218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703218" y="223293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80040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80040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65426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65426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842248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842248" y="21901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7105732" y="2095982"/>
            <a:ext cx="762635" cy="334010"/>
          </a:xfrm>
          <a:custGeom>
            <a:avLst/>
            <a:gdLst/>
            <a:ahLst/>
            <a:cxnLst/>
            <a:rect l="l" t="t" r="r" b="b"/>
            <a:pathLst>
              <a:path w="762634" h="334010">
                <a:moveTo>
                  <a:pt x="0" y="0"/>
                </a:moveTo>
                <a:lnTo>
                  <a:pt x="385386" y="333818"/>
                </a:lnTo>
                <a:lnTo>
                  <a:pt x="762208" y="171189"/>
                </a:lnTo>
              </a:path>
            </a:pathLst>
          </a:custGeom>
          <a:ln w="2568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465426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465426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842248" y="22414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842248" y="224149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433722" y="2087423"/>
            <a:ext cx="2672080" cy="513715"/>
          </a:xfrm>
          <a:custGeom>
            <a:avLst/>
            <a:gdLst/>
            <a:ahLst/>
            <a:cxnLst/>
            <a:rect l="l" t="t" r="r" b="b"/>
            <a:pathLst>
              <a:path w="2672079" h="513714">
                <a:moveTo>
                  <a:pt x="0" y="513567"/>
                </a:moveTo>
                <a:lnTo>
                  <a:pt x="385386" y="513567"/>
                </a:lnTo>
                <a:lnTo>
                  <a:pt x="770772" y="513567"/>
                </a:lnTo>
                <a:lnTo>
                  <a:pt x="1147594" y="427972"/>
                </a:lnTo>
                <a:lnTo>
                  <a:pt x="1532980" y="68475"/>
                </a:lnTo>
                <a:lnTo>
                  <a:pt x="1909802" y="0"/>
                </a:lnTo>
                <a:lnTo>
                  <a:pt x="2295188" y="42797"/>
                </a:lnTo>
                <a:lnTo>
                  <a:pt x="2672010" y="8559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555624" y="24897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55624" y="24897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41010" y="21302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941010" y="21302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317832" y="20617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317832" y="20617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703218" y="210454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703218" y="210454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080040" y="2070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/>
          <p:nvPr/>
        </p:nvSpPr>
        <p:spPr>
          <a:xfrm>
            <a:off x="5916548" y="233122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6298281" y="233122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6680127" y="2331221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7061859" y="228277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232611" y="2030270"/>
            <a:ext cx="38455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23260" algn="l"/>
                <a:tab pos="3605529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600" spc="1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0,8	0,8</a:t>
            </a:r>
            <a:r>
              <a:rPr dirty="0" u="sng" sz="600" spc="7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443591" y="249818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825551" y="233692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432441" y="2422294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814059" y="2422294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5195677" y="2422294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534931" y="2334416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5916548" y="1969727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680127" y="194975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298281" y="1914432"/>
            <a:ext cx="90043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5970" algn="l"/>
              </a:tabLst>
            </a:pP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baseline="4629" sz="900" spc="44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4629" sz="900" spc="7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baseline="4629" sz="9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358968" y="2579988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740699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5122431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504278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5911410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6293142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675103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7056721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4257390" y="1613082"/>
            <a:ext cx="10960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8270455" y="19504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8507827" y="1875629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Бюджет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8270455" y="223293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 txBox="1"/>
          <p:nvPr/>
        </p:nvSpPr>
        <p:spPr>
          <a:xfrm>
            <a:off x="8507827" y="2156950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но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8270455" y="25068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 txBox="1"/>
          <p:nvPr/>
        </p:nvSpPr>
        <p:spPr>
          <a:xfrm>
            <a:off x="8507827" y="2438271"/>
            <a:ext cx="23177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724903" y="570809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724903" y="554546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724903" y="5391396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724903" y="5228744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724903" y="6024796"/>
            <a:ext cx="3417570" cy="635"/>
          </a:xfrm>
          <a:custGeom>
            <a:avLst/>
            <a:gdLst/>
            <a:ahLst/>
            <a:cxnLst/>
            <a:rect l="l" t="t" r="r" b="b"/>
            <a:pathLst>
              <a:path w="3417570" h="635">
                <a:moveTo>
                  <a:pt x="0" y="0"/>
                </a:moveTo>
                <a:lnTo>
                  <a:pt x="3417090" y="11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72490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153109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58131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00952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43773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857372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28558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71378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14199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72490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153109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58131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00952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43773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857372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28558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71378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14199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939006" y="5417075"/>
            <a:ext cx="2988945" cy="608330"/>
          </a:xfrm>
          <a:custGeom>
            <a:avLst/>
            <a:gdLst/>
            <a:ahLst/>
            <a:cxnLst/>
            <a:rect l="l" t="t" r="r" b="b"/>
            <a:pathLst>
              <a:path w="2988945" h="608329">
                <a:moveTo>
                  <a:pt x="0" y="607721"/>
                </a:moveTo>
                <a:lnTo>
                  <a:pt x="428206" y="607721"/>
                </a:lnTo>
                <a:lnTo>
                  <a:pt x="856413" y="607721"/>
                </a:lnTo>
                <a:lnTo>
                  <a:pt x="1284620" y="607721"/>
                </a:lnTo>
                <a:lnTo>
                  <a:pt x="1704263" y="273902"/>
                </a:lnTo>
                <a:lnTo>
                  <a:pt x="2132469" y="368056"/>
                </a:lnTo>
                <a:lnTo>
                  <a:pt x="2560676" y="419413"/>
                </a:lnTo>
                <a:lnTo>
                  <a:pt x="2988883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617577" y="566529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617577" y="566529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045783" y="5759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045783" y="575945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473991" y="581081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473991" y="581081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902197" y="539139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902197" y="539139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939006" y="5348599"/>
            <a:ext cx="2988945" cy="676275"/>
          </a:xfrm>
          <a:custGeom>
            <a:avLst/>
            <a:gdLst/>
            <a:ahLst/>
            <a:cxnLst/>
            <a:rect l="l" t="t" r="r" b="b"/>
            <a:pathLst>
              <a:path w="2988945" h="676275">
                <a:moveTo>
                  <a:pt x="0" y="676197"/>
                </a:moveTo>
                <a:lnTo>
                  <a:pt x="428206" y="676197"/>
                </a:lnTo>
                <a:lnTo>
                  <a:pt x="856413" y="676197"/>
                </a:lnTo>
                <a:lnTo>
                  <a:pt x="1284620" y="179748"/>
                </a:lnTo>
                <a:lnTo>
                  <a:pt x="1704263" y="0"/>
                </a:lnTo>
                <a:lnTo>
                  <a:pt x="2132469" y="582043"/>
                </a:lnTo>
                <a:lnTo>
                  <a:pt x="2560676" y="573483"/>
                </a:lnTo>
                <a:lnTo>
                  <a:pt x="2988883" y="85594"/>
                </a:lnTo>
              </a:path>
            </a:pathLst>
          </a:custGeom>
          <a:ln w="25679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197934" y="55026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197934" y="550266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617577" y="53229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617577" y="53229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7045783" y="59049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7045783" y="590496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7473991" y="58964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7473991" y="58964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7902197" y="540851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902197" y="540851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 txBox="1"/>
          <p:nvPr/>
        </p:nvSpPr>
        <p:spPr>
          <a:xfrm>
            <a:off x="7010246" y="5611799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7438452" y="566315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7866888" y="5242316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76%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4712203" y="5763016"/>
            <a:ext cx="3442970" cy="199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680"/>
              </a:lnSpc>
              <a:spcBef>
                <a:spcPts val="105"/>
              </a:spcBef>
              <a:tabLst>
                <a:tab pos="1882139" algn="l"/>
                <a:tab pos="342963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42%	</a:t>
            </a:r>
            <a:endParaRPr sz="600">
              <a:latin typeface="Arial"/>
              <a:cs typeface="Arial"/>
            </a:endParaRPr>
          </a:p>
          <a:p>
            <a:pPr marL="237490">
              <a:lnSpc>
                <a:spcPts val="680"/>
              </a:lnSpc>
              <a:tabLst>
                <a:tab pos="665480" algn="l"/>
                <a:tab pos="1094105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	-	-</a:t>
            </a:r>
            <a:endParaRPr sz="600">
              <a:latin typeface="Arial"/>
              <a:cs typeface="Arial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6153489" y="5350450"/>
            <a:ext cx="18097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6582039" y="5167278"/>
            <a:ext cx="17970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7010246" y="6004393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12%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438452" y="5996404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13%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7866888" y="5508515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74%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858085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5286292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5714499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6142934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6596541" y="6002106"/>
            <a:ext cx="111125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 spc="-5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7024747" y="6002106"/>
            <a:ext cx="111125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 spc="-5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7452955" y="6002106"/>
            <a:ext cx="111760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7881504" y="6002106"/>
            <a:ext cx="111125" cy="3187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600" spc="-5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4731843" y="4958975"/>
            <a:ext cx="130429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dirty="0" sz="750" spc="1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35" name="object 235"/>
          <p:cNvSpPr/>
          <p:nvPr/>
        </p:nvSpPr>
        <p:spPr>
          <a:xfrm>
            <a:off x="8219070" y="529724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 txBox="1"/>
          <p:nvPr/>
        </p:nvSpPr>
        <p:spPr>
          <a:xfrm>
            <a:off x="8454387" y="5227479"/>
            <a:ext cx="379730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8219070" y="5656739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 txBox="1"/>
          <p:nvPr/>
        </p:nvSpPr>
        <p:spPr>
          <a:xfrm>
            <a:off x="8454387" y="5591256"/>
            <a:ext cx="422275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43" name="object 2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80401" y="193675"/>
            <a:ext cx="10725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052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БЛОК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1.1  </a:t>
            </a:r>
            <a:r>
              <a:rPr dirty="0" sz="1400" spc="-5" b="1">
                <a:latin typeface="Calibri"/>
                <a:cs typeface="Calibri"/>
              </a:rPr>
              <a:t>РОБ</a:t>
            </a:r>
            <a:r>
              <a:rPr dirty="0" sz="1400" spc="-40" b="1">
                <a:latin typeface="Calibri"/>
                <a:cs typeface="Calibri"/>
              </a:rPr>
              <a:t>О</a:t>
            </a:r>
            <a:r>
              <a:rPr dirty="0" sz="1400" b="1">
                <a:latin typeface="Calibri"/>
                <a:cs typeface="Calibri"/>
              </a:rPr>
              <a:t>ДЖ</a:t>
            </a:r>
            <a:r>
              <a:rPr dirty="0" sz="1400" spc="-10" b="1">
                <a:latin typeface="Calibri"/>
                <a:cs typeface="Calibri"/>
              </a:rPr>
              <a:t>И</a:t>
            </a:r>
            <a:r>
              <a:rPr dirty="0" sz="1400" b="1">
                <a:latin typeface="Calibri"/>
                <a:cs typeface="Calibri"/>
              </a:rPr>
              <a:t>НО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62014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5" b="1">
                          <a:latin typeface="Arial"/>
                          <a:cs typeface="Arial"/>
                        </a:rPr>
                        <a:t>Аморозо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4,2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10,2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9,6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67,0%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67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77910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УРОЖАЙНОСТЬ </a:t>
            </a:r>
            <a:r>
              <a:rPr dirty="0" sz="2800" spc="-5" b="1">
                <a:latin typeface="Calibri"/>
                <a:cs typeface="Calibri"/>
              </a:rPr>
              <a:t>И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35" b="1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05368" y="193675"/>
            <a:ext cx="9480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БЛОК</a:t>
            </a:r>
            <a:r>
              <a:rPr dirty="0" sz="1400" spc="-110"/>
              <a:t> </a:t>
            </a:r>
            <a:r>
              <a:rPr dirty="0" sz="1400" spc="-5"/>
              <a:t>1.1  </a:t>
            </a:r>
            <a:r>
              <a:rPr dirty="0" sz="1400" spc="-15"/>
              <a:t>САО</a:t>
            </a:r>
            <a:r>
              <a:rPr dirty="0" sz="1400" spc="-90"/>
              <a:t> </a:t>
            </a:r>
            <a:r>
              <a:rPr dirty="0" sz="1400" spc="-15"/>
              <a:t>ПАОЛО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215828" y="1681990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334" y="0"/>
                </a:moveTo>
                <a:lnTo>
                  <a:pt x="0" y="0"/>
                </a:lnTo>
                <a:lnTo>
                  <a:pt x="0" y="137236"/>
                </a:lnTo>
                <a:lnTo>
                  <a:pt x="1620334" y="137236"/>
                </a:lnTo>
                <a:lnTo>
                  <a:pt x="16203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7547" y="1681990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781" y="0"/>
                </a:moveTo>
                <a:lnTo>
                  <a:pt x="0" y="0"/>
                </a:lnTo>
                <a:lnTo>
                  <a:pt x="0" y="137236"/>
                </a:lnTo>
                <a:lnTo>
                  <a:pt x="2168781" y="137236"/>
                </a:lnTo>
                <a:lnTo>
                  <a:pt x="216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5828" y="3002343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5828" y="4759685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 h="0">
                <a:moveTo>
                  <a:pt x="0" y="0"/>
                </a:moveTo>
                <a:lnTo>
                  <a:pt x="8701162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828" y="4948279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612" y="0"/>
                </a:moveTo>
                <a:lnTo>
                  <a:pt x="0" y="0"/>
                </a:lnTo>
                <a:lnTo>
                  <a:pt x="0" y="137236"/>
                </a:lnTo>
                <a:lnTo>
                  <a:pt x="4380612" y="137236"/>
                </a:lnTo>
                <a:lnTo>
                  <a:pt x="43806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20256" y="1540669"/>
            <a:ext cx="13131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Урожайность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13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0506" y="1677849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7632" y="1677849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6205" y="1677849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3559" y="1677849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256" y="3049417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Качество </a:t>
            </a:r>
            <a:r>
              <a:rPr dirty="0" sz="750" spc="5" b="1">
                <a:latin typeface="Arial"/>
                <a:cs typeface="Arial"/>
              </a:rPr>
              <a:t>продукции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4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256" y="4815518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 нестандарта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55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5828" y="1407802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506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07263" y="1939344"/>
          <a:ext cx="163385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кг/м2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07263" y="2453482"/>
          <a:ext cx="163385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5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08691" y="3190737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/>
                <a:gridCol w="450215"/>
                <a:gridCol w="1654175"/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dirty="0" sz="7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dirty="0" sz="75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09672" y="940497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165"/>
                <a:gridCol w="328930"/>
                <a:gridCol w="3239770"/>
                <a:gridCol w="2270124"/>
                <a:gridCol w="43307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04.06.2019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01.07.2019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18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26.08.2019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87547" y="1939344"/>
          <a:ext cx="217360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57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29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23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87547" y="2453482"/>
          <a:ext cx="2173605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1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57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29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87547" y="3448091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b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87547" y="4090906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303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82%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(8%)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8%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7264" y="5205405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 i="1">
                          <a:latin typeface="Arial"/>
                          <a:cs typeface="Arial"/>
                        </a:rPr>
                        <a:t>91%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6%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черри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1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51361" y="3910587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51361" y="374795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51361" y="358532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51361" y="3422698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958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71259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71004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7074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70493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7023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70238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6998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6998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69727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69727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6947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80" y="49334"/>
                </a:lnTo>
                <a:lnTo>
                  <a:pt x="43848" y="43824"/>
                </a:lnTo>
                <a:lnTo>
                  <a:pt x="49361" y="35660"/>
                </a:lnTo>
                <a:lnTo>
                  <a:pt x="51384" y="25678"/>
                </a:lnTo>
                <a:lnTo>
                  <a:pt x="49361" y="15695"/>
                </a:lnTo>
                <a:lnTo>
                  <a:pt x="43848" y="7532"/>
                </a:lnTo>
                <a:lnTo>
                  <a:pt x="35680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69472" y="42016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4" y="25678"/>
                </a:moveTo>
                <a:lnTo>
                  <a:pt x="49361" y="35660"/>
                </a:lnTo>
                <a:lnTo>
                  <a:pt x="43848" y="43824"/>
                </a:lnTo>
                <a:lnTo>
                  <a:pt x="35680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80" y="2022"/>
                </a:lnTo>
                <a:lnTo>
                  <a:pt x="43848" y="7532"/>
                </a:lnTo>
                <a:lnTo>
                  <a:pt x="49361" y="15695"/>
                </a:lnTo>
                <a:lnTo>
                  <a:pt x="51384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847074" y="4064658"/>
          <a:ext cx="2406650" cy="454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/>
                <a:gridCol w="299720"/>
                <a:gridCol w="299720"/>
                <a:gridCol w="299719"/>
                <a:gridCol w="299719"/>
                <a:gridCol w="299719"/>
                <a:gridCol w="299719"/>
                <a:gridCol w="299719"/>
              </a:tblGrid>
              <a:tr h="162629"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710"/>
                        </a:lnSpc>
                      </a:pPr>
                      <a:r>
                        <a:rPr dirty="0" sz="600" spc="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ts val="710"/>
                        </a:lnSpc>
                      </a:pPr>
                      <a:r>
                        <a:rPr dirty="0" sz="600" spc="-5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71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0%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952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C42E1A"/>
                      </a:solidFill>
                      <a:prstDash val="solid"/>
                    </a:lnB>
                  </a:tcPr>
                </a:tc>
              </a:tr>
              <a:tr h="170647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6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600" spc="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762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28575">
                      <a:solidFill>
                        <a:srgbClr val="C42E1A"/>
                      </a:solidFill>
                      <a:prstDash val="solid"/>
                    </a:lnT>
                  </a:tcPr>
                </a:tc>
              </a:tr>
              <a:tr h="120373">
                <a:tc>
                  <a:txBody>
                    <a:bodyPr/>
                    <a:lstStyle/>
                    <a:p>
                      <a:pPr marL="13081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16839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660"/>
                        </a:lnSpc>
                        <a:spcBef>
                          <a:spcPts val="18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854875" y="3191789"/>
            <a:ext cx="90805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dirty="0" sz="75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45311" y="2421241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45311" y="2053185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45311" y="2600990"/>
            <a:ext cx="3820160" cy="0"/>
          </a:xfrm>
          <a:custGeom>
            <a:avLst/>
            <a:gdLst/>
            <a:ahLst/>
            <a:cxnLst/>
            <a:rect l="l" t="t" r="r" b="b"/>
            <a:pathLst>
              <a:path w="3820159" h="0">
                <a:moveTo>
                  <a:pt x="0" y="0"/>
                </a:moveTo>
                <a:lnTo>
                  <a:pt x="3819604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4531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63069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07519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92905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69727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5511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3193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17321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94143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679530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64916" y="2600990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4531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3069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007519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92905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69727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15511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53193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17321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94143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679530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064916" y="2746501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33722" y="1959031"/>
            <a:ext cx="3434715" cy="641985"/>
          </a:xfrm>
          <a:custGeom>
            <a:avLst/>
            <a:gdLst/>
            <a:ahLst/>
            <a:cxnLst/>
            <a:rect l="l" t="t" r="r" b="b"/>
            <a:pathLst>
              <a:path w="3434715" h="641985">
                <a:moveTo>
                  <a:pt x="0" y="641959"/>
                </a:moveTo>
                <a:lnTo>
                  <a:pt x="385386" y="641959"/>
                </a:lnTo>
                <a:lnTo>
                  <a:pt x="770772" y="641959"/>
                </a:lnTo>
                <a:lnTo>
                  <a:pt x="1147594" y="641959"/>
                </a:lnTo>
                <a:lnTo>
                  <a:pt x="1532980" y="94154"/>
                </a:lnTo>
                <a:lnTo>
                  <a:pt x="1909802" y="94154"/>
                </a:lnTo>
                <a:lnTo>
                  <a:pt x="2295188" y="94154"/>
                </a:lnTo>
                <a:lnTo>
                  <a:pt x="2672010" y="0"/>
                </a:lnTo>
                <a:lnTo>
                  <a:pt x="3057396" y="0"/>
                </a:lnTo>
                <a:lnTo>
                  <a:pt x="3434218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941010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941010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17832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17832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703218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03218" y="202750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080040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080040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465426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465426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842248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842248" y="193335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105732" y="2241493"/>
            <a:ext cx="762635" cy="85725"/>
          </a:xfrm>
          <a:custGeom>
            <a:avLst/>
            <a:gdLst/>
            <a:ahLst/>
            <a:cxnLst/>
            <a:rect l="l" t="t" r="r" b="b"/>
            <a:pathLst>
              <a:path w="762634" h="85725">
                <a:moveTo>
                  <a:pt x="0" y="85594"/>
                </a:moveTo>
                <a:lnTo>
                  <a:pt x="385386" y="85594"/>
                </a:lnTo>
                <a:lnTo>
                  <a:pt x="762208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465426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465426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842248" y="22158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7842248" y="22158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33722" y="1941912"/>
            <a:ext cx="2672080" cy="659130"/>
          </a:xfrm>
          <a:custGeom>
            <a:avLst/>
            <a:gdLst/>
            <a:ahLst/>
            <a:cxnLst/>
            <a:rect l="l" t="t" r="r" b="b"/>
            <a:pathLst>
              <a:path w="2672079" h="659130">
                <a:moveTo>
                  <a:pt x="0" y="659078"/>
                </a:moveTo>
                <a:lnTo>
                  <a:pt x="385386" y="659078"/>
                </a:lnTo>
                <a:lnTo>
                  <a:pt x="770772" y="659078"/>
                </a:lnTo>
                <a:lnTo>
                  <a:pt x="1147594" y="659078"/>
                </a:lnTo>
                <a:lnTo>
                  <a:pt x="1532980" y="487889"/>
                </a:lnTo>
                <a:lnTo>
                  <a:pt x="1909802" y="0"/>
                </a:lnTo>
                <a:lnTo>
                  <a:pt x="2295188" y="136951"/>
                </a:lnTo>
                <a:lnTo>
                  <a:pt x="2672010" y="385175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08030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793416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178802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555624" y="257531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41010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41010" y="240412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317832" y="19162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317832" y="19162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703218" y="20531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703218" y="20531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6" y="49334"/>
                </a:lnTo>
                <a:lnTo>
                  <a:pt x="25692" y="51356"/>
                </a:lnTo>
                <a:lnTo>
                  <a:pt x="35662" y="49334"/>
                </a:lnTo>
                <a:lnTo>
                  <a:pt x="43791" y="43824"/>
                </a:lnTo>
                <a:lnTo>
                  <a:pt x="49265" y="35660"/>
                </a:lnTo>
                <a:lnTo>
                  <a:pt x="51270" y="25678"/>
                </a:lnTo>
                <a:lnTo>
                  <a:pt x="49265" y="15695"/>
                </a:lnTo>
                <a:lnTo>
                  <a:pt x="43791" y="7532"/>
                </a:lnTo>
                <a:lnTo>
                  <a:pt x="35662" y="2022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080040" y="2301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60"/>
                </a:lnTo>
                <a:lnTo>
                  <a:pt x="43791" y="43824"/>
                </a:lnTo>
                <a:lnTo>
                  <a:pt x="35662" y="49334"/>
                </a:lnTo>
                <a:lnTo>
                  <a:pt x="25692" y="51356"/>
                </a:lnTo>
                <a:lnTo>
                  <a:pt x="15656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6" y="2022"/>
                </a:lnTo>
                <a:lnTo>
                  <a:pt x="25692" y="0"/>
                </a:lnTo>
                <a:lnTo>
                  <a:pt x="35662" y="2022"/>
                </a:lnTo>
                <a:lnTo>
                  <a:pt x="43791" y="7532"/>
                </a:lnTo>
                <a:lnTo>
                  <a:pt x="49265" y="15695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4432441" y="2422294"/>
            <a:ext cx="119697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3700" algn="l"/>
                <a:tab pos="775335" algn="l"/>
                <a:tab pos="1157605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916548" y="1871350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061859" y="2031069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443591" y="2399696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916548" y="2501554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6298281" y="1822172"/>
            <a:ext cx="518795" cy="30924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394335" algn="l"/>
              </a:tabLst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600" spc="10">
                <a:solidFill>
                  <a:srgbClr val="404040"/>
                </a:solidFill>
                <a:latin typeface="Arial"/>
                <a:cs typeface="Arial"/>
              </a:rPr>
              <a:t>0,7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232611" y="2146964"/>
            <a:ext cx="3845560" cy="280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9990" algn="l"/>
                <a:tab pos="2841625" algn="l"/>
                <a:tab pos="383222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600" spc="1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0,6	0,3	</a:t>
            </a:r>
            <a:endParaRPr sz="600">
              <a:latin typeface="Arial"/>
              <a:cs typeface="Arial"/>
            </a:endParaRPr>
          </a:p>
          <a:p>
            <a:pPr algn="r" marR="120014">
              <a:lnSpc>
                <a:spcPct val="100000"/>
              </a:lnSpc>
              <a:spcBef>
                <a:spcPts val="55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358968" y="2579988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740699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122431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504278" y="2579988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911410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293142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6675103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056721" y="2579988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232611" y="1547802"/>
            <a:ext cx="3845560" cy="34988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605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750" spc="5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  <a:tabLst>
                <a:tab pos="3223260" algn="l"/>
                <a:tab pos="3605529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</a:t>
            </a:r>
            <a:r>
              <a:rPr dirty="0" u="sng" sz="600" spc="1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0,7	0,7</a:t>
            </a:r>
            <a:r>
              <a:rPr dirty="0" u="sng" sz="600" spc="7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270455" y="1950471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360322" y="192913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8507827" y="1875629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Бюджет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270455" y="2232933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360322" y="2211592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8507827" y="2156950"/>
            <a:ext cx="36893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но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8270455" y="250683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6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91"/>
                </a:lnTo>
                <a:lnTo>
                  <a:pt x="34256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360322" y="248549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91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46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8507827" y="2438271"/>
            <a:ext cx="23177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724903" y="5759453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724903" y="5494110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724903" y="5228744"/>
            <a:ext cx="3417570" cy="0"/>
          </a:xfrm>
          <a:custGeom>
            <a:avLst/>
            <a:gdLst/>
            <a:ahLst/>
            <a:cxnLst/>
            <a:rect l="l" t="t" r="r" b="b"/>
            <a:pathLst>
              <a:path w="3417570" h="0">
                <a:moveTo>
                  <a:pt x="0" y="0"/>
                </a:moveTo>
                <a:lnTo>
                  <a:pt x="341709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724903" y="6024796"/>
            <a:ext cx="3417570" cy="635"/>
          </a:xfrm>
          <a:custGeom>
            <a:avLst/>
            <a:gdLst/>
            <a:ahLst/>
            <a:cxnLst/>
            <a:rect l="l" t="t" r="r" b="b"/>
            <a:pathLst>
              <a:path w="3417570" h="635">
                <a:moveTo>
                  <a:pt x="0" y="0"/>
                </a:moveTo>
                <a:lnTo>
                  <a:pt x="3417090" y="11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2490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153109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58131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00952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43773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857372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285580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713786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141993" y="602479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72490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153109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58131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00952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643773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6857372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7285580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713786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141993" y="6170307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5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926160" y="6024796"/>
            <a:ext cx="3014980" cy="0"/>
          </a:xfrm>
          <a:custGeom>
            <a:avLst/>
            <a:gdLst/>
            <a:ahLst/>
            <a:cxnLst/>
            <a:rect l="l" t="t" r="r" b="b"/>
            <a:pathLst>
              <a:path w="3014979" h="0">
                <a:moveTo>
                  <a:pt x="0" y="0"/>
                </a:moveTo>
                <a:lnTo>
                  <a:pt x="3014576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61757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61757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045783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045783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473991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473991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90219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90219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39006" y="5494110"/>
            <a:ext cx="2988945" cy="530860"/>
          </a:xfrm>
          <a:custGeom>
            <a:avLst/>
            <a:gdLst/>
            <a:ahLst/>
            <a:cxnLst/>
            <a:rect l="l" t="t" r="r" b="b"/>
            <a:pathLst>
              <a:path w="2988945" h="530860">
                <a:moveTo>
                  <a:pt x="0" y="530686"/>
                </a:moveTo>
                <a:lnTo>
                  <a:pt x="428206" y="530686"/>
                </a:lnTo>
                <a:lnTo>
                  <a:pt x="856413" y="530686"/>
                </a:lnTo>
                <a:lnTo>
                  <a:pt x="1284620" y="530686"/>
                </a:lnTo>
                <a:lnTo>
                  <a:pt x="1704263" y="0"/>
                </a:lnTo>
                <a:lnTo>
                  <a:pt x="2132469" y="479329"/>
                </a:lnTo>
                <a:lnTo>
                  <a:pt x="2560676" y="77035"/>
                </a:lnTo>
                <a:lnTo>
                  <a:pt x="2988883" y="94154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91331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341520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769727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197934" y="599911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617577" y="546843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617577" y="546843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045783" y="59477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045783" y="594776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473991" y="55454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473991" y="55454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902197" y="55625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2" y="0"/>
                </a:moveTo>
                <a:lnTo>
                  <a:pt x="15656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6" y="49339"/>
                </a:lnTo>
                <a:lnTo>
                  <a:pt x="25692" y="51356"/>
                </a:lnTo>
                <a:lnTo>
                  <a:pt x="35662" y="49339"/>
                </a:lnTo>
                <a:lnTo>
                  <a:pt x="43791" y="43837"/>
                </a:lnTo>
                <a:lnTo>
                  <a:pt x="49265" y="35675"/>
                </a:lnTo>
                <a:lnTo>
                  <a:pt x="51270" y="25678"/>
                </a:lnTo>
                <a:lnTo>
                  <a:pt x="49265" y="15686"/>
                </a:lnTo>
                <a:lnTo>
                  <a:pt x="43791" y="7523"/>
                </a:lnTo>
                <a:lnTo>
                  <a:pt x="35662" y="2018"/>
                </a:lnTo>
                <a:lnTo>
                  <a:pt x="25692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902197" y="55625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70" y="25678"/>
                </a:moveTo>
                <a:lnTo>
                  <a:pt x="49265" y="35675"/>
                </a:lnTo>
                <a:lnTo>
                  <a:pt x="43791" y="43837"/>
                </a:lnTo>
                <a:lnTo>
                  <a:pt x="35662" y="49339"/>
                </a:lnTo>
                <a:lnTo>
                  <a:pt x="25692" y="51356"/>
                </a:lnTo>
                <a:lnTo>
                  <a:pt x="15656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6" y="2018"/>
                </a:lnTo>
                <a:lnTo>
                  <a:pt x="25692" y="0"/>
                </a:lnTo>
                <a:lnTo>
                  <a:pt x="35662" y="2018"/>
                </a:lnTo>
                <a:lnTo>
                  <a:pt x="43791" y="7523"/>
                </a:lnTo>
                <a:lnTo>
                  <a:pt x="49265" y="15686"/>
                </a:lnTo>
                <a:lnTo>
                  <a:pt x="51270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 txBox="1"/>
          <p:nvPr/>
        </p:nvSpPr>
        <p:spPr>
          <a:xfrm>
            <a:off x="4937382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5365589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5793796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6222345" y="5844331"/>
            <a:ext cx="514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6564910" y="5316783"/>
            <a:ext cx="22288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100%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7035938" y="5795827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7438452" y="539210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86%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7866888" y="541464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82%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4858085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5286292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5714499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6142934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6571141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36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6999347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37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7427555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38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698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7856104" y="6001678"/>
            <a:ext cx="15621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600" spc="-85">
                <a:solidFill>
                  <a:srgbClr val="585858"/>
                </a:solidFill>
                <a:latin typeface="Arial"/>
                <a:cs typeface="Arial"/>
              </a:rPr>
              <a:t>39</a:t>
            </a:r>
            <a:r>
              <a:rPr dirty="0" baseline="-27777" sz="900" spc="-127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algn="ctr" marL="762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4731843" y="4958975"/>
            <a:ext cx="130429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dirty="0" sz="750" spc="1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19" name="object 219"/>
          <p:cNvSpPr/>
          <p:nvPr/>
        </p:nvSpPr>
        <p:spPr>
          <a:xfrm>
            <a:off x="8219070" y="5297242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8308937" y="5275844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 txBox="1"/>
          <p:nvPr/>
        </p:nvSpPr>
        <p:spPr>
          <a:xfrm>
            <a:off x="8454387" y="5227479"/>
            <a:ext cx="379730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8219070" y="5656739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103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5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5" y="34237"/>
                </a:lnTo>
                <a:lnTo>
                  <a:pt x="34256" y="26579"/>
                </a:lnTo>
                <a:lnTo>
                  <a:pt x="34256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8308937" y="5635341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6" y="17118"/>
                </a:moveTo>
                <a:lnTo>
                  <a:pt x="34256" y="26579"/>
                </a:lnTo>
                <a:lnTo>
                  <a:pt x="26605" y="34237"/>
                </a:lnTo>
                <a:lnTo>
                  <a:pt x="17128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8" y="0"/>
                </a:lnTo>
                <a:lnTo>
                  <a:pt x="26605" y="0"/>
                </a:lnTo>
                <a:lnTo>
                  <a:pt x="34256" y="7669"/>
                </a:lnTo>
                <a:lnTo>
                  <a:pt x="34256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 txBox="1"/>
          <p:nvPr/>
        </p:nvSpPr>
        <p:spPr>
          <a:xfrm>
            <a:off x="8454387" y="5591256"/>
            <a:ext cx="422275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6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27" name="object 2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374142"/>
            <a:ext cx="1966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"/>
              <a:t>ФЕНОЛОГИЯ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5368" y="193675"/>
            <a:ext cx="9480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БЛОК</a:t>
            </a:r>
            <a:r>
              <a:rPr dirty="0" sz="1400" spc="-1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1.1  </a:t>
            </a:r>
            <a:r>
              <a:rPr dirty="0" sz="1400" spc="-15" b="1">
                <a:latin typeface="Calibri"/>
                <a:cs typeface="Calibri"/>
              </a:rPr>
              <a:t>САО</a:t>
            </a:r>
            <a:r>
              <a:rPr dirty="0" sz="1400" spc="-90" b="1">
                <a:latin typeface="Calibri"/>
                <a:cs typeface="Calibri"/>
              </a:rPr>
              <a:t> </a:t>
            </a:r>
            <a:r>
              <a:rPr dirty="0" sz="1400" spc="-15" b="1">
                <a:latin typeface="Calibri"/>
                <a:cs typeface="Calibri"/>
              </a:rPr>
              <a:t>ПАОЛО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831" y="1252870"/>
          <a:ext cx="8748395" cy="1152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60"/>
                <a:gridCol w="467359"/>
                <a:gridCol w="467359"/>
                <a:gridCol w="467359"/>
                <a:gridCol w="467359"/>
                <a:gridCol w="467359"/>
              </a:tblGrid>
              <a:tr h="147773">
                <a:tc gridSpan="2"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8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2700"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40" b="1">
                          <a:latin typeface="Arial"/>
                          <a:cs typeface="Arial"/>
                        </a:rPr>
                        <a:t>Мерлис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стебля 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зоне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цветущей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кисти,</a:t>
                      </a:r>
                      <a:r>
                        <a:rPr dirty="0" sz="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10">
                          <a:latin typeface="Arial"/>
                          <a:cs typeface="Arial"/>
                        </a:rPr>
                        <a:t>Длина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листа,</a:t>
                      </a:r>
                      <a:r>
                        <a:rPr dirty="0" sz="8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30">
                          <a:latin typeface="Arial"/>
                          <a:cs typeface="Arial"/>
                        </a:rPr>
                        <a:t>мм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завязавшихся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за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неделю,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1,0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4,6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>
                          <a:latin typeface="Arial"/>
                          <a:cs typeface="Arial"/>
                        </a:rPr>
                        <a:t>5,3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9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3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800" spc="20">
                          <a:latin typeface="Arial"/>
                          <a:cs typeface="Arial"/>
                        </a:rPr>
                        <a:t>листьев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800" spc="15">
                          <a:latin typeface="Arial"/>
                          <a:cs typeface="Arial"/>
                        </a:rPr>
                        <a:t>растении,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шт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731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Средний </a:t>
                      </a:r>
                      <a:r>
                        <a:rPr dirty="0" sz="800" spc="35">
                          <a:latin typeface="Arial"/>
                          <a:cs typeface="Arial"/>
                        </a:rPr>
                        <a:t>вес 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плода,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10">
                          <a:latin typeface="Arial"/>
                          <a:cs typeface="Arial"/>
                        </a:rPr>
                        <a:t>гр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126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>
                          <a:latin typeface="Arial"/>
                          <a:cs typeface="Arial"/>
                        </a:rPr>
                        <a:t>135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138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1270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4288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25">
                          <a:latin typeface="Arial"/>
                          <a:cs typeface="Arial"/>
                        </a:rPr>
                        <a:t>% </a:t>
                      </a:r>
                      <a:r>
                        <a:rPr dirty="0" sz="800" spc="5">
                          <a:latin typeface="Arial"/>
                          <a:cs typeface="Arial"/>
                        </a:rPr>
                        <a:t>посещенных шмелями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25">
                          <a:latin typeface="Arial"/>
                          <a:cs typeface="Arial"/>
                        </a:rPr>
                        <a:t>цветов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i="1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65,0%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74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9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79,8%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78,2%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77,3%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-15" i="1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0" i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800" spc="-15" i="1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i="1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800" spc="5" i="1">
                          <a:latin typeface="Arial"/>
                          <a:cs typeface="Arial"/>
                        </a:rPr>
                        <a:t>76,1%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2700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270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5673" y="1068766"/>
            <a:ext cx="5416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>
                <a:latin typeface="Arial"/>
                <a:cs typeface="Arial"/>
              </a:rPr>
              <a:t>Блок</a:t>
            </a:r>
            <a:r>
              <a:rPr dirty="0" sz="950" spc="10" b="1">
                <a:latin typeface="Arial"/>
                <a:cs typeface="Arial"/>
              </a:rPr>
              <a:t> 1.1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374142"/>
            <a:ext cx="43707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Calibri"/>
                <a:cs typeface="Calibri"/>
              </a:rPr>
              <a:t>УРОЖАЙНОСТЬ </a:t>
            </a:r>
            <a:r>
              <a:rPr dirty="0" sz="2800" spc="-5" b="1">
                <a:latin typeface="Calibri"/>
                <a:cs typeface="Calibri"/>
              </a:rPr>
              <a:t>И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spc="-35" b="1">
                <a:latin typeface="Calibri"/>
                <a:cs typeface="Calibri"/>
              </a:rPr>
              <a:t>КАЧЕСТВО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4241" y="193675"/>
            <a:ext cx="82931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dirty="0" sz="1400"/>
              <a:t>БЛОК</a:t>
            </a:r>
            <a:r>
              <a:rPr dirty="0" sz="1400" spc="-110"/>
              <a:t> </a:t>
            </a:r>
            <a:r>
              <a:rPr dirty="0" sz="1400" spc="-5"/>
              <a:t>1.1  </a:t>
            </a:r>
            <a:r>
              <a:rPr dirty="0" sz="1400"/>
              <a:t>АМО</a:t>
            </a:r>
            <a:r>
              <a:rPr dirty="0" sz="1400" spc="-10"/>
              <a:t>Р</a:t>
            </a:r>
            <a:r>
              <a:rPr dirty="0" sz="1400" spc="-15"/>
              <a:t>О</a:t>
            </a:r>
            <a:r>
              <a:rPr dirty="0" sz="1400" spc="-5"/>
              <a:t>З</a:t>
            </a:r>
            <a:r>
              <a:rPr dirty="0" sz="1400"/>
              <a:t>О</a:t>
            </a:r>
            <a:endParaRPr sz="1400"/>
          </a:p>
        </p:txBody>
      </p:sp>
      <p:sp>
        <p:nvSpPr>
          <p:cNvPr id="4" name="object 4"/>
          <p:cNvSpPr/>
          <p:nvPr/>
        </p:nvSpPr>
        <p:spPr>
          <a:xfrm>
            <a:off x="186871" y="1672846"/>
            <a:ext cx="1620520" cy="137795"/>
          </a:xfrm>
          <a:custGeom>
            <a:avLst/>
            <a:gdLst/>
            <a:ahLst/>
            <a:cxnLst/>
            <a:rect l="l" t="t" r="r" b="b"/>
            <a:pathLst>
              <a:path w="1620520" h="137794">
                <a:moveTo>
                  <a:pt x="1620244" y="0"/>
                </a:moveTo>
                <a:lnTo>
                  <a:pt x="0" y="0"/>
                </a:lnTo>
                <a:lnTo>
                  <a:pt x="0" y="137236"/>
                </a:lnTo>
                <a:lnTo>
                  <a:pt x="1620244" y="137236"/>
                </a:lnTo>
                <a:lnTo>
                  <a:pt x="16202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8498" y="1672846"/>
            <a:ext cx="2169160" cy="137795"/>
          </a:xfrm>
          <a:custGeom>
            <a:avLst/>
            <a:gdLst/>
            <a:ahLst/>
            <a:cxnLst/>
            <a:rect l="l" t="t" r="r" b="b"/>
            <a:pathLst>
              <a:path w="2169160" h="137794">
                <a:moveTo>
                  <a:pt x="2168661" y="0"/>
                </a:moveTo>
                <a:lnTo>
                  <a:pt x="0" y="0"/>
                </a:lnTo>
                <a:lnTo>
                  <a:pt x="0" y="137236"/>
                </a:lnTo>
                <a:lnTo>
                  <a:pt x="2168661" y="137236"/>
                </a:lnTo>
                <a:lnTo>
                  <a:pt x="2168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871" y="2993199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523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6871" y="4750542"/>
            <a:ext cx="8700770" cy="0"/>
          </a:xfrm>
          <a:custGeom>
            <a:avLst/>
            <a:gdLst/>
            <a:ahLst/>
            <a:cxnLst/>
            <a:rect l="l" t="t" r="r" b="b"/>
            <a:pathLst>
              <a:path w="8700770" h="0">
                <a:moveTo>
                  <a:pt x="0" y="0"/>
                </a:moveTo>
                <a:lnTo>
                  <a:pt x="8700679" y="0"/>
                </a:lnTo>
              </a:path>
            </a:pathLst>
          </a:custGeom>
          <a:ln w="34237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6871" y="4939135"/>
            <a:ext cx="4380865" cy="137795"/>
          </a:xfrm>
          <a:custGeom>
            <a:avLst/>
            <a:gdLst/>
            <a:ahLst/>
            <a:cxnLst/>
            <a:rect l="l" t="t" r="r" b="b"/>
            <a:pathLst>
              <a:path w="4380865" h="137795">
                <a:moveTo>
                  <a:pt x="4380369" y="0"/>
                </a:moveTo>
                <a:lnTo>
                  <a:pt x="0" y="0"/>
                </a:lnTo>
                <a:lnTo>
                  <a:pt x="0" y="137236"/>
                </a:lnTo>
                <a:lnTo>
                  <a:pt x="4380369" y="137236"/>
                </a:lnTo>
                <a:lnTo>
                  <a:pt x="4380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1298" y="1531525"/>
            <a:ext cx="131254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5" b="1">
                <a:latin typeface="Arial"/>
                <a:cs typeface="Arial"/>
              </a:rPr>
              <a:t>Урожайность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135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1441" y="1668705"/>
            <a:ext cx="249554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н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8536" y="1668705"/>
            <a:ext cx="23939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40" b="1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dirty="0" sz="750" spc="-15" b="1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dirty="0" sz="750" spc="-5" b="1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7073" y="1668705"/>
            <a:ext cx="10795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25" b="1">
                <a:solidFill>
                  <a:srgbClr val="FFFFFF"/>
                </a:solidFill>
                <a:latin typeface="Arial"/>
                <a:cs typeface="Arial"/>
              </a:rPr>
              <a:t>кг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4396" y="1668705"/>
            <a:ext cx="971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FFFFFF"/>
                </a:solidFill>
                <a:latin typeface="Arial"/>
                <a:cs typeface="Arial"/>
              </a:rPr>
              <a:t>%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1298" y="3040273"/>
            <a:ext cx="166370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Качество </a:t>
            </a:r>
            <a:r>
              <a:rPr dirty="0" sz="750" spc="5" b="1">
                <a:latin typeface="Arial"/>
                <a:cs typeface="Arial"/>
              </a:rPr>
              <a:t>продукции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5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298" y="4806374"/>
            <a:ext cx="173228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5" b="1">
                <a:latin typeface="Arial"/>
                <a:cs typeface="Arial"/>
              </a:rPr>
              <a:t>Причины нестандарта </a:t>
            </a:r>
            <a:r>
              <a:rPr dirty="0" sz="750" spc="-25" b="1">
                <a:latin typeface="Arial"/>
                <a:cs typeface="Arial"/>
              </a:rPr>
              <a:t>за </a:t>
            </a:r>
            <a:r>
              <a:rPr dirty="0" sz="750" spc="-10" b="1">
                <a:latin typeface="Arial"/>
                <a:cs typeface="Arial"/>
              </a:rPr>
              <a:t>39</a:t>
            </a:r>
            <a:r>
              <a:rPr dirty="0" sz="750" spc="-70" b="1">
                <a:latin typeface="Arial"/>
                <a:cs typeface="Arial"/>
              </a:rPr>
              <a:t> </a:t>
            </a:r>
            <a:r>
              <a:rPr dirty="0" sz="750" spc="15" b="1">
                <a:latin typeface="Arial"/>
                <a:cs typeface="Arial"/>
              </a:rPr>
              <a:t>неделю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6871" y="1398658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80" h="0">
                <a:moveTo>
                  <a:pt x="0" y="0"/>
                </a:moveTo>
                <a:lnTo>
                  <a:pt x="2760353" y="0"/>
                </a:lnTo>
              </a:path>
            </a:pathLst>
          </a:custGeom>
          <a:ln w="17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78307" y="1930200"/>
          <a:ext cx="163322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г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25">
                          <a:latin typeface="Arial"/>
                          <a:cs typeface="Arial"/>
                        </a:rPr>
                        <a:t>м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г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25">
                          <a:latin typeface="Arial"/>
                          <a:cs typeface="Arial"/>
                        </a:rPr>
                        <a:t>м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г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750" spc="25">
                          <a:latin typeface="Arial"/>
                          <a:cs typeface="Arial"/>
                        </a:rPr>
                        <a:t>м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78307" y="2444338"/>
          <a:ext cx="163322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20369"/>
              </a:tblGrid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6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С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оборота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6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20">
                          <a:latin typeface="Arial"/>
                          <a:cs typeface="Arial"/>
                        </a:rPr>
                        <a:t>Прогноз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24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60">
                          <a:latin typeface="Arial"/>
                          <a:cs typeface="Arial"/>
                        </a:rPr>
                        <a:t>тн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79735" y="3181593"/>
          <a:ext cx="3307715" cy="143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8880"/>
                <a:gridCol w="450215"/>
                <a:gridCol w="1654175"/>
              </a:tblGrid>
              <a:tr h="13723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65505" algn="l"/>
                          <a:tab pos="1405255" algn="l"/>
                        </a:tabLst>
                      </a:pPr>
                      <a:r>
                        <a:rPr dirty="0" sz="75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План	Факт	</a:t>
                      </a:r>
                      <a:r>
                        <a:rPr dirty="0" sz="75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Откл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201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32985">
                <a:tc gridSpan="2"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</a:t>
                      </a:r>
                      <a:r>
                        <a:rPr dirty="0" sz="75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b="1">
                          <a:latin typeface="Arial"/>
                          <a:cs typeface="Arial"/>
                        </a:rPr>
                        <a:t>круглый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414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41487">
                <a:tc gridSpan="2">
                  <a:txBody>
                    <a:bodyPr/>
                    <a:lstStyle/>
                    <a:p>
                      <a:pPr marL="196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5397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5">
                          <a:latin typeface="Arial"/>
                          <a:cs typeface="Arial"/>
                        </a:rPr>
                        <a:t>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1968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5">
                          <a:latin typeface="Arial"/>
                          <a:cs typeface="Arial"/>
                        </a:rPr>
                        <a:t>2-ая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категория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1968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Нестандарт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0716" y="931354"/>
          <a:ext cx="8712200" cy="587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3995"/>
                <a:gridCol w="939800"/>
                <a:gridCol w="329564"/>
                <a:gridCol w="3240405"/>
                <a:gridCol w="2270760"/>
                <a:gridCol w="434340"/>
              </a:tblGrid>
              <a:tr h="72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539F2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448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</a:t>
                      </a:r>
                      <a:r>
                        <a:rPr dirty="0" sz="75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посева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 spc="-30">
                          <a:latin typeface="Arial"/>
                          <a:cs typeface="Arial"/>
                        </a:rPr>
                        <a:t>Неделя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посадки в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блок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algn="r" marR="4254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недель плодоношения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за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оборот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9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31288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15">
                          <a:latin typeface="Arial"/>
                          <a:cs typeface="Arial"/>
                        </a:rPr>
                        <a:t>Дата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начала</a:t>
                      </a:r>
                      <a:r>
                        <a:rPr dirty="0" sz="75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плодоношения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9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08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201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55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539F2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58498" y="1930200"/>
          <a:ext cx="2172970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391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9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36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1858498" y="2444338"/>
          <a:ext cx="2172970" cy="403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  <a:gridCol w="540384"/>
              </a:tblGrid>
              <a:tr h="128677"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7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36"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28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34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260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265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3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858498" y="3438947"/>
          <a:ext cx="1633220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28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102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58498" y="4081762"/>
          <a:ext cx="1633220" cy="53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/>
                <a:gridCol w="540385"/>
                <a:gridCol w="539750"/>
              </a:tblGrid>
              <a:tr h="137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9D9D9"/>
                      </a:solidFill>
                      <a:prstDash val="solid"/>
                    </a:lnR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-1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5" b="1">
                          <a:latin typeface="Arial"/>
                          <a:cs typeface="Arial"/>
                        </a:rPr>
                        <a:t>604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90%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84%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20" i="1">
                          <a:latin typeface="Arial"/>
                          <a:cs typeface="Arial"/>
                        </a:rPr>
                        <a:t>(</a:t>
                      </a:r>
                      <a:r>
                        <a:rPr dirty="0" sz="750" spc="-10" i="1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750" spc="10" i="1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750" i="1">
                          <a:latin typeface="Arial"/>
                          <a:cs typeface="Arial"/>
                        </a:rPr>
                        <a:t>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83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4%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78307" y="5196261"/>
          <a:ext cx="4393565" cy="118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39750"/>
                <a:gridCol w="540385"/>
                <a:gridCol w="540385"/>
              </a:tblGrid>
              <a:tr h="137059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5" b="1">
                          <a:latin typeface="Arial"/>
                          <a:cs typeface="Arial"/>
                        </a:rPr>
                        <a:t>Томат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на</a:t>
                      </a:r>
                      <a:r>
                        <a:rPr dirty="0" sz="75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 b="1">
                          <a:latin typeface="Arial"/>
                          <a:cs typeface="Arial"/>
                        </a:rPr>
                        <a:t>ветке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37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38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spc="-10" b="1"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750" spc="-114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20" b="1">
                          <a:latin typeface="Arial"/>
                          <a:cs typeface="Arial"/>
                        </a:rPr>
                        <a:t>нед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BF4C9"/>
                    </a:solidFill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30</a:t>
                      </a:r>
                      <a:r>
                        <a:rPr dirty="0" sz="7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40</a:t>
                      </a:r>
                      <a:r>
                        <a:rPr dirty="0" sz="7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59%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9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5">
                          <a:latin typeface="Arial"/>
                          <a:cs typeface="Arial"/>
                        </a:rPr>
                        <a:t>Диаметр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плода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&gt;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45</a:t>
                      </a:r>
                      <a:r>
                        <a:rPr dirty="0" sz="75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5">
                          <a:latin typeface="Arial"/>
                          <a:cs typeface="Arial"/>
                        </a:rPr>
                        <a:t>мм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10">
                          <a:latin typeface="Arial"/>
                          <a:cs typeface="Arial"/>
                        </a:rPr>
                        <a:t>Количество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кисти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6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5%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10">
                          <a:latin typeface="Arial"/>
                          <a:cs typeface="Arial"/>
                        </a:rPr>
                        <a:t>(потертости,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>
                          <a:latin typeface="Arial"/>
                          <a:cs typeface="Arial"/>
                        </a:rPr>
                        <a:t>нажимы)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3%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391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Механические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повреждения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(трещины,</a:t>
                      </a:r>
                      <a:r>
                        <a:rPr dirty="0" sz="75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проколы)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7%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28677">
                <a:tc>
                  <a:txBody>
                    <a:bodyPr/>
                    <a:lstStyle/>
                    <a:p>
                      <a:pPr marL="20955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>
                          <a:latin typeface="Arial"/>
                          <a:cs typeface="Arial"/>
                        </a:rPr>
                        <a:t>Степень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зрелости </a:t>
                      </a:r>
                      <a:r>
                        <a:rPr dirty="0" sz="750" spc="-15">
                          <a:latin typeface="Arial"/>
                          <a:cs typeface="Arial"/>
                        </a:rPr>
                        <a:t>крайних </a:t>
                      </a:r>
                      <a:r>
                        <a:rPr dirty="0" sz="750" spc="-20">
                          <a:latin typeface="Arial"/>
                          <a:cs typeface="Arial"/>
                        </a:rPr>
                        <a:t>плодов </a:t>
                      </a:r>
                      <a:r>
                        <a:rPr dirty="0" sz="750" spc="-10">
                          <a:latin typeface="Arial"/>
                          <a:cs typeface="Arial"/>
                        </a:rPr>
                        <a:t>на </a:t>
                      </a:r>
                      <a:r>
                        <a:rPr dirty="0" sz="750" spc="20">
                          <a:latin typeface="Arial"/>
                          <a:cs typeface="Arial"/>
                        </a:rPr>
                        <a:t>ветке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&lt;</a:t>
                      </a:r>
                      <a:r>
                        <a:rPr dirty="0" sz="75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50" spc="-5">
                          <a:latin typeface="Arial"/>
                          <a:cs typeface="Arial"/>
                        </a:rPr>
                        <a:t>3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2%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ts val="885"/>
                        </a:lnSpc>
                        <a:spcBef>
                          <a:spcPts val="25"/>
                        </a:spcBef>
                      </a:pPr>
                      <a:r>
                        <a:rPr dirty="0" sz="750" spc="-10" i="1">
                          <a:latin typeface="Arial"/>
                          <a:cs typeface="Arial"/>
                        </a:rPr>
                        <a:t>10%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72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50" i="1">
                          <a:latin typeface="Arial"/>
                          <a:cs typeface="Arial"/>
                        </a:rPr>
                        <a:t>-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22203" y="40555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22203" y="3901443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22203" y="373881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22203" y="3576184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22203" y="4218143"/>
            <a:ext cx="2398395" cy="0"/>
          </a:xfrm>
          <a:custGeom>
            <a:avLst/>
            <a:gdLst/>
            <a:ahLst/>
            <a:cxnLst/>
            <a:rect l="l" t="t" r="r" b="b"/>
            <a:pathLst>
              <a:path w="2398395" h="0">
                <a:moveTo>
                  <a:pt x="0" y="0"/>
                </a:moveTo>
                <a:lnTo>
                  <a:pt x="2397825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22203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21930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21659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721387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21115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20843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20571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20299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20028" y="4218143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2203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21930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21659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21387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21115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20843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620571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20299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0028" y="4363654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67785" y="3516267"/>
            <a:ext cx="2098675" cy="702310"/>
          </a:xfrm>
          <a:custGeom>
            <a:avLst/>
            <a:gdLst/>
            <a:ahLst/>
            <a:cxnLst/>
            <a:rect l="l" t="t" r="r" b="b"/>
            <a:pathLst>
              <a:path w="2098675" h="702310">
                <a:moveTo>
                  <a:pt x="0" y="701875"/>
                </a:moveTo>
                <a:lnTo>
                  <a:pt x="299728" y="701875"/>
                </a:lnTo>
                <a:lnTo>
                  <a:pt x="599456" y="701875"/>
                </a:lnTo>
                <a:lnTo>
                  <a:pt x="899184" y="701875"/>
                </a:lnTo>
                <a:lnTo>
                  <a:pt x="1198912" y="539245"/>
                </a:lnTo>
                <a:lnTo>
                  <a:pt x="1498640" y="385175"/>
                </a:lnTo>
                <a:lnTo>
                  <a:pt x="1798368" y="0"/>
                </a:lnTo>
                <a:lnTo>
                  <a:pt x="2098097" y="213986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42094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42094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41822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41822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41550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541550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41278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841278" y="41924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41006" y="40298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41006" y="40298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40734" y="38757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40734" y="387576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40463" y="34905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740463" y="349058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040191" y="370457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78" y="49334"/>
                </a:lnTo>
                <a:lnTo>
                  <a:pt x="43845" y="43824"/>
                </a:lnTo>
                <a:lnTo>
                  <a:pt x="49358" y="35660"/>
                </a:lnTo>
                <a:lnTo>
                  <a:pt x="51381" y="25678"/>
                </a:lnTo>
                <a:lnTo>
                  <a:pt x="49358" y="15695"/>
                </a:lnTo>
                <a:lnTo>
                  <a:pt x="43845" y="7532"/>
                </a:lnTo>
                <a:lnTo>
                  <a:pt x="35678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040191" y="370457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381" y="25678"/>
                </a:moveTo>
                <a:lnTo>
                  <a:pt x="49358" y="35660"/>
                </a:lnTo>
                <a:lnTo>
                  <a:pt x="43845" y="43824"/>
                </a:lnTo>
                <a:lnTo>
                  <a:pt x="35678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78" y="2022"/>
                </a:lnTo>
                <a:lnTo>
                  <a:pt x="43845" y="7532"/>
                </a:lnTo>
                <a:lnTo>
                  <a:pt x="49358" y="15695"/>
                </a:lnTo>
                <a:lnTo>
                  <a:pt x="51381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3907928" y="404058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7998" y="404058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07955" y="4040588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08254" y="404058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0%</a:t>
            </a:r>
            <a:endParaRPr sz="6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918204" y="4198282"/>
            <a:ext cx="1117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 spc="5">
                <a:solidFill>
                  <a:srgbClr val="585858"/>
                </a:solidFill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18503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18574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18530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18601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18558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718514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18585" y="4198282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809503" y="3132848"/>
            <a:ext cx="2423795" cy="8572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48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круглого</a:t>
            </a:r>
            <a:r>
              <a:rPr dirty="0" sz="750" spc="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томата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911350" algn="l"/>
                <a:tab pos="241046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2%	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50">
              <a:latin typeface="Arial"/>
              <a:cs typeface="Arial"/>
            </a:endParaRPr>
          </a:p>
          <a:p>
            <a:pPr algn="r" marR="92075">
              <a:lnSpc>
                <a:spcPct val="100000"/>
              </a:lnSpc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2%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00">
              <a:latin typeface="Arial"/>
              <a:cs typeface="Arial"/>
            </a:endParaRPr>
          </a:p>
          <a:p>
            <a:pPr marL="1610995">
              <a:lnSpc>
                <a:spcPct val="100000"/>
              </a:lnSpc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  <a:p>
            <a:pPr algn="ctr" marL="310515">
              <a:lnSpc>
                <a:spcPct val="100000"/>
              </a:lnSpc>
              <a:spcBef>
                <a:spcPts val="450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1%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216131" y="2352181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216131" y="2103957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216131" y="1864292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216131" y="2591846"/>
            <a:ext cx="3819525" cy="0"/>
          </a:xfrm>
          <a:custGeom>
            <a:avLst/>
            <a:gdLst/>
            <a:ahLst/>
            <a:cxnLst/>
            <a:rect l="l" t="t" r="r" b="b"/>
            <a:pathLst>
              <a:path w="3819525" h="0">
                <a:moveTo>
                  <a:pt x="0" y="0"/>
                </a:moveTo>
                <a:lnTo>
                  <a:pt x="3819392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216131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601496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978297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363662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740463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125828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502628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87993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264794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650159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035524" y="2591846"/>
            <a:ext cx="0" cy="146050"/>
          </a:xfrm>
          <a:custGeom>
            <a:avLst/>
            <a:gdLst/>
            <a:ahLst/>
            <a:cxnLst/>
            <a:rect l="l" t="t" r="r" b="b"/>
            <a:pathLst>
              <a:path w="0" h="146050">
                <a:moveTo>
                  <a:pt x="0" y="0"/>
                </a:moveTo>
                <a:lnTo>
                  <a:pt x="0" y="14551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216131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01496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978297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363662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740463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125828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02628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887993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264794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650159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035524" y="2737357"/>
            <a:ext cx="0" cy="154305"/>
          </a:xfrm>
          <a:custGeom>
            <a:avLst/>
            <a:gdLst/>
            <a:ahLst/>
            <a:cxnLst/>
            <a:rect l="l" t="t" r="r" b="b"/>
            <a:pathLst>
              <a:path w="0" h="154305">
                <a:moveTo>
                  <a:pt x="0" y="0"/>
                </a:moveTo>
                <a:lnTo>
                  <a:pt x="0" y="154070"/>
                </a:lnTo>
              </a:path>
            </a:pathLst>
          </a:custGeom>
          <a:ln w="8572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404531" y="2061160"/>
            <a:ext cx="3434079" cy="530860"/>
          </a:xfrm>
          <a:custGeom>
            <a:avLst/>
            <a:gdLst/>
            <a:ahLst/>
            <a:cxnLst/>
            <a:rect l="l" t="t" r="r" b="b"/>
            <a:pathLst>
              <a:path w="3434079" h="530860">
                <a:moveTo>
                  <a:pt x="0" y="530686"/>
                </a:moveTo>
                <a:lnTo>
                  <a:pt x="385364" y="530686"/>
                </a:lnTo>
                <a:lnTo>
                  <a:pt x="770729" y="530686"/>
                </a:lnTo>
                <a:lnTo>
                  <a:pt x="1147530" y="530686"/>
                </a:lnTo>
                <a:lnTo>
                  <a:pt x="1532895" y="94154"/>
                </a:lnTo>
                <a:lnTo>
                  <a:pt x="1909696" y="42797"/>
                </a:lnTo>
                <a:lnTo>
                  <a:pt x="2295061" y="0"/>
                </a:lnTo>
                <a:lnTo>
                  <a:pt x="2671862" y="42797"/>
                </a:lnTo>
                <a:lnTo>
                  <a:pt x="3057227" y="42797"/>
                </a:lnTo>
                <a:lnTo>
                  <a:pt x="3434028" y="42797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526371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526371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911736" y="2129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911736" y="212963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28853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28853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673901" y="203548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73901" y="203548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050702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050702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43606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436067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812868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812868" y="207827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076394" y="2112516"/>
            <a:ext cx="762635" cy="68580"/>
          </a:xfrm>
          <a:custGeom>
            <a:avLst/>
            <a:gdLst/>
            <a:ahLst/>
            <a:cxnLst/>
            <a:rect l="l" t="t" r="r" b="b"/>
            <a:pathLst>
              <a:path w="762634" h="68580">
                <a:moveTo>
                  <a:pt x="0" y="17118"/>
                </a:moveTo>
                <a:lnTo>
                  <a:pt x="385364" y="68475"/>
                </a:lnTo>
                <a:lnTo>
                  <a:pt x="76216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7436067" y="21553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436067" y="215531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7812868" y="20868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7812868" y="208683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04531" y="1941327"/>
            <a:ext cx="2672080" cy="650875"/>
          </a:xfrm>
          <a:custGeom>
            <a:avLst/>
            <a:gdLst/>
            <a:ahLst/>
            <a:cxnLst/>
            <a:rect l="l" t="t" r="r" b="b"/>
            <a:pathLst>
              <a:path w="2672079" h="650875">
                <a:moveTo>
                  <a:pt x="0" y="650518"/>
                </a:moveTo>
                <a:lnTo>
                  <a:pt x="385364" y="650518"/>
                </a:lnTo>
                <a:lnTo>
                  <a:pt x="770729" y="650518"/>
                </a:lnTo>
                <a:lnTo>
                  <a:pt x="1147530" y="616281"/>
                </a:lnTo>
                <a:lnTo>
                  <a:pt x="1532895" y="85594"/>
                </a:lnTo>
                <a:lnTo>
                  <a:pt x="1909696" y="0"/>
                </a:lnTo>
                <a:lnTo>
                  <a:pt x="2295061" y="25678"/>
                </a:lnTo>
                <a:lnTo>
                  <a:pt x="2671862" y="188308"/>
                </a:lnTo>
              </a:path>
            </a:pathLst>
          </a:custGeom>
          <a:ln w="25679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37884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764205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149570" y="256616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526371" y="25319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526371" y="253193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911736" y="2001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911736" y="200124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288537" y="1915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288537" y="191564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673901" y="194132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673901" y="194132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22"/>
                </a:lnTo>
                <a:lnTo>
                  <a:pt x="7493" y="7532"/>
                </a:lnTo>
                <a:lnTo>
                  <a:pt x="2007" y="15695"/>
                </a:lnTo>
                <a:lnTo>
                  <a:pt x="0" y="25678"/>
                </a:lnTo>
                <a:lnTo>
                  <a:pt x="2007" y="35660"/>
                </a:lnTo>
                <a:lnTo>
                  <a:pt x="7493" y="43824"/>
                </a:lnTo>
                <a:lnTo>
                  <a:pt x="15655" y="49334"/>
                </a:lnTo>
                <a:lnTo>
                  <a:pt x="25690" y="51356"/>
                </a:lnTo>
                <a:lnTo>
                  <a:pt x="35660" y="49334"/>
                </a:lnTo>
                <a:lnTo>
                  <a:pt x="43788" y="43824"/>
                </a:lnTo>
                <a:lnTo>
                  <a:pt x="49262" y="35660"/>
                </a:lnTo>
                <a:lnTo>
                  <a:pt x="51267" y="25678"/>
                </a:lnTo>
                <a:lnTo>
                  <a:pt x="49262" y="15695"/>
                </a:lnTo>
                <a:lnTo>
                  <a:pt x="43788" y="7532"/>
                </a:lnTo>
                <a:lnTo>
                  <a:pt x="35660" y="2022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050702" y="21039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60"/>
                </a:lnTo>
                <a:lnTo>
                  <a:pt x="43788" y="43824"/>
                </a:lnTo>
                <a:lnTo>
                  <a:pt x="35660" y="49334"/>
                </a:lnTo>
                <a:lnTo>
                  <a:pt x="25690" y="51356"/>
                </a:lnTo>
                <a:lnTo>
                  <a:pt x="15655" y="49334"/>
                </a:lnTo>
                <a:lnTo>
                  <a:pt x="7493" y="43824"/>
                </a:lnTo>
                <a:lnTo>
                  <a:pt x="2007" y="35660"/>
                </a:lnTo>
                <a:lnTo>
                  <a:pt x="0" y="25678"/>
                </a:lnTo>
                <a:lnTo>
                  <a:pt x="2007" y="15695"/>
                </a:lnTo>
                <a:lnTo>
                  <a:pt x="7493" y="7532"/>
                </a:lnTo>
                <a:lnTo>
                  <a:pt x="15655" y="2022"/>
                </a:lnTo>
                <a:lnTo>
                  <a:pt x="25690" y="0"/>
                </a:lnTo>
                <a:lnTo>
                  <a:pt x="35660" y="2022"/>
                </a:lnTo>
                <a:lnTo>
                  <a:pt x="43788" y="7532"/>
                </a:lnTo>
                <a:lnTo>
                  <a:pt x="49262" y="15695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5887275" y="2224556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6268986" y="2175482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6650583" y="2126122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032522" y="192349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414233" y="192349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414233" y="2250748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795830" y="2181702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4629" sz="900" spc="-509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-17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4629" sz="900" spc="44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baseline="4629" sz="900" spc="-509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403250" y="2413149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4784847" y="2413149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166443" y="2413149"/>
            <a:ext cx="514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sz="60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5505679" y="2373491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5887275" y="1846228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268986" y="1754299"/>
            <a:ext cx="13716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650583" y="1784885"/>
            <a:ext cx="13779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dirty="0" sz="600" spc="35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 spc="5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032522" y="2202530"/>
            <a:ext cx="137160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0</a:t>
            </a:r>
            <a:r>
              <a:rPr dirty="0" sz="600" spc="30">
                <a:solidFill>
                  <a:srgbClr val="404040"/>
                </a:solidFill>
                <a:latin typeface="Arial"/>
                <a:cs typeface="Arial"/>
              </a:rPr>
              <a:t>,</a:t>
            </a:r>
            <a:r>
              <a:rPr dirty="0" sz="600">
                <a:solidFill>
                  <a:srgbClr val="404040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4329779" y="2570844"/>
            <a:ext cx="15049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32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711490" y="2570844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33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5093201" y="2570844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34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475026" y="2570844"/>
            <a:ext cx="149860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600" spc="-100">
                <a:solidFill>
                  <a:srgbClr val="585858"/>
                </a:solidFill>
                <a:latin typeface="Arial"/>
                <a:cs typeface="Arial"/>
              </a:rPr>
              <a:t>35</a:t>
            </a:r>
            <a:r>
              <a:rPr dirty="0" baseline="-27777" sz="900" spc="-150">
                <a:solidFill>
                  <a:srgbClr val="404040"/>
                </a:solidFill>
                <a:latin typeface="Arial"/>
                <a:cs typeface="Arial"/>
              </a:rPr>
              <a:t>-</a:t>
            </a:r>
            <a:endParaRPr baseline="-27777" sz="9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5882137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263848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645787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7027384" y="2570844"/>
            <a:ext cx="111125" cy="31877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430"/>
              </a:spcBef>
            </a:pPr>
            <a:r>
              <a:rPr dirty="0" sz="600">
                <a:solidFill>
                  <a:srgbClr val="585858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4228208" y="1603938"/>
            <a:ext cx="1096010" cy="13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b="1">
                <a:solidFill>
                  <a:srgbClr val="585858"/>
                </a:solidFill>
                <a:latin typeface="Arial"/>
                <a:cs typeface="Arial"/>
              </a:rPr>
              <a:t>Урожайность, </a:t>
            </a:r>
            <a:r>
              <a:rPr dirty="0" sz="750" spc="10" b="1">
                <a:solidFill>
                  <a:srgbClr val="585858"/>
                </a:solidFill>
                <a:latin typeface="Arial"/>
                <a:cs typeface="Arial"/>
              </a:rPr>
              <a:t>кг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dirty="0" sz="75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кв.м</a:t>
            </a:r>
            <a:endParaRPr sz="75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8241052" y="1941327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8330913" y="19199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330913" y="1919986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539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 txBox="1"/>
          <p:nvPr/>
        </p:nvSpPr>
        <p:spPr>
          <a:xfrm>
            <a:off x="8478068" y="1866485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20">
                <a:solidFill>
                  <a:srgbClr val="585858"/>
                </a:solidFill>
                <a:latin typeface="Arial"/>
                <a:cs typeface="Arial"/>
              </a:rPr>
              <a:t>Б</a:t>
            </a:r>
            <a:r>
              <a:rPr dirty="0" sz="750" spc="-25">
                <a:solidFill>
                  <a:srgbClr val="585858"/>
                </a:solidFill>
                <a:latin typeface="Arial"/>
                <a:cs typeface="Arial"/>
              </a:rPr>
              <a:t>ю</a:t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д</a:t>
            </a:r>
            <a:r>
              <a:rPr dirty="0" sz="750" spc="35">
                <a:solidFill>
                  <a:srgbClr val="585858"/>
                </a:solidFill>
                <a:latin typeface="Arial"/>
                <a:cs typeface="Arial"/>
              </a:rPr>
              <a:t>ж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е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241052" y="2223789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8330913" y="22024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8330913" y="2202448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 txBox="1"/>
          <p:nvPr/>
        </p:nvSpPr>
        <p:spPr>
          <a:xfrm>
            <a:off x="8478068" y="2147806"/>
            <a:ext cx="37020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П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о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з</a:t>
            </a:r>
            <a:endParaRPr sz="75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8241052" y="249769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4" h="0">
                <a:moveTo>
                  <a:pt x="0" y="0"/>
                </a:moveTo>
                <a:lnTo>
                  <a:pt x="222655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330913" y="2476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46"/>
                </a:lnTo>
                <a:lnTo>
                  <a:pt x="0" y="26591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91"/>
                </a:lnTo>
                <a:lnTo>
                  <a:pt x="34254" y="7646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8330913" y="247635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91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91"/>
                </a:lnTo>
                <a:lnTo>
                  <a:pt x="0" y="17118"/>
                </a:lnTo>
                <a:lnTo>
                  <a:pt x="0" y="7646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46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8478068" y="2429127"/>
            <a:ext cx="232410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30">
                <a:solidFill>
                  <a:srgbClr val="585858"/>
                </a:solidFill>
                <a:latin typeface="Arial"/>
                <a:cs typeface="Arial"/>
              </a:rPr>
              <a:t>Ф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а</a:t>
            </a: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т</a:t>
            </a:r>
            <a:endParaRPr sz="750">
              <a:latin typeface="Arial"/>
              <a:cs typeface="Arial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4695696" y="56989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695696" y="5382252"/>
            <a:ext cx="3416935" cy="0"/>
          </a:xfrm>
          <a:custGeom>
            <a:avLst/>
            <a:gdLst/>
            <a:ahLst/>
            <a:cxnLst/>
            <a:rect l="l" t="t" r="r" b="b"/>
            <a:pathLst>
              <a:path w="3416934" h="0">
                <a:moveTo>
                  <a:pt x="0" y="0"/>
                </a:moveTo>
                <a:lnTo>
                  <a:pt x="3416900" y="0"/>
                </a:lnTo>
              </a:path>
            </a:pathLst>
          </a:custGeom>
          <a:ln w="8568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09787" y="5348015"/>
            <a:ext cx="2988945" cy="668020"/>
          </a:xfrm>
          <a:custGeom>
            <a:avLst/>
            <a:gdLst/>
            <a:ahLst/>
            <a:cxnLst/>
            <a:rect l="l" t="t" r="r" b="b"/>
            <a:pathLst>
              <a:path w="2988945" h="668020">
                <a:moveTo>
                  <a:pt x="0" y="667637"/>
                </a:moveTo>
                <a:lnTo>
                  <a:pt x="428183" y="667637"/>
                </a:lnTo>
                <a:lnTo>
                  <a:pt x="856366" y="667637"/>
                </a:lnTo>
                <a:lnTo>
                  <a:pt x="1284549" y="667637"/>
                </a:lnTo>
                <a:lnTo>
                  <a:pt x="1704168" y="496448"/>
                </a:lnTo>
                <a:lnTo>
                  <a:pt x="2132351" y="487889"/>
                </a:lnTo>
                <a:lnTo>
                  <a:pt x="2560534" y="85594"/>
                </a:lnTo>
                <a:lnTo>
                  <a:pt x="2988717" y="0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16864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16864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588265" y="58187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588265" y="58187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016448" y="58102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7016448" y="581022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7444631" y="540793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7444631" y="540793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7872814" y="5322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7872814" y="532233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4909787" y="5339455"/>
            <a:ext cx="2988945" cy="676275"/>
          </a:xfrm>
          <a:custGeom>
            <a:avLst/>
            <a:gdLst/>
            <a:ahLst/>
            <a:cxnLst/>
            <a:rect l="l" t="t" r="r" b="b"/>
            <a:pathLst>
              <a:path w="2988945" h="676275">
                <a:moveTo>
                  <a:pt x="0" y="676197"/>
                </a:moveTo>
                <a:lnTo>
                  <a:pt x="428183" y="676197"/>
                </a:lnTo>
                <a:lnTo>
                  <a:pt x="856366" y="676197"/>
                </a:lnTo>
                <a:lnTo>
                  <a:pt x="1284549" y="582043"/>
                </a:lnTo>
                <a:lnTo>
                  <a:pt x="1704168" y="188308"/>
                </a:lnTo>
                <a:lnTo>
                  <a:pt x="2132351" y="419413"/>
                </a:lnTo>
                <a:lnTo>
                  <a:pt x="2560534" y="222545"/>
                </a:lnTo>
                <a:lnTo>
                  <a:pt x="2988717" y="0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4884096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312280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740463" y="598997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168646" y="58958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168646" y="589582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588265" y="55020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588265" y="550208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7016448" y="57331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7016448" y="573319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7444631" y="55363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7444631" y="5536322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7872814" y="531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25690" y="0"/>
                </a:moveTo>
                <a:lnTo>
                  <a:pt x="15655" y="2018"/>
                </a:lnTo>
                <a:lnTo>
                  <a:pt x="7493" y="7523"/>
                </a:lnTo>
                <a:lnTo>
                  <a:pt x="2007" y="15686"/>
                </a:lnTo>
                <a:lnTo>
                  <a:pt x="0" y="25678"/>
                </a:lnTo>
                <a:lnTo>
                  <a:pt x="2007" y="35675"/>
                </a:lnTo>
                <a:lnTo>
                  <a:pt x="7493" y="43837"/>
                </a:lnTo>
                <a:lnTo>
                  <a:pt x="15655" y="49339"/>
                </a:lnTo>
                <a:lnTo>
                  <a:pt x="25690" y="51356"/>
                </a:lnTo>
                <a:lnTo>
                  <a:pt x="35660" y="49339"/>
                </a:lnTo>
                <a:lnTo>
                  <a:pt x="43788" y="43837"/>
                </a:lnTo>
                <a:lnTo>
                  <a:pt x="49262" y="35675"/>
                </a:lnTo>
                <a:lnTo>
                  <a:pt x="51267" y="25678"/>
                </a:lnTo>
                <a:lnTo>
                  <a:pt x="49262" y="15686"/>
                </a:lnTo>
                <a:lnTo>
                  <a:pt x="43788" y="7523"/>
                </a:lnTo>
                <a:lnTo>
                  <a:pt x="35660" y="2018"/>
                </a:lnTo>
                <a:lnTo>
                  <a:pt x="25690" y="0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7872814" y="531377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4" h="51435">
                <a:moveTo>
                  <a:pt x="51267" y="25678"/>
                </a:moveTo>
                <a:lnTo>
                  <a:pt x="49262" y="35675"/>
                </a:lnTo>
                <a:lnTo>
                  <a:pt x="43788" y="43837"/>
                </a:lnTo>
                <a:lnTo>
                  <a:pt x="35660" y="49339"/>
                </a:lnTo>
                <a:lnTo>
                  <a:pt x="25690" y="51356"/>
                </a:lnTo>
                <a:lnTo>
                  <a:pt x="15655" y="49339"/>
                </a:lnTo>
                <a:lnTo>
                  <a:pt x="7493" y="43837"/>
                </a:lnTo>
                <a:lnTo>
                  <a:pt x="2007" y="35675"/>
                </a:lnTo>
                <a:lnTo>
                  <a:pt x="0" y="25678"/>
                </a:lnTo>
                <a:lnTo>
                  <a:pt x="2007" y="15686"/>
                </a:lnTo>
                <a:lnTo>
                  <a:pt x="7493" y="7523"/>
                </a:lnTo>
                <a:lnTo>
                  <a:pt x="15655" y="2018"/>
                </a:lnTo>
                <a:lnTo>
                  <a:pt x="25690" y="0"/>
                </a:lnTo>
                <a:lnTo>
                  <a:pt x="35660" y="2018"/>
                </a:lnTo>
                <a:lnTo>
                  <a:pt x="43788" y="7523"/>
                </a:lnTo>
                <a:lnTo>
                  <a:pt x="49262" y="15686"/>
                </a:lnTo>
                <a:lnTo>
                  <a:pt x="51267" y="2567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22" name="object 222"/>
          <p:cNvGraphicFramePr>
            <a:graphicFrameLocks noGrp="1"/>
          </p:cNvGraphicFramePr>
          <p:nvPr/>
        </p:nvGraphicFramePr>
        <p:xfrm>
          <a:off x="4691410" y="5855184"/>
          <a:ext cx="3425825" cy="45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427990"/>
                <a:gridCol w="427990"/>
                <a:gridCol w="427990"/>
                <a:gridCol w="419735"/>
                <a:gridCol w="427989"/>
                <a:gridCol w="427989"/>
                <a:gridCol w="427989"/>
              </a:tblGrid>
              <a:tr h="82275">
                <a:tc>
                  <a:txBody>
                    <a:bodyPr/>
                    <a:lstStyle/>
                    <a:p>
                      <a:pPr algn="ctr" marL="47625">
                        <a:lnSpc>
                          <a:spcPts val="55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ts val="55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ts val="550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0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ts val="515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21%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515"/>
                        </a:lnSpc>
                      </a:pPr>
                      <a:r>
                        <a:rPr dirty="0" sz="600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22%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754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32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8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35</a:t>
                      </a:r>
                      <a:r>
                        <a:rPr dirty="0" baseline="-27777" sz="900" spc="-127">
                          <a:solidFill>
                            <a:srgbClr val="40404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baseline="-27777" sz="9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600" spc="-5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4445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</a:tcPr>
                </a:tc>
              </a:tr>
              <a:tr h="103428"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85"/>
                        </a:lnSpc>
                        <a:spcBef>
                          <a:spcPts val="25"/>
                        </a:spcBef>
                      </a:pPr>
                      <a:r>
                        <a:rPr dirty="0" sz="60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3175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  <p:sp>
        <p:nvSpPr>
          <p:cNvPr id="223" name="object 223"/>
          <p:cNvSpPr txBox="1"/>
          <p:nvPr/>
        </p:nvSpPr>
        <p:spPr>
          <a:xfrm>
            <a:off x="4682996" y="5420624"/>
            <a:ext cx="344233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66745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84%</a:t>
            </a:r>
            <a:r>
              <a:rPr dirty="0" u="sng" sz="600" spc="15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4682996" y="5746169"/>
            <a:ext cx="344233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3515" algn="l"/>
                <a:tab pos="3429000" algn="l"/>
              </a:tabLst>
            </a:pP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 </a:t>
            </a:r>
            <a:r>
              <a:rPr dirty="0" u="sng" sz="600">
                <a:solidFill>
                  <a:srgbClr val="404040"/>
                </a:solidFill>
                <a:uFill>
                  <a:solidFill>
                    <a:srgbClr val="D9D9D9"/>
                  </a:solidFill>
                </a:uFill>
                <a:latin typeface="Arial"/>
                <a:cs typeface="Arial"/>
              </a:rPr>
              <a:t>	11%	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6980912" y="558553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32%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7409095" y="5639746"/>
            <a:ext cx="17970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57%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4682996" y="5151286"/>
            <a:ext cx="3442335" cy="31432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3166745" algn="l"/>
              </a:tabLst>
            </a:pP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600" strike="sngStrike">
                <a:solidFill>
                  <a:srgbClr val="404040"/>
                </a:solidFill>
                <a:latin typeface="Arial"/>
                <a:cs typeface="Arial"/>
              </a:rPr>
              <a:t>	86%</a:t>
            </a:r>
            <a:r>
              <a:rPr dirty="0" sz="600" spc="15" strike="sngStrike">
                <a:solidFill>
                  <a:srgbClr val="404040"/>
                </a:solidFill>
                <a:latin typeface="Arial"/>
                <a:cs typeface="Arial"/>
              </a:rPr>
              <a:t> </a:t>
            </a:r>
            <a:endParaRPr sz="600">
              <a:latin typeface="Arial"/>
              <a:cs typeface="Arial"/>
            </a:endParaRPr>
          </a:p>
          <a:p>
            <a:pPr marL="2738755">
              <a:lnSpc>
                <a:spcPts val="705"/>
              </a:lnSpc>
              <a:spcBef>
                <a:spcPts val="70"/>
              </a:spcBef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73%</a:t>
            </a:r>
            <a:endParaRPr sz="600">
              <a:latin typeface="Arial"/>
              <a:cs typeface="Arial"/>
            </a:endParaRPr>
          </a:p>
          <a:p>
            <a:pPr marL="1882139">
              <a:lnSpc>
                <a:spcPts val="705"/>
              </a:lnSpc>
            </a:pPr>
            <a:r>
              <a:rPr dirty="0" sz="600" spc="-5">
                <a:solidFill>
                  <a:srgbClr val="404040"/>
                </a:solidFill>
                <a:latin typeface="Arial"/>
                <a:cs typeface="Arial"/>
              </a:rPr>
              <a:t>62%</a:t>
            </a:r>
            <a:endParaRPr sz="6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702635" y="4949831"/>
            <a:ext cx="1303655" cy="139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" spc="-10" b="1">
                <a:solidFill>
                  <a:srgbClr val="585858"/>
                </a:solidFill>
                <a:latin typeface="Arial"/>
                <a:cs typeface="Arial"/>
              </a:rPr>
              <a:t>% </a:t>
            </a:r>
            <a:r>
              <a:rPr dirty="0" sz="750" spc="-5" b="1">
                <a:solidFill>
                  <a:srgbClr val="585858"/>
                </a:solidFill>
                <a:latin typeface="Arial"/>
                <a:cs typeface="Arial"/>
              </a:rPr>
              <a:t>стандартной</a:t>
            </a:r>
            <a:r>
              <a:rPr dirty="0" sz="750" spc="10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585858"/>
                </a:solidFill>
                <a:latin typeface="Arial"/>
                <a:cs typeface="Arial"/>
              </a:rPr>
              <a:t>продукции</a:t>
            </a:r>
            <a:endParaRPr sz="750">
              <a:latin typeface="Arial"/>
              <a:cs typeface="Arial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8189669" y="5288098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8279531" y="52667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C42E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8279531" y="5266700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C42E1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 txBox="1"/>
          <p:nvPr/>
        </p:nvSpPr>
        <p:spPr>
          <a:xfrm>
            <a:off x="8424974" y="5218335"/>
            <a:ext cx="377825" cy="241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5">
                <a:solidFill>
                  <a:srgbClr val="585858"/>
                </a:solidFill>
                <a:latin typeface="Arial"/>
                <a:cs typeface="Arial"/>
              </a:rPr>
              <a:t>к</a:t>
            </a: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р</a:t>
            </a:r>
            <a:r>
              <a:rPr dirty="0" sz="750" spc="25">
                <a:solidFill>
                  <a:srgbClr val="585858"/>
                </a:solidFill>
                <a:latin typeface="Arial"/>
                <a:cs typeface="Arial"/>
              </a:rPr>
              <a:t>у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г</a:t>
            </a:r>
            <a:r>
              <a:rPr dirty="0" sz="750" spc="-35">
                <a:solidFill>
                  <a:srgbClr val="585858"/>
                </a:solidFill>
                <a:latin typeface="Arial"/>
                <a:cs typeface="Arial"/>
              </a:rPr>
              <a:t>л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ы</a:t>
            </a:r>
            <a:r>
              <a:rPr dirty="0" sz="750" spc="-5">
                <a:solidFill>
                  <a:srgbClr val="585858"/>
                </a:solidFill>
                <a:latin typeface="Arial"/>
                <a:cs typeface="Arial"/>
              </a:rPr>
              <a:t>й</a:t>
            </a:r>
            <a:endParaRPr sz="750">
              <a:latin typeface="Arial"/>
              <a:cs typeface="Arial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8189669" y="5647595"/>
            <a:ext cx="214629" cy="635"/>
          </a:xfrm>
          <a:custGeom>
            <a:avLst/>
            <a:gdLst/>
            <a:ahLst/>
            <a:cxnLst/>
            <a:rect l="l" t="t" r="r" b="b"/>
            <a:pathLst>
              <a:path w="214629" h="635">
                <a:moveTo>
                  <a:pt x="0" y="0"/>
                </a:moveTo>
                <a:lnTo>
                  <a:pt x="214091" y="11"/>
                </a:lnTo>
              </a:path>
            </a:pathLst>
          </a:custGeom>
          <a:ln w="25678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279531" y="56261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26604" y="0"/>
                </a:moveTo>
                <a:lnTo>
                  <a:pt x="7650" y="0"/>
                </a:lnTo>
                <a:lnTo>
                  <a:pt x="0" y="7669"/>
                </a:lnTo>
                <a:lnTo>
                  <a:pt x="0" y="26579"/>
                </a:lnTo>
                <a:lnTo>
                  <a:pt x="7650" y="34237"/>
                </a:lnTo>
                <a:lnTo>
                  <a:pt x="26604" y="34237"/>
                </a:lnTo>
                <a:lnTo>
                  <a:pt x="34254" y="26579"/>
                </a:lnTo>
                <a:lnTo>
                  <a:pt x="34254" y="7669"/>
                </a:lnTo>
                <a:close/>
              </a:path>
            </a:pathLst>
          </a:custGeom>
          <a:solidFill>
            <a:srgbClr val="E6B8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279531" y="56261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90" h="34289">
                <a:moveTo>
                  <a:pt x="34254" y="17118"/>
                </a:moveTo>
                <a:lnTo>
                  <a:pt x="34254" y="26579"/>
                </a:lnTo>
                <a:lnTo>
                  <a:pt x="26604" y="34237"/>
                </a:lnTo>
                <a:lnTo>
                  <a:pt x="17127" y="34237"/>
                </a:lnTo>
                <a:lnTo>
                  <a:pt x="7650" y="34237"/>
                </a:lnTo>
                <a:lnTo>
                  <a:pt x="0" y="26579"/>
                </a:lnTo>
                <a:lnTo>
                  <a:pt x="0" y="17118"/>
                </a:lnTo>
                <a:lnTo>
                  <a:pt x="0" y="7669"/>
                </a:lnTo>
                <a:lnTo>
                  <a:pt x="7650" y="0"/>
                </a:lnTo>
                <a:lnTo>
                  <a:pt x="17127" y="0"/>
                </a:lnTo>
                <a:lnTo>
                  <a:pt x="26604" y="0"/>
                </a:lnTo>
                <a:lnTo>
                  <a:pt x="34254" y="7669"/>
                </a:lnTo>
                <a:lnTo>
                  <a:pt x="34254" y="17118"/>
                </a:lnTo>
                <a:close/>
              </a:path>
            </a:pathLst>
          </a:custGeom>
          <a:ln w="8570">
            <a:solidFill>
              <a:srgbClr val="E6B8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/>
          <p:nvPr/>
        </p:nvSpPr>
        <p:spPr>
          <a:xfrm>
            <a:off x="8424974" y="5582112"/>
            <a:ext cx="420370" cy="24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0"/>
              </a:spcBef>
            </a:pPr>
            <a:r>
              <a:rPr dirty="0" sz="750" spc="-15">
                <a:solidFill>
                  <a:srgbClr val="585858"/>
                </a:solidFill>
                <a:latin typeface="Arial"/>
                <a:cs typeface="Arial"/>
              </a:rPr>
              <a:t>Томат</a:t>
            </a:r>
            <a:r>
              <a:rPr dirty="0" sz="750" spc="-7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750" spc="-10">
                <a:solidFill>
                  <a:srgbClr val="585858"/>
                </a:solidFill>
                <a:latin typeface="Arial"/>
                <a:cs typeface="Arial"/>
              </a:rPr>
              <a:t>на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ts val="855"/>
              </a:lnSpc>
            </a:pPr>
            <a:r>
              <a:rPr dirty="0" sz="750" spc="20">
                <a:solidFill>
                  <a:srgbClr val="585858"/>
                </a:solidFill>
                <a:latin typeface="Arial"/>
                <a:cs typeface="Arial"/>
              </a:rPr>
              <a:t>ветке</a:t>
            </a:r>
            <a:endParaRPr sz="750">
              <a:latin typeface="Arial"/>
              <a:cs typeface="Arial"/>
            </a:endParaRPr>
          </a:p>
        </p:txBody>
      </p:sp>
      <p:sp>
        <p:nvSpPr>
          <p:cNvPr id="237" name="object 2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 spc="-5"/>
              <a:t>ООО «Гринхаус» </a:t>
            </a:r>
            <a:r>
              <a:rPr dirty="0"/>
              <a:t>©</a:t>
            </a:r>
            <a:r>
              <a:rPr dirty="0" spc="-45"/>
              <a:t> </a:t>
            </a:r>
            <a:r>
              <a:rPr dirty="0"/>
              <a:t>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Zhdan Parfenov</dc:creator>
  <dc:title>Презентация PowerPoint</dc:title>
  <dcterms:created xsi:type="dcterms:W3CDTF">2019-10-09T07:19:36Z</dcterms:created>
  <dcterms:modified xsi:type="dcterms:W3CDTF">2019-10-09T07:19:36Z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2019-10-09T00:00:00Z</vt:filetime>
  </property>
</Properties>
</file>