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8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25375" y="1310682"/>
            <a:ext cx="4167899" cy="3939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41" y="169291"/>
            <a:ext cx="8640317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831" y="1214784"/>
            <a:ext cx="6738620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29321" y="6614794"/>
            <a:ext cx="107886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5.xml.rels><?xml version='1.0' encoding='UTF-8' standalone='yes'?>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05" y="4699962"/>
            <a:ext cx="1687438" cy="147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479" y="1561337"/>
            <a:ext cx="4424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Agronomical meeting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0479" y="2598611"/>
            <a:ext cx="6267123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2019 – september – 39th week
01.10.2019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/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/>
            </a:r>
            <a:r>
              <a:rPr sz="2400" spc="-80" dirty="0">
                <a:solidFill>
                  <a:srgbClr val="888888"/>
                </a:solidFill>
                <a:latin typeface="Calibri"/>
                <a:cs typeface="Calibri"/>
              </a:rPr>
              <a:t/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/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/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9509" y="6589268"/>
            <a:ext cx="1098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88888"/>
                </a:solidFill>
                <a:latin typeface="Calibri"/>
                <a:cs typeface="Calibri"/>
              </a:rPr>
              <a:t>(с) ООО «Гринхаус»</a:t>
            </a:r>
            <a:r>
              <a:rPr sz="8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14"/>
          <p:cNvGraphicFramePr>
            <a:graphicFrameLocks noGrp="1"/>
          </p:cNvGraphicFramePr>
          <p:nvPr/>
        </p:nvGraphicFramePr>
        <p:xfrm>
          <a:off x="7708790" y="2300558"/>
          <a:ext cx="1200150" cy="1438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 demand  in radiation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7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89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539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258267" y="374142"/>
            <a:ext cx="655531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2800" kern="0" spc="-15" smtClean="0"/>
              <a:t>PHENOLOGICAL CONTROL</a:t>
            </a:r>
            <a:endParaRPr lang="ru-RU" sz="2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655531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241" y="193675"/>
            <a:ext cx="829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DEP. 1.1  АМОРОЗО</a:t>
            </a:r>
            <a:r>
              <a:rPr sz="1400" b="1" spc="-110" dirty="0">
                <a:latin typeface="Calibri"/>
                <a:cs typeface="Calibri"/>
              </a:rPr>
              <a:t/>
            </a:r>
            <a:r>
              <a:rPr sz="1400" b="1" spc="-5" dirty="0">
                <a:latin typeface="Calibri"/>
                <a:cs typeface="Calibri"/>
              </a:rPr>
              <a:t/>
            </a:r>
            <a:r>
              <a:rPr sz="1400" b="1" dirty="0">
                <a:latin typeface="Calibri"/>
                <a:cs typeface="Calibri"/>
              </a:rPr>
              <a:t/>
            </a:r>
            <a:r>
              <a:rPr sz="1400" b="1" spc="-10" dirty="0">
                <a:latin typeface="Calibri"/>
                <a:cs typeface="Calibri"/>
              </a:rPr>
              <a:t/>
            </a:r>
            <a:r>
              <a:rPr sz="1400" b="1" spc="-15" dirty="0">
                <a:latin typeface="Calibri"/>
                <a:cs typeface="Calibri"/>
              </a:rPr>
              <a:t/>
            </a:r>
            <a:r>
              <a:rPr sz="1400" b="1" spc="-5" dirty="0">
                <a:latin typeface="Calibri"/>
                <a:cs typeface="Calibri"/>
              </a:rPr>
              <a:t/>
            </a:r>
            <a:r>
              <a:rPr sz="1400" b="1" dirty="0">
                <a:latin typeface="Calibri"/>
                <a:cs typeface="Calibri"/>
              </a:rPr>
              <a:t/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773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Amoroso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Leaf lenght, mm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 of leaves per stem,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Average fruit weight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of flowers visited by bumblebees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67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1.1</a:t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YIELD AND QUALITY</a:t>
            </a:r>
            <a:r>
              <a:rPr sz="2800" b="1" spc="-5" dirty="0">
                <a:latin typeface="Calibri"/>
                <a:cs typeface="Calibri"/>
              </a:rPr>
              <a:t/>
            </a:r>
            <a:r>
              <a:rPr sz="2800" b="1" spc="-45" dirty="0">
                <a:latin typeface="Calibri"/>
                <a:cs typeface="Calibri"/>
              </a:rPr>
              <a:t/>
            </a:r>
            <a:r>
              <a:rPr sz="2800" b="1" spc="-35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0920" y="193675"/>
            <a:ext cx="721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DEP. 1.1  МЕРЛИС</a:t>
            </a:r>
            <a:r>
              <a:rPr sz="1400" spc="-110" dirty="0"/>
              <a:t/>
            </a:r>
            <a:r>
              <a:rPr sz="1400" spc="-5" dirty="0"/>
              <a:t/>
            </a:r>
            <a:r>
              <a:rPr sz="1400" dirty="0"/>
              <a:t/>
            </a:r>
            <a:r>
              <a:rPr sz="1400" spc="-5" dirty="0"/>
              <a:t/>
            </a:r>
            <a:r>
              <a:rPr sz="1400" spc="-90" dirty="0"/>
              <a:t/>
            </a:r>
            <a:r>
              <a:rPr sz="1400" dirty="0"/>
              <a:t/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8395" y="1671322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0022" y="1671322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395" y="2991675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395" y="4749017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395" y="4937611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822" y="1530001"/>
            <a:ext cx="131254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Arial"/>
                <a:cs typeface="Arial"/>
              </a:rPr>
              <a:t>Yield for 39 неделю</a:t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135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965" y="1667181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060" y="1667181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8597" y="1667181"/>
            <a:ext cx="107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kg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5920" y="1667181"/>
            <a:ext cx="971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822" y="3038749"/>
            <a:ext cx="2817556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Quality of production for 39 неделю</a:t>
            </a:r>
            <a:r>
              <a:rPr sz="750" b="1" spc="5" dirty="0">
                <a:latin typeface="Arial"/>
                <a:cs typeface="Arial"/>
              </a:rPr>
              <a:t/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50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822" y="4804850"/>
            <a:ext cx="389763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Reasons of non-standard catetegory for 39 неделю</a:t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70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4520" y="5713545"/>
            <a:ext cx="346582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52495" algn="l"/>
              </a:tabLst>
            </a:pPr>
            <a:r>
              <a:rPr sz="750" i="1" u="sng" spc="-5" dirty="0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395" y="1397134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831" y="1928676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 week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Since the begining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Crop total forecast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2442814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 week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Since the begining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Crop total forecast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1259" y="3180069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sz="7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	Fact	Откл</a:t>
                      </a:r>
                      <a:r>
                        <a:rPr sz="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Loose tomato</a:t>
                      </a:r>
                      <a:r>
                        <a:rPr sz="750" b="1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2nd category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Non-standard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Tomatoes on the vine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2nd category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Non-standard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2240" y="929829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Seeding date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30" dirty="0">
                          <a:latin typeface="Arial"/>
                          <a:cs typeface="Arial"/>
                        </a:rPr>
                        <a:t>Week of production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Transplanting date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Weeks of production per crop-life time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Start of production date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60022" y="1928676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66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60022" y="2442814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167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400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375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24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60022" y="3437423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532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60022" y="4080238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742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79831" y="5194737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Tomatoes on the vine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Diseases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Зеленые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плоды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(калийные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пятена)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Масса cluster томата на ветке &lt; 550 или &gt; 750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Mechanical damage (abrasion, pushes)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Mechanical damage (cracks, perforations)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Неравномерный окрас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томата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ветке</a:t>
                      </a:r>
                      <a:r>
                        <a:rPr sz="75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&lt;4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41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Ув</a:t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ядание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3823727" y="398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3727" y="3874241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3727" y="3643136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23727" y="421661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2372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2345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318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2911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2639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236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209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2182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21552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2372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345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318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2911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2639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236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2209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182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1552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9309" y="3531863"/>
            <a:ext cx="2098675" cy="685165"/>
          </a:xfrm>
          <a:custGeom>
            <a:avLst/>
            <a:gdLst/>
            <a:ahLst/>
            <a:cxnLst/>
            <a:rect l="l" t="t" r="r" b="b"/>
            <a:pathLst>
              <a:path w="2098675" h="685164">
                <a:moveTo>
                  <a:pt x="0" y="684756"/>
                </a:moveTo>
                <a:lnTo>
                  <a:pt x="299728" y="684756"/>
                </a:lnTo>
                <a:lnTo>
                  <a:pt x="599456" y="684756"/>
                </a:lnTo>
                <a:lnTo>
                  <a:pt x="899184" y="684756"/>
                </a:lnTo>
                <a:lnTo>
                  <a:pt x="1198912" y="325259"/>
                </a:lnTo>
                <a:lnTo>
                  <a:pt x="1498640" y="539245"/>
                </a:lnTo>
                <a:lnTo>
                  <a:pt x="1798368" y="77035"/>
                </a:lnTo>
                <a:lnTo>
                  <a:pt x="2098097" y="0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811027" y="4039064"/>
            <a:ext cx="2423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0845" algn="l"/>
                <a:tab pos="710565" algn="l"/>
                <a:tab pos="1010919" algn="l"/>
                <a:tab pos="2410460" algn="l"/>
              </a:tabLst>
            </a:pP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    </a:t>
            </a:r>
            <a:r>
              <a:rPr sz="600" strike="sngStrike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0%	0%	</a:t>
            </a:r>
            <a:r>
              <a:rPr sz="600" strike="sngStrike" spc="5" dirty="0">
                <a:solidFill>
                  <a:srgbClr val="404040"/>
                </a:solidFill>
                <a:latin typeface="Arial"/>
                <a:cs typeface="Arial"/>
              </a:rPr>
              <a:t>0%	</a:t>
            </a: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11027" y="3673861"/>
            <a:ext cx="2423795" cy="34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1275" algn="l"/>
                <a:tab pos="241046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6%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19728" y="4196758"/>
            <a:ext cx="1117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spc="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20027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20098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20054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20125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20081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20038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20109" y="419675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11027" y="3181121"/>
            <a:ext cx="2423795" cy="362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of loose tomato
 	12% 
 	11%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spcBef>
                <a:spcPts val="459"/>
              </a:spcBef>
              <a:tabLst>
                <a:tab pos="2185670" algn="l"/>
              </a:tabLst>
            </a:pP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/>
            </a:r>
            <a:r>
              <a:rPr sz="600" strike="sngStrike" spc="55" dirty="0">
                <a:solidFill>
                  <a:srgbClr val="404040"/>
                </a:solidFill>
                <a:latin typeface="Arial"/>
                <a:cs typeface="Arial"/>
              </a:rPr>
              <a:t/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tabLst>
                <a:tab pos="1885314" algn="l"/>
                <a:tab pos="241046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/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44207" y="3959835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44207" y="3848563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4207" y="3737290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44207" y="3617457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44207" y="3506184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44207" y="4190941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4420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43935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43663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43392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4311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51411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5113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5086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50596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4420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43935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43663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43392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4311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51411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5113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5086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50596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98353" y="3497625"/>
            <a:ext cx="2098675" cy="693420"/>
          </a:xfrm>
          <a:custGeom>
            <a:avLst/>
            <a:gdLst/>
            <a:ahLst/>
            <a:cxnLst/>
            <a:rect l="l" t="t" r="r" b="b"/>
            <a:pathLst>
              <a:path w="2098675" h="693420">
                <a:moveTo>
                  <a:pt x="0" y="693316"/>
                </a:moveTo>
                <a:lnTo>
                  <a:pt x="299728" y="693316"/>
                </a:lnTo>
                <a:lnTo>
                  <a:pt x="599456" y="693316"/>
                </a:lnTo>
                <a:lnTo>
                  <a:pt x="899184" y="693316"/>
                </a:lnTo>
                <a:lnTo>
                  <a:pt x="1198912" y="128391"/>
                </a:lnTo>
                <a:lnTo>
                  <a:pt x="1498640" y="0"/>
                </a:lnTo>
                <a:lnTo>
                  <a:pt x="1798368" y="102713"/>
                </a:lnTo>
                <a:lnTo>
                  <a:pt x="2098097" y="111272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431507" y="4013386"/>
            <a:ext cx="243205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355" algn="l"/>
                <a:tab pos="474345" algn="l"/>
                <a:tab pos="775335" algn="l"/>
                <a:tab pos="1076325" algn="l"/>
                <a:tab pos="2418715" algn="l"/>
              </a:tabLst>
            </a:pP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 	-	-	-	-	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736837" y="344954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313520" y="3428717"/>
            <a:ext cx="5314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39090" algn="l"/>
              </a:tabLst>
            </a:pPr>
            <a:r>
              <a:rPr sz="900" baseline="4629" dirty="0">
                <a:solidFill>
                  <a:srgbClr val="404040"/>
                </a:solidFill>
                <a:latin typeface="Arial"/>
                <a:cs typeface="Arial"/>
              </a:rPr>
              <a:t>26%	</a:t>
            </a: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543634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844732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145602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446815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48027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048783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349995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651208" y="4171080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431507" y="3095703"/>
            <a:ext cx="3762077" cy="3390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non-standardа в standardе
 	30%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6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1618615" algn="l"/>
                <a:tab pos="2418715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/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217655" y="23506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17655" y="2102433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17655" y="1862768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17655" y="259032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17655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03020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7982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65186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4198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2735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04152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8951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631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51683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3704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17655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03020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7982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365186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4198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2735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04152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88951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6631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51683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03704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06055" y="2033957"/>
            <a:ext cx="3434079" cy="556895"/>
          </a:xfrm>
          <a:custGeom>
            <a:avLst/>
            <a:gdLst/>
            <a:ahLst/>
            <a:cxnLst/>
            <a:rect l="l" t="t" r="r" b="b"/>
            <a:pathLst>
              <a:path w="3434079" h="556894">
                <a:moveTo>
                  <a:pt x="0" y="556364"/>
                </a:moveTo>
                <a:lnTo>
                  <a:pt x="385364" y="556364"/>
                </a:lnTo>
                <a:lnTo>
                  <a:pt x="770729" y="556364"/>
                </a:lnTo>
                <a:lnTo>
                  <a:pt x="1147530" y="556364"/>
                </a:lnTo>
                <a:lnTo>
                  <a:pt x="1532895" y="213986"/>
                </a:lnTo>
                <a:lnTo>
                  <a:pt x="1909696" y="94154"/>
                </a:lnTo>
                <a:lnTo>
                  <a:pt x="2295061" y="0"/>
                </a:lnTo>
                <a:lnTo>
                  <a:pt x="2671862" y="0"/>
                </a:lnTo>
                <a:lnTo>
                  <a:pt x="3057227" y="0"/>
                </a:lnTo>
                <a:lnTo>
                  <a:pt x="343402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077918" y="2059636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0"/>
                </a:moveTo>
                <a:lnTo>
                  <a:pt x="385364" y="77035"/>
                </a:lnTo>
                <a:lnTo>
                  <a:pt x="762165" y="8559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06055" y="2059636"/>
            <a:ext cx="2672080" cy="530860"/>
          </a:xfrm>
          <a:custGeom>
            <a:avLst/>
            <a:gdLst/>
            <a:ahLst/>
            <a:cxnLst/>
            <a:rect l="l" t="t" r="r" b="b"/>
            <a:pathLst>
              <a:path w="2672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342378"/>
                </a:lnTo>
                <a:lnTo>
                  <a:pt x="1909696" y="34237"/>
                </a:lnTo>
                <a:lnTo>
                  <a:pt x="2295061" y="111272"/>
                </a:lnTo>
                <a:lnTo>
                  <a:pt x="2671862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4404774" y="2411626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786371" y="2411626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167967" y="2411626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549906" y="2411626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888799" y="2068962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270510" y="1945991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6652107" y="18483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034046" y="18483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415757" y="18483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7797354" y="18483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415757" y="2206427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797354" y="2216184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888799" y="2468061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270510" y="2159692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652107" y="2243860"/>
            <a:ext cx="137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034046" y="2128535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331303" y="2569319"/>
            <a:ext cx="15049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13014" y="2569319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094725" y="2569319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476550" y="2569319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883661" y="2569319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265372" y="2569319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647312" y="2569319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028908" y="2569319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229732" y="1602414"/>
            <a:ext cx="109601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solidFill>
                  <a:srgbClr val="585858"/>
                </a:solidFill>
                <a:latin typeface="Arial"/>
                <a:cs typeface="Arial"/>
              </a:rPr>
              <a:t>Yiled, kg/m2</a:t>
            </a:r>
            <a:r>
              <a:rPr sz="75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8242575" y="193980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8479592" y="1864961"/>
            <a:ext cx="3702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solidFill>
                  <a:srgbClr val="585858"/>
                </a:solidFill>
                <a:latin typeface="Arial"/>
                <a:cs typeface="Arial"/>
              </a:rPr>
              <a:t>Budget</a:t>
            </a:r>
            <a:r>
              <a:rPr sz="750" spc="-2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8242575" y="222226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8479592" y="2146282"/>
            <a:ext cx="634637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Forecast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8242575" y="2496168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/>
          <p:nvPr/>
        </p:nvSpPr>
        <p:spPr>
          <a:xfrm>
            <a:off x="8479592" y="2427603"/>
            <a:ext cx="23241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30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4697220" y="561183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697220" y="521807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911311" y="5380728"/>
            <a:ext cx="2988945" cy="633730"/>
          </a:xfrm>
          <a:custGeom>
            <a:avLst/>
            <a:gdLst/>
            <a:ahLst/>
            <a:cxnLst/>
            <a:rect l="l" t="t" r="r" b="b"/>
            <a:pathLst>
              <a:path w="2988945" h="633729">
                <a:moveTo>
                  <a:pt x="0" y="633399"/>
                </a:moveTo>
                <a:lnTo>
                  <a:pt x="428183" y="633399"/>
                </a:lnTo>
                <a:lnTo>
                  <a:pt x="856366" y="633399"/>
                </a:lnTo>
                <a:lnTo>
                  <a:pt x="1284549" y="633399"/>
                </a:lnTo>
                <a:lnTo>
                  <a:pt x="1704168" y="0"/>
                </a:lnTo>
                <a:lnTo>
                  <a:pt x="2132351" y="145510"/>
                </a:lnTo>
                <a:lnTo>
                  <a:pt x="2560534" y="171189"/>
                </a:lnTo>
                <a:lnTo>
                  <a:pt x="2988717" y="16262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11311" y="5269455"/>
            <a:ext cx="2988945" cy="744855"/>
          </a:xfrm>
          <a:custGeom>
            <a:avLst/>
            <a:gdLst/>
            <a:ahLst/>
            <a:cxnLst/>
            <a:rect l="l" t="t" r="r" b="b"/>
            <a:pathLst>
              <a:path w="2988945" h="744854">
                <a:moveTo>
                  <a:pt x="0" y="744672"/>
                </a:moveTo>
                <a:lnTo>
                  <a:pt x="428183" y="744672"/>
                </a:lnTo>
                <a:lnTo>
                  <a:pt x="856366" y="744672"/>
                </a:lnTo>
                <a:lnTo>
                  <a:pt x="1284549" y="744672"/>
                </a:lnTo>
                <a:lnTo>
                  <a:pt x="1704168" y="0"/>
                </a:lnTo>
                <a:lnTo>
                  <a:pt x="2132351" y="154070"/>
                </a:lnTo>
                <a:lnTo>
                  <a:pt x="2560534" y="154070"/>
                </a:lnTo>
                <a:lnTo>
                  <a:pt x="2988717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4" name="object 274"/>
          <p:cNvGraphicFramePr>
            <a:graphicFrameLocks noGrp="1"/>
          </p:cNvGraphicFramePr>
          <p:nvPr/>
        </p:nvGraphicFramePr>
        <p:xfrm>
          <a:off x="4692934" y="5853660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473">
                <a:tc>
                  <a:txBody>
                    <a:bodyPr/>
                    <a:lstStyle/>
                    <a:p>
                      <a:pPr marL="47625" algn="ctr">
                        <a:lnSpc>
                          <a:spcPts val="67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67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67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67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600" spc="-254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900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28"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" name="object 275"/>
          <p:cNvSpPr txBox="1"/>
          <p:nvPr/>
        </p:nvSpPr>
        <p:spPr>
          <a:xfrm>
            <a:off x="4684520" y="5305833"/>
            <a:ext cx="3465829" cy="2711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452495" algn="l"/>
              </a:tabLst>
            </a:pPr>
            <a:r>
              <a:rPr sz="750" i="1" u="sng" spc="-5" dirty="0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750">
              <a:latin typeface="Arial"/>
              <a:cs typeface="Arial"/>
            </a:endParaRPr>
          </a:p>
          <a:p>
            <a:pPr marL="453390" algn="ctr">
              <a:lnSpc>
                <a:spcPct val="100000"/>
              </a:lnSpc>
              <a:spcBef>
                <a:spcPts val="14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63%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6982436" y="5604269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49%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385219" y="5627380"/>
            <a:ext cx="65976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66090" algn="l"/>
              </a:tabLst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46%	</a:t>
            </a:r>
            <a:r>
              <a:rPr sz="900" spc="7" baseline="4629" dirty="0">
                <a:solidFill>
                  <a:srgbClr val="404040"/>
                </a:solidFill>
                <a:latin typeface="Arial"/>
                <a:cs typeface="Arial"/>
              </a:rPr>
              <a:t>47%</a:t>
            </a:r>
            <a:endParaRPr sz="900" baseline="4629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554253" y="5094959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75%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982436" y="5249622"/>
            <a:ext cx="60833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690" algn="l"/>
              </a:tabLst>
            </a:pPr>
            <a:r>
              <a:rPr sz="900" spc="-7" baseline="4629" dirty="0">
                <a:solidFill>
                  <a:srgbClr val="404040"/>
                </a:solidFill>
                <a:latin typeface="Arial"/>
                <a:cs typeface="Arial"/>
              </a:rPr>
              <a:t>60</a:t>
            </a:r>
            <a:r>
              <a:rPr sz="900" spc="7" baseline="4629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sz="900" baseline="4629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59%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838802" y="5174014"/>
            <a:ext cx="18097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67%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704159" y="4948307"/>
            <a:ext cx="2040503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of standard production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10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8191194" y="5286574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 txBox="1"/>
          <p:nvPr/>
        </p:nvSpPr>
        <p:spPr>
          <a:xfrm>
            <a:off x="8426498" y="5216811"/>
            <a:ext cx="377825" cy="24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ый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8191194" y="564607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 txBox="1"/>
          <p:nvPr/>
        </p:nvSpPr>
        <p:spPr>
          <a:xfrm>
            <a:off x="8426498" y="5580588"/>
            <a:ext cx="420370" cy="24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20" dirty="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90" name="object 2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655531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0920" y="193675"/>
            <a:ext cx="721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DEP. 1.1  МЕРЛИС</a:t>
            </a:r>
            <a:r>
              <a:rPr sz="1400" b="1" spc="-110" dirty="0">
                <a:latin typeface="Calibri"/>
                <a:cs typeface="Calibri"/>
              </a:rPr>
              <a:t/>
            </a:r>
            <a:r>
              <a:rPr sz="1400" b="1" spc="-5" dirty="0">
                <a:latin typeface="Calibri"/>
                <a:cs typeface="Calibri"/>
              </a:rPr>
              <a:t/>
            </a:r>
            <a:r>
              <a:rPr sz="1400" b="1" dirty="0">
                <a:latin typeface="Calibri"/>
                <a:cs typeface="Calibri"/>
              </a:rPr>
              <a:t/>
            </a:r>
            <a:r>
              <a:rPr sz="1400" b="1" spc="-5" dirty="0">
                <a:latin typeface="Calibri"/>
                <a:cs typeface="Calibri"/>
              </a:rPr>
              <a:t/>
            </a:r>
            <a:r>
              <a:rPr sz="1400" b="1" spc="-90" dirty="0">
                <a:latin typeface="Calibri"/>
                <a:cs typeface="Calibri"/>
              </a:rPr>
              <a:t/>
            </a:r>
            <a:r>
              <a:rPr sz="1400" b="1" dirty="0">
                <a:latin typeface="Calibri"/>
                <a:cs typeface="Calibri"/>
              </a:rPr>
              <a:t/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784" y="1252870"/>
          <a:ext cx="874966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773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40" dirty="0">
                          <a:latin typeface="Arial"/>
                          <a:cs typeface="Arial"/>
                        </a:rPr>
                        <a:t>Merlice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Leaf lenght, mm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 of leaves per stem,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Average fruit weight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of flowers visited by bumblebees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78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629" y="1068766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1.1</a:t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PESTS AND DISEASES</a:t>
            </a:r>
            <a:r>
              <a:rPr sz="2800" spc="-5" dirty="0"/>
              <a:t/>
            </a:r>
            <a:r>
              <a:rPr sz="2800" spc="-25" dirty="0"/>
              <a:t/>
            </a:r>
            <a:r>
              <a:rPr sz="2800" spc="-15" dirty="0"/>
              <a:t/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DEP. 1.1</a:t>
            </a:r>
            <a:r>
              <a:rPr sz="1600" b="1" spc="-55" dirty="0">
                <a:latin typeface="Calibri"/>
                <a:cs typeface="Calibri"/>
              </a:rPr>
              <a:t/>
            </a:r>
            <a:r>
              <a:rPr sz="1600" b="1" spc="-5" dirty="0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255" y="1253023"/>
          <a:ext cx="8825865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4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Powdery mildew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Caterpillar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91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9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45" dirty="0">
                          <a:latin typeface="Arial"/>
                          <a:cs typeface="Arial"/>
                        </a:rPr>
                        <a:t>Leaf miner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Паутинный 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07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Ржавый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75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5" dirty="0">
                          <a:latin typeface="Arial"/>
                          <a:cs typeface="Arial"/>
                        </a:rPr>
                        <a:t>Whitefly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268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9102" y="1068828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1.1</a:t>
            </a:r>
            <a:r>
              <a:rPr sz="950" b="1" spc="5" dirty="0">
                <a:latin typeface="Arial"/>
                <a:cs typeface="Arial"/>
              </a:rPr>
              <a:t/>
            </a:r>
            <a:r>
              <a:rPr sz="950" b="1" spc="15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DEP. 1.1</a:t>
            </a:r>
            <a:r>
              <a:rPr spc="-55" dirty="0"/>
              <a:t/>
            </a:r>
            <a:r>
              <a:rPr spc="-5" dirty="0"/>
              <a:t/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53096"/>
          <a:ext cx="673862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601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Fact Статус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Upper-workers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right and not timely pruned clusters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twisting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6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side-shoots longer than 5 cm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ts val="950"/>
                        </a:lnSpc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Missing heads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Not accomplished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1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leaves and empty clusters cutting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Количecтво голов с неудаленными вторичными пасынками &gt;5 см ниже трубы роста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3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amount of leaves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Calibri"/>
                <a:cs typeface="Calibri"/>
              </a:rPr>
              <a:t>КАЧЕСТВО УХОДНЫХ РАБОТ
Dep. 1.1</a:t>
            </a:r>
            <a:r>
              <a:rPr sz="2800" b="1" spc="-30" dirty="0">
                <a:latin typeface="Calibri"/>
                <a:cs typeface="Calibri"/>
              </a:rPr>
              <a:t/>
            </a:r>
            <a:r>
              <a:rPr sz="2800" b="1" spc="20" dirty="0">
                <a:latin typeface="Calibri"/>
                <a:cs typeface="Calibri"/>
              </a:rPr>
              <a:t/>
            </a:r>
            <a:r>
              <a:rPr sz="2800" b="1" spc="-50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950" b="1" dirty="0">
                <a:latin typeface="Arial"/>
                <a:cs typeface="Arial"/>
              </a:rPr>
              <a:t/>
            </a:r>
            <a:r>
              <a:rPr sz="950" b="1" spc="65" dirty="0">
                <a:latin typeface="Arial"/>
                <a:cs typeface="Arial"/>
              </a:rPr>
              <a:t/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204" y="401232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204" y="365131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204" y="347075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204" y="32807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204" y="419282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204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68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344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01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6253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287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949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6108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2726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204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8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344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401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06253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287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949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6108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32726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244" y="3470759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216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835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8453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35135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1266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7884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4502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71120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8513" y="3727315"/>
            <a:ext cx="3206115" cy="399415"/>
          </a:xfrm>
          <a:custGeom>
            <a:avLst/>
            <a:gdLst/>
            <a:ahLst/>
            <a:cxnLst/>
            <a:rect l="l" t="t" r="r" b="b"/>
            <a:pathLst>
              <a:path w="3206115" h="399414">
                <a:moveTo>
                  <a:pt x="0" y="370507"/>
                </a:moveTo>
                <a:lnTo>
                  <a:pt x="456618" y="0"/>
                </a:lnTo>
                <a:lnTo>
                  <a:pt x="913236" y="313506"/>
                </a:lnTo>
                <a:lnTo>
                  <a:pt x="1369918" y="370507"/>
                </a:lnTo>
                <a:lnTo>
                  <a:pt x="1836049" y="399008"/>
                </a:lnTo>
                <a:lnTo>
                  <a:pt x="2292667" y="323006"/>
                </a:lnTo>
                <a:lnTo>
                  <a:pt x="2749285" y="294506"/>
                </a:lnTo>
                <a:lnTo>
                  <a:pt x="3205904" y="180503"/>
                </a:lnTo>
              </a:path>
            </a:pathLst>
          </a:custGeom>
          <a:ln w="28501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5216" y="4069314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1835" y="3698806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8453" y="4012312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35135" y="40693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1266" y="40978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57884" y="402181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4502" y="3993312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1120" y="387931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90905" y="3392507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4,0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6498" y="3502443"/>
            <a:ext cx="26225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2,6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8612" y="3882135"/>
            <a:ext cx="16357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0,5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200" baseline="3472" dirty="0">
                <a:solidFill>
                  <a:srgbClr val="404040"/>
                </a:solidFill>
                <a:latin typeface="Arial"/>
                <a:cs typeface="Arial"/>
              </a:rPr>
              <a:t>0,6</a:t>
            </a:r>
            <a:r>
              <a:rPr sz="1200" spc="30" baseline="3472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539" y="3903985"/>
            <a:ext cx="26162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0,4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4702" y="3827033"/>
            <a:ext cx="16351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sz="1200" baseline="3472" dirty="0">
                <a:solidFill>
                  <a:srgbClr val="404040"/>
                </a:solidFill>
                <a:latin typeface="Arial"/>
                <a:cs typeface="Arial"/>
              </a:rPr>
              <a:t>0,9</a:t>
            </a:r>
            <a:r>
              <a:rPr sz="1200" spc="30" baseline="3472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sz="1200" baseline="3472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0,8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46312" y="3796633"/>
            <a:ext cx="26225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7504" y="3687381"/>
            <a:ext cx="3688079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9150" algn="l"/>
              </a:tabLst>
            </a:pPr>
            <a:r>
              <a:rPr sz="800" u="sng" spc="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1,6%</a:t>
            </a:r>
            <a:r>
              <a:rPr sz="800" u="sng" spc="-4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590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9476" y="418430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47680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05630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3517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21403" y="418430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79163" y="4184305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37430" y="4184305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2113" y="2939031"/>
            <a:ext cx="144720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Upper-workers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64019" y="47248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824909" y="4648171"/>
            <a:ext cx="2641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91869" y="47248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46798" y="4648171"/>
            <a:ext cx="2546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27626" y="404082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27626" y="388881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27626" y="373681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7626" y="358476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27626" y="343275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27626" y="32807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27626" y="419282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27626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03270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78914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45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39715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153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91002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66647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42291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27626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03270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8914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545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39715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153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91002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66647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42291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51178" y="343275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32151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07795" y="3399499"/>
            <a:ext cx="66466" cy="66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83439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59083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44240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19884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95528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71172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65447" y="3898318"/>
            <a:ext cx="3339465" cy="294640"/>
          </a:xfrm>
          <a:custGeom>
            <a:avLst/>
            <a:gdLst/>
            <a:ahLst/>
            <a:cxnLst/>
            <a:rect l="l" t="t" r="r" b="b"/>
            <a:pathLst>
              <a:path w="3339465" h="294639">
                <a:moveTo>
                  <a:pt x="0" y="218504"/>
                </a:moveTo>
                <a:lnTo>
                  <a:pt x="475644" y="228004"/>
                </a:lnTo>
                <a:lnTo>
                  <a:pt x="951288" y="294506"/>
                </a:lnTo>
                <a:lnTo>
                  <a:pt x="1426932" y="161503"/>
                </a:lnTo>
                <a:lnTo>
                  <a:pt x="1912088" y="199504"/>
                </a:lnTo>
                <a:lnTo>
                  <a:pt x="2387733" y="190003"/>
                </a:lnTo>
                <a:lnTo>
                  <a:pt x="2863377" y="76001"/>
                </a:lnTo>
                <a:lnTo>
                  <a:pt x="3339021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32151" y="4083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07795" y="4093064"/>
            <a:ext cx="66466" cy="66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83439" y="4159566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59083" y="402656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44240" y="4064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19884" y="40550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95528" y="3941061"/>
            <a:ext cx="66466" cy="665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71172" y="386506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899581" y="3357420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5,0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64468" y="3892268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0,5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841507" y="3901452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0,5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23315" y="3971120"/>
            <a:ext cx="609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795586" y="3839067"/>
            <a:ext cx="26162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0,9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72498" y="3879601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0,6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749411" y="3864717"/>
            <a:ext cx="26162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0,7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226703" y="3750398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1,4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703616" y="3673764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2,0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403281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880066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357359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11184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788096" y="417955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265389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742175" y="417955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26595" y="2934344"/>
            <a:ext cx="5187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Н</a:t>
            </a:r>
            <a:r>
              <a:rPr sz="900" b="1" spc="-30" dirty="0">
                <a:latin typeface="Arial"/>
                <a:cs typeface="Arial"/>
              </a:rPr>
              <a:t>и</a:t>
            </a:r>
            <a:r>
              <a:rPr sz="900" b="1" spc="-5" dirty="0">
                <a:latin typeface="Arial"/>
                <a:cs typeface="Arial"/>
              </a:rPr>
              <a:t>з</a:t>
            </a:r>
            <a:r>
              <a:rPr sz="900" b="1" spc="-25" dirty="0">
                <a:latin typeface="Arial"/>
                <a:cs typeface="Arial"/>
              </a:rPr>
              <a:t>о</a:t>
            </a:r>
            <a:r>
              <a:rPr sz="900" b="1" spc="-30" dirty="0">
                <a:latin typeface="Arial"/>
                <a:cs typeface="Arial"/>
              </a:rPr>
              <a:t>в</a:t>
            </a:r>
            <a:r>
              <a:rPr sz="900" b="1" spc="-20" dirty="0">
                <a:latin typeface="Arial"/>
                <a:cs typeface="Arial"/>
              </a:rPr>
              <a:t>ы</a:t>
            </a:r>
            <a:r>
              <a:rPr sz="900" b="1" dirty="0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597480" y="47153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834272" y="4179554"/>
            <a:ext cx="293370" cy="6153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
8
Plan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225330" y="47153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6484953" y="4643421"/>
            <a:ext cx="2546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94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latin typeface="Calibri"/>
                <a:cs typeface="Calibri"/>
              </a:rPr>
              <a:t>ARTIFICIAL LIGHT</a:t>
            </a:r>
            <a:r>
              <a:rPr sz="2800" b="1" spc="-10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DEP. 1.1</a:t>
            </a:r>
            <a:r>
              <a:rPr spc="-55" dirty="0"/>
              <a:t/>
            </a:r>
            <a:r>
              <a:rPr spc="-5" dirty="0"/>
              <a:t/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948" cy="15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sz="8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Budget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 rlztn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25" dirty="0">
                <a:latin typeface="Arial"/>
                <a:cs typeface="Arial"/>
              </a:rPr>
              <a:t>Потребление электроэнергии </a:t>
            </a:r>
            <a:r>
              <a:rPr sz="800" b="1" spc="-10" dirty="0">
                <a:latin typeface="Arial"/>
                <a:cs typeface="Arial"/>
              </a:rPr>
              <a:t>за </a:t>
            </a:r>
            <a:r>
              <a:rPr sz="800" b="1" spc="5" dirty="0">
                <a:latin typeface="Arial"/>
                <a:cs typeface="Arial"/>
              </a:rPr>
              <a:t>39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b="1" spc="35" dirty="0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43735" cy="4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Часы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тыс.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00525" cy="4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00150" cy="4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87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467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850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00150" cy="4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114%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119%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00150" cy="1438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 demand  in radiation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7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89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539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2093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0516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0516" y="2759298"/>
            <a:ext cx="1636395" cy="0"/>
          </a:xfrm>
          <a:custGeom>
            <a:avLst/>
            <a:gdLst/>
            <a:ahLst/>
            <a:cxnLst/>
            <a:rect l="l" t="t" r="r" b="b"/>
            <a:pathLst>
              <a:path w="1636395">
                <a:moveTo>
                  <a:pt x="0" y="0"/>
                </a:moveTo>
                <a:lnTo>
                  <a:pt x="163634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8452" y="275929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6875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10707" y="2635725"/>
            <a:ext cx="466725" cy="19050"/>
          </a:xfrm>
          <a:custGeom>
            <a:avLst/>
            <a:gdLst/>
            <a:ahLst/>
            <a:cxnLst/>
            <a:rect l="l" t="t" r="r" b="b"/>
            <a:pathLst>
              <a:path w="466725" h="19050">
                <a:moveTo>
                  <a:pt x="0" y="19011"/>
                </a:moveTo>
                <a:lnTo>
                  <a:pt x="466168" y="19011"/>
                </a:lnTo>
                <a:lnTo>
                  <a:pt x="466168" y="0"/>
                </a:lnTo>
                <a:lnTo>
                  <a:pt x="0" y="0"/>
                </a:lnTo>
                <a:lnTo>
                  <a:pt x="0" y="19011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466168" y="0"/>
                </a:moveTo>
                <a:lnTo>
                  <a:pt x="0" y="0"/>
                </a:lnTo>
                <a:lnTo>
                  <a:pt x="0" y="152089"/>
                </a:lnTo>
                <a:lnTo>
                  <a:pt x="466168" y="152089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466168" y="0"/>
                </a:moveTo>
                <a:lnTo>
                  <a:pt x="0" y="0"/>
                </a:lnTo>
                <a:lnTo>
                  <a:pt x="0" y="256650"/>
                </a:lnTo>
                <a:lnTo>
                  <a:pt x="466168" y="256650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05945" y="2630968"/>
            <a:ext cx="476250" cy="28575"/>
          </a:xfrm>
          <a:custGeom>
            <a:avLst/>
            <a:gdLst/>
            <a:ahLst/>
            <a:cxnLst/>
            <a:rect l="l" t="t" r="r" b="b"/>
            <a:pathLst>
              <a:path w="476250" h="28575">
                <a:moveTo>
                  <a:pt x="0" y="28526"/>
                </a:moveTo>
                <a:lnTo>
                  <a:pt x="475691" y="28526"/>
                </a:lnTo>
                <a:lnTo>
                  <a:pt x="475691" y="0"/>
                </a:lnTo>
                <a:lnTo>
                  <a:pt x="0" y="0"/>
                </a:lnTo>
                <a:lnTo>
                  <a:pt x="0" y="28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0" y="0"/>
                </a:moveTo>
                <a:lnTo>
                  <a:pt x="466168" y="0"/>
                </a:lnTo>
                <a:lnTo>
                  <a:pt x="466168" y="152089"/>
                </a:lnTo>
                <a:lnTo>
                  <a:pt x="0" y="15208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04348" y="2711770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0" y="0"/>
                </a:moveTo>
                <a:lnTo>
                  <a:pt x="466168" y="0"/>
                </a:lnTo>
                <a:lnTo>
                  <a:pt x="466168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0" y="0"/>
                </a:moveTo>
                <a:lnTo>
                  <a:pt x="466168" y="0"/>
                </a:lnTo>
                <a:lnTo>
                  <a:pt x="466168" y="256650"/>
                </a:lnTo>
                <a:lnTo>
                  <a:pt x="0" y="256650"/>
                </a:lnTo>
                <a:lnTo>
                  <a:pt x="0" y="0"/>
                </a:lnTo>
                <a:close/>
              </a:path>
            </a:pathLst>
          </a:custGeom>
          <a:ln w="95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97989" y="2768803"/>
            <a:ext cx="476250" cy="266700"/>
          </a:xfrm>
          <a:custGeom>
            <a:avLst/>
            <a:gdLst/>
            <a:ahLst/>
            <a:cxnLst/>
            <a:rect l="l" t="t" r="r" b="b"/>
            <a:pathLst>
              <a:path w="476250" h="266700">
                <a:moveTo>
                  <a:pt x="0" y="0"/>
                </a:moveTo>
                <a:lnTo>
                  <a:pt x="475681" y="0"/>
                </a:lnTo>
                <a:lnTo>
                  <a:pt x="475681" y="266156"/>
                </a:lnTo>
                <a:lnTo>
                  <a:pt x="0" y="266156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14976" y="2979865"/>
            <a:ext cx="2698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62284" y="3037785"/>
            <a:ext cx="4667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04348" y="3092284"/>
            <a:ext cx="4667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55925" y="3195958"/>
            <a:ext cx="4667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69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91085" y="2565421"/>
            <a:ext cx="1270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62284" y="2630972"/>
            <a:ext cx="466725" cy="1257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318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204348" y="2756327"/>
            <a:ext cx="466725" cy="93345"/>
          </a:xfrm>
          <a:prstGeom prst="rect">
            <a:avLst/>
          </a:prstGeom>
          <a:solidFill>
            <a:srgbClr val="E6B81E"/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ts val="735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351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55925" y="2849601"/>
            <a:ext cx="466725" cy="2330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553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97989" y="2761085"/>
            <a:ext cx="476250" cy="236220"/>
          </a:xfrm>
          <a:prstGeom prst="rect">
            <a:avLst/>
          </a:prstGeom>
          <a:solidFill>
            <a:srgbClr val="E6B81E"/>
          </a:solidFill>
        </p:spPr>
        <p:txBody>
          <a:bodyPr vert="horz" wrap="square" lIns="0" tIns="7747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559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Total radiation, J / cm2 per day</a:t>
            </a:r>
            <a:r>
              <a:rPr sz="800" b="1" spc="-10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4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6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705785" y="2630693"/>
            <a:ext cx="1127535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-90" dirty="0">
                <a:solidFill>
                  <a:srgbClr val="585858"/>
                </a:solidFill>
                <a:latin typeface="Arial"/>
                <a:cs typeface="Arial"/>
              </a:rPr>
              <a:t>Natural  radiation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705785" y="3153120"/>
            <a:ext cx="1193149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90" dirty="0">
                <a:solidFill>
                  <a:srgbClr val="585858"/>
                </a:solidFill>
                <a:latin typeface="Arial"/>
                <a:cs typeface="Arial"/>
              </a:rPr>
              <a:t>Artificial  radiation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3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61197" y="2482089"/>
            <a:ext cx="2857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65" dirty="0">
                <a:latin typeface="Arial"/>
                <a:cs typeface="Arial"/>
              </a:rPr>
              <a:t> </a:t>
            </a:r>
            <a:r>
              <a:rPr sz="650" b="1" spc="-105" dirty="0">
                <a:latin typeface="Arial"/>
                <a:cs typeface="Arial"/>
              </a:rPr>
              <a:t>8</a:t>
            </a:r>
            <a:r>
              <a:rPr sz="1200" spc="-15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50" b="1" spc="-105" dirty="0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72247" y="25011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324458" y="2501100"/>
            <a:ext cx="23558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057896" y="25011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829515" y="25011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8403" y="4584369"/>
            <a:ext cx="5175885" cy="380365"/>
          </a:xfrm>
          <a:custGeom>
            <a:avLst/>
            <a:gdLst/>
            <a:ahLst/>
            <a:cxnLst/>
            <a:rect l="l" t="t" r="r" b="b"/>
            <a:pathLst>
              <a:path w="5175885" h="380364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85550"/>
                </a:lnTo>
                <a:lnTo>
                  <a:pt x="2958804" y="66539"/>
                </a:lnTo>
                <a:lnTo>
                  <a:pt x="3700867" y="209122"/>
                </a:lnTo>
                <a:lnTo>
                  <a:pt x="4433417" y="380248"/>
                </a:lnTo>
                <a:lnTo>
                  <a:pt x="5175481" y="294698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81843" y="464145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23906" y="462244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65970" y="4765031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98520" y="49360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40583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8403" y="4650907"/>
            <a:ext cx="5175885" cy="865505"/>
          </a:xfrm>
          <a:custGeom>
            <a:avLst/>
            <a:gdLst/>
            <a:ahLst/>
            <a:cxnLst/>
            <a:rect l="l" t="t" r="r" b="b"/>
            <a:pathLst>
              <a:path w="5175885" h="865504">
                <a:moveTo>
                  <a:pt x="0" y="865032"/>
                </a:moveTo>
                <a:lnTo>
                  <a:pt x="732613" y="865032"/>
                </a:lnTo>
                <a:lnTo>
                  <a:pt x="1474676" y="865032"/>
                </a:lnTo>
                <a:lnTo>
                  <a:pt x="2216740" y="827010"/>
                </a:lnTo>
                <a:lnTo>
                  <a:pt x="2958804" y="380248"/>
                </a:lnTo>
                <a:lnTo>
                  <a:pt x="3700867" y="0"/>
                </a:lnTo>
                <a:lnTo>
                  <a:pt x="4433417" y="114066"/>
                </a:lnTo>
                <a:lnTo>
                  <a:pt x="5175481" y="9505"/>
                </a:lnTo>
              </a:path>
            </a:pathLst>
          </a:custGeom>
          <a:ln w="28517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5102" y="5487417"/>
            <a:ext cx="66600" cy="66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97716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39779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81843" y="5449395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23906" y="5002633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65970" y="4622448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98520" y="4736514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40583" y="4631953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6" name="object 136"/>
          <p:cNvGraphicFramePr>
            <a:graphicFrameLocks noGrp="1"/>
          </p:cNvGraphicFramePr>
          <p:nvPr/>
        </p:nvGraphicFramePr>
        <p:xfrm>
          <a:off x="422609" y="5511183"/>
          <a:ext cx="5919465" cy="36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2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0160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1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975" spc="-202" baseline="-128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75" baseline="-12820">
                        <a:latin typeface="Arial"/>
                        <a:cs typeface="Arial"/>
                      </a:endParaRPr>
                    </a:p>
                    <a:p>
                      <a:pPr marL="8255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080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0795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8415" algn="ctr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object 137"/>
          <p:cNvSpPr txBox="1"/>
          <p:nvPr/>
        </p:nvSpPr>
        <p:spPr>
          <a:xfrm>
            <a:off x="693103" y="4754518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434215" y="4977582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175391" y="4390746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916440" y="4751349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657489" y="4451961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98664" y="4876189"/>
            <a:ext cx="23622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140094" y="5050141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881269" y="4962373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88240" y="5316614"/>
            <a:ext cx="546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29352" y="5316614"/>
            <a:ext cx="546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964008" y="5279226"/>
            <a:ext cx="1498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50" spc="4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705437" y="5118898"/>
            <a:ext cx="1498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5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46613" y="4454116"/>
            <a:ext cx="1498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187662" y="4569514"/>
            <a:ext cx="14922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4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928838" y="4463939"/>
            <a:ext cx="14922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4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72601" y="4211407"/>
            <a:ext cx="3018256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Total radiation и yield</a:t>
            </a:r>
            <a:r>
              <a:rPr sz="800" b="1" spc="-1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1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7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Total  radiation, J /  cm2 per day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9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Yield, kg /
кв.м</a:t>
            </a:r>
            <a:r>
              <a:rPr sz="800" spc="-1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161" name="object 161"/>
          <p:cNvSpPr txBox="1"/>
          <p:nvPr/>
        </p:nvSpPr>
        <p:spPr>
          <a:xfrm>
            <a:off x="562449" y="2501100"/>
            <a:ext cx="1006475" cy="2076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83590" algn="l"/>
              </a:tabLst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3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769	1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109855">
              <a:lnSpc>
                <a:spcPts val="790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3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DEP. 1.2</a:t>
            </a:r>
            <a:r>
              <a:rPr sz="2800" spc="-70" dirty="0"/>
              <a:t/>
            </a:r>
            <a:r>
              <a:rPr sz="2800" spc="-5" dirty="0"/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655531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PHENOLOGICAL CONTROL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DEP. 1.2</a:t>
            </a:r>
            <a:r>
              <a:rPr sz="1600" b="1" spc="-55" dirty="0">
                <a:latin typeface="Calibri"/>
                <a:cs typeface="Calibri"/>
              </a:rPr>
              <a:t/>
            </a:r>
            <a:r>
              <a:rPr sz="1600" b="1" spc="-5" dirty="0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4873"/>
          <a:ext cx="8742675" cy="1148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526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Limoncello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Leaf lenght, mm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 of leaves per stem,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Average fruit weight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% of flowers visited by bumblebees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65,2%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832" y="2683233"/>
          <a:ext cx="8742675" cy="1147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494">
                <a:tc gridSpan="2"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Пламола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Leaf lenght, mm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 of leaves per stem,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Average fruit weight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1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% of flowers visited by bumblebees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86,3%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5673" y="1069614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1.2</a:t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673" y="2517974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1.2</a:t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PESTS AND DISEASES</a:t>
            </a:r>
            <a:r>
              <a:rPr sz="2800" spc="-5" dirty="0"/>
              <a:t/>
            </a:r>
            <a:r>
              <a:rPr sz="2800" spc="-25" dirty="0"/>
              <a:t/>
            </a:r>
            <a:r>
              <a:rPr sz="2800" spc="-15" dirty="0"/>
              <a:t/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DEP. 1.2</a:t>
            </a:r>
            <a:r>
              <a:rPr sz="1600" b="1" spc="-55" dirty="0">
                <a:latin typeface="Calibri"/>
                <a:cs typeface="Calibri"/>
              </a:rPr>
              <a:t/>
            </a:r>
            <a:r>
              <a:rPr sz="1600" b="1" spc="-5" dirty="0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3226"/>
          <a:ext cx="8809989" cy="862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613">
                <a:tc gridSpan="2"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Caterpillar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Powdery mildew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5" dirty="0">
                          <a:latin typeface="Arial"/>
                          <a:cs typeface="Arial"/>
                        </a:rPr>
                        <a:t>Whitefly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677"/>
            <a:ext cx="5422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1.2</a:t>
            </a:r>
            <a:r>
              <a:rPr sz="950" b="1" spc="15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DEP. 1.2</a:t>
            </a:r>
            <a:r>
              <a:rPr spc="-55" dirty="0"/>
              <a:t/>
            </a:r>
            <a:r>
              <a:rPr spc="-5" dirty="0"/>
              <a:t/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718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Fact Статус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Upper-workers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right and not timely pruned clusters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0,2%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twisting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6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side-shoots longer than 5 cm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2,6%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Missing heads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10" dirty="0">
                          <a:latin typeface="Arial"/>
                          <a:cs typeface="Arial"/>
                        </a:rPr>
                        <a:t>(0,6%)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12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leaves and empty clusters cutting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2,4%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Количecтво голов с неудаленными вторичными пасынками &gt;5 см ниже трубы роста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1,5%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amount of leaves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Calibri"/>
                <a:cs typeface="Calibri"/>
              </a:rPr>
              <a:t>КАЧЕСТВО УХОДНЫХ РАБОТ
Dep. 1.2</a:t>
            </a:r>
            <a:r>
              <a:rPr sz="2800" b="1" spc="-30" dirty="0">
                <a:latin typeface="Calibri"/>
                <a:cs typeface="Calibri"/>
              </a:rPr>
              <a:t/>
            </a:r>
            <a:r>
              <a:rPr sz="2800" b="1" spc="20" dirty="0">
                <a:latin typeface="Calibri"/>
                <a:cs typeface="Calibri"/>
              </a:rPr>
              <a:t/>
            </a:r>
            <a:r>
              <a:rPr sz="2800" b="1" spc="-50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950" b="1" dirty="0">
                <a:latin typeface="Arial"/>
                <a:cs typeface="Arial"/>
              </a:rPr>
              <a:t/>
            </a:r>
            <a:r>
              <a:rPr sz="950" b="1" spc="65" dirty="0">
                <a:latin typeface="Arial"/>
                <a:cs typeface="Arial"/>
              </a:rPr>
              <a:t/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821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768" y="371772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768" y="35372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68" y="3356776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768" y="316678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768" y="4078707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76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387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1005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768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381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043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7054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3672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0291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76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387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1005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768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381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043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7054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3672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0291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08" y="3356776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781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99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6017" y="3328206"/>
            <a:ext cx="66529" cy="66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269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8830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0544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2067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8685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077" y="3974212"/>
            <a:ext cx="3206115" cy="104775"/>
          </a:xfrm>
          <a:custGeom>
            <a:avLst/>
            <a:gdLst/>
            <a:ahLst/>
            <a:cxnLst/>
            <a:rect l="l" t="t" r="r" b="b"/>
            <a:pathLst>
              <a:path w="3206115" h="104775">
                <a:moveTo>
                  <a:pt x="0" y="104495"/>
                </a:moveTo>
                <a:lnTo>
                  <a:pt x="456618" y="104495"/>
                </a:lnTo>
                <a:lnTo>
                  <a:pt x="913299" y="104495"/>
                </a:lnTo>
                <a:lnTo>
                  <a:pt x="1369918" y="104495"/>
                </a:lnTo>
                <a:lnTo>
                  <a:pt x="1836049" y="104495"/>
                </a:lnTo>
                <a:lnTo>
                  <a:pt x="2292667" y="104495"/>
                </a:lnTo>
                <a:lnTo>
                  <a:pt x="2749285" y="75996"/>
                </a:lnTo>
                <a:lnTo>
                  <a:pt x="3205904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781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9399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26017" y="4050200"/>
            <a:ext cx="66529" cy="66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8269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8830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544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2067" y="4021701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8685" y="3945705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38469" y="3278529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4,0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5345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3486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31372" y="3862082"/>
            <a:ext cx="6032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829151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0,2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2017" y="3757270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0,6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154" y="407012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7358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5244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53195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0954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68968" y="407012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27108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84995" y="407012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9678" y="2824701"/>
            <a:ext cx="144720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Upper-workers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11583" y="461068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872474" y="4534337"/>
            <a:ext cx="26479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39434" y="461068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494236" y="4534337"/>
            <a:ext cx="25400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15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75190" y="4078707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5190" y="3622726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75190" y="34707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75190" y="331877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75190" y="316678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75190" y="3698723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75190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50834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6478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02122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87279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62923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38567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14211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89855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75190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50834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6478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02122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87279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62923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38567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14211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89855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98743" y="331877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7971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535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310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06647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918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6744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3092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81873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13012" y="3594228"/>
            <a:ext cx="3339465" cy="104775"/>
          </a:xfrm>
          <a:custGeom>
            <a:avLst/>
            <a:gdLst/>
            <a:ahLst/>
            <a:cxnLst/>
            <a:rect l="l" t="t" r="r" b="b"/>
            <a:pathLst>
              <a:path w="3339465" h="104775">
                <a:moveTo>
                  <a:pt x="0" y="104495"/>
                </a:moveTo>
                <a:lnTo>
                  <a:pt x="475644" y="104495"/>
                </a:lnTo>
                <a:lnTo>
                  <a:pt x="951288" y="104495"/>
                </a:lnTo>
                <a:lnTo>
                  <a:pt x="1426932" y="104495"/>
                </a:lnTo>
                <a:lnTo>
                  <a:pt x="1912088" y="104495"/>
                </a:lnTo>
                <a:lnTo>
                  <a:pt x="2387733" y="104495"/>
                </a:lnTo>
                <a:lnTo>
                  <a:pt x="2863377" y="104495"/>
                </a:lnTo>
                <a:lnTo>
                  <a:pt x="3339021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79716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55359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310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06647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918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67449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343092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18736" y="3560971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947145" y="3243634"/>
            <a:ext cx="26162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5,0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62490" y="3670824"/>
            <a:ext cx="3840479" cy="251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875"/>
              </a:lnSpc>
              <a:spcBef>
                <a:spcPts val="125"/>
              </a:spcBef>
              <a:tabLst>
                <a:tab pos="3500754" algn="l"/>
              </a:tabLst>
            </a:pPr>
            <a:r>
              <a:rPr sz="800" u="sng" spc="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1,3%</a:t>
            </a:r>
            <a:r>
              <a:rPr sz="800" u="sng" spc="4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75"/>
              </a:lnSpc>
              <a:tabLst>
                <a:tab pos="266700" algn="l"/>
                <a:tab pos="743585" algn="l"/>
                <a:tab pos="1220470" algn="l"/>
                <a:tab pos="1697355" algn="l"/>
                <a:tab pos="2174875" algn="l"/>
                <a:tab pos="2651760" algn="l"/>
                <a:tab pos="3128645" algn="l"/>
                <a:tab pos="3827145" algn="l"/>
              </a:tabLst>
            </a:pPr>
            <a:r>
              <a:rPr sz="800" u="sng" spc="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-	-	-	-	-	-	-	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450845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27757" y="4065374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04923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358748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836041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312954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789866" y="40653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74159" y="2820015"/>
            <a:ext cx="5187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Низовые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645045" y="460118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5881836" y="4065374"/>
            <a:ext cx="294005" cy="6153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35
8
Plan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72895" y="460118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6532517" y="4529587"/>
            <a:ext cx="25400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15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2873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Personnel</a:t>
            </a:r>
            <a:r>
              <a:rPr sz="2800" dirty="0"/>
              <a:t/>
            </a:r>
            <a:r>
              <a:rPr sz="2800" spc="-5" dirty="0"/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94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latin typeface="Calibri"/>
                <a:cs typeface="Calibri"/>
              </a:rPr>
              <a:t>ARTIFICIAL LIGHT</a:t>
            </a:r>
            <a:r>
              <a:rPr sz="2800" b="1" spc="-10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DEP. 1.2</a:t>
            </a:r>
            <a:r>
              <a:rPr spc="-55" dirty="0"/>
              <a:t/>
            </a:r>
            <a:r>
              <a:rPr spc="-5" dirty="0"/>
              <a:t/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sz="8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Budget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 rlztn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25" dirty="0">
                <a:latin typeface="Arial"/>
                <a:cs typeface="Arial"/>
              </a:rPr>
              <a:t>Потребление электроэнергии </a:t>
            </a:r>
            <a:r>
              <a:rPr sz="800" b="1" spc="-10" dirty="0">
                <a:latin typeface="Arial"/>
                <a:cs typeface="Arial"/>
              </a:rPr>
              <a:t>за </a:t>
            </a:r>
            <a:r>
              <a:rPr sz="800" b="1" spc="5" dirty="0">
                <a:latin typeface="Arial"/>
                <a:cs typeface="Arial"/>
              </a:rPr>
              <a:t>39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b="1" spc="35" dirty="0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5770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Часы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тыс.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1449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77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153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29%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00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884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 demand  in radiation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7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89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539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0516" y="2996937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>
                <a:moveTo>
                  <a:pt x="0" y="0"/>
                </a:moveTo>
                <a:lnTo>
                  <a:pt x="1027472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6875" y="2759298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38022"/>
                </a:moveTo>
                <a:lnTo>
                  <a:pt x="466168" y="38022"/>
                </a:lnTo>
                <a:lnTo>
                  <a:pt x="466168" y="0"/>
                </a:lnTo>
                <a:lnTo>
                  <a:pt x="0" y="0"/>
                </a:lnTo>
                <a:lnTo>
                  <a:pt x="0" y="38022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0"/>
                </a:moveTo>
                <a:lnTo>
                  <a:pt x="466168" y="0"/>
                </a:lnTo>
                <a:lnTo>
                  <a:pt x="466168" y="38022"/>
                </a:lnTo>
                <a:lnTo>
                  <a:pt x="0" y="38022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97989" y="2873365"/>
            <a:ext cx="476250" cy="161925"/>
          </a:xfrm>
          <a:custGeom>
            <a:avLst/>
            <a:gdLst/>
            <a:ahLst/>
            <a:cxnLst/>
            <a:rect l="l" t="t" r="r" b="b"/>
            <a:pathLst>
              <a:path w="476250" h="161925">
                <a:moveTo>
                  <a:pt x="0" y="0"/>
                </a:moveTo>
                <a:lnTo>
                  <a:pt x="475681" y="0"/>
                </a:lnTo>
                <a:lnTo>
                  <a:pt x="475681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2276" y="2979865"/>
            <a:ext cx="282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0357" y="3092284"/>
            <a:ext cx="282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96965" y="3195958"/>
            <a:ext cx="1968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69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06926" y="2575561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62284" y="2691529"/>
            <a:ext cx="466725" cy="497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05007" y="2800526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25506" y="2987469"/>
            <a:ext cx="1397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87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97989" y="2873365"/>
            <a:ext cx="476250" cy="123825"/>
          </a:xfrm>
          <a:prstGeom prst="rect">
            <a:avLst/>
          </a:prstGeom>
          <a:solidFill>
            <a:srgbClr val="E6B81E"/>
          </a:solidFill>
        </p:spPr>
        <p:txBody>
          <a:bodyPr vert="horz" wrap="square" lIns="0" tIns="16510" rIns="0" bIns="0" rtlCol="0">
            <a:spAutoFit/>
          </a:bodyPr>
          <a:lstStyle/>
          <a:p>
            <a:pPr marL="160655">
              <a:lnSpc>
                <a:spcPts val="840"/>
              </a:lnSpc>
              <a:spcBef>
                <a:spcPts val="13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338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Total radiation, J / cm2 per day</a:t>
            </a:r>
            <a:r>
              <a:rPr sz="800" b="1" spc="-10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4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6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705785" y="2630693"/>
            <a:ext cx="1127535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-90" dirty="0">
                <a:solidFill>
                  <a:srgbClr val="585858"/>
                </a:solidFill>
                <a:latin typeface="Arial"/>
                <a:cs typeface="Arial"/>
              </a:rPr>
              <a:t>Natural  radiation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705785" y="3153120"/>
            <a:ext cx="1193149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90" dirty="0">
                <a:solidFill>
                  <a:srgbClr val="585858"/>
                </a:solidFill>
                <a:latin typeface="Arial"/>
                <a:cs typeface="Arial"/>
              </a:rPr>
              <a:t>Artificial  radiation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3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023016" y="2482089"/>
            <a:ext cx="2857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65" dirty="0">
                <a:latin typeface="Arial"/>
                <a:cs typeface="Arial"/>
              </a:rPr>
              <a:t> </a:t>
            </a:r>
            <a:r>
              <a:rPr sz="650" b="1" spc="-105" dirty="0">
                <a:latin typeface="Arial"/>
                <a:cs typeface="Arial"/>
              </a:rPr>
              <a:t>8</a:t>
            </a:r>
            <a:r>
              <a:rPr sz="1200" spc="-15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50" b="1" spc="-105" dirty="0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562733" y="25011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33972" y="2501100"/>
            <a:ext cx="23558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096077" y="2501100"/>
            <a:ext cx="1682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5" dirty="0"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2876" y="2486779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8403" y="4584369"/>
            <a:ext cx="5175885" cy="722630"/>
          </a:xfrm>
          <a:custGeom>
            <a:avLst/>
            <a:gdLst/>
            <a:ahLst/>
            <a:cxnLst/>
            <a:rect l="l" t="t" r="r" b="b"/>
            <a:pathLst>
              <a:path w="5175885" h="722629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114066"/>
                </a:lnTo>
                <a:lnTo>
                  <a:pt x="2958804" y="294698"/>
                </a:lnTo>
                <a:lnTo>
                  <a:pt x="3700867" y="465798"/>
                </a:lnTo>
                <a:lnTo>
                  <a:pt x="4433417" y="722449"/>
                </a:lnTo>
                <a:lnTo>
                  <a:pt x="5175481" y="456293"/>
                </a:lnTo>
              </a:path>
            </a:pathLst>
          </a:custGeom>
          <a:ln w="28517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81843" y="4669975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23906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65970" y="502164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98520" y="52782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40583" y="5012138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422609" y="5511183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2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marL="2540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32105" algn="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" name="object 119"/>
          <p:cNvSpPr txBox="1"/>
          <p:nvPr/>
        </p:nvSpPr>
        <p:spPr>
          <a:xfrm>
            <a:off x="674076" y="4754518"/>
            <a:ext cx="2444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15188" y="4697459"/>
            <a:ext cx="2444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97413" y="4502278"/>
            <a:ext cx="2451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38462" y="4681680"/>
            <a:ext cx="24511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379637" y="4849574"/>
            <a:ext cx="24511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159121" y="5106541"/>
            <a:ext cx="1682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862115" y="4841969"/>
            <a:ext cx="2444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72601" y="4146081"/>
            <a:ext cx="2129155" cy="3733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Total radiation и yield
1 885</a:t>
            </a:r>
            <a:r>
              <a:rPr sz="800" b="1" spc="-114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1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6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/>
            </a:r>
            <a:r>
              <a:rPr sz="650" spc="-45" dirty="0">
                <a:solidFill>
                  <a:srgbClr val="404040"/>
                </a:solidFill>
                <a:latin typeface="Arial"/>
                <a:cs typeface="Arial"/>
              </a:rPr>
              <a:t/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/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Total  radiation, J /  cm2 per day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9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Yield, kg /
кв.м</a:t>
            </a:r>
            <a:r>
              <a:rPr sz="800" spc="-1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553207" y="2510289"/>
            <a:ext cx="1054100" cy="198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575"/>
              </a:lnSpc>
              <a:spcBef>
                <a:spcPts val="125"/>
              </a:spcBef>
              <a:tabLst>
                <a:tab pos="793115" algn="l"/>
              </a:tabLst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3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769	</a:t>
            </a:r>
            <a:r>
              <a:rPr sz="975" b="1" spc="15" baseline="4273" dirty="0">
                <a:latin typeface="Arial"/>
                <a:cs typeface="Arial"/>
              </a:rPr>
              <a:t>1</a:t>
            </a:r>
            <a:r>
              <a:rPr sz="975" b="1" spc="-82" baseline="4273" dirty="0">
                <a:latin typeface="Arial"/>
                <a:cs typeface="Arial"/>
              </a:rPr>
              <a:t> </a:t>
            </a:r>
            <a:r>
              <a:rPr sz="975" b="1" spc="15" baseline="4273" dirty="0">
                <a:latin typeface="Arial"/>
                <a:cs typeface="Arial"/>
              </a:rPr>
              <a:t>459</a:t>
            </a:r>
            <a:endParaRPr sz="975" baseline="4273">
              <a:latin typeface="Arial"/>
              <a:cs typeface="Arial"/>
            </a:endParaRPr>
          </a:p>
          <a:p>
            <a:pPr marL="118745">
              <a:lnSpc>
                <a:spcPts val="755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2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DEP. 1.4</a:t>
            </a:r>
            <a:r>
              <a:rPr sz="2800" spc="-70" dirty="0"/>
              <a:t/>
            </a:r>
            <a:r>
              <a:rPr sz="2800" spc="-5" dirty="0"/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655531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DEP. 1.4</a:t>
            </a:r>
            <a:r>
              <a:rPr sz="1600" b="1" spc="-55" dirty="0">
                <a:latin typeface="Calibri"/>
                <a:cs typeface="Calibri"/>
              </a:rPr>
              <a:t/>
            </a:r>
            <a:r>
              <a:rPr sz="1600" b="1" spc="-5" dirty="0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1581"/>
          <a:ext cx="8748395" cy="100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612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Leaf lenght, mm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 of leaves per stem,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73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Average fruit weight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of flowers visited by bumblebees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85,5%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87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80,7%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47664"/>
            <a:ext cx="54165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dirty="0">
                <a:latin typeface="Arial"/>
                <a:cs typeface="Arial"/>
              </a:rPr>
              <a:t>Dep. 1.4</a:t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PESTS AND DISEASES</a:t>
            </a:r>
            <a:r>
              <a:rPr sz="2800" spc="-5" dirty="0"/>
              <a:t/>
            </a:r>
            <a:r>
              <a:rPr sz="2800" spc="-25" dirty="0"/>
              <a:t/>
            </a:r>
            <a:r>
              <a:rPr sz="2800" spc="-15" dirty="0"/>
              <a:t/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DEP. 1.4</a:t>
            </a:r>
            <a:r>
              <a:rPr sz="1600" b="1" spc="-55" dirty="0">
                <a:latin typeface="Calibri"/>
                <a:cs typeface="Calibri"/>
              </a:rPr>
              <a:t/>
            </a:r>
            <a:r>
              <a:rPr sz="1600" b="1" spc="-5" dirty="0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61"/>
          <a:ext cx="8824595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630">
                <a:tc gridSpan="2"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Powdery mildew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25" dirty="0">
                          <a:latin typeface="Arial"/>
                          <a:cs typeface="Arial"/>
                        </a:rPr>
                        <a:t>Whitefly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972"/>
            <a:ext cx="54229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1.4</a:t>
            </a:r>
            <a:r>
              <a:rPr sz="950" b="1" spc="15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DEP. 1.4</a:t>
            </a:r>
            <a:r>
              <a:rPr spc="-55" dirty="0"/>
              <a:t/>
            </a:r>
            <a:r>
              <a:rPr spc="-5" dirty="0"/>
              <a:t/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705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Fact Статус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8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Upper-workers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right and not timely pruned clusters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twisting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6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side-shoots longer than 5 cm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Missing heads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92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98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leaves and empty clusters cutting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Количecтво голов с неудаленными вторичными пасынками &gt;5 см ниже трубы роста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Heads with not correct amount of leaves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i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Accomplished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Calibri"/>
                <a:cs typeface="Calibri"/>
              </a:rPr>
              <a:t>КАЧЕСТВО УХОДНЫХ РАБОТ
Dep. 1.4</a:t>
            </a:r>
            <a:r>
              <a:rPr sz="2800" b="1" spc="-30" dirty="0">
                <a:latin typeface="Calibri"/>
                <a:cs typeface="Calibri"/>
              </a:rPr>
              <a:t/>
            </a:r>
            <a:r>
              <a:rPr sz="2800" b="1" spc="20" dirty="0">
                <a:latin typeface="Calibri"/>
                <a:cs typeface="Calibri"/>
              </a:rPr>
              <a:t/>
            </a:r>
            <a:r>
              <a:rPr sz="2800" b="1" spc="-50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90"/>
              </a:spcBef>
            </a:pPr>
            <a:r>
              <a:rPr sz="950" b="1" dirty="0">
                <a:latin typeface="Arial"/>
                <a:cs typeface="Arial"/>
              </a:rPr>
              <a:t/>
            </a:r>
            <a:r>
              <a:rPr sz="950" b="1" spc="65" dirty="0">
                <a:latin typeface="Arial"/>
                <a:cs typeface="Arial"/>
              </a:rPr>
              <a:t/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789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768" y="371741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768" y="353690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68" y="33564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768" y="31664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768" y="4078371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76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387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1005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768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381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043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7054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3672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0291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76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387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1005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768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381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043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7054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3672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0291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808" y="3356430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781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99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6018" y="3327989"/>
            <a:ext cx="66529" cy="66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269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8831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0544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2067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8685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077" y="3593936"/>
            <a:ext cx="3206115" cy="484505"/>
          </a:xfrm>
          <a:custGeom>
            <a:avLst/>
            <a:gdLst/>
            <a:ahLst/>
            <a:cxnLst/>
            <a:rect l="l" t="t" r="r" b="b"/>
            <a:pathLst>
              <a:path w="3206115" h="484504">
                <a:moveTo>
                  <a:pt x="0" y="484434"/>
                </a:moveTo>
                <a:lnTo>
                  <a:pt x="456618" y="484434"/>
                </a:lnTo>
                <a:lnTo>
                  <a:pt x="913299" y="484434"/>
                </a:lnTo>
                <a:lnTo>
                  <a:pt x="1369918" y="275463"/>
                </a:lnTo>
                <a:lnTo>
                  <a:pt x="1836049" y="0"/>
                </a:lnTo>
                <a:lnTo>
                  <a:pt x="2292667" y="351452"/>
                </a:lnTo>
                <a:lnTo>
                  <a:pt x="2749285" y="265964"/>
                </a:lnTo>
                <a:lnTo>
                  <a:pt x="3205904" y="161478"/>
                </a:lnTo>
              </a:path>
            </a:pathLst>
          </a:custGeom>
          <a:ln w="28497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781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9399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26018" y="4049866"/>
            <a:ext cx="66529" cy="6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82699" y="384089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8831" y="3565457"/>
            <a:ext cx="66465" cy="664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5449" y="391688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2067" y="3831395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8685" y="3726910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38469" y="3278189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4,0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1448"/>
            <a:ext cx="609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1448"/>
            <a:ext cx="609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1448"/>
            <a:ext cx="609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20216" y="3652160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1,1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78103" y="3371909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2,7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35863" y="3723083"/>
            <a:ext cx="26225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0,8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639811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1,2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2490" y="3639811"/>
            <a:ext cx="386587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52545" algn="l"/>
              </a:tabLst>
            </a:pPr>
            <a:r>
              <a:rPr sz="800" u="sng" spc="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2017" y="3534059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1,8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9154" y="4069850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7358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95244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53195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10954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68968" y="4069850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27108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84995" y="4069850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9678" y="2824782"/>
            <a:ext cx="14472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Upper-workers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11583" y="4610299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72474" y="4533641"/>
            <a:ext cx="2654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39434" y="4610299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494236" y="4533641"/>
            <a:ext cx="2546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275190" y="40783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75190" y="392639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75190" y="3622432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75190" y="331843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75190" y="31664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75190" y="347041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75190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50834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26478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02122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87279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62923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8567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14211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89855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75190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50834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26478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02122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87279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62923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38567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14211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89855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98743" y="3318435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79716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55360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31004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06648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91805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67449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43093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18737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13012" y="3422921"/>
            <a:ext cx="3339465" cy="47625"/>
          </a:xfrm>
          <a:custGeom>
            <a:avLst/>
            <a:gdLst/>
            <a:ahLst/>
            <a:cxnLst/>
            <a:rect l="l" t="t" r="r" b="b"/>
            <a:pathLst>
              <a:path w="3339465" h="47625">
                <a:moveTo>
                  <a:pt x="0" y="47493"/>
                </a:moveTo>
                <a:lnTo>
                  <a:pt x="475644" y="47493"/>
                </a:lnTo>
                <a:lnTo>
                  <a:pt x="951288" y="47493"/>
                </a:lnTo>
                <a:lnTo>
                  <a:pt x="1426932" y="47493"/>
                </a:lnTo>
                <a:lnTo>
                  <a:pt x="1912088" y="9498"/>
                </a:lnTo>
                <a:lnTo>
                  <a:pt x="2387733" y="18997"/>
                </a:lnTo>
                <a:lnTo>
                  <a:pt x="2863377" y="0"/>
                </a:lnTo>
                <a:lnTo>
                  <a:pt x="3339021" y="9498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79716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55360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31004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06648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91805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67449" y="3408664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43093" y="3389667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18737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947145" y="3243107"/>
            <a:ext cx="2616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5,0</a:t>
            </a:r>
            <a:r>
              <a:rPr sz="800" spc="20" dirty="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517055" y="3542291"/>
            <a:ext cx="14916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8950" algn="l"/>
                <a:tab pos="965835" algn="l"/>
                <a:tab pos="1443355" algn="l"/>
              </a:tabLst>
            </a:pP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-	-	-	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81963" y="3513478"/>
            <a:ext cx="17564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27050" algn="l"/>
                <a:tab pos="1004569" algn="l"/>
                <a:tab pos="1481455" algn="l"/>
              </a:tabLst>
            </a:pPr>
            <a:r>
              <a:rPr sz="1200" spc="7" baseline="6944" dirty="0">
                <a:solidFill>
                  <a:srgbClr val="404040"/>
                </a:solidFill>
                <a:latin typeface="Arial"/>
                <a:cs typeface="Arial"/>
              </a:rPr>
              <a:t>1,3%	</a:t>
            </a: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1,0%	</a:t>
            </a:r>
            <a:r>
              <a:rPr sz="1200" spc="7" baseline="10416" dirty="0">
                <a:solidFill>
                  <a:srgbClr val="404040"/>
                </a:solidFill>
                <a:latin typeface="Arial"/>
                <a:cs typeface="Arial"/>
              </a:rPr>
              <a:t>1,6%	</a:t>
            </a:r>
            <a:r>
              <a:rPr sz="1200" spc="7" baseline="3472" dirty="0">
                <a:solidFill>
                  <a:srgbClr val="404040"/>
                </a:solidFill>
                <a:latin typeface="Arial"/>
                <a:cs typeface="Arial"/>
              </a:rPr>
              <a:t>1,2%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50845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27757" y="4065101"/>
            <a:ext cx="140335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04923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58748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836041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312954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89866" y="4065101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274159" y="2820413"/>
            <a:ext cx="5187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5" dirty="0">
                <a:latin typeface="Arial"/>
                <a:cs typeface="Arial"/>
              </a:rPr>
              <a:t>Н</a:t>
            </a:r>
            <a:r>
              <a:rPr sz="900" b="1" spc="-35" dirty="0">
                <a:latin typeface="Arial"/>
                <a:cs typeface="Arial"/>
              </a:rPr>
              <a:t>и</a:t>
            </a:r>
            <a:r>
              <a:rPr sz="900" b="1" spc="-5" dirty="0">
                <a:latin typeface="Arial"/>
                <a:cs typeface="Arial"/>
              </a:rPr>
              <a:t>з</a:t>
            </a:r>
            <a:r>
              <a:rPr sz="900" b="1" spc="-30" dirty="0">
                <a:latin typeface="Arial"/>
                <a:cs typeface="Arial"/>
              </a:rPr>
              <a:t>о</a:t>
            </a:r>
            <a:r>
              <a:rPr sz="900" b="1" spc="-35" dirty="0">
                <a:latin typeface="Arial"/>
                <a:cs typeface="Arial"/>
              </a:rPr>
              <a:t>в</a:t>
            </a:r>
            <a:r>
              <a:rPr sz="900" b="1" spc="-25" dirty="0">
                <a:latin typeface="Arial"/>
                <a:cs typeface="Arial"/>
              </a:rPr>
              <a:t>ы</a:t>
            </a:r>
            <a:r>
              <a:rPr sz="900" b="1" spc="-5" dirty="0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645045" y="460080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5881836" y="4065101"/>
            <a:ext cx="294005" cy="6153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
8
Plan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272895" y="4600801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532517" y="4528892"/>
            <a:ext cx="2546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94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latin typeface="Calibri"/>
                <a:cs typeface="Calibri"/>
              </a:rPr>
              <a:t>ARTIFICIAL LIGHT</a:t>
            </a:r>
            <a:r>
              <a:rPr sz="2800" b="1" spc="-10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DEP. 1.4</a:t>
            </a:r>
            <a:r>
              <a:rPr spc="-55" dirty="0"/>
              <a:t/>
            </a:r>
            <a:r>
              <a:rPr spc="-5" dirty="0"/>
              <a:t/>
            </a:r>
          </a:p>
        </p:txBody>
      </p:sp>
      <p:sp>
        <p:nvSpPr>
          <p:cNvPr id="4" name="object 4"/>
          <p:cNvSpPr/>
          <p:nvPr/>
        </p:nvSpPr>
        <p:spPr>
          <a:xfrm>
            <a:off x="189345" y="2129101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01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345" y="4024102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345" y="605231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45" y="1253120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sz="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sz="8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Budget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 rlztn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672" y="1106980"/>
            <a:ext cx="23672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25" dirty="0">
                <a:latin typeface="Arial"/>
                <a:cs typeface="Arial"/>
              </a:rPr>
              <a:t>Потребление электроэнергии </a:t>
            </a:r>
            <a:r>
              <a:rPr sz="800" b="1" spc="-10" dirty="0">
                <a:latin typeface="Arial"/>
                <a:cs typeface="Arial"/>
              </a:rPr>
              <a:t>за </a:t>
            </a:r>
            <a:r>
              <a:rPr sz="800" b="1" spc="5" dirty="0">
                <a:latin typeface="Arial"/>
                <a:cs typeface="Arial"/>
              </a:rPr>
              <a:t>39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b="1" spc="35" dirty="0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831" y="1538820"/>
          <a:ext cx="195770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Часы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0" dirty="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6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тыс.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89428" y="1538820"/>
          <a:ext cx="421449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881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81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64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263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56294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81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83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81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64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414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444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722876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81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758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64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895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3363" y="2271919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69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Average demand  in radiation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7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19050">
                      <a:solidFill>
                        <a:srgbClr val="539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539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178242" y="31963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6665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088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3024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1447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9870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7806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6166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293" y="31963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8242" y="296826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6665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5088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3024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81447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9870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87806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6166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293" y="296826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81447" y="2730660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9870" y="273066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6166" y="2730660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293" y="273066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293" y="2502557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875"/>
                </a:lnTo>
                <a:lnTo>
                  <a:pt x="466168" y="82687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310"/>
                </a:lnTo>
                <a:lnTo>
                  <a:pt x="466231" y="684310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466168" y="0"/>
                </a:moveTo>
                <a:lnTo>
                  <a:pt x="0" y="0"/>
                </a:lnTo>
                <a:lnTo>
                  <a:pt x="0" y="883900"/>
                </a:lnTo>
                <a:lnTo>
                  <a:pt x="466168" y="88390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866"/>
                </a:lnTo>
                <a:lnTo>
                  <a:pt x="466168" y="807866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814"/>
                </a:lnTo>
                <a:lnTo>
                  <a:pt x="466168" y="69381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466168" y="0"/>
                </a:moveTo>
                <a:lnTo>
                  <a:pt x="0" y="0"/>
                </a:lnTo>
                <a:lnTo>
                  <a:pt x="0" y="589267"/>
                </a:lnTo>
                <a:lnTo>
                  <a:pt x="466168" y="58926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172"/>
                </a:lnTo>
                <a:lnTo>
                  <a:pt x="466168" y="380172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693"/>
                </a:lnTo>
                <a:lnTo>
                  <a:pt x="475681" y="427693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875"/>
                </a:lnTo>
                <a:lnTo>
                  <a:pt x="0" y="82687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310"/>
                </a:lnTo>
                <a:lnTo>
                  <a:pt x="0" y="68431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0" y="0"/>
                </a:moveTo>
                <a:lnTo>
                  <a:pt x="466168" y="0"/>
                </a:lnTo>
                <a:lnTo>
                  <a:pt x="466168" y="883900"/>
                </a:lnTo>
                <a:lnTo>
                  <a:pt x="0" y="883900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866"/>
                </a:lnTo>
                <a:lnTo>
                  <a:pt x="0" y="807866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814"/>
                </a:lnTo>
                <a:lnTo>
                  <a:pt x="0" y="693814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0" y="0"/>
                </a:moveTo>
                <a:lnTo>
                  <a:pt x="466168" y="0"/>
                </a:lnTo>
                <a:lnTo>
                  <a:pt x="466168" y="589267"/>
                </a:lnTo>
                <a:lnTo>
                  <a:pt x="0" y="589267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172"/>
                </a:lnTo>
                <a:lnTo>
                  <a:pt x="0" y="380172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693"/>
                </a:lnTo>
                <a:lnTo>
                  <a:pt x="0" y="427693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08920" y="283996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168" y="0"/>
                </a:lnTo>
              </a:path>
            </a:pathLst>
          </a:custGeom>
          <a:ln w="9504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466168" y="0"/>
                </a:moveTo>
                <a:lnTo>
                  <a:pt x="0" y="0"/>
                </a:lnTo>
                <a:lnTo>
                  <a:pt x="0" y="133060"/>
                </a:lnTo>
                <a:lnTo>
                  <a:pt x="466168" y="13306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475681" y="0"/>
                </a:moveTo>
                <a:lnTo>
                  <a:pt x="0" y="0"/>
                </a:lnTo>
                <a:lnTo>
                  <a:pt x="0" y="218599"/>
                </a:lnTo>
                <a:lnTo>
                  <a:pt x="475681" y="218599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04158" y="283996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5691" y="0"/>
                </a:lnTo>
              </a:path>
            </a:pathLst>
          </a:custGeom>
          <a:ln w="190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0" y="0"/>
                </a:moveTo>
                <a:lnTo>
                  <a:pt x="466168" y="0"/>
                </a:lnTo>
                <a:lnTo>
                  <a:pt x="466168" y="133060"/>
                </a:lnTo>
                <a:lnTo>
                  <a:pt x="0" y="133060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0" y="0"/>
                </a:moveTo>
                <a:lnTo>
                  <a:pt x="475681" y="0"/>
                </a:lnTo>
                <a:lnTo>
                  <a:pt x="475681" y="218599"/>
                </a:lnTo>
                <a:lnTo>
                  <a:pt x="0" y="21859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7293" y="3433979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729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88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0997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2574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2415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6215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779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693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1143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729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788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20997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72574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2415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66215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1779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693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1143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59728" y="2942262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57808" y="2915396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06848" y="2951513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04929" y="3063917"/>
            <a:ext cx="2825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21575" y="2673290"/>
            <a:ext cx="466725" cy="4927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69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11498" y="2546946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66856" y="2663216"/>
            <a:ext cx="466725" cy="497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81038" y="2764278"/>
            <a:ext cx="1397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60497" y="2920746"/>
            <a:ext cx="466725" cy="5137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296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02560" y="2787686"/>
            <a:ext cx="476250" cy="646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37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451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53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568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83608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32649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81689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30729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79769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28810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77850" y="3416274"/>
            <a:ext cx="139700" cy="3943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73684" y="2236789"/>
            <a:ext cx="20707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Total radiation, J / cm2 per day</a:t>
            </a:r>
            <a:r>
              <a:rPr sz="800" b="1" spc="-10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4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8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6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644410" y="26546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710357" y="2602071"/>
            <a:ext cx="7099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Natural
radiation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44410" y="317736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710357" y="3124428"/>
            <a:ext cx="1193149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90" dirty="0">
                <a:solidFill>
                  <a:srgbClr val="585858"/>
                </a:solidFill>
                <a:latin typeface="Arial"/>
                <a:cs typeface="Arial"/>
              </a:rPr>
              <a:t>Artificial  radiation</a:t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3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4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5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65769" y="2453170"/>
            <a:ext cx="2857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65" dirty="0">
                <a:latin typeface="Arial"/>
                <a:cs typeface="Arial"/>
              </a:rPr>
              <a:t> </a:t>
            </a:r>
            <a:r>
              <a:rPr sz="650" b="1" spc="-105" dirty="0">
                <a:latin typeface="Arial"/>
                <a:cs typeface="Arial"/>
              </a:rPr>
              <a:t>8</a:t>
            </a:r>
            <a:r>
              <a:rPr sz="1200" spc="-15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50" b="1" spc="-105" dirty="0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833867" y="2482000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76818" y="2472496"/>
            <a:ext cx="23495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38544" y="2386260"/>
            <a:ext cx="23622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8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100649" y="2386260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838907" y="2357747"/>
            <a:ext cx="23495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90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31943" y="5125797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1943" y="4764583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1943" y="440341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2975" y="4555488"/>
            <a:ext cx="5175885" cy="570865"/>
          </a:xfrm>
          <a:custGeom>
            <a:avLst/>
            <a:gdLst/>
            <a:ahLst/>
            <a:cxnLst/>
            <a:rect l="l" t="t" r="r" b="b"/>
            <a:pathLst>
              <a:path w="5175885" h="570864">
                <a:moveTo>
                  <a:pt x="0" y="85538"/>
                </a:moveTo>
                <a:lnTo>
                  <a:pt x="732613" y="313692"/>
                </a:lnTo>
                <a:lnTo>
                  <a:pt x="1474676" y="0"/>
                </a:lnTo>
                <a:lnTo>
                  <a:pt x="2216740" y="114051"/>
                </a:lnTo>
                <a:lnTo>
                  <a:pt x="2958804" y="294684"/>
                </a:lnTo>
                <a:lnTo>
                  <a:pt x="3700867" y="437249"/>
                </a:lnTo>
                <a:lnTo>
                  <a:pt x="4433417" y="570309"/>
                </a:lnTo>
                <a:lnTo>
                  <a:pt x="5175481" y="370718"/>
                </a:lnTo>
              </a:path>
            </a:pathLst>
          </a:custGeom>
          <a:ln w="28513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9674" y="4612570"/>
            <a:ext cx="66600" cy="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02288" y="4840661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44351" y="4527031"/>
            <a:ext cx="66473" cy="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86415" y="4641083"/>
            <a:ext cx="66473" cy="6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28479" y="4821652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70542" y="496421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03092" y="5097277"/>
            <a:ext cx="66473" cy="66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45156" y="489768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427181" y="5482204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902"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61">
                <a:tc>
                  <a:txBody>
                    <a:bodyPr/>
                    <a:lstStyle/>
                    <a:p>
                      <a:pPr marL="33845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sz="8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object 120"/>
          <p:cNvSpPr txBox="1"/>
          <p:nvPr/>
        </p:nvSpPr>
        <p:spPr>
          <a:xfrm>
            <a:off x="678648" y="4725005"/>
            <a:ext cx="2444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419760" y="4948989"/>
            <a:ext cx="2444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160809" y="4642266"/>
            <a:ext cx="24574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901985" y="4473407"/>
            <a:ext cx="2451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643033" y="4652088"/>
            <a:ext cx="2451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84209" y="4797237"/>
            <a:ext cx="24511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25639" y="4926813"/>
            <a:ext cx="2444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866687" y="4731024"/>
            <a:ext cx="2444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5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404040"/>
                </a:solidFill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77173" y="4182574"/>
            <a:ext cx="3018256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>Total radiation и yield</a:t>
            </a:r>
            <a:r>
              <a:rPr sz="800" b="1" spc="-1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1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-7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653924" y="457449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0"/>
                </a:lnTo>
                <a:lnTo>
                  <a:pt x="5565" y="5560"/>
                </a:lnTo>
                <a:lnTo>
                  <a:pt x="1492" y="11601"/>
                </a:lnTo>
                <a:lnTo>
                  <a:pt x="0" y="19008"/>
                </a:lnTo>
                <a:lnTo>
                  <a:pt x="1492" y="26416"/>
                </a:lnTo>
                <a:lnTo>
                  <a:pt x="5565" y="32457"/>
                </a:lnTo>
                <a:lnTo>
                  <a:pt x="11612" y="36526"/>
                </a:lnTo>
                <a:lnTo>
                  <a:pt x="19027" y="38017"/>
                </a:lnTo>
                <a:lnTo>
                  <a:pt x="26441" y="36526"/>
                </a:lnTo>
                <a:lnTo>
                  <a:pt x="32489" y="32457"/>
                </a:lnTo>
                <a:lnTo>
                  <a:pt x="36562" y="26416"/>
                </a:lnTo>
                <a:lnTo>
                  <a:pt x="38054" y="19008"/>
                </a:lnTo>
                <a:lnTo>
                  <a:pt x="36562" y="11601"/>
                </a:lnTo>
                <a:lnTo>
                  <a:pt x="32489" y="5560"/>
                </a:lnTo>
                <a:lnTo>
                  <a:pt x="26441" y="1490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6"/>
                </a:lnTo>
                <a:lnTo>
                  <a:pt x="32489" y="32457"/>
                </a:lnTo>
                <a:lnTo>
                  <a:pt x="26441" y="36526"/>
                </a:lnTo>
                <a:lnTo>
                  <a:pt x="19027" y="38017"/>
                </a:lnTo>
                <a:lnTo>
                  <a:pt x="11612" y="36526"/>
                </a:lnTo>
                <a:lnTo>
                  <a:pt x="5565" y="32457"/>
                </a:lnTo>
                <a:lnTo>
                  <a:pt x="1492" y="26416"/>
                </a:lnTo>
                <a:lnTo>
                  <a:pt x="0" y="19008"/>
                </a:lnTo>
                <a:lnTo>
                  <a:pt x="1492" y="11601"/>
                </a:lnTo>
                <a:lnTo>
                  <a:pt x="5565" y="5560"/>
                </a:lnTo>
                <a:lnTo>
                  <a:pt x="11612" y="1490"/>
                </a:lnTo>
                <a:lnTo>
                  <a:pt x="19027" y="0"/>
                </a:lnTo>
                <a:lnTo>
                  <a:pt x="26441" y="1490"/>
                </a:lnTo>
                <a:lnTo>
                  <a:pt x="32489" y="5560"/>
                </a:lnTo>
                <a:lnTo>
                  <a:pt x="36562" y="1160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6918007" y="4497231"/>
            <a:ext cx="742950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>Total  radiation, J /  cm2 per day</a:t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1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8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653924" y="511629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69"/>
                </a:lnTo>
                <a:lnTo>
                  <a:pt x="1492" y="11611"/>
                </a:lnTo>
                <a:lnTo>
                  <a:pt x="0" y="19008"/>
                </a:lnTo>
                <a:lnTo>
                  <a:pt x="1492" y="26410"/>
                </a:lnTo>
                <a:lnTo>
                  <a:pt x="5565" y="32452"/>
                </a:lnTo>
                <a:lnTo>
                  <a:pt x="11612" y="36524"/>
                </a:lnTo>
                <a:lnTo>
                  <a:pt x="19027" y="38017"/>
                </a:lnTo>
                <a:lnTo>
                  <a:pt x="26441" y="36524"/>
                </a:lnTo>
                <a:lnTo>
                  <a:pt x="32489" y="32452"/>
                </a:lnTo>
                <a:lnTo>
                  <a:pt x="36562" y="26410"/>
                </a:lnTo>
                <a:lnTo>
                  <a:pt x="38054" y="19008"/>
                </a:lnTo>
                <a:lnTo>
                  <a:pt x="36562" y="11611"/>
                </a:lnTo>
                <a:lnTo>
                  <a:pt x="32489" y="5569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0"/>
                </a:lnTo>
                <a:lnTo>
                  <a:pt x="32489" y="32452"/>
                </a:lnTo>
                <a:lnTo>
                  <a:pt x="26441" y="36524"/>
                </a:lnTo>
                <a:lnTo>
                  <a:pt x="19027" y="38017"/>
                </a:lnTo>
                <a:lnTo>
                  <a:pt x="11612" y="36524"/>
                </a:lnTo>
                <a:lnTo>
                  <a:pt x="5565" y="32452"/>
                </a:lnTo>
                <a:lnTo>
                  <a:pt x="1492" y="26410"/>
                </a:lnTo>
                <a:lnTo>
                  <a:pt x="0" y="19008"/>
                </a:lnTo>
                <a:lnTo>
                  <a:pt x="1492" y="11611"/>
                </a:lnTo>
                <a:lnTo>
                  <a:pt x="5565" y="5569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69"/>
                </a:lnTo>
                <a:lnTo>
                  <a:pt x="36562" y="1161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918007" y="5040865"/>
            <a:ext cx="857250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>Yield, kg /  кв.м</a:t>
            </a:r>
            <a:r>
              <a:rPr sz="800" spc="-114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-10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80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595879" y="2472496"/>
            <a:ext cx="968375" cy="2076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45490" algn="l"/>
              </a:tabLst>
            </a:pPr>
            <a:r>
              <a:rPr sz="650" b="1" spc="10" dirty="0">
                <a:latin typeface="Arial"/>
                <a:cs typeface="Arial"/>
              </a:rPr>
              <a:t>1</a:t>
            </a:r>
            <a:r>
              <a:rPr sz="650" b="1" spc="-3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769	1</a:t>
            </a:r>
            <a:r>
              <a:rPr sz="650" b="1" spc="-8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80645">
              <a:lnSpc>
                <a:spcPts val="790"/>
              </a:lnSpc>
            </a:pP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2797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ПРОГНОЗ</a:t>
            </a:r>
            <a:r>
              <a:rPr sz="2800" spc="-50" dirty="0"/>
              <a:t> </a:t>
            </a:r>
            <a:r>
              <a:rPr sz="2800" spc="-10" dirty="0"/>
              <a:t>СБОРОВ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2797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ПРОГНОЗ</a:t>
            </a:r>
            <a:r>
              <a:rPr sz="2800" spc="-50" dirty="0"/>
              <a:t> </a:t>
            </a:r>
            <a:r>
              <a:rPr sz="2800" spc="-10" dirty="0"/>
              <a:t>СБОРОВ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44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1.1 (Merlice)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Tomatoes on the vine standard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non-standard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1.1 (Amoroso)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Amoroso на ветке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Amoroso штучка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1.1 (Томаjино)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Томаjино на ветке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Томаjино штучка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1.1 (Томаjино 2)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Томаjино 2 на ветке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6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Томаjино 2 штучка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1.2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Tomatoes on the vine standard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non-standard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1.4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Tomatoes on the vine standard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non-standard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1.5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TY-12, Non-standard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5999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3"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Forecast  Forecast
23.08.2019   30.08.2019</a:t>
                      </a:r>
                      <a:r>
                        <a:rPr sz="8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650" b="1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180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70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66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63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54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83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700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99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790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9444" y="1252975"/>
          <a:ext cx="5480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73"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Fact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640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214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172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989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51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675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285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390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803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466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3">
                <a:tc gridSpan="2"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13995" algn="l"/>
                          <a:tab pos="1042669" algn="l"/>
                        </a:tabLst>
                      </a:pPr>
                      <a:r>
                        <a:rPr sz="800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Отклонение	
Fact/Пр1н   Fact/Пр2н</a:t>
                      </a:r>
                      <a:r>
                        <a:rPr sz="800" b="1" u="sng" spc="2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6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65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r>
                        <a:rPr sz="6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976%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64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64%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63%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42%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41%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33%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22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86%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-15" dirty="0">
                          <a:latin typeface="Arial"/>
                          <a:cs typeface="Arial"/>
                        </a:rPr>
                        <a:t>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i="1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800" b="1" i="1" spc="-14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2739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1.1 (Merlice)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Tomatoes on the vine standard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non-standard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1.1 (Amoroso)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Amoroso на ветке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Томат Amoroso штучка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1.1 (Томаjино)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Томаjино на ветке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Томаjино штучка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1.1 (Томаjино 2)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Томаjино 2 на ветке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6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Томаjино 2 штучка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1.2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Tomatoes on the vine standard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non-standard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1.4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Tomatoes on the vine standard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Loose tomato non-standard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Dep. 1.5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5" dirty="0">
                          <a:latin typeface="Arial"/>
                          <a:cs typeface="Arial"/>
                        </a:rPr>
                        <a:t>Томаты TY-12, Non-standard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7948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3">
                <a:tc gridSpan="2"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015" algn="l"/>
                          <a:tab pos="1018540" algn="l"/>
                        </a:tabLst>
                      </a:pPr>
                      <a:r>
                        <a:rPr sz="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sz="800" b="1" u="sng" spc="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30.08.2019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R="16510" algn="r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2765" algn="l"/>
                        </a:tabLst>
                      </a:pP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68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105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56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119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156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51330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3">
                <a:tc gridSpan="2"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650" algn="l"/>
                          <a:tab pos="1018540" algn="l"/>
                        </a:tabLst>
                      </a:pPr>
                      <a:r>
                        <a:rPr sz="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sz="800" b="1" u="sng" spc="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06.09.2019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R="16510" algn="r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3400" algn="l"/>
                        </a:tabLst>
                      </a:pP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sz="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00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75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002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105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56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18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116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450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156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1290" y="1068892"/>
            <a:ext cx="4767478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latin typeface="Arial"/>
                <a:cs typeface="Arial"/>
              </a:rPr>
              <a:t>Точность forecastирования сборов за 36 неделю</a:t>
            </a:r>
            <a:r>
              <a:rPr sz="950" b="1" spc="20" dirty="0">
                <a:latin typeface="Arial"/>
                <a:cs typeface="Arial"/>
              </a:rPr>
              <a:t/>
            </a:r>
            <a:r>
              <a:rPr sz="950" b="1" spc="10" dirty="0">
                <a:latin typeface="Arial"/>
                <a:cs typeface="Arial"/>
              </a:rPr>
              <a:t/>
            </a:r>
            <a:r>
              <a:rPr sz="950" b="1" spc="30" dirty="0">
                <a:latin typeface="Arial"/>
                <a:cs typeface="Arial"/>
              </a:rPr>
              <a:t/>
            </a:r>
            <a:r>
              <a:rPr sz="950" b="1" dirty="0">
                <a:latin typeface="Arial"/>
                <a:cs typeface="Arial"/>
              </a:rPr>
              <a:t/>
            </a:r>
            <a:r>
              <a:rPr sz="950" b="1" spc="145" dirty="0">
                <a:latin typeface="Arial"/>
                <a:cs typeface="Arial"/>
              </a:rPr>
              <a:t/>
            </a:r>
            <a:r>
              <a:rPr sz="950" b="1" spc="25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176" y="1068892"/>
            <a:ext cx="3334791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5" dirty="0">
                <a:latin typeface="Arial"/>
                <a:cs typeface="Arial"/>
              </a:rPr>
              <a:t>Forecast сборов на 37 и 38 недели</a:t>
            </a:r>
            <a:r>
              <a:rPr sz="950" b="1" spc="10" dirty="0">
                <a:latin typeface="Arial"/>
                <a:cs typeface="Arial"/>
              </a:rPr>
              <a:t/>
            </a:r>
            <a:r>
              <a:rPr sz="950" b="1" spc="15" dirty="0">
                <a:latin typeface="Arial"/>
                <a:cs typeface="Arial"/>
              </a:rPr>
              <a:t/>
            </a:r>
            <a:r>
              <a:rPr sz="950" b="1" dirty="0">
                <a:latin typeface="Arial"/>
                <a:cs typeface="Arial"/>
              </a:rPr>
              <a:t/>
            </a:r>
            <a:r>
              <a:rPr sz="950" b="1" spc="15" dirty="0">
                <a:latin typeface="Arial"/>
                <a:cs typeface="Arial"/>
              </a:rPr>
              <a:t/>
            </a:r>
            <a:r>
              <a:rPr sz="950" b="1" dirty="0">
                <a:latin typeface="Arial"/>
                <a:cs typeface="Arial"/>
              </a:rPr>
              <a:t/>
            </a:r>
            <a:r>
              <a:rPr sz="950" b="1" spc="185" dirty="0">
                <a:latin typeface="Arial"/>
                <a:cs typeface="Arial"/>
              </a:rPr>
              <a:t/>
            </a:r>
            <a:r>
              <a:rPr sz="950" b="1" spc="25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4038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ACTIVE PERSONNEL</a:t>
            </a:r>
            <a:r>
              <a:rPr sz="2800" spc="-30" dirty="0"/>
              <a:t/>
            </a:r>
            <a:r>
              <a:rPr sz="2800" spc="-5" dirty="0"/>
              <a:t/>
            </a:r>
            <a:endParaRPr sz="280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budgeted personnel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9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number of personnel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9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5" dirty="0">
                          <a:latin typeface="Arial"/>
                          <a:cs typeface="Arial"/>
                        </a:rPr>
                        <a:t>Absent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 in other department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Calculated personnel</a:t>
                      </a:r>
                      <a:r>
                        <a:rPr sz="750" b="1" spc="-4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actual personnel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Applied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 из другого блока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Сторонний personnel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821" y="922724"/>
            <a:ext cx="60134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20" dirty="0">
                <a:latin typeface="Arial"/>
                <a:cs typeface="Arial"/>
              </a:rPr>
              <a:t>Неделя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b="1" spc="5" dirty="0">
                <a:latin typeface="Arial"/>
                <a:cs typeface="Arial"/>
              </a:rPr>
              <a:t>39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95" y="1089711"/>
            <a:ext cx="4303395" cy="1377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2047875">
              <a:lnSpc>
                <a:spcPct val="100000"/>
              </a:lnSpc>
              <a:spcBef>
                <a:spcPts val="60"/>
              </a:spcBef>
              <a:tabLst>
                <a:tab pos="2580005" algn="l"/>
                <a:tab pos="3110865" algn="l"/>
                <a:tab pos="3642360" algn="l"/>
                <a:tab pos="4173854" algn="l"/>
              </a:tabLst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8386" y="1089711"/>
            <a:ext cx="4311650" cy="1377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2056764">
              <a:lnSpc>
                <a:spcPct val="100000"/>
              </a:lnSpc>
              <a:spcBef>
                <a:spcPts val="60"/>
              </a:spcBef>
              <a:tabLst>
                <a:tab pos="2588260" algn="l"/>
                <a:tab pos="3119755" algn="l"/>
                <a:tab pos="3651250" algn="l"/>
                <a:tab pos="4182745" algn="l"/>
              </a:tabLst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821" y="1342676"/>
            <a:ext cx="42037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Dep. 1.1</a:t>
            </a:r>
            <a:r>
              <a:rPr sz="750" b="1" spc="-30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1375" y="1342676"/>
            <a:ext cx="42037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Dep. 1.4</a:t>
            </a:r>
            <a:r>
              <a:rPr sz="750" b="1" spc="-30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821" y="3014153"/>
            <a:ext cx="1066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Reasons of leaving</a:t>
            </a:r>
            <a:r>
              <a:rPr sz="750" b="1" spc="-60" dirty="0">
                <a:latin typeface="Arial"/>
                <a:cs typeface="Arial"/>
              </a:rPr>
              <a:t/>
            </a:r>
            <a:r>
              <a:rPr sz="750" b="1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375" y="3014153"/>
            <a:ext cx="1066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Reasons of leaving</a:t>
            </a:r>
            <a:r>
              <a:rPr sz="750" b="1" spc="-60" dirty="0">
                <a:latin typeface="Arial"/>
                <a:cs typeface="Arial"/>
              </a:rPr>
              <a:t/>
            </a:r>
            <a:r>
              <a:rPr sz="750" b="1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831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5" dirty="0">
                          <a:latin typeface="Arial"/>
                          <a:cs typeface="Arial"/>
                        </a:rPr>
                        <a:t>Work stress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Better proposal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Health nonconformity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35" dirty="0">
                          <a:latin typeface="Arial"/>
                          <a:cs typeface="Arial"/>
                        </a:rPr>
                        <a:t>Managerial decision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Family reasons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9831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budgeted personnel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9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number of personnel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9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5" dirty="0">
                          <a:latin typeface="Arial"/>
                          <a:cs typeface="Arial"/>
                        </a:rPr>
                        <a:t>Absent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 in other department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9831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Calculated personnel</a:t>
                      </a:r>
                      <a:r>
                        <a:rPr sz="750" b="1" spc="-4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actual personnel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Applied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 из другого блока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Сторонний personnel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92821" y="3914310"/>
            <a:ext cx="42037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Dep. 1.2</a:t>
            </a:r>
            <a:r>
              <a:rPr sz="750" b="1" spc="-30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1375" y="3914310"/>
            <a:ext cx="42037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Dep. 1.5</a:t>
            </a:r>
            <a:r>
              <a:rPr sz="750" b="1" spc="-30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821" y="5585844"/>
            <a:ext cx="1066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Reasons of leaving</a:t>
            </a:r>
            <a:r>
              <a:rPr sz="750" b="1" spc="-60" dirty="0">
                <a:latin typeface="Arial"/>
                <a:cs typeface="Arial"/>
              </a:rPr>
              <a:t/>
            </a:r>
            <a:r>
              <a:rPr sz="750" b="1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1375" y="5585844"/>
            <a:ext cx="1066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Reasons of leaving</a:t>
            </a:r>
            <a:r>
              <a:rPr sz="750" b="1" spc="-60" dirty="0">
                <a:latin typeface="Arial"/>
                <a:cs typeface="Arial"/>
              </a:rPr>
              <a:t/>
            </a:r>
            <a:r>
              <a:rPr sz="750" b="1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5" dirty="0">
                          <a:latin typeface="Arial"/>
                          <a:cs typeface="Arial"/>
                        </a:rPr>
                        <a:t>Work stress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Better proposal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Health nonconformity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35" dirty="0">
                          <a:latin typeface="Arial"/>
                          <a:cs typeface="Arial"/>
                        </a:rPr>
                        <a:t>Managerial decision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Family reasons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628329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budgeted personnel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9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number of personnel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9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5" dirty="0">
                          <a:latin typeface="Arial"/>
                          <a:cs typeface="Arial"/>
                        </a:rPr>
                        <a:t>Absent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 in other department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628329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Calculated personnel</a:t>
                      </a:r>
                      <a:r>
                        <a:rPr sz="750" b="1" spc="-4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actual personnel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Applied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 из другого блока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Сторонний personnel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28329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5" dirty="0">
                          <a:latin typeface="Arial"/>
                          <a:cs typeface="Arial"/>
                        </a:rPr>
                        <a:t>Work stress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Better proposal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Health nonconformity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35" dirty="0">
                          <a:latin typeface="Arial"/>
                          <a:cs typeface="Arial"/>
                        </a:rPr>
                        <a:t>Managerial decision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Family reasons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628329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budgeted personnel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9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5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number of personnel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9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5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5" dirty="0">
                          <a:latin typeface="Arial"/>
                          <a:cs typeface="Arial"/>
                        </a:rPr>
                        <a:t>Absent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(8)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 in other department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28329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Calculated personnel</a:t>
                      </a:r>
                      <a:r>
                        <a:rPr sz="750" b="1" spc="-4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Active actual personnel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Applied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Working из другого блока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Сторонний personnel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628329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5" dirty="0">
                          <a:latin typeface="Arial"/>
                          <a:cs typeface="Arial"/>
                        </a:rPr>
                        <a:t>Work stress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Better proposal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Health nonconformity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35" dirty="0">
                          <a:latin typeface="Arial"/>
                          <a:cs typeface="Arial"/>
                        </a:rPr>
                        <a:t>Managerial decision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Family reasons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359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DEP. 1.1 ROBOGINO</a:t>
            </a:r>
            <a:r>
              <a:rPr sz="2800" spc="-25" dirty="0"/>
              <a:t/>
            </a:r>
            <a:r>
              <a:rPr sz="2800" spc="-15" dirty="0"/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YIELD AND QUALITY</a:t>
            </a:r>
            <a:r>
              <a:rPr sz="2800" b="1" spc="-5" dirty="0">
                <a:latin typeface="Calibri"/>
                <a:cs typeface="Calibri"/>
              </a:rPr>
              <a:t/>
            </a:r>
            <a:r>
              <a:rPr sz="2800" b="1" spc="-45" dirty="0">
                <a:latin typeface="Calibri"/>
                <a:cs typeface="Calibri"/>
              </a:rPr>
              <a:t/>
            </a:r>
            <a:r>
              <a:rPr sz="2800" b="1" spc="-35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0401" y="193675"/>
            <a:ext cx="1072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DEP. 1.1  ROBOGINO</a:t>
            </a:r>
            <a:r>
              <a:rPr sz="1400" spc="-110" dirty="0"/>
              <a:t/>
            </a:r>
            <a:r>
              <a:rPr sz="1400" spc="-5" dirty="0"/>
              <a:t/>
            </a:r>
            <a:r>
              <a:rPr sz="1400" spc="-40" dirty="0"/>
              <a:t/>
            </a:r>
            <a:r>
              <a:rPr sz="1400" dirty="0"/>
              <a:t/>
            </a:r>
            <a:r>
              <a:rPr sz="1400" spc="-10" dirty="0"/>
              <a:t/>
            </a:r>
            <a:r>
              <a:rPr sz="1400" dirty="0"/>
              <a:t/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28" y="3190737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5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7547" y="3190737"/>
            <a:ext cx="1628775" cy="137795"/>
          </a:xfrm>
          <a:custGeom>
            <a:avLst/>
            <a:gdLst/>
            <a:ahLst/>
            <a:cxnLst/>
            <a:rect l="l" t="t" r="r" b="b"/>
            <a:pathLst>
              <a:path w="1628775" h="137795">
                <a:moveTo>
                  <a:pt x="1628556" y="0"/>
                </a:moveTo>
                <a:lnTo>
                  <a:pt x="0" y="0"/>
                </a:lnTo>
                <a:lnTo>
                  <a:pt x="0" y="137236"/>
                </a:lnTo>
                <a:lnTo>
                  <a:pt x="1628556" y="137236"/>
                </a:lnTo>
                <a:lnTo>
                  <a:pt x="162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Arial"/>
                <a:cs typeface="Arial"/>
              </a:rPr>
              <a:t>Yield for 39 неделю</a:t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130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kg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256" y="3049417"/>
            <a:ext cx="2817556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Quality of production for 39 неделю</a:t>
            </a:r>
            <a:r>
              <a:rPr sz="750" b="1" spc="5" dirty="0">
                <a:latin typeface="Arial"/>
                <a:cs typeface="Arial"/>
              </a:rPr>
              <a:t/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40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0506" y="3186596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7632" y="3186596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7743" y="3186596"/>
            <a:ext cx="23558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750" b="1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256" y="4815518"/>
            <a:ext cx="389763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Reasons of non-standard catetegory for 39 неделю</a:t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55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07263" y="1939344"/>
          <a:ext cx="1620519" cy="3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 week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Since the begining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Crop total forecast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7263" y="2453482"/>
          <a:ext cx="1620519" cy="39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 week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Since the begining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Crop total forecast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07263" y="3448091"/>
          <a:ext cx="1624965" cy="514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 gridSpan="2"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Loose tomato</a:t>
                      </a:r>
                      <a:r>
                        <a:rPr sz="750" b="1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2nd category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Non-standard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3" y="4090906"/>
          <a:ext cx="1624965" cy="522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236">
                <a:tc gridSpan="2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Tomatoes on the vine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2nd category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Non-standard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09672" y="940497"/>
          <a:ext cx="8695054" cy="55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Seeding date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30" dirty="0">
                          <a:latin typeface="Arial"/>
                          <a:cs typeface="Arial"/>
                        </a:rPr>
                        <a:t>Week of production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Transplanting date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Weeks of production per crop-life time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Start of production date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6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887547" y="1939344"/>
          <a:ext cx="2160904" cy="3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28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887547" y="2453482"/>
          <a:ext cx="2160904" cy="39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54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359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87547" y="3448091"/>
          <a:ext cx="1620520" cy="514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887547" y="4090906"/>
          <a:ext cx="1620520" cy="522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513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5" dirty="0">
                          <a:latin typeface="Arial"/>
                          <a:cs typeface="Arial"/>
                        </a:rPr>
                        <a:t>(16%)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5" dirty="0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7264" y="5205405"/>
          <a:ext cx="4380865" cy="1174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Tomatoes on the vine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Diameter of fruit &lt;18mm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Diameter of fruit &gt;30mm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5" dirty="0">
                          <a:latin typeface="Arial"/>
                          <a:cs typeface="Arial"/>
                        </a:rPr>
                        <a:t>81%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Amount of fruits per cluster &lt;6 pcs.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Mechanical damage (abrasion, pushes)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Mechanical damage (cracks, perforations)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96951" y="3593887"/>
            <a:ext cx="2098675" cy="633730"/>
          </a:xfrm>
          <a:custGeom>
            <a:avLst/>
            <a:gdLst/>
            <a:ahLst/>
            <a:cxnLst/>
            <a:rect l="l" t="t" r="r" b="b"/>
            <a:pathLst>
              <a:path w="2098675" h="633729">
                <a:moveTo>
                  <a:pt x="0" y="633399"/>
                </a:moveTo>
                <a:lnTo>
                  <a:pt x="299744" y="633399"/>
                </a:lnTo>
                <a:lnTo>
                  <a:pt x="599489" y="633399"/>
                </a:lnTo>
                <a:lnTo>
                  <a:pt x="899234" y="633399"/>
                </a:lnTo>
                <a:lnTo>
                  <a:pt x="1198979" y="0"/>
                </a:lnTo>
                <a:lnTo>
                  <a:pt x="1498723" y="77035"/>
                </a:lnTo>
                <a:lnTo>
                  <a:pt x="1798468" y="325259"/>
                </a:lnTo>
                <a:lnTo>
                  <a:pt x="2098213" y="410854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847074" y="4064658"/>
          <a:ext cx="2397755" cy="453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spc="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710"/>
                        </a:lnSpc>
                      </a:pPr>
                      <a:r>
                        <a:rPr sz="6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838661" y="3416560"/>
            <a:ext cx="2423795" cy="527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algn="ctr">
              <a:lnSpc>
                <a:spcPts val="64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marL="910590" algn="ctr">
              <a:lnSpc>
                <a:spcPts val="640"/>
              </a:lnSpc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1911350">
              <a:lnSpc>
                <a:spcPts val="705"/>
              </a:lnSpc>
              <a:spcBef>
                <a:spcPts val="450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05"/>
              </a:lnSpc>
              <a:tabLst>
                <a:tab pos="221107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0%</a:t>
            </a:r>
            <a:r>
              <a:rPr sz="600" u="sng" spc="2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of loose tomato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45311" y="236132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45311" y="1873436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33722" y="2215814"/>
            <a:ext cx="3434715" cy="385445"/>
          </a:xfrm>
          <a:custGeom>
            <a:avLst/>
            <a:gdLst/>
            <a:ahLst/>
            <a:cxnLst/>
            <a:rect l="l" t="t" r="r" b="b"/>
            <a:pathLst>
              <a:path w="3434715" h="385444">
                <a:moveTo>
                  <a:pt x="0" y="385175"/>
                </a:moveTo>
                <a:lnTo>
                  <a:pt x="385386" y="385175"/>
                </a:lnTo>
                <a:lnTo>
                  <a:pt x="770772" y="385175"/>
                </a:lnTo>
                <a:lnTo>
                  <a:pt x="1147594" y="385175"/>
                </a:lnTo>
                <a:lnTo>
                  <a:pt x="1532980" y="42797"/>
                </a:lnTo>
                <a:lnTo>
                  <a:pt x="1909802" y="42797"/>
                </a:lnTo>
                <a:lnTo>
                  <a:pt x="2295188" y="42797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05732" y="2095982"/>
            <a:ext cx="762635" cy="334010"/>
          </a:xfrm>
          <a:custGeom>
            <a:avLst/>
            <a:gdLst/>
            <a:ahLst/>
            <a:cxnLst/>
            <a:rect l="l" t="t" r="r" b="b"/>
            <a:pathLst>
              <a:path w="762634" h="334010">
                <a:moveTo>
                  <a:pt x="0" y="0"/>
                </a:moveTo>
                <a:lnTo>
                  <a:pt x="385386" y="333818"/>
                </a:lnTo>
                <a:lnTo>
                  <a:pt x="762208" y="171189"/>
                </a:lnTo>
              </a:path>
            </a:pathLst>
          </a:custGeom>
          <a:ln w="2568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33722" y="2087423"/>
            <a:ext cx="2672080" cy="513715"/>
          </a:xfrm>
          <a:custGeom>
            <a:avLst/>
            <a:gdLst/>
            <a:ahLst/>
            <a:cxnLst/>
            <a:rect l="l" t="t" r="r" b="b"/>
            <a:pathLst>
              <a:path w="2672079" h="513714">
                <a:moveTo>
                  <a:pt x="0" y="513567"/>
                </a:moveTo>
                <a:lnTo>
                  <a:pt x="385386" y="513567"/>
                </a:lnTo>
                <a:lnTo>
                  <a:pt x="770772" y="513567"/>
                </a:lnTo>
                <a:lnTo>
                  <a:pt x="1147594" y="427972"/>
                </a:lnTo>
                <a:lnTo>
                  <a:pt x="1532980" y="68475"/>
                </a:lnTo>
                <a:lnTo>
                  <a:pt x="1909802" y="0"/>
                </a:lnTo>
                <a:lnTo>
                  <a:pt x="2295188" y="42797"/>
                </a:lnTo>
                <a:lnTo>
                  <a:pt x="2672010" y="855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5916548" y="2331221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298281" y="2331221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680127" y="2331221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061859" y="2282774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32611" y="2030270"/>
            <a:ext cx="38455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23260" algn="l"/>
                <a:tab pos="3605529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r>
              <a:rPr sz="600" u="sng" spc="1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0,8	0,8</a:t>
            </a:r>
            <a:r>
              <a:rPr sz="600" u="sng" spc="7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443591" y="2498187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825551" y="2336927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432441" y="2422294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14059" y="2422294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195677" y="2422294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34931" y="2334416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916548" y="1969727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680127" y="1949754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298281" y="1914432"/>
            <a:ext cx="90043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5970" algn="l"/>
              </a:tabLst>
            </a:pPr>
            <a:r>
              <a:rPr sz="900" spc="7" baseline="4629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900" spc="44" baseline="4629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900" spc="7" baseline="4629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900" baseline="4629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257390" y="1613082"/>
            <a:ext cx="109601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solidFill>
                  <a:srgbClr val="585858"/>
                </a:solidFill>
                <a:latin typeface="Arial"/>
                <a:cs typeface="Arial"/>
              </a:rPr>
              <a:t>Yiled, kg/m2</a:t>
            </a:r>
            <a:r>
              <a:rPr sz="75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Budget</a:t>
            </a:r>
            <a:endParaRPr sz="7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8507827" y="2156950"/>
            <a:ext cx="6324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Forecast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724903" y="57080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24903" y="554546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24903" y="53913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939006" y="5417075"/>
            <a:ext cx="2988945" cy="608330"/>
          </a:xfrm>
          <a:custGeom>
            <a:avLst/>
            <a:gdLst/>
            <a:ahLst/>
            <a:cxnLst/>
            <a:rect l="l" t="t" r="r" b="b"/>
            <a:pathLst>
              <a:path w="2988945" h="608329">
                <a:moveTo>
                  <a:pt x="0" y="607721"/>
                </a:moveTo>
                <a:lnTo>
                  <a:pt x="428206" y="607721"/>
                </a:lnTo>
                <a:lnTo>
                  <a:pt x="856413" y="607721"/>
                </a:lnTo>
                <a:lnTo>
                  <a:pt x="1284620" y="607721"/>
                </a:lnTo>
                <a:lnTo>
                  <a:pt x="1704263" y="273902"/>
                </a:lnTo>
                <a:lnTo>
                  <a:pt x="2132469" y="368056"/>
                </a:lnTo>
                <a:lnTo>
                  <a:pt x="2560676" y="419413"/>
                </a:lnTo>
                <a:lnTo>
                  <a:pt x="2988883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39006" y="5348599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206" y="676197"/>
                </a:lnTo>
                <a:lnTo>
                  <a:pt x="856413" y="676197"/>
                </a:lnTo>
                <a:lnTo>
                  <a:pt x="1284620" y="179748"/>
                </a:lnTo>
                <a:lnTo>
                  <a:pt x="1704263" y="0"/>
                </a:lnTo>
                <a:lnTo>
                  <a:pt x="2132469" y="582043"/>
                </a:lnTo>
                <a:lnTo>
                  <a:pt x="2560676" y="573483"/>
                </a:lnTo>
                <a:lnTo>
                  <a:pt x="2988883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7010246" y="5611799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7438452" y="566315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866888" y="5242316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76%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712203" y="5763016"/>
            <a:ext cx="3442970" cy="19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680"/>
              </a:lnSpc>
              <a:spcBef>
                <a:spcPts val="105"/>
              </a:spcBef>
              <a:tabLst>
                <a:tab pos="1882139" algn="l"/>
                <a:tab pos="3429635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42%	</a:t>
            </a:r>
            <a:endParaRPr sz="600">
              <a:latin typeface="Arial"/>
              <a:cs typeface="Arial"/>
            </a:endParaRPr>
          </a:p>
          <a:p>
            <a:pPr marL="237490">
              <a:lnSpc>
                <a:spcPts val="680"/>
              </a:lnSpc>
              <a:tabLst>
                <a:tab pos="665480" algn="l"/>
                <a:tab pos="1094105" algn="l"/>
              </a:tabLst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	-	-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6153489" y="5350450"/>
            <a:ext cx="18097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582039" y="5167278"/>
            <a:ext cx="17970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010246" y="6004393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12%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438452" y="5996404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7866888" y="5508515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74%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596541" y="6002106"/>
            <a:ext cx="111125" cy="318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spc="-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7024747" y="6002106"/>
            <a:ext cx="111125" cy="318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452955" y="6002106"/>
            <a:ext cx="111760" cy="318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881504" y="6002106"/>
            <a:ext cx="111125" cy="318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spc="-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731843" y="4958975"/>
            <a:ext cx="2041497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of standard production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1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3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ый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sz="75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43" name="object 2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655531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PHENOLOGICAL CONTROL</a:t>
            </a:r>
            <a:endParaRPr sz="28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0401" y="193675"/>
            <a:ext cx="1072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DEP. 1.1  ROBOGINO</a:t>
            </a:r>
            <a:r>
              <a:rPr sz="1400" b="1" spc="-110" dirty="0">
                <a:latin typeface="Calibri"/>
                <a:cs typeface="Calibri"/>
              </a:rPr>
              <a:t/>
            </a:r>
            <a:r>
              <a:rPr sz="1400" b="1" spc="-5" dirty="0">
                <a:latin typeface="Calibri"/>
                <a:cs typeface="Calibri"/>
              </a:rPr>
              <a:t/>
            </a:r>
            <a:r>
              <a:rPr sz="1400" b="1" spc="-40" dirty="0">
                <a:latin typeface="Calibri"/>
                <a:cs typeface="Calibri"/>
              </a:rPr>
              <a:t/>
            </a:r>
            <a:r>
              <a:rPr sz="1400" b="1" dirty="0">
                <a:latin typeface="Calibri"/>
                <a:cs typeface="Calibri"/>
              </a:rPr>
              <a:t/>
            </a:r>
            <a:r>
              <a:rPr sz="1400" b="1" spc="-10" dirty="0">
                <a:latin typeface="Calibri"/>
                <a:cs typeface="Calibri"/>
              </a:rPr>
              <a:t/>
            </a:r>
            <a:r>
              <a:rPr sz="1400" b="1" dirty="0">
                <a:latin typeface="Calibri"/>
                <a:cs typeface="Calibri"/>
              </a:rPr>
              <a:t/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62014"/>
          <a:ext cx="8742675" cy="1147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773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Amoroso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Leaf lenght, mm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 of leaves per stem,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Average fruit weight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of flowers visited by bumblebees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67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77910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1.1</a:t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YIELD AND QUALITY</a:t>
            </a:r>
            <a:r>
              <a:rPr sz="2800" b="1" spc="-5" dirty="0">
                <a:latin typeface="Calibri"/>
                <a:cs typeface="Calibri"/>
              </a:rPr>
              <a:t/>
            </a:r>
            <a:r>
              <a:rPr sz="2800" b="1" spc="-45" dirty="0">
                <a:latin typeface="Calibri"/>
                <a:cs typeface="Calibri"/>
              </a:rPr>
              <a:t/>
            </a:r>
            <a:r>
              <a:rPr sz="2800" b="1" spc="-35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5368" y="193675"/>
            <a:ext cx="948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DEP. 1.1  SAO PAOLO</a:t>
            </a:r>
            <a:r>
              <a:rPr sz="1400" spc="-110" dirty="0"/>
              <a:t/>
            </a:r>
            <a:r>
              <a:rPr sz="1400" spc="-5" dirty="0"/>
              <a:t/>
            </a:r>
            <a:r>
              <a:rPr sz="1400" spc="-15" dirty="0"/>
              <a:t/>
            </a:r>
            <a:r>
              <a:rPr sz="1400" spc="-90" dirty="0"/>
              <a:t/>
            </a:r>
            <a:r>
              <a:rPr sz="1400" spc="-15" dirty="0"/>
              <a:t/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Arial"/>
                <a:cs typeface="Arial"/>
              </a:rPr>
              <a:t>Yield for 39 неделю</a:t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130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kg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56" y="3049417"/>
            <a:ext cx="2817556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Quality of production for 39 неделю</a:t>
            </a:r>
            <a:r>
              <a:rPr sz="750" b="1" spc="5" dirty="0">
                <a:latin typeface="Arial"/>
                <a:cs typeface="Arial"/>
              </a:rPr>
              <a:t/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40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256" y="4815518"/>
            <a:ext cx="389763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Reasons of non-standard catetegory for 39 неделю</a:t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55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07263" y="1939344"/>
          <a:ext cx="163385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 week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Since the begining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Crop total forecast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kg/m2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7263" y="2453482"/>
          <a:ext cx="163385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 week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Since the begining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9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Crop total forecast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5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08691" y="3190737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sz="7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	Fact	Откл</a:t>
                      </a:r>
                      <a:r>
                        <a:rPr sz="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Loose tomato</a:t>
                      </a:r>
                      <a:r>
                        <a:rPr sz="750" b="1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2nd category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Non-standard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Tomatoes on the vine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2nd category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Non-standard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9672" y="940497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Seeding date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30" dirty="0">
                          <a:latin typeface="Arial"/>
                          <a:cs typeface="Arial"/>
                        </a:rPr>
                        <a:t>Week of production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Transplanting date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Weeks of production per crop-life time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Start of production date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6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87547" y="1939344"/>
          <a:ext cx="217360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57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87547" y="2453482"/>
          <a:ext cx="217360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57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87547" y="3448091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87547" y="4090906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303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82%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(8%)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5" dirty="0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4" y="5205405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Tomatoes on the vine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Diameter of fruit &gt;30mm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5" dirty="0">
                          <a:latin typeface="Arial"/>
                          <a:cs typeface="Arial"/>
                        </a:rPr>
                        <a:t>91%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Mechanical damage (abrasion, pushes)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Mechanical damage (cracks, perforations)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51361" y="39105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847074" y="4064658"/>
          <a:ext cx="2406650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sz="600" spc="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710"/>
                        </a:lnSpc>
                      </a:pPr>
                      <a:r>
                        <a:rPr sz="6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71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of loose tomato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45311" y="2421241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45311" y="205318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33722" y="1959031"/>
            <a:ext cx="3434715" cy="641985"/>
          </a:xfrm>
          <a:custGeom>
            <a:avLst/>
            <a:gdLst/>
            <a:ahLst/>
            <a:cxnLst/>
            <a:rect l="l" t="t" r="r" b="b"/>
            <a:pathLst>
              <a:path w="3434715" h="641985">
                <a:moveTo>
                  <a:pt x="0" y="641959"/>
                </a:moveTo>
                <a:lnTo>
                  <a:pt x="385386" y="641959"/>
                </a:lnTo>
                <a:lnTo>
                  <a:pt x="770772" y="641959"/>
                </a:lnTo>
                <a:lnTo>
                  <a:pt x="1147594" y="641959"/>
                </a:lnTo>
                <a:lnTo>
                  <a:pt x="1532980" y="94154"/>
                </a:lnTo>
                <a:lnTo>
                  <a:pt x="1909802" y="94154"/>
                </a:lnTo>
                <a:lnTo>
                  <a:pt x="2295188" y="94154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05732" y="2241493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85594"/>
                </a:moveTo>
                <a:lnTo>
                  <a:pt x="385386" y="85594"/>
                </a:lnTo>
                <a:lnTo>
                  <a:pt x="762208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33722" y="1941912"/>
            <a:ext cx="2672080" cy="659130"/>
          </a:xfrm>
          <a:custGeom>
            <a:avLst/>
            <a:gdLst/>
            <a:ahLst/>
            <a:cxnLst/>
            <a:rect l="l" t="t" r="r" b="b"/>
            <a:pathLst>
              <a:path w="2672079" h="659130">
                <a:moveTo>
                  <a:pt x="0" y="659078"/>
                </a:moveTo>
                <a:lnTo>
                  <a:pt x="385386" y="659078"/>
                </a:lnTo>
                <a:lnTo>
                  <a:pt x="770772" y="659078"/>
                </a:lnTo>
                <a:lnTo>
                  <a:pt x="1147594" y="659078"/>
                </a:lnTo>
                <a:lnTo>
                  <a:pt x="1532980" y="487889"/>
                </a:lnTo>
                <a:lnTo>
                  <a:pt x="1909802" y="0"/>
                </a:lnTo>
                <a:lnTo>
                  <a:pt x="2295188" y="136951"/>
                </a:lnTo>
                <a:lnTo>
                  <a:pt x="2672010" y="385175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4432441" y="2422294"/>
            <a:ext cx="119697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700" algn="l"/>
                <a:tab pos="775335" algn="l"/>
                <a:tab pos="1157605" algn="l"/>
              </a:tabLst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	-	-	-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916548" y="1871350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061859" y="2031069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443591" y="2399696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916548" y="2501554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298281" y="1822172"/>
            <a:ext cx="518795" cy="3092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94335" algn="l"/>
              </a:tabLst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6	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600" spc="10" dirty="0">
                <a:solidFill>
                  <a:srgbClr val="404040"/>
                </a:solidFill>
                <a:latin typeface="Arial"/>
                <a:cs typeface="Arial"/>
              </a:rPr>
              <a:t>0,7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32611" y="2146964"/>
            <a:ext cx="3845560" cy="28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9990" algn="l"/>
                <a:tab pos="2841625" algn="l"/>
                <a:tab pos="3832225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r>
              <a:rPr sz="600" u="sng" spc="1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0,6	0,3	</a:t>
            </a:r>
            <a:endParaRPr sz="600">
              <a:latin typeface="Arial"/>
              <a:cs typeface="Arial"/>
            </a:endParaRPr>
          </a:p>
          <a:p>
            <a:pPr marR="120014" algn="r">
              <a:lnSpc>
                <a:spcPct val="100000"/>
              </a:lnSpc>
              <a:spcBef>
                <a:spcPts val="55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232611" y="1547802"/>
            <a:ext cx="3845560" cy="3498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605"/>
              </a:spcBef>
            </a:pPr>
            <a:r>
              <a:rPr sz="750" b="1" dirty="0">
                <a:solidFill>
                  <a:srgbClr val="585858"/>
                </a:solidFill>
                <a:latin typeface="Arial"/>
                <a:cs typeface="Arial"/>
              </a:rPr>
              <a:t>Yiled, kg/m2
 	0,7	0,7</a:t>
            </a:r>
            <a:r>
              <a:rPr sz="75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223260" algn="l"/>
                <a:tab pos="3605529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/>
            </a:r>
            <a:r>
              <a:rPr sz="600" u="sng" spc="1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/>
            </a:r>
            <a:r>
              <a:rPr sz="600" u="sng" spc="7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/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Budget</a:t>
            </a:r>
            <a:endParaRPr sz="75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8507827" y="2156950"/>
            <a:ext cx="6324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Forecast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724903" y="5759453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724903" y="5494110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26160" y="6024796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576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39006" y="5494110"/>
            <a:ext cx="2988945" cy="530860"/>
          </a:xfrm>
          <a:custGeom>
            <a:avLst/>
            <a:gdLst/>
            <a:ahLst/>
            <a:cxnLst/>
            <a:rect l="l" t="t" r="r" b="b"/>
            <a:pathLst>
              <a:path w="2988945" h="530860">
                <a:moveTo>
                  <a:pt x="0" y="530686"/>
                </a:moveTo>
                <a:lnTo>
                  <a:pt x="428206" y="530686"/>
                </a:lnTo>
                <a:lnTo>
                  <a:pt x="856413" y="530686"/>
                </a:lnTo>
                <a:lnTo>
                  <a:pt x="1284620" y="530686"/>
                </a:lnTo>
                <a:lnTo>
                  <a:pt x="1704263" y="0"/>
                </a:lnTo>
                <a:lnTo>
                  <a:pt x="2132469" y="479329"/>
                </a:lnTo>
                <a:lnTo>
                  <a:pt x="2560676" y="77035"/>
                </a:lnTo>
                <a:lnTo>
                  <a:pt x="2988883" y="9415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4937382" y="5844331"/>
            <a:ext cx="514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365589" y="5844331"/>
            <a:ext cx="514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793796" y="5844331"/>
            <a:ext cx="514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222345" y="5844331"/>
            <a:ext cx="514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564910" y="5316783"/>
            <a:ext cx="22288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100%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7035938" y="5795827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438452" y="539210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866888" y="541464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82%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571141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999347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427555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856104" y="6001678"/>
            <a:ext cx="15621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600" spc="-85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r>
              <a:rPr sz="900" spc="-127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31843" y="4958975"/>
            <a:ext cx="2041497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of standard production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1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30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ый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sz="75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27" name="object 2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655531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5368" y="193675"/>
            <a:ext cx="948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DEP. 1.1  SAO PAOLO</a:t>
            </a:r>
            <a:r>
              <a:rPr sz="1400" b="1" spc="-110" dirty="0">
                <a:latin typeface="Calibri"/>
                <a:cs typeface="Calibri"/>
              </a:rPr>
              <a:t/>
            </a:r>
            <a:r>
              <a:rPr sz="1400" b="1" spc="-5" dirty="0">
                <a:latin typeface="Calibri"/>
                <a:cs typeface="Calibri"/>
              </a:rPr>
              <a:t/>
            </a:r>
            <a:r>
              <a:rPr sz="1400" b="1" spc="-15" dirty="0">
                <a:latin typeface="Calibri"/>
                <a:cs typeface="Calibri"/>
              </a:rPr>
              <a:t/>
            </a:r>
            <a:r>
              <a:rPr sz="1400" b="1" spc="-90" dirty="0">
                <a:latin typeface="Calibri"/>
                <a:cs typeface="Calibri"/>
              </a:rPr>
              <a:t/>
            </a:r>
            <a:r>
              <a:rPr sz="1400" b="1" spc="-15" dirty="0">
                <a:latin typeface="Calibri"/>
                <a:cs typeface="Calibri"/>
              </a:rPr>
              <a:t/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7773">
                <a:tc gridSpan="2"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b="1" spc="40" dirty="0">
                          <a:latin typeface="Arial"/>
                          <a:cs typeface="Arial"/>
                        </a:rPr>
                        <a:t>Merlice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Leaf lenght, mm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Amounts of fruits per week,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4,6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Amount of leaves per stem, pcs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Average fruit weight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% of flowers visited by bumblebees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/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-1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00" i="1" spc="-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800" i="1" dirty="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i="1" spc="5" dirty="0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Dep. 1.1</a:t>
            </a:r>
            <a:r>
              <a:rPr sz="950" b="1" spc="10" dirty="0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YIELD AND QUALITY</a:t>
            </a:r>
            <a:r>
              <a:rPr sz="2800" b="1" spc="-5" dirty="0">
                <a:latin typeface="Calibri"/>
                <a:cs typeface="Calibri"/>
              </a:rPr>
              <a:t/>
            </a:r>
            <a:r>
              <a:rPr sz="2800" b="1" spc="-45" dirty="0">
                <a:latin typeface="Calibri"/>
                <a:cs typeface="Calibri"/>
              </a:rPr>
              <a:t/>
            </a:r>
            <a:r>
              <a:rPr sz="2800" b="1" spc="-35" dirty="0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241" y="193675"/>
            <a:ext cx="829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DEP. 1.1  АМОРОЗО</a:t>
            </a:r>
            <a:r>
              <a:rPr sz="1400" spc="-110" dirty="0"/>
              <a:t/>
            </a:r>
            <a:r>
              <a:rPr sz="1400" spc="-5" dirty="0"/>
              <a:t/>
            </a:r>
            <a:r>
              <a:rPr sz="1400" dirty="0"/>
              <a:t/>
            </a:r>
            <a:r>
              <a:rPr sz="1400" spc="-10" dirty="0"/>
              <a:t/>
            </a:r>
            <a:r>
              <a:rPr sz="1400" spc="-15" dirty="0"/>
              <a:t/>
            </a:r>
            <a:r>
              <a:rPr sz="1400" spc="-5" dirty="0"/>
              <a:t/>
            </a:r>
            <a:r>
              <a:rPr sz="1400" dirty="0"/>
              <a:t/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6871" y="1672846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8498" y="1672846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871" y="2993199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871" y="4750542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871" y="4939135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298" y="1531525"/>
            <a:ext cx="131254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Arial"/>
                <a:cs typeface="Arial"/>
              </a:rPr>
              <a:t>Yield for 39 неделю</a:t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135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1441" y="1668705"/>
            <a:ext cx="249554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8536" y="1668705"/>
            <a:ext cx="23939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4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750" b="1" spc="-1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7073" y="1668705"/>
            <a:ext cx="1079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25" dirty="0">
                <a:solidFill>
                  <a:srgbClr val="FFFFFF"/>
                </a:solidFill>
                <a:latin typeface="Arial"/>
                <a:cs typeface="Arial"/>
              </a:rPr>
              <a:t>kg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4396" y="1668705"/>
            <a:ext cx="9715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98" y="3040273"/>
            <a:ext cx="2817556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Quality of production for 39 неделю</a:t>
            </a:r>
            <a:r>
              <a:rPr sz="750" b="1" spc="5" dirty="0">
                <a:latin typeface="Arial"/>
                <a:cs typeface="Arial"/>
              </a:rPr>
              <a:t/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50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298" y="4806374"/>
            <a:ext cx="389763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5" dirty="0">
                <a:latin typeface="Arial"/>
                <a:cs typeface="Arial"/>
              </a:rPr>
              <a:t>Reasons of non-standard catetegory for 39 неделю</a:t>
            </a:r>
            <a:r>
              <a:rPr sz="750" b="1" spc="-25" dirty="0">
                <a:latin typeface="Arial"/>
                <a:cs typeface="Arial"/>
              </a:rPr>
              <a:t/>
            </a:r>
            <a:r>
              <a:rPr sz="750" b="1" spc="-10" dirty="0">
                <a:latin typeface="Arial"/>
                <a:cs typeface="Arial"/>
              </a:rPr>
              <a:t/>
            </a:r>
            <a:r>
              <a:rPr sz="750" b="1" spc="-70" dirty="0">
                <a:latin typeface="Arial"/>
                <a:cs typeface="Arial"/>
              </a:rPr>
              <a:t/>
            </a:r>
            <a:r>
              <a:rPr sz="750" b="1" spc="15" dirty="0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871" y="1398658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78307" y="1930200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 week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kg/m2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Since the begining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kg/m2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Crop total forecast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kg/m2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8307" y="2444338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39 week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Since the begining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20" dirty="0">
                          <a:latin typeface="Arial"/>
                          <a:cs typeface="Arial"/>
                        </a:rPr>
                        <a:t>Crop total forecast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735" y="3181593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sz="7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	Fact	Откл</a:t>
                      </a:r>
                      <a:r>
                        <a:rPr sz="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Loose tomato</a:t>
                      </a:r>
                      <a:r>
                        <a:rPr sz="750" b="1" spc="-4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2nd category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Non-standard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Tomatoes on the vine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2nd category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Non-standard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0716" y="931354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Seeding date</a:t>
                      </a:r>
                      <a:r>
                        <a:rPr sz="750" spc="-2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spc="-30" dirty="0">
                          <a:latin typeface="Arial"/>
                          <a:cs typeface="Arial"/>
                        </a:rPr>
                        <a:t>Week of production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Transplanting date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Weeks of production per crop-life time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Start of production date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7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201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58498" y="1930200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391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36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58498" y="2444338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6"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260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265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58498" y="3438947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102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58498" y="4081762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604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84%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750" i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i="1" spc="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78307" y="5196261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Tomatoes on the vine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-5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38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b="1" spc="-10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75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7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7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плода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7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Amount of fruits per cluster &lt;6 pcs.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Mechanical damage (abrasion, pushes)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Mechanical damage (cracks, perforations)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30" dirty="0">
                          <a:latin typeface="Arial"/>
                          <a:cs typeface="Arial"/>
                        </a:rPr>
                        <a:t/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/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spc="-10" dirty="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sz="750" spc="-20" dirty="0">
                          <a:latin typeface="Arial"/>
                          <a:cs typeface="Arial"/>
                        </a:rPr>
                        <a:t>плодов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ветке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75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22203" y="405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2203" y="39014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2203" y="37388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2203" y="357618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22203" y="42181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2220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21930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165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1387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1115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084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0571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2029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20028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2220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1930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165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1387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1115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084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20571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029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0028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7785" y="3516267"/>
            <a:ext cx="2098675" cy="702310"/>
          </a:xfrm>
          <a:custGeom>
            <a:avLst/>
            <a:gdLst/>
            <a:ahLst/>
            <a:cxnLst/>
            <a:rect l="l" t="t" r="r" b="b"/>
            <a:pathLst>
              <a:path w="2098675" h="702310">
                <a:moveTo>
                  <a:pt x="0" y="701875"/>
                </a:moveTo>
                <a:lnTo>
                  <a:pt x="299728" y="701875"/>
                </a:lnTo>
                <a:lnTo>
                  <a:pt x="599456" y="701875"/>
                </a:lnTo>
                <a:lnTo>
                  <a:pt x="899184" y="701875"/>
                </a:lnTo>
                <a:lnTo>
                  <a:pt x="1198912" y="539245"/>
                </a:lnTo>
                <a:lnTo>
                  <a:pt x="1498640" y="385175"/>
                </a:lnTo>
                <a:lnTo>
                  <a:pt x="1798368" y="0"/>
                </a:lnTo>
                <a:lnTo>
                  <a:pt x="2098097" y="213986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07928" y="4040588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7998" y="4040588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7955" y="4040588"/>
            <a:ext cx="137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8254" y="4040588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8204" y="4198282"/>
            <a:ext cx="1117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spc="5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18503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18574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18530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18601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18558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18514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18585" y="4198282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09503" y="3132848"/>
            <a:ext cx="2423795" cy="8572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8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of loose tomato
 	2%	
2%
1%
1%</a:t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911350" algn="l"/>
                <a:tab pos="241046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/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 marR="92075" algn="r">
              <a:lnSpc>
                <a:spcPct val="100000"/>
              </a:lnSpc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/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/>
            </a:r>
            <a:endParaRPr sz="600">
              <a:latin typeface="Arial"/>
              <a:cs typeface="Arial"/>
            </a:endParaRPr>
          </a:p>
          <a:p>
            <a:pPr marL="310515" algn="ctr">
              <a:lnSpc>
                <a:spcPct val="100000"/>
              </a:lnSpc>
              <a:spcBef>
                <a:spcPts val="450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/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16131" y="2352181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16131" y="21039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16131" y="186429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16131" y="2591846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16131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01496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78297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63662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4046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258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026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8799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6479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50159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3552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16131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01496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78297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63662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4046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258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026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8799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6479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50159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3552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04531" y="2061160"/>
            <a:ext cx="3434079" cy="530860"/>
          </a:xfrm>
          <a:custGeom>
            <a:avLst/>
            <a:gdLst/>
            <a:ahLst/>
            <a:cxnLst/>
            <a:rect l="l" t="t" r="r" b="b"/>
            <a:pathLst>
              <a:path w="3434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94154"/>
                </a:lnTo>
                <a:lnTo>
                  <a:pt x="1909696" y="42797"/>
                </a:lnTo>
                <a:lnTo>
                  <a:pt x="2295061" y="0"/>
                </a:lnTo>
                <a:lnTo>
                  <a:pt x="2671862" y="42797"/>
                </a:lnTo>
                <a:lnTo>
                  <a:pt x="3057227" y="42797"/>
                </a:lnTo>
                <a:lnTo>
                  <a:pt x="3434028" y="42797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76394" y="2112516"/>
            <a:ext cx="762635" cy="68580"/>
          </a:xfrm>
          <a:custGeom>
            <a:avLst/>
            <a:gdLst/>
            <a:ahLst/>
            <a:cxnLst/>
            <a:rect l="l" t="t" r="r" b="b"/>
            <a:pathLst>
              <a:path w="762634" h="68580">
                <a:moveTo>
                  <a:pt x="0" y="17118"/>
                </a:moveTo>
                <a:lnTo>
                  <a:pt x="385364" y="68475"/>
                </a:lnTo>
                <a:lnTo>
                  <a:pt x="76216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04531" y="1941327"/>
            <a:ext cx="2672080" cy="650875"/>
          </a:xfrm>
          <a:custGeom>
            <a:avLst/>
            <a:gdLst/>
            <a:ahLst/>
            <a:cxnLst/>
            <a:rect l="l" t="t" r="r" b="b"/>
            <a:pathLst>
              <a:path w="2672079" h="650875">
                <a:moveTo>
                  <a:pt x="0" y="650518"/>
                </a:moveTo>
                <a:lnTo>
                  <a:pt x="385364" y="650518"/>
                </a:lnTo>
                <a:lnTo>
                  <a:pt x="770729" y="650518"/>
                </a:lnTo>
                <a:lnTo>
                  <a:pt x="1147530" y="616281"/>
                </a:lnTo>
                <a:lnTo>
                  <a:pt x="1532895" y="85594"/>
                </a:lnTo>
                <a:lnTo>
                  <a:pt x="1909696" y="0"/>
                </a:lnTo>
                <a:lnTo>
                  <a:pt x="2295061" y="25678"/>
                </a:lnTo>
                <a:lnTo>
                  <a:pt x="2671862" y="188308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5887275" y="2224556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268986" y="2175482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650583" y="2126122"/>
            <a:ext cx="137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032522" y="1923491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414233" y="1923491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414233" y="2250748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795830" y="2181702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509" baseline="4629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-17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900" spc="44" baseline="4629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900" spc="-509" baseline="4629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403250" y="2413149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784847" y="2413149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166443" y="2413149"/>
            <a:ext cx="514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05679" y="2373491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887275" y="1846228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68986" y="1754299"/>
            <a:ext cx="13716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50583" y="1784885"/>
            <a:ext cx="13779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600" spc="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032522" y="2202530"/>
            <a:ext cx="13716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600" spc="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329779" y="2570844"/>
            <a:ext cx="15049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711490" y="2570844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093201" y="2570844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475026" y="2570844"/>
            <a:ext cx="149860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600" spc="-100" dirty="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sz="900" spc="-150" baseline="-27777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900" baseline="-27777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882137" y="2570844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263848" y="2570844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645787" y="2570844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027384" y="2570844"/>
            <a:ext cx="111125" cy="318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228208" y="1603938"/>
            <a:ext cx="1096010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solidFill>
                  <a:srgbClr val="585858"/>
                </a:solidFill>
                <a:latin typeface="Arial"/>
                <a:cs typeface="Arial"/>
              </a:rPr>
              <a:t>Yiled, kg/m2</a:t>
            </a:r>
            <a:r>
              <a:rPr sz="750" b="1" spc="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-2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241052" y="1941327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8478068" y="1866485"/>
            <a:ext cx="3702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0" dirty="0">
                <a:solidFill>
                  <a:srgbClr val="585858"/>
                </a:solidFill>
                <a:latin typeface="Arial"/>
                <a:cs typeface="Arial"/>
              </a:rPr>
              <a:t>Budget</a:t>
            </a:r>
            <a:r>
              <a:rPr sz="750" spc="-2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3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241052" y="2223789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8478068" y="2147806"/>
            <a:ext cx="634637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Forecast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8241052" y="249769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8478068" y="2429127"/>
            <a:ext cx="23241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30" dirty="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695696" y="56989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695696" y="53822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909787" y="5348015"/>
            <a:ext cx="2988945" cy="668020"/>
          </a:xfrm>
          <a:custGeom>
            <a:avLst/>
            <a:gdLst/>
            <a:ahLst/>
            <a:cxnLst/>
            <a:rect l="l" t="t" r="r" b="b"/>
            <a:pathLst>
              <a:path w="2988945" h="668020">
                <a:moveTo>
                  <a:pt x="0" y="667637"/>
                </a:moveTo>
                <a:lnTo>
                  <a:pt x="428183" y="667637"/>
                </a:lnTo>
                <a:lnTo>
                  <a:pt x="856366" y="667637"/>
                </a:lnTo>
                <a:lnTo>
                  <a:pt x="1284549" y="667637"/>
                </a:lnTo>
                <a:lnTo>
                  <a:pt x="1704168" y="496448"/>
                </a:lnTo>
                <a:lnTo>
                  <a:pt x="2132351" y="487889"/>
                </a:lnTo>
                <a:lnTo>
                  <a:pt x="2560534" y="85594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909787" y="5339455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183" y="676197"/>
                </a:lnTo>
                <a:lnTo>
                  <a:pt x="856366" y="676197"/>
                </a:lnTo>
                <a:lnTo>
                  <a:pt x="1284549" y="582043"/>
                </a:lnTo>
                <a:lnTo>
                  <a:pt x="1704168" y="188308"/>
                </a:lnTo>
                <a:lnTo>
                  <a:pt x="2132351" y="419413"/>
                </a:lnTo>
                <a:lnTo>
                  <a:pt x="2560534" y="222545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2" name="object 222"/>
          <p:cNvGraphicFramePr>
            <a:graphicFrameLocks noGrp="1"/>
          </p:cNvGraphicFramePr>
          <p:nvPr/>
        </p:nvGraphicFramePr>
        <p:xfrm>
          <a:off x="4691410" y="5855184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75">
                <a:tc>
                  <a:txBody>
                    <a:bodyPr/>
                    <a:lstStyle/>
                    <a:p>
                      <a:pPr marL="47625" algn="ctr">
                        <a:lnSpc>
                          <a:spcPts val="55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55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550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515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21%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515"/>
                        </a:lnSpc>
                      </a:pPr>
                      <a:r>
                        <a:rPr sz="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r>
                        <a:rPr sz="900" spc="-127" baseline="-27777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900" baseline="-2777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28"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sz="6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" name="object 223"/>
          <p:cNvSpPr txBox="1"/>
          <p:nvPr/>
        </p:nvSpPr>
        <p:spPr>
          <a:xfrm>
            <a:off x="4682996" y="5420624"/>
            <a:ext cx="34423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6745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84%</a:t>
            </a:r>
            <a:r>
              <a:rPr sz="600" u="sng" spc="1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682996" y="5746169"/>
            <a:ext cx="344233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3515" algn="l"/>
                <a:tab pos="3429000" algn="l"/>
              </a:tabLst>
            </a:pPr>
            <a:r>
              <a:rPr sz="6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6980912" y="558553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32%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7409095" y="5639746"/>
            <a:ext cx="1797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57%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682996" y="5151286"/>
            <a:ext cx="3442335" cy="3143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3166745" algn="l"/>
              </a:tabLst>
            </a:pPr>
            <a:r>
              <a:rPr sz="600" strike="sngStrike" dirty="0">
                <a:solidFill>
                  <a:srgbClr val="404040"/>
                </a:solidFill>
                <a:latin typeface="Arial"/>
                <a:cs typeface="Arial"/>
              </a:rPr>
              <a:t> 	86%</a:t>
            </a:r>
            <a:r>
              <a:rPr sz="600" strike="sngStrike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2738755">
              <a:lnSpc>
                <a:spcPts val="705"/>
              </a:lnSpc>
              <a:spcBef>
                <a:spcPts val="70"/>
              </a:spcBef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73%</a:t>
            </a:r>
            <a:endParaRPr sz="600">
              <a:latin typeface="Arial"/>
              <a:cs typeface="Arial"/>
            </a:endParaRPr>
          </a:p>
          <a:p>
            <a:pPr marL="1882139">
              <a:lnSpc>
                <a:spcPts val="705"/>
              </a:lnSpc>
            </a:pPr>
            <a:r>
              <a:rPr sz="600" spc="-5" dirty="0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702635" y="4949831"/>
            <a:ext cx="2040503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-10" dirty="0">
                <a:solidFill>
                  <a:srgbClr val="585858"/>
                </a:solidFill>
                <a:latin typeface="Arial"/>
                <a:cs typeface="Arial"/>
              </a:rPr>
              <a:t>% of standard production</a:t>
            </a:r>
            <a:r>
              <a:rPr sz="750" b="1" spc="-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10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sz="750" b="1" spc="5" dirty="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8189669" y="5288098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8424974" y="5218335"/>
            <a:ext cx="377825" cy="24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5" dirty="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sz="750" spc="25" dirty="0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sz="750" spc="-35" dirty="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sz="750" spc="-5" dirty="0">
                <a:solidFill>
                  <a:srgbClr val="585858"/>
                </a:solidFill>
                <a:latin typeface="Arial"/>
                <a:cs typeface="Arial"/>
              </a:rPr>
              <a:t>ый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8189669" y="5647595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8424974" y="5582112"/>
            <a:ext cx="420370" cy="24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sz="750" spc="-15" dirty="0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sz="75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sz="750" spc="20" dirty="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37" name="object 2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ООО «Гринхаус» </a:t>
            </a:r>
            <a:r>
              <a:rPr dirty="0"/>
              <a:t>©</a:t>
            </a:r>
            <a:r>
              <a:rPr spc="-45" dirty="0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4997</Words>
  <Application>Microsoft Office PowerPoint</Application>
  <PresentationFormat>Экран (4:3)</PresentationFormat>
  <Paragraphs>3259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Агрономическое совещание</vt:lpstr>
      <vt:lpstr>ПЕРСОНАЛ</vt:lpstr>
      <vt:lpstr>АКТИВНАЯ ЧИСЛЕННОСТЬ</vt:lpstr>
      <vt:lpstr>БЛОК 1.1 РОБОДЖИНО</vt:lpstr>
      <vt:lpstr>БЛОК 1.1  РОБОДЖИНО</vt:lpstr>
      <vt:lpstr>ФЕНОЛОГИЯ</vt:lpstr>
      <vt:lpstr>БЛОК 1.1  САО ПАОЛО</vt:lpstr>
      <vt:lpstr>ФЕНОЛОГИЯ</vt:lpstr>
      <vt:lpstr>БЛОК 1.1  АМОРОЗО</vt:lpstr>
      <vt:lpstr>ФЕНОЛОГИЯ</vt:lpstr>
      <vt:lpstr>БЛОК 1.1  МЕРЛИС</vt:lpstr>
      <vt:lpstr>ФЕНОЛОГИЯ</vt:lpstr>
      <vt:lpstr>ВРЕДИТЕЛИ И БОЛЕЗНИ</vt:lpstr>
      <vt:lpstr>БЛОК 1.1</vt:lpstr>
      <vt:lpstr>БЛОК 1.1</vt:lpstr>
      <vt:lpstr>БЛОК 1.2</vt:lpstr>
      <vt:lpstr>ФЕНОЛОГИЯ</vt:lpstr>
      <vt:lpstr>ВРЕДИТЕЛИ И БОЛЕЗНИ</vt:lpstr>
      <vt:lpstr>БЛОК 1.2</vt:lpstr>
      <vt:lpstr>БЛОК 1.2</vt:lpstr>
      <vt:lpstr>БЛОК 1.4</vt:lpstr>
      <vt:lpstr>ФЕНОЛОГИЯ</vt:lpstr>
      <vt:lpstr>ВРЕДИТЕЛИ И БОЛЕЗНИ</vt:lpstr>
      <vt:lpstr>БЛОК 1.4</vt:lpstr>
      <vt:lpstr>БЛОК 1.4</vt:lpstr>
      <vt:lpstr>ПРОГНОЗ СБОРОВ</vt:lpstr>
      <vt:lpstr>ПРОГНОЗ СБОРОВ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Zhdan Parfenov</dc:creator>
  <cp:lastModifiedBy>Сухин Денис</cp:lastModifiedBy>
  <cp:revision>2</cp:revision>
  <dcterms:created xsi:type="dcterms:W3CDTF">2019-10-09T07:19:36Z</dcterms:created>
  <dcterms:modified xsi:type="dcterms:W3CDTF">2019-10-22T09:43:02Z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2019-10-09T00:00:00Z</vt:filetime>
  </property>
</Properties>
</file>