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6858000" cx="12192000"/>
  <p:notesSz cx="6858000" cy="9144000"/>
  <p:embeddedFontLst>
    <p:embeddedFont>
      <p:font typeface="Roboto Medium"/>
      <p:regular r:id="rId22"/>
      <p:bold r:id="rId23"/>
      <p:italic r:id="rId24"/>
      <p:boldItalic r:id="rId25"/>
    </p:embeddedFont>
    <p:embeddedFont>
      <p:font typeface="Roboto Light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30" roundtripDataSignature="AMtx7mhn3EoIP1LymURxDFwwn97GkY1q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8D4EEEB-7EA9-4071-8916-3C73CEE8E621}">
  <a:tblStyle styleId="{E8D4EEEB-7EA9-4071-8916-3C73CEE8E62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font" Target="fonts/RobotoMedium-regular.fntdata"/><Relationship Id="rId21" Type="http://schemas.openxmlformats.org/officeDocument/2006/relationships/slide" Target="slides/slide15.xml"/><Relationship Id="rId24" Type="http://schemas.openxmlformats.org/officeDocument/2006/relationships/font" Target="fonts/RobotoMedium-italic.fntdata"/><Relationship Id="rId23" Type="http://schemas.openxmlformats.org/officeDocument/2006/relationships/font" Target="fonts/Roboto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RobotoLight-regular.fntdata"/><Relationship Id="rId25" Type="http://schemas.openxmlformats.org/officeDocument/2006/relationships/font" Target="fonts/RobotoMedium-boldItalic.fntdata"/><Relationship Id="rId28" Type="http://schemas.openxmlformats.org/officeDocument/2006/relationships/font" Target="fonts/RobotoLight-italic.fntdata"/><Relationship Id="rId27" Type="http://schemas.openxmlformats.org/officeDocument/2006/relationships/font" Target="fonts/RobotoLigh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Ligh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customschemas.google.com/relationships/presentationmetadata" Target="meta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ru-RU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4b9bab3e43_0_5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g24b9bab3e43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b9bab3e43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24b9bab3e43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4b9bab3e43_0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g24b9bab3e43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4b9bab3e43_0_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g24b9bab3e43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b9bab3e43_0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24b9bab3e4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b9bab3e43_0_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24b9bab3e43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b9bab3e43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24b9bab3e4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4b9bab3e43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24b9bab3e4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итульный слайд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Рисунок с подписью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3" name="Google Shape;73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вертикальный текст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Вертикальный заголовок и текст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1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1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и объект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Заголовок раздела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Два объекта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Сравнение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1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1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1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Только заголовок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Пустой слайд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Объект с подписью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5" name="Google Shape;65;p18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hyperlink" Target="https://github.com/yualapshina/registration-system-coursework" TargetMode="External"/><Relationship Id="rId5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hyperlink" Target="https://drive.google.com/file/d/1XMCTP5FKkhjWOE9iJ1tsvyPrMJrpWsYt/view?usp=sharing" TargetMode="External"/><Relationship Id="rId5" Type="http://schemas.openxmlformats.org/officeDocument/2006/relationships/hyperlink" Target="https://drive.google.com/file/d/1z5A6paNq00m1rU0tDJvlxmhab5v_Lmr_/view?usp=sharing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hyperlink" Target="https://www.figma.com/proto/Kt2FDXipEGxZJmpCemKc7s/Registration-system?page-id=1%3A2&amp;node-id=6-95&amp;viewport=120%2C127%2C0.14&amp;scaling=scale-down&amp;starting-point-node-id=6%3A95&amp;show-proto-sidebar=1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github.com/yualapshina/registration-system-coursework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github.com/yualapshina/registration-system-coursework" TargetMode="External"/><Relationship Id="rId5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s://github.com/yualapshina/registration-system-coursework" TargetMode="External"/><Relationship Id="rId5" Type="http://schemas.openxmlformats.org/officeDocument/2006/relationships/image" Target="../media/image7.png"/><Relationship Id="rId6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"/>
          <p:cNvSpPr txBox="1"/>
          <p:nvPr/>
        </p:nvSpPr>
        <p:spPr>
          <a:xfrm>
            <a:off x="468933" y="470867"/>
            <a:ext cx="8576213" cy="2708393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ru-RU" sz="4000" u="none" cap="none" strike="noStrike">
                <a:solidFill>
                  <a:srgbClr val="3747A9"/>
                </a:solidFill>
                <a:latin typeface="Roboto Medium"/>
                <a:ea typeface="Roboto Medium"/>
                <a:cs typeface="Roboto Medium"/>
                <a:sym typeface="Roboto Medium"/>
              </a:rPr>
              <a:t>Разработка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rgbClr val="3747A9"/>
                </a:solidFill>
                <a:latin typeface="Roboto Medium"/>
                <a:ea typeface="Roboto Medium"/>
                <a:cs typeface="Roboto Medium"/>
                <a:sym typeface="Roboto Medium"/>
              </a:rPr>
              <a:t>информационной системы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rgbClr val="3747A9"/>
                </a:solidFill>
                <a:latin typeface="Roboto Medium"/>
                <a:ea typeface="Roboto Medium"/>
                <a:cs typeface="Roboto Medium"/>
                <a:sym typeface="Roboto Medium"/>
              </a:rPr>
              <a:t>для регистрации на мероприятия </a:t>
            </a:r>
            <a:endParaRPr sz="4000">
              <a:solidFill>
                <a:srgbClr val="3747A9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4000">
                <a:solidFill>
                  <a:srgbClr val="3747A9"/>
                </a:solidFill>
                <a:latin typeface="Roboto Medium"/>
                <a:ea typeface="Roboto Medium"/>
                <a:cs typeface="Roboto Medium"/>
                <a:sym typeface="Roboto Medium"/>
              </a:rPr>
              <a:t>НИУ ВШЭ – Нижний Новгород</a:t>
            </a:r>
            <a:endParaRPr/>
          </a:p>
        </p:txBody>
      </p:sp>
      <p:sp>
        <p:nvSpPr>
          <p:cNvPr id="93" name="Google Shape;93;p1"/>
          <p:cNvSpPr txBox="1"/>
          <p:nvPr/>
        </p:nvSpPr>
        <p:spPr>
          <a:xfrm>
            <a:off x="7741433" y="491340"/>
            <a:ext cx="4000000" cy="984845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7F7F7F"/>
                </a:solidFill>
                <a:latin typeface="Roboto Medium"/>
                <a:ea typeface="Roboto Medium"/>
                <a:cs typeface="Roboto Medium"/>
                <a:sym typeface="Roboto Medium"/>
              </a:rPr>
              <a:t>ПРОГРАММНАЯ</a:t>
            </a:r>
            <a:endParaRPr sz="2400">
              <a:solidFill>
                <a:srgbClr val="7F7F7F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>
                <a:solidFill>
                  <a:srgbClr val="7F7F7F"/>
                </a:solidFill>
                <a:latin typeface="Roboto Medium"/>
                <a:ea typeface="Roboto Medium"/>
                <a:cs typeface="Roboto Medium"/>
                <a:sym typeface="Roboto Medium"/>
              </a:rPr>
              <a:t>ИНЖЕНЕРИЯ</a:t>
            </a:r>
            <a:endParaRPr sz="2400">
              <a:solidFill>
                <a:srgbClr val="7F7F7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94" name="Google Shape;9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55767" y="4017210"/>
            <a:ext cx="2285668" cy="239852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"/>
          <p:cNvSpPr txBox="1"/>
          <p:nvPr/>
        </p:nvSpPr>
        <p:spPr>
          <a:xfrm>
            <a:off x="468933" y="3267882"/>
            <a:ext cx="8227800" cy="9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30">
                <a:solidFill>
                  <a:srgbClr val="7F7F7F"/>
                </a:solidFill>
                <a:latin typeface="Roboto Medium"/>
                <a:ea typeface="Roboto Medium"/>
                <a:cs typeface="Roboto Medium"/>
                <a:sym typeface="Roboto Medium"/>
              </a:rPr>
              <a:t>Фронтенд, тестирование и демонстрация продукта</a:t>
            </a:r>
            <a:r>
              <a:rPr lang="ru-RU" sz="2130">
                <a:solidFill>
                  <a:srgbClr val="7F7F7F"/>
                </a:solidFill>
                <a:latin typeface="Roboto Medium"/>
                <a:ea typeface="Roboto Medium"/>
                <a:cs typeface="Roboto Medium"/>
                <a:sym typeface="Roboto Medium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30">
                <a:solidFill>
                  <a:srgbClr val="7F7F7F"/>
                </a:solidFill>
                <a:latin typeface="Roboto Medium"/>
                <a:ea typeface="Roboto Medium"/>
                <a:cs typeface="Roboto Medium"/>
                <a:sym typeface="Roboto Medium"/>
              </a:rPr>
              <a:t>Титова Надежда</a:t>
            </a:r>
            <a:r>
              <a:rPr lang="ru-RU" sz="2130">
                <a:solidFill>
                  <a:srgbClr val="7F7F7F"/>
                </a:solidFill>
                <a:latin typeface="Roboto Medium"/>
                <a:ea typeface="Roboto Medium"/>
                <a:cs typeface="Roboto Medium"/>
                <a:sym typeface="Roboto Medium"/>
              </a:rPr>
              <a:t>, 20ПИ1</a:t>
            </a:r>
            <a:endParaRPr sz="2130">
              <a:solidFill>
                <a:srgbClr val="7F7F7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96" name="Google Shape;96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4b9bab3e43_0_51"/>
          <p:cNvSpPr txBox="1"/>
          <p:nvPr/>
        </p:nvSpPr>
        <p:spPr>
          <a:xfrm>
            <a:off x="612400" y="518212"/>
            <a:ext cx="1120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747A9"/>
                </a:solidFill>
                <a:latin typeface="Roboto Medium"/>
                <a:ea typeface="Roboto Medium"/>
                <a:cs typeface="Roboto Medium"/>
                <a:sym typeface="Roboto Medium"/>
              </a:rPr>
              <a:t>Страницы системы</a:t>
            </a:r>
            <a:endParaRPr sz="3200">
              <a:solidFill>
                <a:srgbClr val="3747A9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89" name="Google Shape;189;g24b9bab3e43_0_51"/>
          <p:cNvSpPr txBox="1"/>
          <p:nvPr/>
        </p:nvSpPr>
        <p:spPr>
          <a:xfrm>
            <a:off x="612400" y="149290"/>
            <a:ext cx="112044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33">
                <a:solidFill>
                  <a:srgbClr val="7F9ACF"/>
                </a:solidFill>
                <a:latin typeface="Roboto Medium"/>
                <a:ea typeface="Roboto Medium"/>
                <a:cs typeface="Roboto Medium"/>
                <a:sym typeface="Roboto Medium"/>
              </a:rPr>
              <a:t>Разработка системы регистрации</a:t>
            </a:r>
            <a:endParaRPr sz="2133">
              <a:solidFill>
                <a:srgbClr val="7F9AC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90" name="Google Shape;190;g24b9bab3e43_0_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3667" y="292867"/>
            <a:ext cx="883751" cy="88375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g24b9bab3e43_0_51"/>
          <p:cNvSpPr/>
          <p:nvPr/>
        </p:nvSpPr>
        <p:spPr>
          <a:xfrm>
            <a:off x="501190" y="1511635"/>
            <a:ext cx="113157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92" name="Google Shape;192;g24b9bab3e43_0_51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93" name="Google Shape;193;g24b9bab3e43_0_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46750" y="1257097"/>
            <a:ext cx="6624599" cy="509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b9bab3e43_0_59"/>
          <p:cNvSpPr txBox="1"/>
          <p:nvPr/>
        </p:nvSpPr>
        <p:spPr>
          <a:xfrm>
            <a:off x="612400" y="518212"/>
            <a:ext cx="1120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747A9"/>
                </a:solidFill>
                <a:latin typeface="Roboto Medium"/>
                <a:ea typeface="Roboto Medium"/>
                <a:cs typeface="Roboto Medium"/>
                <a:sym typeface="Roboto Medium"/>
              </a:rPr>
              <a:t>Страницы системы</a:t>
            </a:r>
            <a:endParaRPr sz="3200">
              <a:solidFill>
                <a:srgbClr val="3747A9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99" name="Google Shape;199;g24b9bab3e43_0_59"/>
          <p:cNvSpPr txBox="1"/>
          <p:nvPr/>
        </p:nvSpPr>
        <p:spPr>
          <a:xfrm>
            <a:off x="612400" y="149290"/>
            <a:ext cx="112044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33">
                <a:solidFill>
                  <a:srgbClr val="7F9ACF"/>
                </a:solidFill>
                <a:latin typeface="Roboto Medium"/>
                <a:ea typeface="Roboto Medium"/>
                <a:cs typeface="Roboto Medium"/>
                <a:sym typeface="Roboto Medium"/>
              </a:rPr>
              <a:t>Разработка системы регистрации</a:t>
            </a:r>
            <a:endParaRPr sz="2133">
              <a:solidFill>
                <a:srgbClr val="7F9AC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00" name="Google Shape;200;g24b9bab3e43_0_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3667" y="292867"/>
            <a:ext cx="883751" cy="883751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24b9bab3e43_0_59"/>
          <p:cNvSpPr/>
          <p:nvPr/>
        </p:nvSpPr>
        <p:spPr>
          <a:xfrm>
            <a:off x="501190" y="1511635"/>
            <a:ext cx="113157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02" name="Google Shape;202;g24b9bab3e43_0_59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203" name="Google Shape;203;g24b9bab3e43_0_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75413" y="1257095"/>
            <a:ext cx="9241186" cy="490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b9bab3e43_0_75"/>
          <p:cNvSpPr txBox="1"/>
          <p:nvPr/>
        </p:nvSpPr>
        <p:spPr>
          <a:xfrm>
            <a:off x="612400" y="518212"/>
            <a:ext cx="1120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747A9"/>
                </a:solidFill>
                <a:latin typeface="Roboto Medium"/>
                <a:ea typeface="Roboto Medium"/>
                <a:cs typeface="Roboto Medium"/>
                <a:sym typeface="Roboto Medium"/>
              </a:rPr>
              <a:t>Тестирование системы</a:t>
            </a:r>
            <a:endParaRPr sz="3200">
              <a:solidFill>
                <a:srgbClr val="3747A9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09" name="Google Shape;209;g24b9bab3e43_0_75"/>
          <p:cNvSpPr txBox="1"/>
          <p:nvPr/>
        </p:nvSpPr>
        <p:spPr>
          <a:xfrm>
            <a:off x="612400" y="149290"/>
            <a:ext cx="112044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33">
                <a:solidFill>
                  <a:srgbClr val="7F9ACF"/>
                </a:solidFill>
                <a:latin typeface="Roboto Medium"/>
                <a:ea typeface="Roboto Medium"/>
                <a:cs typeface="Roboto Medium"/>
                <a:sym typeface="Roboto Medium"/>
              </a:rPr>
              <a:t>Разработка системы регистрации</a:t>
            </a:r>
            <a:endParaRPr sz="2133">
              <a:solidFill>
                <a:srgbClr val="7F9AC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10" name="Google Shape;210;g24b9bab3e43_0_7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3667" y="292867"/>
            <a:ext cx="883751" cy="88375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24b9bab3e43_0_75"/>
          <p:cNvSpPr/>
          <p:nvPr/>
        </p:nvSpPr>
        <p:spPr>
          <a:xfrm>
            <a:off x="501190" y="1511635"/>
            <a:ext cx="113157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12" name="Google Shape;212;g24b9bab3e43_0_75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13" name="Google Shape;213;g24b9bab3e43_0_75"/>
          <p:cNvSpPr txBox="1"/>
          <p:nvPr/>
        </p:nvSpPr>
        <p:spPr>
          <a:xfrm>
            <a:off x="301893" y="6275157"/>
            <a:ext cx="1023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u="sng">
                <a:solidFill>
                  <a:schemeClr val="hlink"/>
                </a:solidFill>
                <a:latin typeface="Roboto Medium"/>
                <a:ea typeface="Roboto Medium"/>
                <a:cs typeface="Roboto Medium"/>
                <a:sym typeface="Roboto Medium"/>
                <a:hlinkClick r:id="rId4"/>
              </a:rPr>
              <a:t>Исходный код и сопутствующие материалы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14" name="Google Shape;214;g24b9bab3e43_0_75"/>
          <p:cNvSpPr txBox="1"/>
          <p:nvPr/>
        </p:nvSpPr>
        <p:spPr>
          <a:xfrm>
            <a:off x="388389" y="1754492"/>
            <a:ext cx="60330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Medium"/>
              <a:buChar char="●"/>
            </a:pPr>
            <a:r>
              <a:rPr lang="ru-RU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модульное тестирование</a:t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Medium"/>
              <a:buChar char="●"/>
            </a:pPr>
            <a:r>
              <a:rPr lang="ru-RU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интеграционное тестирование</a:t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Medium"/>
              <a:buChar char="●"/>
            </a:pPr>
            <a:r>
              <a:rPr lang="ru-RU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системное тестирование</a:t>
            </a:r>
            <a:endParaRPr i="1"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Medium"/>
              <a:buChar char="●"/>
            </a:pPr>
            <a:r>
              <a:rPr lang="ru-RU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пограничное тестирование</a:t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Medium"/>
              <a:buChar char="●"/>
            </a:pPr>
            <a:r>
              <a:rPr lang="ru-RU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стресс-тестирование</a:t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Medium"/>
              <a:buChar char="●"/>
            </a:pPr>
            <a:r>
              <a:rPr lang="ru-RU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проверка времени отклика системы</a:t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Medium"/>
              <a:buChar char="●"/>
            </a:pPr>
            <a:r>
              <a:rPr lang="ru-RU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проверка корректности работы в различных браузерах (Google Chrome, Yandex Browser, Microsoft Edge и Mozilla Firefox)</a:t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15" name="Google Shape;215;g24b9bab3e43_0_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003" y="1682385"/>
            <a:ext cx="5361174" cy="4029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4b9bab3e43_0_92"/>
          <p:cNvSpPr txBox="1"/>
          <p:nvPr/>
        </p:nvSpPr>
        <p:spPr>
          <a:xfrm>
            <a:off x="612400" y="518212"/>
            <a:ext cx="1120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747A9"/>
                </a:solidFill>
                <a:latin typeface="Roboto Medium"/>
                <a:ea typeface="Roboto Medium"/>
                <a:cs typeface="Roboto Medium"/>
                <a:sym typeface="Roboto Medium"/>
              </a:rPr>
              <a:t>Пользовательские истории</a:t>
            </a:r>
            <a:endParaRPr sz="3200">
              <a:solidFill>
                <a:srgbClr val="3747A9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21" name="Google Shape;221;g24b9bab3e43_0_92"/>
          <p:cNvSpPr txBox="1"/>
          <p:nvPr/>
        </p:nvSpPr>
        <p:spPr>
          <a:xfrm>
            <a:off x="612400" y="149290"/>
            <a:ext cx="112044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33">
                <a:solidFill>
                  <a:srgbClr val="7F9ACF"/>
                </a:solidFill>
                <a:latin typeface="Roboto Medium"/>
                <a:ea typeface="Roboto Medium"/>
                <a:cs typeface="Roboto Medium"/>
                <a:sym typeface="Roboto Medium"/>
              </a:rPr>
              <a:t>Разработка системы регистрации</a:t>
            </a:r>
            <a:endParaRPr sz="2133">
              <a:solidFill>
                <a:srgbClr val="7F9AC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22" name="Google Shape;222;g24b9bab3e43_0_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3667" y="292867"/>
            <a:ext cx="883751" cy="883751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g24b9bab3e43_0_92"/>
          <p:cNvSpPr/>
          <p:nvPr/>
        </p:nvSpPr>
        <p:spPr>
          <a:xfrm>
            <a:off x="501190" y="1511635"/>
            <a:ext cx="113157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24" name="Google Shape;224;g24b9bab3e43_0_92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graphicFrame>
        <p:nvGraphicFramePr>
          <p:cNvPr id="225" name="Google Shape;225;g24b9bab3e43_0_92"/>
          <p:cNvGraphicFramePr/>
          <p:nvPr/>
        </p:nvGraphicFramePr>
        <p:xfrm>
          <a:off x="612400" y="1511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{E8D4EEEB-7EA9-4071-8916-3C73CEE8E621}</a:tableStyleId>
              </a:tblPr>
              <a:tblGrid>
                <a:gridCol w="2671050"/>
                <a:gridCol w="2671050"/>
                <a:gridCol w="2761700"/>
                <a:gridCol w="25804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Действующее лицо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Менеджер учебного офиса ПИ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Школьник, увлеченный программированием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Цель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Управлять регистрацией школьников на мероприятия факультета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Посещать мероприятия факультета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Действия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Создавать и изменять формы регистрации для событий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Получать расписание события с подробной информацией о зарегистрировавшихся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Регистрироваться на события, настраивать и экспортировать расписание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>
                          <a:solidFill>
                            <a:schemeClr val="dk1"/>
                          </a:solidFill>
                        </a:rPr>
                        <a:t>Функции</a:t>
                      </a:r>
                      <a:endParaRPr/>
                    </a:p>
                  </a:txBody>
                  <a:tcPr marT="91425" marB="91425" marR="91425" marL="91425"/>
                </a:tc>
                <a:tc gridSpan="2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Личный кабинет и панель администрирования системы для организаторов</a:t>
                      </a:r>
                      <a:endParaRPr/>
                    </a:p>
                  </a:txBody>
                  <a:tcPr marT="91425" marB="91425" marR="91425" marL="91425"/>
                </a:tc>
                <a:tc hMerge="1"/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Ввод личной информации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Создание событий с определенными полями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Просмотр и экспорт списка всех записавшихся на событие школьников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Выбор события для регистрации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Настройка расписания событий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Просмотр списка записавшихся на конкретное мероприятие школьников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Настройка своего расписания, выбор лекций и мастер-классов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Просмотр и редактирование событий и расписания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Редактирование списка участников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ru-RU"/>
                        <a:t>Просмотр и экспорт полученного расписания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b9bab3e43_0_102"/>
          <p:cNvSpPr txBox="1"/>
          <p:nvPr/>
        </p:nvSpPr>
        <p:spPr>
          <a:xfrm>
            <a:off x="612400" y="518212"/>
            <a:ext cx="1120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747A9"/>
                </a:solidFill>
                <a:latin typeface="Roboto Medium"/>
                <a:ea typeface="Roboto Medium"/>
                <a:cs typeface="Roboto Medium"/>
                <a:sym typeface="Roboto Medium"/>
              </a:rPr>
              <a:t>Демонстрация работы</a:t>
            </a:r>
            <a:endParaRPr sz="3200">
              <a:solidFill>
                <a:srgbClr val="3747A9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31" name="Google Shape;231;g24b9bab3e43_0_102"/>
          <p:cNvSpPr txBox="1"/>
          <p:nvPr/>
        </p:nvSpPr>
        <p:spPr>
          <a:xfrm>
            <a:off x="612400" y="149290"/>
            <a:ext cx="112044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33">
                <a:solidFill>
                  <a:srgbClr val="7F9ACF"/>
                </a:solidFill>
                <a:latin typeface="Roboto Medium"/>
                <a:ea typeface="Roboto Medium"/>
                <a:cs typeface="Roboto Medium"/>
                <a:sym typeface="Roboto Medium"/>
              </a:rPr>
              <a:t>Разработка системы регистрации</a:t>
            </a:r>
            <a:endParaRPr sz="2133">
              <a:solidFill>
                <a:srgbClr val="7F9AC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32" name="Google Shape;232;g24b9bab3e43_0_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3667" y="292867"/>
            <a:ext cx="883751" cy="883751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24b9bab3e43_0_102"/>
          <p:cNvSpPr/>
          <p:nvPr/>
        </p:nvSpPr>
        <p:spPr>
          <a:xfrm>
            <a:off x="501190" y="1511635"/>
            <a:ext cx="113157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4"/>
              </a:rPr>
              <a:t>https://drive.google.com/file/d/1XMCTP5FKkhjWOE9iJ1tsvyPrMJrpWsYt/view?usp=sharing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u="sng">
                <a:solidFill>
                  <a:schemeClr val="hlink"/>
                </a:solidFill>
                <a:latin typeface="Roboto Light"/>
                <a:ea typeface="Roboto Light"/>
                <a:cs typeface="Roboto Light"/>
                <a:sym typeface="Roboto Light"/>
                <a:hlinkClick r:id="rId5"/>
              </a:rPr>
              <a:t>https://drive.google.com/file/d/1z5A6paNq00m1rU0tDJvlxmhab5v_Lmr_/view?usp=sharing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34" name="Google Shape;234;g24b9bab3e43_0_102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8"/>
          <p:cNvSpPr txBox="1"/>
          <p:nvPr/>
        </p:nvSpPr>
        <p:spPr>
          <a:xfrm>
            <a:off x="612400" y="518212"/>
            <a:ext cx="11204400" cy="738623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747A9"/>
                </a:solidFill>
                <a:latin typeface="Roboto Medium"/>
                <a:ea typeface="Roboto Medium"/>
                <a:cs typeface="Roboto Medium"/>
                <a:sym typeface="Roboto Medium"/>
              </a:rPr>
              <a:t>Выводы и заключение</a:t>
            </a:r>
            <a:endParaRPr sz="3200">
              <a:solidFill>
                <a:srgbClr val="3747A9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240" name="Google Shape;240;p8"/>
          <p:cNvSpPr txBox="1"/>
          <p:nvPr/>
        </p:nvSpPr>
        <p:spPr>
          <a:xfrm>
            <a:off x="612400" y="149290"/>
            <a:ext cx="11204400" cy="574412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33">
                <a:solidFill>
                  <a:srgbClr val="7F9ACF"/>
                </a:solidFill>
                <a:latin typeface="Roboto Medium"/>
                <a:ea typeface="Roboto Medium"/>
                <a:cs typeface="Roboto Medium"/>
                <a:sym typeface="Roboto Medium"/>
              </a:rPr>
              <a:t>Разработка системы регистрации</a:t>
            </a:r>
            <a:endParaRPr sz="2133">
              <a:solidFill>
                <a:srgbClr val="7F9AC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41" name="Google Shape;241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3667" y="292867"/>
            <a:ext cx="883751" cy="883751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8"/>
          <p:cNvSpPr/>
          <p:nvPr/>
        </p:nvSpPr>
        <p:spPr>
          <a:xfrm>
            <a:off x="501190" y="1511635"/>
            <a:ext cx="11315610" cy="1261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243" name="Google Shape;243;p8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44" name="Google Shape;244;p8"/>
          <p:cNvSpPr txBox="1"/>
          <p:nvPr/>
        </p:nvSpPr>
        <p:spPr>
          <a:xfrm>
            <a:off x="388388" y="1754492"/>
            <a:ext cx="11428500" cy="30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Medium"/>
              <a:buChar char="●"/>
            </a:pPr>
            <a:r>
              <a:rPr lang="ru-RU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Продукт удовлетворяет всем требованиям, разработанным при изначальном планировании, а также техническому заданию; ставившиеся цели успешно достигнуты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Medium"/>
              <a:buChar char="●"/>
            </a:pPr>
            <a:r>
              <a:rPr lang="ru-RU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Реализован прототип системы регистрации, </a:t>
            </a:r>
            <a:r>
              <a:rPr lang="ru-RU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готовый как к локальному использованию, так и к интеграции в реально используемые окружения</a:t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Medium"/>
              <a:buChar char="●"/>
            </a:pPr>
            <a:r>
              <a:rPr lang="ru-RU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П</a:t>
            </a:r>
            <a:r>
              <a:rPr lang="ru-RU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олучен опыт разработки и реализации дизайна и интерфейса системы, а также опыт разработки требований и тестирования реального продукта</a:t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4572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 txBox="1"/>
          <p:nvPr/>
        </p:nvSpPr>
        <p:spPr>
          <a:xfrm>
            <a:off x="612400" y="518212"/>
            <a:ext cx="1120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747A9"/>
                </a:solidFill>
                <a:latin typeface="Roboto Medium"/>
                <a:ea typeface="Roboto Medium"/>
                <a:cs typeface="Roboto Medium"/>
                <a:sym typeface="Roboto Medium"/>
              </a:rPr>
              <a:t>?Требования?</a:t>
            </a:r>
            <a:endParaRPr sz="3200">
              <a:solidFill>
                <a:srgbClr val="3747A9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02" name="Google Shape;102;p2"/>
          <p:cNvSpPr txBox="1"/>
          <p:nvPr/>
        </p:nvSpPr>
        <p:spPr>
          <a:xfrm>
            <a:off x="612400" y="149290"/>
            <a:ext cx="11204400" cy="574412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33">
                <a:solidFill>
                  <a:srgbClr val="7F9ACF"/>
                </a:solidFill>
                <a:latin typeface="Roboto Medium"/>
                <a:ea typeface="Roboto Medium"/>
                <a:cs typeface="Roboto Medium"/>
                <a:sym typeface="Roboto Medium"/>
              </a:rPr>
              <a:t>Разработка системы регистрации</a:t>
            </a:r>
            <a:endParaRPr sz="2133">
              <a:solidFill>
                <a:srgbClr val="7F9AC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03" name="Google Shape;10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3667" y="292867"/>
            <a:ext cx="883751" cy="883751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2"/>
          <p:cNvSpPr/>
          <p:nvPr/>
        </p:nvSpPr>
        <p:spPr>
          <a:xfrm>
            <a:off x="501190" y="1511635"/>
            <a:ext cx="11315610" cy="1261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05" name="Google Shape;105;p2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/>
          <p:nvPr/>
        </p:nvSpPr>
        <p:spPr>
          <a:xfrm>
            <a:off x="612400" y="518212"/>
            <a:ext cx="11204400" cy="738623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747A9"/>
                </a:solidFill>
                <a:latin typeface="Roboto Medium"/>
                <a:ea typeface="Roboto Medium"/>
                <a:cs typeface="Roboto Medium"/>
                <a:sym typeface="Roboto Medium"/>
              </a:rPr>
              <a:t>Средства и технологии разработки</a:t>
            </a:r>
            <a:endParaRPr sz="3200">
              <a:solidFill>
                <a:srgbClr val="3747A9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11" name="Google Shape;111;p3"/>
          <p:cNvSpPr txBox="1"/>
          <p:nvPr/>
        </p:nvSpPr>
        <p:spPr>
          <a:xfrm>
            <a:off x="612400" y="149290"/>
            <a:ext cx="11204400" cy="574412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33">
                <a:solidFill>
                  <a:srgbClr val="7F9ACF"/>
                </a:solidFill>
                <a:latin typeface="Roboto Medium"/>
                <a:ea typeface="Roboto Medium"/>
                <a:cs typeface="Roboto Medium"/>
                <a:sym typeface="Roboto Medium"/>
              </a:rPr>
              <a:t>Разработка системы регистрации</a:t>
            </a:r>
            <a:endParaRPr sz="2133">
              <a:solidFill>
                <a:srgbClr val="7F9AC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12" name="Google Shape;11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3667" y="292867"/>
            <a:ext cx="883751" cy="883751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3"/>
          <p:cNvSpPr/>
          <p:nvPr/>
        </p:nvSpPr>
        <p:spPr>
          <a:xfrm>
            <a:off x="501190" y="1511635"/>
            <a:ext cx="11315610" cy="1261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14" name="Google Shape;114;p3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15" name="Google Shape;115;p3"/>
          <p:cNvSpPr txBox="1"/>
          <p:nvPr/>
        </p:nvSpPr>
        <p:spPr>
          <a:xfrm>
            <a:off x="778476" y="1832909"/>
            <a:ext cx="10638900" cy="22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Medium"/>
              <a:buChar char="●"/>
            </a:pPr>
            <a:r>
              <a:rPr lang="ru-RU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Разработка дизайна системы и прототипа</a:t>
            </a:r>
            <a:r>
              <a:rPr lang="ru-RU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 – Figma: </a:t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наибольшая популярность среди подобных сервисов, возможность экспортировать разработанные объекты в разнообразных форматах, в т.ч. в CSS, многопользовательский режим </a:t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Medium"/>
              <a:buChar char="●"/>
            </a:pPr>
            <a:r>
              <a:rPr lang="ru-RU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Язык разработки – HTML в сочетании с CSS: </a:t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доступность в освоении, множество существующих проектов в качестве примеров</a:t>
            </a:r>
            <a:endParaRPr sz="2000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"/>
          <p:cNvSpPr txBox="1"/>
          <p:nvPr/>
        </p:nvSpPr>
        <p:spPr>
          <a:xfrm>
            <a:off x="612400" y="518212"/>
            <a:ext cx="1120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747A9"/>
                </a:solidFill>
                <a:latin typeface="Roboto Medium"/>
                <a:ea typeface="Roboto Medium"/>
                <a:cs typeface="Roboto Medium"/>
                <a:sym typeface="Roboto Medium"/>
              </a:rPr>
              <a:t>Разработка дизайна</a:t>
            </a:r>
            <a:endParaRPr sz="3200">
              <a:solidFill>
                <a:srgbClr val="3747A9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21" name="Google Shape;121;p4"/>
          <p:cNvSpPr txBox="1"/>
          <p:nvPr/>
        </p:nvSpPr>
        <p:spPr>
          <a:xfrm>
            <a:off x="612400" y="149290"/>
            <a:ext cx="112044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33">
                <a:solidFill>
                  <a:srgbClr val="7F9ACF"/>
                </a:solidFill>
                <a:latin typeface="Roboto Medium"/>
                <a:ea typeface="Roboto Medium"/>
                <a:cs typeface="Roboto Medium"/>
                <a:sym typeface="Roboto Medium"/>
              </a:rPr>
              <a:t>Разработка системы регистрации</a:t>
            </a:r>
            <a:endParaRPr sz="2133">
              <a:solidFill>
                <a:srgbClr val="7F9AC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22" name="Google Shape;12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3667" y="292867"/>
            <a:ext cx="883751" cy="88375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/>
          <p:nvPr/>
        </p:nvSpPr>
        <p:spPr>
          <a:xfrm>
            <a:off x="501190" y="1511635"/>
            <a:ext cx="113157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24" name="Google Shape;124;p4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25" name="Google Shape;125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6400" y="1511617"/>
            <a:ext cx="2986315" cy="39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97330" y="1511621"/>
            <a:ext cx="4833900" cy="284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/>
        </p:nvSpPr>
        <p:spPr>
          <a:xfrm>
            <a:off x="612400" y="518212"/>
            <a:ext cx="1120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747A9"/>
                </a:solidFill>
                <a:latin typeface="Roboto Medium"/>
                <a:ea typeface="Roboto Medium"/>
                <a:cs typeface="Roboto Medium"/>
                <a:sym typeface="Roboto Medium"/>
              </a:rPr>
              <a:t>Прототипирование</a:t>
            </a:r>
            <a:endParaRPr sz="3200">
              <a:solidFill>
                <a:srgbClr val="3747A9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32" name="Google Shape;132;p5"/>
          <p:cNvSpPr txBox="1"/>
          <p:nvPr/>
        </p:nvSpPr>
        <p:spPr>
          <a:xfrm>
            <a:off x="612400" y="149290"/>
            <a:ext cx="112044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33">
                <a:solidFill>
                  <a:srgbClr val="7F9ACF"/>
                </a:solidFill>
                <a:latin typeface="Roboto Medium"/>
                <a:ea typeface="Roboto Medium"/>
                <a:cs typeface="Roboto Medium"/>
                <a:sym typeface="Roboto Medium"/>
              </a:rPr>
              <a:t>Разработка системы регистрации</a:t>
            </a:r>
            <a:endParaRPr sz="2133">
              <a:solidFill>
                <a:srgbClr val="7F9AC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33" name="Google Shape;133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3667" y="292867"/>
            <a:ext cx="883751" cy="883751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5"/>
          <p:cNvSpPr/>
          <p:nvPr/>
        </p:nvSpPr>
        <p:spPr>
          <a:xfrm>
            <a:off x="501190" y="1511635"/>
            <a:ext cx="11315610" cy="1261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35" name="Google Shape;135;p5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36" name="Google Shape;136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66525" y="1349950"/>
            <a:ext cx="5610350" cy="5907076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5"/>
          <p:cNvSpPr txBox="1"/>
          <p:nvPr/>
        </p:nvSpPr>
        <p:spPr>
          <a:xfrm>
            <a:off x="301900" y="6217625"/>
            <a:ext cx="105396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u="sng">
                <a:solidFill>
                  <a:schemeClr val="hlink"/>
                </a:solidFill>
                <a:latin typeface="Roboto Medium"/>
                <a:ea typeface="Roboto Medium"/>
                <a:cs typeface="Roboto Medium"/>
                <a:sym typeface="Roboto Medium"/>
                <a:hlinkClick r:id="rId5"/>
              </a:rPr>
              <a:t>Прототип системы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4b9bab3e43_0_32"/>
          <p:cNvSpPr txBox="1"/>
          <p:nvPr/>
        </p:nvSpPr>
        <p:spPr>
          <a:xfrm>
            <a:off x="612400" y="518212"/>
            <a:ext cx="1120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747A9"/>
                </a:solidFill>
                <a:latin typeface="Roboto Medium"/>
                <a:ea typeface="Roboto Medium"/>
                <a:cs typeface="Roboto Medium"/>
                <a:sym typeface="Roboto Medium"/>
              </a:rPr>
              <a:t>Реализация интерфейса</a:t>
            </a:r>
            <a:endParaRPr sz="3200">
              <a:solidFill>
                <a:srgbClr val="3747A9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3" name="Google Shape;143;g24b9bab3e43_0_32"/>
          <p:cNvSpPr txBox="1"/>
          <p:nvPr/>
        </p:nvSpPr>
        <p:spPr>
          <a:xfrm>
            <a:off x="612400" y="149290"/>
            <a:ext cx="112044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33">
                <a:solidFill>
                  <a:srgbClr val="7F9ACF"/>
                </a:solidFill>
                <a:latin typeface="Roboto Medium"/>
                <a:ea typeface="Roboto Medium"/>
                <a:cs typeface="Roboto Medium"/>
                <a:sym typeface="Roboto Medium"/>
              </a:rPr>
              <a:t>Разработка системы регистрации</a:t>
            </a:r>
            <a:endParaRPr sz="2133">
              <a:solidFill>
                <a:srgbClr val="7F9AC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44" name="Google Shape;144;g24b9bab3e43_0_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3667" y="292867"/>
            <a:ext cx="883751" cy="88375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24b9bab3e43_0_32"/>
          <p:cNvSpPr/>
          <p:nvPr/>
        </p:nvSpPr>
        <p:spPr>
          <a:xfrm>
            <a:off x="501190" y="1511635"/>
            <a:ext cx="113157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46" name="Google Shape;146;g24b9bab3e43_0_32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47" name="Google Shape;147;g24b9bab3e43_0_32"/>
          <p:cNvSpPr txBox="1"/>
          <p:nvPr/>
        </p:nvSpPr>
        <p:spPr>
          <a:xfrm>
            <a:off x="301893" y="6275157"/>
            <a:ext cx="1023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u="sng">
                <a:solidFill>
                  <a:schemeClr val="hlink"/>
                </a:solidFill>
                <a:latin typeface="Roboto Medium"/>
                <a:ea typeface="Roboto Medium"/>
                <a:cs typeface="Roboto Medium"/>
                <a:sym typeface="Roboto Medium"/>
                <a:hlinkClick r:id="rId4"/>
              </a:rPr>
              <a:t>Исходный код и сопутствующие материалы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8" name="Google Shape;148;g24b9bab3e43_0_32"/>
          <p:cNvSpPr txBox="1"/>
          <p:nvPr/>
        </p:nvSpPr>
        <p:spPr>
          <a:xfrm>
            <a:off x="388389" y="1754492"/>
            <a:ext cx="60330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Medium"/>
              <a:buChar char="●"/>
            </a:pPr>
            <a:r>
              <a:rPr lang="ru-RU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register.html - страница ввода личных данных пользователя и выбора мероприятия для посещения</a:t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Medium"/>
              <a:buChar char="●"/>
            </a:pPr>
            <a:r>
              <a:rPr lang="ru-RU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timetable.html - страница настройки расписания посещения</a:t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Medium"/>
              <a:buChar char="●"/>
            </a:pPr>
            <a:r>
              <a:rPr lang="ru-RU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completed.html -  страница подтверждения регистрации</a:t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Medium"/>
              <a:buChar char="●"/>
            </a:pPr>
            <a:r>
              <a:rPr lang="ru-RU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style.css - файл с реализацией стилей проекта, который используют все html-файлы</a:t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4b9bab3e43_0_5"/>
          <p:cNvSpPr txBox="1"/>
          <p:nvPr/>
        </p:nvSpPr>
        <p:spPr>
          <a:xfrm>
            <a:off x="612400" y="518212"/>
            <a:ext cx="1120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747A9"/>
                </a:solidFill>
                <a:latin typeface="Roboto Medium"/>
                <a:ea typeface="Roboto Medium"/>
                <a:cs typeface="Roboto Medium"/>
                <a:sym typeface="Roboto Medium"/>
              </a:rPr>
              <a:t>Реализация интерфейса</a:t>
            </a:r>
            <a:endParaRPr sz="3200">
              <a:solidFill>
                <a:srgbClr val="3747A9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4" name="Google Shape;154;g24b9bab3e43_0_5"/>
          <p:cNvSpPr txBox="1"/>
          <p:nvPr/>
        </p:nvSpPr>
        <p:spPr>
          <a:xfrm>
            <a:off x="612400" y="149290"/>
            <a:ext cx="112044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33">
                <a:solidFill>
                  <a:srgbClr val="7F9ACF"/>
                </a:solidFill>
                <a:latin typeface="Roboto Medium"/>
                <a:ea typeface="Roboto Medium"/>
                <a:cs typeface="Roboto Medium"/>
                <a:sym typeface="Roboto Medium"/>
              </a:rPr>
              <a:t>Разработка системы регистрации</a:t>
            </a:r>
            <a:endParaRPr sz="2133">
              <a:solidFill>
                <a:srgbClr val="7F9AC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55" name="Google Shape;155;g24b9bab3e43_0_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3667" y="292867"/>
            <a:ext cx="883751" cy="883751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24b9bab3e43_0_5"/>
          <p:cNvSpPr/>
          <p:nvPr/>
        </p:nvSpPr>
        <p:spPr>
          <a:xfrm>
            <a:off x="501190" y="1511635"/>
            <a:ext cx="113157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57" name="Google Shape;157;g24b9bab3e43_0_5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58" name="Google Shape;158;g24b9bab3e43_0_5"/>
          <p:cNvSpPr txBox="1"/>
          <p:nvPr/>
        </p:nvSpPr>
        <p:spPr>
          <a:xfrm>
            <a:off x="301893" y="6275157"/>
            <a:ext cx="1023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u="sng">
                <a:solidFill>
                  <a:schemeClr val="hlink"/>
                </a:solidFill>
                <a:latin typeface="Roboto Medium"/>
                <a:ea typeface="Roboto Medium"/>
                <a:cs typeface="Roboto Medium"/>
                <a:sym typeface="Roboto Medium"/>
                <a:hlinkClick r:id="rId4"/>
              </a:rPr>
              <a:t>Исходный код и сопутствующие материалы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59" name="Google Shape;159;g24b9bab3e43_0_5"/>
          <p:cNvSpPr txBox="1"/>
          <p:nvPr/>
        </p:nvSpPr>
        <p:spPr>
          <a:xfrm>
            <a:off x="388389" y="1754492"/>
            <a:ext cx="60330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ru-RU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Шрифты:</a:t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Medium"/>
              <a:buChar char="●"/>
            </a:pPr>
            <a:r>
              <a:rPr lang="ru-RU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различные начертания HSE Sans </a:t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Medium"/>
              <a:buChar char="●"/>
            </a:pPr>
            <a:r>
              <a:rPr lang="ru-RU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форматы WOFF2, WOFF, OTF  и EOF</a:t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Medium"/>
              <a:buChar char="●"/>
            </a:pPr>
            <a:r>
              <a:rPr lang="ru-RU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реализация через правило @font_face</a:t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60" name="Google Shape;160;g24b9bab3e43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000" y="1754500"/>
            <a:ext cx="5139014" cy="4077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4b9bab3e43_0_21"/>
          <p:cNvSpPr txBox="1"/>
          <p:nvPr/>
        </p:nvSpPr>
        <p:spPr>
          <a:xfrm>
            <a:off x="612400" y="518212"/>
            <a:ext cx="1120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747A9"/>
                </a:solidFill>
                <a:latin typeface="Roboto Medium"/>
                <a:ea typeface="Roboto Medium"/>
                <a:cs typeface="Roboto Medium"/>
                <a:sym typeface="Roboto Medium"/>
              </a:rPr>
              <a:t>Реализация интерфейса</a:t>
            </a:r>
            <a:endParaRPr sz="3200">
              <a:solidFill>
                <a:srgbClr val="3747A9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66" name="Google Shape;166;g24b9bab3e43_0_21"/>
          <p:cNvSpPr txBox="1"/>
          <p:nvPr/>
        </p:nvSpPr>
        <p:spPr>
          <a:xfrm>
            <a:off x="612400" y="149290"/>
            <a:ext cx="11204400" cy="5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33">
                <a:solidFill>
                  <a:srgbClr val="7F9ACF"/>
                </a:solidFill>
                <a:latin typeface="Roboto Medium"/>
                <a:ea typeface="Roboto Medium"/>
                <a:cs typeface="Roboto Medium"/>
                <a:sym typeface="Roboto Medium"/>
              </a:rPr>
              <a:t>Разработка системы регистрации</a:t>
            </a:r>
            <a:endParaRPr sz="2133">
              <a:solidFill>
                <a:srgbClr val="7F9AC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67" name="Google Shape;167;g24b9bab3e43_0_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3667" y="292867"/>
            <a:ext cx="883751" cy="883751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g24b9bab3e43_0_21"/>
          <p:cNvSpPr/>
          <p:nvPr/>
        </p:nvSpPr>
        <p:spPr>
          <a:xfrm>
            <a:off x="501190" y="1511635"/>
            <a:ext cx="11315700" cy="12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69" name="Google Shape;169;g24b9bab3e43_0_21"/>
          <p:cNvSpPr txBox="1"/>
          <p:nvPr>
            <p:ph idx="12" type="sldNum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170" name="Google Shape;170;g24b9bab3e43_0_21"/>
          <p:cNvSpPr txBox="1"/>
          <p:nvPr/>
        </p:nvSpPr>
        <p:spPr>
          <a:xfrm>
            <a:off x="301893" y="6275157"/>
            <a:ext cx="10231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u="sng">
                <a:solidFill>
                  <a:schemeClr val="hlink"/>
                </a:solidFill>
                <a:latin typeface="Roboto Medium"/>
                <a:ea typeface="Roboto Medium"/>
                <a:cs typeface="Roboto Medium"/>
                <a:sym typeface="Roboto Medium"/>
                <a:hlinkClick r:id="rId4"/>
              </a:rPr>
              <a:t>Исходный код и сопутствующие материалы</a:t>
            </a:r>
            <a:endParaRPr sz="16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1" name="Google Shape;171;g24b9bab3e43_0_21"/>
          <p:cNvSpPr txBox="1"/>
          <p:nvPr/>
        </p:nvSpPr>
        <p:spPr>
          <a:xfrm>
            <a:off x="388389" y="1754492"/>
            <a:ext cx="60330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Cтилизованные компоненты:</a:t>
            </a:r>
            <a:endParaRPr/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Medium"/>
              <a:buChar char="●"/>
            </a:pPr>
            <a:r>
              <a:rPr lang="ru-RU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поля ввода</a:t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Medium"/>
              <a:buChar char="●"/>
            </a:pPr>
            <a:r>
              <a:rPr lang="ru-RU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кнопки</a:t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3556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oboto Medium"/>
              <a:buChar char="●"/>
            </a:pPr>
            <a:r>
              <a:rPr lang="ru-RU" sz="2000">
                <a:solidFill>
                  <a:schemeClr val="dk1"/>
                </a:solidFill>
                <a:latin typeface="Roboto Medium"/>
                <a:ea typeface="Roboto Medium"/>
                <a:cs typeface="Roboto Medium"/>
                <a:sym typeface="Roboto Medium"/>
              </a:rPr>
              <a:t>чекбоксы</a:t>
            </a:r>
            <a:endParaRPr i="1"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-215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72" name="Google Shape;172;g24b9bab3e43_0_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000" y="3386200"/>
            <a:ext cx="2308675" cy="147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g24b9bab3e43_0_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96000" y="1754502"/>
            <a:ext cx="4767661" cy="147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6"/>
          <p:cNvSpPr txBox="1"/>
          <p:nvPr/>
        </p:nvSpPr>
        <p:spPr>
          <a:xfrm>
            <a:off x="612400" y="518212"/>
            <a:ext cx="1120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>
                <a:solidFill>
                  <a:srgbClr val="3747A9"/>
                </a:solidFill>
                <a:latin typeface="Roboto Medium"/>
                <a:ea typeface="Roboto Medium"/>
                <a:cs typeface="Roboto Medium"/>
                <a:sym typeface="Roboto Medium"/>
              </a:rPr>
              <a:t>Страницы системы</a:t>
            </a:r>
            <a:endParaRPr sz="3200">
              <a:solidFill>
                <a:srgbClr val="3747A9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79" name="Google Shape;179;p6"/>
          <p:cNvSpPr txBox="1"/>
          <p:nvPr/>
        </p:nvSpPr>
        <p:spPr>
          <a:xfrm>
            <a:off x="612400" y="149290"/>
            <a:ext cx="11204400" cy="574412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133">
                <a:solidFill>
                  <a:srgbClr val="7F9ACF"/>
                </a:solidFill>
                <a:latin typeface="Roboto Medium"/>
                <a:ea typeface="Roboto Medium"/>
                <a:cs typeface="Roboto Medium"/>
                <a:sym typeface="Roboto Medium"/>
              </a:rPr>
              <a:t>Разработка системы регистрации</a:t>
            </a:r>
            <a:endParaRPr sz="2133">
              <a:solidFill>
                <a:srgbClr val="7F9ACF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80" name="Google Shape;18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33667" y="292867"/>
            <a:ext cx="883751" cy="88375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6"/>
          <p:cNvSpPr/>
          <p:nvPr/>
        </p:nvSpPr>
        <p:spPr>
          <a:xfrm>
            <a:off x="501190" y="1511635"/>
            <a:ext cx="11315610" cy="1261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sp>
        <p:nvSpPr>
          <p:cNvPr id="182" name="Google Shape;182;p6"/>
          <p:cNvSpPr txBox="1"/>
          <p:nvPr>
            <p:ph idx="12" type="sldNum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183" name="Google Shape;183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6538" y="1257099"/>
            <a:ext cx="6578926" cy="505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2022-06-18T09:04:22Z</dcterms:created>
  <dc:creator>Юля</dc:creator>
</cp:coreProperties>
</file>