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59" r:id="rId3"/>
    <p:sldId id="27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>
        <p:scale>
          <a:sx n="77" d="100"/>
          <a:sy n="77" d="100"/>
        </p:scale>
        <p:origin x="-36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7116-804D-4367-966A-3B7D8846024D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50F5F-D802-406E-ABEF-08AED35A3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07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71453c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71453c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A0CF6B-1207-5BB2-74B4-E5CF9972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1345F14-E884-FE32-B0EF-8B4DC765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7DF97E-91DD-5B1C-43C8-F1A88C8E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E4B82B-998A-7F4A-9C36-79090684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7626F36-7FF3-9EB3-B9AE-3EC2EB98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2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597E5C-1905-D553-ED0C-D6D1E599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A0C61B0-345D-5259-A239-76B9F277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A0033A-B0EE-E013-1BA4-29597EC8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386BCC-0EAA-A026-E548-0ACEDD9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14A7CE0-3C0A-37E1-E369-017E4510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63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347303-9161-DA49-8771-EC0872779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490431C-FE57-8C12-CD06-4B5B1F14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BA61413-A35C-105B-B8C3-FE747F1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B9175AD-91F9-2C4D-8D52-ADB45518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342729C-5E00-CCF0-A191-DA612B9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0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979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8D2202-1B4A-A5E9-AF7E-C823155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6A6338-D620-85C2-2D9E-C6399F12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5F6D2F6-40A6-D43B-AEB5-F203152B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A3EFAF-1D6F-3D53-36D9-ABB97A1C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60B0CF8-20DF-92A1-D3F9-A3663C64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1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BFFED7-3680-7883-E641-F11DD08B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CF9BB9A-CF15-0747-6970-03113F75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F28E92C-B80A-44E9-EF19-5E9D8C00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EF4F95-7E74-D7C2-38B0-4AE6939E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7471A7-B02C-34C7-21D4-5B1C9DB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2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ABE71D-AEE9-92CA-F894-43297801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BD42B1-0AED-FFED-E65E-07F3E2788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9C112D8-CA5D-EE83-8C07-269EE153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D001847-F445-9F6B-AEF0-34587A9C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C66A460-4B12-5777-A2FB-91CFF8EB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BE1CC69-E248-65A4-11AC-90F59FBD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4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74E387-77EF-6F64-B80E-50CB4129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C2E831D-78FA-1099-1D20-C52DFBC4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152423A-63E7-72D0-5FA6-3E57986F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5F1EFBE-A674-4171-4E9E-64D775A4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BA0A5D8-DB22-9773-F3A3-05268C766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05E9826-11F8-82DD-6595-C761E27A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DAF875F-0491-FD13-1A76-A299076A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969B63D-DDEB-2DB9-3A05-7229345C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5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7AFED7-4344-C8B9-D203-BFC9D8B0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5142637-0C91-7F04-8898-6CB504C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43544DA-4F0A-1C66-75A9-4A820AA4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2F222EE-E718-A02B-63C0-666A665F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AB8F570-C2DA-31E0-C3BC-FB6F9B3E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06DC877-2AA3-C3A0-653A-AFB34E2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2A161DC-9D60-C2DF-5DE8-C0CA38C4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3D8A1F-807C-8188-0F0C-CC7DB089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A0C3B2-F0F4-4284-DE60-BCD5F350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F92765E-C9FB-4B87-E33E-288DEE40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0B16213-5677-F461-93C3-71476CBD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F6E7A94-D6B7-79E5-016C-0E75191D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4AE069A-322E-CF5E-02C4-95EFFECE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BAE8D1-FF63-EFE6-1BD3-D9641653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C789C19-B7F7-D149-6445-04A9AFFA9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BB9BDC9-3603-D300-6135-AA524E541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9023402-970B-7684-A6FF-5B2B9F8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FE04074-3E0C-A729-C810-762AE1C2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8CBFD44-8AF4-5DA4-1A7A-F53D4B89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11F68-FA67-EC35-DDE2-3BD16ED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7967C2E-DCF6-0F2A-2438-279AD89D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FB3CA4-94C8-F0AD-57E3-F6AAAAAE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5CFE02-3005-F291-5D12-5FEC24745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ED878E2-E0A9-F3E8-D70D-BC89AE5D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4CD1-7831-4F47-811C-2407807CBE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github.com/yualapshina/registration-system-coursewo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8933" y="470867"/>
            <a:ext cx="8576213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40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</a:t>
            </a:r>
          </a:p>
          <a:p>
            <a:r>
              <a:rPr lang="ru-RU" sz="40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информационной системы </a:t>
            </a:r>
          </a:p>
          <a:p>
            <a:r>
              <a:rPr lang="ru-RU" sz="40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для регистрации на мероприятия</a:t>
            </a:r>
            <a:r>
              <a:rPr lang="ru-RU" sz="40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lang="ru-RU" sz="4000" dirty="0" smtClean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r>
              <a:rPr lang="ru-RU" sz="40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НИУ ВШЭ – Нижний Новгород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7741433" y="491340"/>
            <a:ext cx="400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Light"/>
                <a:cs typeface="Roboto Light"/>
                <a:sym typeface="Roboto Light"/>
              </a:rPr>
              <a:t>ПРОГРАММНАЯ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Roboto Medium"/>
              <a:ea typeface="Roboto Light"/>
              <a:cs typeface="Roboto Light"/>
              <a:sym typeface="Roboto Light"/>
            </a:endParaRPr>
          </a:p>
          <a:p>
            <a:pPr algn="r"/>
            <a:r>
              <a:rPr lang="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Light"/>
                <a:cs typeface="Roboto Light"/>
                <a:sym typeface="Roboto Light"/>
              </a:rPr>
              <a:t>ИНЖЕНЕРИЯ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Roboto Medium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767" y="4017210"/>
            <a:ext cx="2285668" cy="23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;p13">
            <a:extLst>
              <a:ext uri="{FF2B5EF4-FFF2-40B4-BE49-F238E27FC236}">
                <a16:creationId xmlns:a16="http://schemas.microsoft.com/office/drawing/2014/main" xmlns="" id="{AFA22EBA-58B4-28D9-63B2-81CB61239F68}"/>
              </a:ext>
            </a:extLst>
          </p:cNvPr>
          <p:cNvSpPr txBox="1"/>
          <p:nvPr/>
        </p:nvSpPr>
        <p:spPr>
          <a:xfrm>
            <a:off x="468933" y="3267882"/>
            <a:ext cx="8227880" cy="90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Анализ рынка и </a:t>
            </a:r>
            <a:r>
              <a:rPr lang="ru-RU" sz="213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бэкенд</a:t>
            </a:r>
            <a:r>
              <a:rPr lang="ru-RU" sz="2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</a:p>
          <a:p>
            <a:r>
              <a:rPr lang="ru-RU" sz="2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Лапшина Юлия, 20ПИ1</a:t>
            </a:r>
            <a:endParaRPr lang="ru-RU" sz="2130" dirty="0">
              <a:solidFill>
                <a:schemeClr val="tx1">
                  <a:lumMod val="50000"/>
                  <a:lumOff val="50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CD1-7831-4F47-811C-2407807CBE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Обзор существующих аналогов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13076"/>
              </p:ext>
            </p:extLst>
          </p:nvPr>
        </p:nvGraphicFramePr>
        <p:xfrm>
          <a:off x="326995" y="1751978"/>
          <a:ext cx="11664000" cy="3895059"/>
        </p:xfrm>
        <a:graphic>
          <a:graphicData uri="http://schemas.openxmlformats.org/drawingml/2006/table">
            <a:tbl>
              <a:tblPr/>
              <a:tblGrid>
                <a:gridCol w="1296000"/>
                <a:gridCol w="1296000"/>
                <a:gridCol w="1296000"/>
                <a:gridCol w="1296000"/>
                <a:gridCol w="1296000"/>
                <a:gridCol w="1296000"/>
                <a:gridCol w="1296000"/>
                <a:gridCol w="1296000"/>
                <a:gridCol w="1296000"/>
              </a:tblGrid>
              <a:tr h="3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Продукт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Whova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Eventbrite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Wild Apricot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Bizzabo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 Forms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Timepad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Планируемый продукт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Мероприятия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Большие (100+)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затратно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091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Малые (99-)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err="1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затратно</a:t>
                      </a:r>
                      <a:endParaRPr lang="ru-RU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091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Регулярные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091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Нерегулярные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затратно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6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 ограничением мест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требует разработки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664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Другой функционал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Расписание </a:t>
                      </a:r>
                      <a:endParaRPr lang="ru-R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для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пользователя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требует разработки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не реализовано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не реализовано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36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Аналитика </a:t>
                      </a:r>
                      <a:endParaRPr lang="ru-R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для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организатора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6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Рекламная рассылка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доступно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4496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Стоимость использования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пропорционально билету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пропорционально билету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ежемесячная подписка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ежемесячная подписка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без дополнительной комиссии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пропорционально билету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без дополнительной комиссии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091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Платформа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Веб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091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Десктоп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36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Мобильное приложение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0076" marR="10076" marT="10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Средства и технологии разработки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4" name="TextBox 3"/>
          <p:cNvSpPr txBox="1"/>
          <p:nvPr/>
        </p:nvSpPr>
        <p:spPr>
          <a:xfrm>
            <a:off x="778476" y="1832909"/>
            <a:ext cx="106389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Roboto Medium"/>
              </a:rPr>
              <a:t>Определённая требованиями форма реализации системы – веб-приложение. </a:t>
            </a:r>
          </a:p>
          <a:p>
            <a:r>
              <a:rPr lang="ru-RU" sz="2000" dirty="0" smtClean="0">
                <a:latin typeface="Roboto Medium"/>
              </a:rPr>
              <a:t>Вытекающий из этого выбор инструментов: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Язык разработки – </a:t>
            </a:r>
            <a:r>
              <a:rPr lang="en-US" sz="2000" dirty="0" smtClean="0">
                <a:latin typeface="Roboto Medium"/>
              </a:rPr>
              <a:t>Python</a:t>
            </a:r>
            <a:r>
              <a:rPr lang="ru-RU" sz="2000" dirty="0" smtClean="0">
                <a:latin typeface="Roboto Medium"/>
              </a:rPr>
              <a:t>: </a:t>
            </a:r>
            <a:endParaRPr lang="en-US" sz="2000" dirty="0" smtClean="0">
              <a:latin typeface="Roboto Medium"/>
            </a:endParaRPr>
          </a:p>
          <a:p>
            <a:r>
              <a:rPr lang="ru-RU" sz="2000" dirty="0" err="1" smtClean="0">
                <a:latin typeface="Roboto Medium"/>
              </a:rPr>
              <a:t>многозадачен</a:t>
            </a:r>
            <a:r>
              <a:rPr lang="ru-RU" sz="2000" dirty="0" smtClean="0">
                <a:latin typeface="Roboto Medium"/>
              </a:rPr>
              <a:t>, универсален</a:t>
            </a:r>
            <a:r>
              <a:rPr lang="ru-RU" sz="2000" dirty="0">
                <a:latin typeface="Roboto Medium"/>
              </a:rPr>
              <a:t>,</a:t>
            </a:r>
            <a:r>
              <a:rPr lang="ru-RU" sz="2000" dirty="0" smtClean="0">
                <a:latin typeface="Roboto Medium"/>
              </a:rPr>
              <a:t> широко поддерживается</a:t>
            </a:r>
            <a:endParaRPr lang="en-US" sz="2000" dirty="0" smtClean="0">
              <a:latin typeface="Roboto Medium"/>
            </a:endParaRPr>
          </a:p>
          <a:p>
            <a:endParaRPr lang="en-US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Фреймворк – </a:t>
            </a:r>
            <a:r>
              <a:rPr lang="en-US" sz="2000" dirty="0" err="1" smtClean="0">
                <a:latin typeface="Roboto Medium"/>
              </a:rPr>
              <a:t>Django</a:t>
            </a:r>
            <a:r>
              <a:rPr lang="ru-RU" sz="2000" dirty="0" smtClean="0">
                <a:latin typeface="Roboto Medium"/>
              </a:rPr>
              <a:t>: </a:t>
            </a:r>
            <a:endParaRPr lang="en-US" sz="2000" dirty="0">
              <a:latin typeface="Roboto Medium"/>
            </a:endParaRPr>
          </a:p>
          <a:p>
            <a:r>
              <a:rPr lang="ru-RU" sz="2000" dirty="0">
                <a:latin typeface="Roboto Medium"/>
              </a:rPr>
              <a:t>в</a:t>
            </a:r>
            <a:r>
              <a:rPr lang="ru-RU" sz="2000" dirty="0" smtClean="0">
                <a:latin typeface="Roboto Medium"/>
              </a:rPr>
              <a:t>строенная жёсткая структура компонентов</a:t>
            </a:r>
            <a:endParaRPr lang="en-US" sz="2000" dirty="0">
              <a:latin typeface="Roboto Medium"/>
            </a:endParaRPr>
          </a:p>
          <a:p>
            <a:endParaRPr lang="en-US" sz="2000" dirty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СУБД – </a:t>
            </a:r>
            <a:r>
              <a:rPr lang="en-US" sz="2000" dirty="0" err="1" smtClean="0">
                <a:latin typeface="Roboto Medium"/>
              </a:rPr>
              <a:t>PostgreSQL</a:t>
            </a:r>
            <a:r>
              <a:rPr lang="ru-RU" sz="2000" dirty="0" smtClean="0">
                <a:latin typeface="Roboto Medium"/>
              </a:rPr>
              <a:t>: </a:t>
            </a:r>
            <a:endParaRPr lang="en-US" sz="2000" dirty="0">
              <a:latin typeface="Roboto Medium"/>
            </a:endParaRPr>
          </a:p>
          <a:p>
            <a:r>
              <a:rPr lang="ru-RU" sz="2000" dirty="0" smtClean="0">
                <a:latin typeface="Roboto Medium"/>
              </a:rPr>
              <a:t>реляционная, масштабируемая, широко функциональна</a:t>
            </a:r>
            <a:endParaRPr lang="en-US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43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Структура базы данных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" t="11656" r="4356" b="11005"/>
          <a:stretch/>
        </p:blipFill>
        <p:spPr>
          <a:xfrm>
            <a:off x="657957" y="1343333"/>
            <a:ext cx="11158843" cy="47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Основной алгоритм сбора данных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8" name="TextBox 7"/>
          <p:cNvSpPr txBox="1"/>
          <p:nvPr/>
        </p:nvSpPr>
        <p:spPr>
          <a:xfrm>
            <a:off x="301893" y="6275157"/>
            <a:ext cx="1023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Roboto Medium"/>
              </a:rPr>
              <a:t>Исходный код и сопутствующие материалы: </a:t>
            </a:r>
            <a:r>
              <a:rPr lang="en-US" sz="1600" dirty="0" smtClean="0">
                <a:latin typeface="Roboto Medium"/>
                <a:hlinkClick r:id="rId4"/>
              </a:rPr>
              <a:t>https://github.com/yualapshina/registration-system-coursework</a:t>
            </a:r>
            <a:endParaRPr lang="ru-RU" sz="1600" dirty="0" smtClean="0">
              <a:latin typeface="Roboto Medium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26" y="2382379"/>
            <a:ext cx="5563682" cy="3157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389" y="1754492"/>
            <a:ext cx="6033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Roboto Medium"/>
              </a:rPr>
              <a:t>Основные инструменты – представления (</a:t>
            </a:r>
            <a:r>
              <a:rPr lang="en-US" sz="2000" dirty="0" smtClean="0">
                <a:latin typeface="Roboto Medium"/>
              </a:rPr>
              <a:t>views</a:t>
            </a:r>
            <a:r>
              <a:rPr lang="ru-RU" sz="2000" dirty="0" smtClean="0">
                <a:latin typeface="Roboto Medium"/>
              </a:rPr>
              <a:t>), обрабатывающие введённые данные и загружающие новую страницу браузера.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>
                <a:latin typeface="Roboto Medium"/>
              </a:rPr>
              <a:t>register</a:t>
            </a:r>
            <a:r>
              <a:rPr lang="ru-RU" sz="2000" dirty="0" smtClean="0">
                <a:latin typeface="Roboto Medium"/>
              </a:rPr>
              <a:t> – составление списка </a:t>
            </a:r>
            <a:r>
              <a:rPr lang="ru-RU" sz="2000" dirty="0" smtClean="0">
                <a:latin typeface="Roboto Medium"/>
              </a:rPr>
              <a:t>дней</a:t>
            </a:r>
            <a:endParaRPr lang="ru-RU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>
                <a:latin typeface="Roboto Medium"/>
              </a:rPr>
              <a:t>timetable</a:t>
            </a:r>
            <a:r>
              <a:rPr lang="en-US" sz="2000" dirty="0" smtClean="0">
                <a:latin typeface="Roboto Medium"/>
              </a:rPr>
              <a:t> </a:t>
            </a:r>
            <a:r>
              <a:rPr lang="ru-RU" sz="2000" dirty="0" smtClean="0">
                <a:latin typeface="Roboto Medium"/>
              </a:rPr>
              <a:t>– сбор личной информации и выбранных дней, составление списка </a:t>
            </a:r>
            <a:r>
              <a:rPr lang="ru-RU" sz="2000" dirty="0" smtClean="0">
                <a:latin typeface="Roboto Medium"/>
              </a:rPr>
              <a:t>мероприятий</a:t>
            </a:r>
            <a:endParaRPr lang="ru-RU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>
                <a:latin typeface="Roboto Medium"/>
              </a:rPr>
              <a:t>completed</a:t>
            </a:r>
            <a:r>
              <a:rPr lang="en-US" sz="2000" dirty="0" smtClean="0">
                <a:latin typeface="Roboto Medium"/>
              </a:rPr>
              <a:t> – </a:t>
            </a:r>
            <a:r>
              <a:rPr lang="ru-RU" sz="2000" dirty="0" smtClean="0">
                <a:latin typeface="Roboto Medium"/>
              </a:rPr>
              <a:t>сбор выбранных мероприятий, сообщение о завершении регистрации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>
                <a:latin typeface="Roboto Medium"/>
              </a:rPr>
              <a:t>download</a:t>
            </a:r>
            <a:r>
              <a:rPr lang="ru-RU" sz="2000" i="1" dirty="0" smtClean="0">
                <a:latin typeface="Roboto Medium"/>
              </a:rPr>
              <a:t> – </a:t>
            </a:r>
            <a:r>
              <a:rPr lang="ru-RU" sz="2000" dirty="0" smtClean="0">
                <a:latin typeface="Roboto Medium"/>
              </a:rPr>
              <a:t>составление скачиваемого </a:t>
            </a:r>
          </a:p>
          <a:p>
            <a:pPr marL="358775"/>
            <a:r>
              <a:rPr lang="en-US" sz="2000" dirty="0" err="1" smtClean="0">
                <a:latin typeface="Roboto Medium"/>
              </a:rPr>
              <a:t>csv</a:t>
            </a:r>
            <a:r>
              <a:rPr lang="en-US" sz="2000" dirty="0" smtClean="0">
                <a:latin typeface="Roboto Medium"/>
              </a:rPr>
              <a:t>-</a:t>
            </a:r>
            <a:r>
              <a:rPr lang="ru-RU" sz="2000" dirty="0" smtClean="0">
                <a:latin typeface="Roboto Medium"/>
              </a:rPr>
              <a:t>файла</a:t>
            </a:r>
            <a:endParaRPr lang="ru-RU" sz="2000" i="1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9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Панель администрирования: общий вид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" y="1443178"/>
            <a:ext cx="10058400" cy="48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Панель администрирования: добавление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00" y="1511635"/>
            <a:ext cx="10058400" cy="48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 smtClean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Выводы и заключение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 smtClean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3;p9">
            <a:extLst>
              <a:ext uri="{FF2B5EF4-FFF2-40B4-BE49-F238E27FC236}">
                <a16:creationId xmlns:a16="http://schemas.microsoft.com/office/drawing/2014/main" xmlns="" id="{838115FB-7134-4825-BD5A-864E0357E875}"/>
              </a:ext>
            </a:extLst>
          </p:cNvPr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ru-RU" sz="2000" dirty="0" smtClean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4020202020204" charset="0"/>
              <a:sym typeface="Open San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7" name="TextBox 6"/>
          <p:cNvSpPr txBox="1"/>
          <p:nvPr/>
        </p:nvSpPr>
        <p:spPr>
          <a:xfrm>
            <a:off x="388388" y="1754492"/>
            <a:ext cx="114284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Продукт удовлетворяет всем целям, поставленным при изначальном планировании, что делает его достаточно конкурентным на рынке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В целом на данный момент система является законченным прототипом, готовым как к локальному использованию, так и к интеграции в реально используемые окружения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Выбор инструментов разработки оказался оптимальным и подтвердил критерии, использовавшиеся в его анализе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latin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Roboto Medium"/>
              </a:rPr>
              <a:t>Работа принесла много опыта, как в ключе непосредственно разработки, так и в проектировании и планировании, а также организации командной работы</a:t>
            </a:r>
            <a:endParaRPr lang="ru-RU" sz="2000" dirty="0" smtClean="0">
              <a:latin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662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395</Words>
  <Application>Microsoft Office PowerPoint</Application>
  <PresentationFormat>Произвольный</PresentationFormat>
  <Paragraphs>164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</dc:creator>
  <cp:lastModifiedBy>Ksu</cp:lastModifiedBy>
  <cp:revision>23</cp:revision>
  <dcterms:created xsi:type="dcterms:W3CDTF">2022-06-18T09:04:22Z</dcterms:created>
  <dcterms:modified xsi:type="dcterms:W3CDTF">2023-05-18T08:15:15Z</dcterms:modified>
</cp:coreProperties>
</file>