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 id="2147483672" r:id="rId3"/>
  </p:sldMasterIdLst>
  <p:notesMasterIdLst>
    <p:notesMasterId r:id="rId17"/>
  </p:notesMasterIdLst>
  <p:sldIdLst>
    <p:sldId id="256" r:id="rId4"/>
    <p:sldId id="258" r:id="rId5"/>
    <p:sldId id="306" r:id="rId6"/>
    <p:sldId id="260" r:id="rId7"/>
    <p:sldId id="297" r:id="rId8"/>
    <p:sldId id="259" r:id="rId9"/>
    <p:sldId id="298" r:id="rId10"/>
    <p:sldId id="299" r:id="rId11"/>
    <p:sldId id="307" r:id="rId12"/>
    <p:sldId id="308" r:id="rId13"/>
    <p:sldId id="303" r:id="rId14"/>
    <p:sldId id="304" r:id="rId15"/>
    <p:sldId id="30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779838-A57F-4A25-9A89-2F588AC68429}">
  <a:tblStyle styleId="{18779838-A57F-4A25-9A89-2F588AC684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5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84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84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3446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2198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71969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28559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564347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46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35">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200250" y="1742750"/>
            <a:ext cx="27432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CUSTOM_38">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769725" y="1310050"/>
            <a:ext cx="343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2"/>
          <p:cNvSpPr txBox="1">
            <a:spLocks noGrp="1"/>
          </p:cNvSpPr>
          <p:nvPr>
            <p:ph type="title" idx="2" hasCustomPrompt="1"/>
          </p:nvPr>
        </p:nvSpPr>
        <p:spPr>
          <a:xfrm rot="5400000">
            <a:off x="7142178" y="3570226"/>
            <a:ext cx="1738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x columns">
  <p:cSld name="CUSTOM_30">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56422" y="13944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8" name="Google Shape;68;p13"/>
          <p:cNvSpPr txBox="1">
            <a:spLocks noGrp="1"/>
          </p:cNvSpPr>
          <p:nvPr>
            <p:ph type="subTitle" idx="1"/>
          </p:nvPr>
        </p:nvSpPr>
        <p:spPr>
          <a:xfrm>
            <a:off x="656425" y="18867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idx="2"/>
          </p:nvPr>
        </p:nvSpPr>
        <p:spPr>
          <a:xfrm>
            <a:off x="2650710" y="13944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3"/>
          <p:cNvSpPr txBox="1">
            <a:spLocks noGrp="1"/>
          </p:cNvSpPr>
          <p:nvPr>
            <p:ph type="subTitle" idx="3"/>
          </p:nvPr>
        </p:nvSpPr>
        <p:spPr>
          <a:xfrm>
            <a:off x="2610700" y="18867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3"/>
          <p:cNvSpPr txBox="1">
            <a:spLocks noGrp="1"/>
          </p:cNvSpPr>
          <p:nvPr>
            <p:ph type="ctrTitle" idx="4"/>
          </p:nvPr>
        </p:nvSpPr>
        <p:spPr>
          <a:xfrm>
            <a:off x="4638106" y="13944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2" name="Google Shape;72;p13"/>
          <p:cNvSpPr txBox="1">
            <a:spLocks noGrp="1"/>
          </p:cNvSpPr>
          <p:nvPr>
            <p:ph type="subTitle" idx="5"/>
          </p:nvPr>
        </p:nvSpPr>
        <p:spPr>
          <a:xfrm>
            <a:off x="4878076" y="18867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ctrTitle" idx="6"/>
          </p:nvPr>
        </p:nvSpPr>
        <p:spPr>
          <a:xfrm rot="5400000">
            <a:off x="6865575" y="1466125"/>
            <a:ext cx="25530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3"/>
          <p:cNvSpPr txBox="1">
            <a:spLocks noGrp="1"/>
          </p:cNvSpPr>
          <p:nvPr>
            <p:ph type="ctrTitle" idx="7"/>
          </p:nvPr>
        </p:nvSpPr>
        <p:spPr>
          <a:xfrm>
            <a:off x="656422" y="33678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5" name="Google Shape;75;p13"/>
          <p:cNvSpPr txBox="1">
            <a:spLocks noGrp="1"/>
          </p:cNvSpPr>
          <p:nvPr>
            <p:ph type="subTitle" idx="8"/>
          </p:nvPr>
        </p:nvSpPr>
        <p:spPr>
          <a:xfrm>
            <a:off x="656425" y="38601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6" name="Google Shape;76;p13"/>
          <p:cNvSpPr txBox="1">
            <a:spLocks noGrp="1"/>
          </p:cNvSpPr>
          <p:nvPr>
            <p:ph type="ctrTitle" idx="9"/>
          </p:nvPr>
        </p:nvSpPr>
        <p:spPr>
          <a:xfrm>
            <a:off x="2650710" y="33678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txBox="1">
            <a:spLocks noGrp="1"/>
          </p:cNvSpPr>
          <p:nvPr>
            <p:ph type="subTitle" idx="13"/>
          </p:nvPr>
        </p:nvSpPr>
        <p:spPr>
          <a:xfrm>
            <a:off x="2610700" y="38601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8" name="Google Shape;78;p13"/>
          <p:cNvSpPr txBox="1">
            <a:spLocks noGrp="1"/>
          </p:cNvSpPr>
          <p:nvPr>
            <p:ph type="ctrTitle" idx="14"/>
          </p:nvPr>
        </p:nvSpPr>
        <p:spPr>
          <a:xfrm>
            <a:off x="4638106" y="33678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9" name="Google Shape;79;p13"/>
          <p:cNvSpPr txBox="1">
            <a:spLocks noGrp="1"/>
          </p:cNvSpPr>
          <p:nvPr>
            <p:ph type="subTitle" idx="15"/>
          </p:nvPr>
        </p:nvSpPr>
        <p:spPr>
          <a:xfrm>
            <a:off x="4878076" y="38601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1">
  <p:cSld name="CUSTOM_2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4633950" y="1847896"/>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4" name="Google Shape;84;p15"/>
          <p:cNvSpPr txBox="1">
            <a:spLocks noGrp="1"/>
          </p:cNvSpPr>
          <p:nvPr>
            <p:ph type="subTitle" idx="2"/>
          </p:nvPr>
        </p:nvSpPr>
        <p:spPr>
          <a:xfrm>
            <a:off x="4633950" y="3827870"/>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5" name="Google Shape;85;p15"/>
          <p:cNvSpPr txBox="1">
            <a:spLocks noGrp="1"/>
          </p:cNvSpPr>
          <p:nvPr>
            <p:ph type="ctrTitle"/>
          </p:nvPr>
        </p:nvSpPr>
        <p:spPr>
          <a:xfrm>
            <a:off x="4633950" y="1539296"/>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6" name="Google Shape;86;p15"/>
          <p:cNvSpPr txBox="1">
            <a:spLocks noGrp="1"/>
          </p:cNvSpPr>
          <p:nvPr>
            <p:ph type="ctrTitle" idx="3"/>
          </p:nvPr>
        </p:nvSpPr>
        <p:spPr>
          <a:xfrm>
            <a:off x="4633950" y="351927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 name="Google Shape;87;p15"/>
          <p:cNvSpPr txBox="1">
            <a:spLocks noGrp="1"/>
          </p:cNvSpPr>
          <p:nvPr>
            <p:ph type="ctrTitle" idx="4"/>
          </p:nvPr>
        </p:nvSpPr>
        <p:spPr>
          <a:xfrm rot="5400000">
            <a:off x="6917175" y="1414524"/>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extLst>
    <p:ext uri="{DCECCB84-F9BA-43D5-87BE-67443E8EF086}">
      <p15:sldGuideLst xmlns:p15="http://schemas.microsoft.com/office/powerpoint/2012/main">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2258125" y="3106325"/>
            <a:ext cx="3029100" cy="1009500"/>
          </a:xfrm>
          <a:prstGeom prst="rect">
            <a:avLst/>
          </a:prstGeom>
        </p:spPr>
        <p:txBody>
          <a:bodyPr spcFirstLastPara="1" wrap="square" lIns="91425" tIns="91425" rIns="91425" bIns="91425" anchor="t" anchorCtr="0">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0" name="Google Shape;90;p16"/>
          <p:cNvSpPr txBox="1">
            <a:spLocks noGrp="1"/>
          </p:cNvSpPr>
          <p:nvPr>
            <p:ph type="ctrTitle"/>
          </p:nvPr>
        </p:nvSpPr>
        <p:spPr>
          <a:xfrm rot="5400000">
            <a:off x="7241489" y="1041025"/>
            <a:ext cx="1702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4">
  <p:cSld name="CUSTOM_33">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840600" y="2432150"/>
            <a:ext cx="1650300" cy="75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 name="Google Shape;93;p17"/>
          <p:cNvSpPr txBox="1">
            <a:spLocks noGrp="1"/>
          </p:cNvSpPr>
          <p:nvPr>
            <p:ph type="subTitle" idx="2"/>
          </p:nvPr>
        </p:nvSpPr>
        <p:spPr>
          <a:xfrm>
            <a:off x="4702174" y="1049093"/>
            <a:ext cx="1960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4" name="Google Shape;94;p17"/>
          <p:cNvSpPr txBox="1">
            <a:spLocks noGrp="1"/>
          </p:cNvSpPr>
          <p:nvPr>
            <p:ph type="ctrTitle"/>
          </p:nvPr>
        </p:nvSpPr>
        <p:spPr>
          <a:xfrm>
            <a:off x="-533400" y="2047350"/>
            <a:ext cx="3024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7"/>
          <p:cNvSpPr txBox="1">
            <a:spLocks noGrp="1"/>
          </p:cNvSpPr>
          <p:nvPr>
            <p:ph type="ctrTitle" idx="3"/>
          </p:nvPr>
        </p:nvSpPr>
        <p:spPr>
          <a:xfrm>
            <a:off x="4702174" y="664293"/>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6" name="Google Shape;96;p17"/>
          <p:cNvSpPr txBox="1">
            <a:spLocks noGrp="1"/>
          </p:cNvSpPr>
          <p:nvPr>
            <p:ph type="subTitle" idx="4"/>
          </p:nvPr>
        </p:nvSpPr>
        <p:spPr>
          <a:xfrm>
            <a:off x="4702174" y="3788925"/>
            <a:ext cx="2214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17"/>
          <p:cNvSpPr txBox="1">
            <a:spLocks noGrp="1"/>
          </p:cNvSpPr>
          <p:nvPr>
            <p:ph type="ctrTitle" idx="5"/>
          </p:nvPr>
        </p:nvSpPr>
        <p:spPr>
          <a:xfrm>
            <a:off x="4702174" y="3389725"/>
            <a:ext cx="2475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p17"/>
          <p:cNvSpPr txBox="1">
            <a:spLocks noGrp="1"/>
          </p:cNvSpPr>
          <p:nvPr>
            <p:ph type="ctrTitle" idx="6"/>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extLst>
    <p:ext uri="{DCECCB84-F9BA-43D5-87BE-67443E8EF086}">
      <p15:sldGuideLst xmlns:p15="http://schemas.microsoft.com/office/powerpoint/2012/main">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2">
  <p:cSld name="CUSTOM_34">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1" name="Google Shape;101;p18"/>
          <p:cNvSpPr txBox="1">
            <a:spLocks noGrp="1"/>
          </p:cNvSpPr>
          <p:nvPr>
            <p:ph type="subTitle" idx="1"/>
          </p:nvPr>
        </p:nvSpPr>
        <p:spPr>
          <a:xfrm>
            <a:off x="1579064" y="2147200"/>
            <a:ext cx="16266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2" name="Google Shape;102;p18"/>
          <p:cNvSpPr txBox="1">
            <a:spLocks noGrp="1"/>
          </p:cNvSpPr>
          <p:nvPr>
            <p:ph type="ctrTitle" idx="2"/>
          </p:nvPr>
        </p:nvSpPr>
        <p:spPr>
          <a:xfrm>
            <a:off x="1579064" y="176240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3" name="Google Shape;103;p18"/>
          <p:cNvSpPr txBox="1">
            <a:spLocks noGrp="1"/>
          </p:cNvSpPr>
          <p:nvPr>
            <p:ph type="subTitle" idx="3"/>
          </p:nvPr>
        </p:nvSpPr>
        <p:spPr>
          <a:xfrm>
            <a:off x="4068269" y="2147200"/>
            <a:ext cx="16266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4" name="Google Shape;104;p18"/>
          <p:cNvSpPr txBox="1">
            <a:spLocks noGrp="1"/>
          </p:cNvSpPr>
          <p:nvPr>
            <p:ph type="ctrTitle" idx="4"/>
          </p:nvPr>
        </p:nvSpPr>
        <p:spPr>
          <a:xfrm>
            <a:off x="3075567" y="1762400"/>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07" name="Google Shape;107;p19"/>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0" name="Google Shape;110;p20"/>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642050" y="127755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3" name="Google Shape;113;p21"/>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4" name="Google Shape;114;p21"/>
          <p:cNvSpPr txBox="1">
            <a:spLocks noGrp="1"/>
          </p:cNvSpPr>
          <p:nvPr>
            <p:ph type="subTitle" idx="2"/>
          </p:nvPr>
        </p:nvSpPr>
        <p:spPr>
          <a:xfrm>
            <a:off x="642050" y="540000"/>
            <a:ext cx="4655400" cy="9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1">
  <p:cSld name="CUSTOM_27_1_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631875" y="842025"/>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5"/>
          <p:cNvSpPr txBox="1">
            <a:spLocks noGrp="1"/>
          </p:cNvSpPr>
          <p:nvPr>
            <p:ph type="subTitle" idx="1"/>
          </p:nvPr>
        </p:nvSpPr>
        <p:spPr>
          <a:xfrm>
            <a:off x="631884" y="1410841"/>
            <a:ext cx="24807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4" name="Google Shape;34;p5"/>
          <p:cNvSpPr txBox="1">
            <a:spLocks noGrp="1"/>
          </p:cNvSpPr>
          <p:nvPr>
            <p:ph type="ctrTitle" idx="2"/>
          </p:nvPr>
        </p:nvSpPr>
        <p:spPr>
          <a:xfrm>
            <a:off x="4213664" y="842025"/>
            <a:ext cx="26979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5"/>
          <p:cNvSpPr txBox="1">
            <a:spLocks noGrp="1"/>
          </p:cNvSpPr>
          <p:nvPr>
            <p:ph type="subTitle" idx="3"/>
          </p:nvPr>
        </p:nvSpPr>
        <p:spPr>
          <a:xfrm>
            <a:off x="4213664" y="1410841"/>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6" name="Google Shape;36;p5"/>
          <p:cNvSpPr txBox="1">
            <a:spLocks noGrp="1"/>
          </p:cNvSpPr>
          <p:nvPr>
            <p:ph type="ctrTitle" idx="4"/>
          </p:nvPr>
        </p:nvSpPr>
        <p:spPr>
          <a:xfrm>
            <a:off x="631883" y="3331927"/>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 name="Google Shape;37;p5"/>
          <p:cNvSpPr txBox="1">
            <a:spLocks noGrp="1"/>
          </p:cNvSpPr>
          <p:nvPr>
            <p:ph type="subTitle" idx="5"/>
          </p:nvPr>
        </p:nvSpPr>
        <p:spPr>
          <a:xfrm>
            <a:off x="631884" y="3914208"/>
            <a:ext cx="24807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8" name="Google Shape;38;p5"/>
          <p:cNvSpPr txBox="1">
            <a:spLocks noGrp="1"/>
          </p:cNvSpPr>
          <p:nvPr>
            <p:ph type="ctrTitle" idx="6"/>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9" name="Google Shape;39;p5"/>
          <p:cNvSpPr txBox="1">
            <a:spLocks noGrp="1"/>
          </p:cNvSpPr>
          <p:nvPr>
            <p:ph type="ctrTitle" idx="7"/>
          </p:nvPr>
        </p:nvSpPr>
        <p:spPr>
          <a:xfrm>
            <a:off x="4213664" y="3331934"/>
            <a:ext cx="2586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5"/>
          <p:cNvSpPr txBox="1">
            <a:spLocks noGrp="1"/>
          </p:cNvSpPr>
          <p:nvPr>
            <p:ph type="subTitle" idx="8"/>
          </p:nvPr>
        </p:nvSpPr>
        <p:spPr>
          <a:xfrm>
            <a:off x="4213664" y="3914208"/>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3" name="Google Shape;43;p6"/>
          <p:cNvSpPr txBox="1">
            <a:spLocks noGrp="1"/>
          </p:cNvSpPr>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4" name="Google Shape;44;p6"/>
          <p:cNvSpPr txBox="1">
            <a:spLocks noGrp="1"/>
          </p:cNvSpPr>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5" name="Google Shape;45;p6"/>
          <p:cNvSpPr txBox="1">
            <a:spLocks noGrp="1"/>
          </p:cNvSpPr>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6" name="Google Shape;46;p6"/>
          <p:cNvSpPr txBox="1">
            <a:spLocks noGrp="1"/>
          </p:cNvSpPr>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6"/>
          <p:cNvSpPr txBox="1">
            <a:spLocks noGrp="1"/>
          </p:cNvSpPr>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8" name="Google Shape;48;p6"/>
          <p:cNvSpPr txBox="1">
            <a:spLocks noGrp="1"/>
          </p:cNvSpPr>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915175" y="3380775"/>
            <a:ext cx="3960600" cy="63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4" name="Google Shape;54;p8"/>
          <p:cNvSpPr txBox="1">
            <a:spLocks noGrp="1"/>
          </p:cNvSpPr>
          <p:nvPr>
            <p:ph type="subTitle" idx="2"/>
          </p:nvPr>
        </p:nvSpPr>
        <p:spPr>
          <a:xfrm>
            <a:off x="915175" y="4004575"/>
            <a:ext cx="1821000" cy="2130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17847"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7" name="Google Shape;57;p9"/>
          <p:cNvSpPr txBox="1">
            <a:spLocks noGrp="1"/>
          </p:cNvSpPr>
          <p:nvPr>
            <p:ph type="ctrTitle"/>
          </p:nvPr>
        </p:nvSpPr>
        <p:spPr>
          <a:xfrm rot="-5400000">
            <a:off x="-343101" y="1759150"/>
            <a:ext cx="2888100" cy="89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16_1">
    <p:spTree>
      <p:nvGrpSpPr>
        <p:cNvPr id="1" name="Shape 58"/>
        <p:cNvGrpSpPr/>
        <p:nvPr/>
      </p:nvGrpSpPr>
      <p:grpSpPr>
        <a:xfrm>
          <a:off x="0" y="0"/>
          <a:ext cx="0" cy="0"/>
          <a:chOff x="0" y="0"/>
          <a:chExt cx="0" cy="0"/>
        </a:xfrm>
      </p:grpSpPr>
      <p:sp>
        <p:nvSpPr>
          <p:cNvPr id="59" name="Google Shape;59;p10"/>
          <p:cNvSpPr txBox="1">
            <a:spLocks noGrp="1"/>
          </p:cNvSpPr>
          <p:nvPr>
            <p:ph type="subTitle" idx="1"/>
          </p:nvPr>
        </p:nvSpPr>
        <p:spPr>
          <a:xfrm flipH="1">
            <a:off x="4189625"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0" name="Google Shape;60;p10"/>
          <p:cNvSpPr txBox="1">
            <a:spLocks noGrp="1"/>
          </p:cNvSpPr>
          <p:nvPr>
            <p:ph type="ctrTitle"/>
          </p:nvPr>
        </p:nvSpPr>
        <p:spPr>
          <a:xfrm rot="5400000">
            <a:off x="6612409" y="1752564"/>
            <a:ext cx="2888100" cy="8979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7" name="Google Shape;117;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1" name="Google Shape;121;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Project1.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pic>
        <p:nvPicPr>
          <p:cNvPr id="127" name="Google Shape;127;p26" descr="A close up of a leaf&#10;&#10;Description automatically generated"/>
          <p:cNvPicPr preferRelativeResize="0"/>
          <p:nvPr/>
        </p:nvPicPr>
        <p:blipFill rotWithShape="1">
          <a:blip r:embed="rId3"/>
          <a:srcRect t="25258" b="25258"/>
          <a:stretch/>
        </p:blipFill>
        <p:spPr>
          <a:xfrm flipH="1">
            <a:off x="0" y="-23167"/>
            <a:ext cx="9144000" cy="5189834"/>
          </a:xfrm>
          <a:prstGeom prst="rect">
            <a:avLst/>
          </a:prstGeom>
          <a:noFill/>
          <a:ln>
            <a:noFill/>
          </a:ln>
        </p:spPr>
      </p:pic>
      <p:sp>
        <p:nvSpPr>
          <p:cNvPr id="128" name="Google Shape;128;p26"/>
          <p:cNvSpPr/>
          <p:nvPr/>
        </p:nvSpPr>
        <p:spPr>
          <a:xfrm rot="5400000">
            <a:off x="4278652" y="13850"/>
            <a:ext cx="3358800" cy="5026500"/>
          </a:xfrm>
          <a:prstGeom prst="rect">
            <a:avLst/>
          </a:prstGeom>
          <a:solidFill>
            <a:schemeClr val="accent1">
              <a:alpha val="86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txBox="1">
            <a:spLocks noGrp="1"/>
          </p:cNvSpPr>
          <p:nvPr>
            <p:ph type="subTitle" idx="1"/>
          </p:nvPr>
        </p:nvSpPr>
        <p:spPr>
          <a:xfrm>
            <a:off x="1039575" y="3299790"/>
            <a:ext cx="2402100" cy="6236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2000" b="1" dirty="0">
              <a:solidFill>
                <a:schemeClr val="lt1"/>
              </a:solidFill>
            </a:endParaRPr>
          </a:p>
          <a:p>
            <a:pPr marL="0" lvl="0" indent="0" algn="l" rtl="0">
              <a:spcBef>
                <a:spcPts val="0"/>
              </a:spcBef>
              <a:spcAft>
                <a:spcPts val="0"/>
              </a:spcAft>
              <a:buNone/>
            </a:pPr>
            <a:endParaRPr lang="en-US" sz="2000" b="1" dirty="0">
              <a:solidFill>
                <a:schemeClr val="lt1"/>
              </a:solidFill>
            </a:endParaRPr>
          </a:p>
          <a:p>
            <a:pPr marL="0" lvl="0" indent="0" algn="l" rtl="0">
              <a:spcBef>
                <a:spcPts val="0"/>
              </a:spcBef>
              <a:spcAft>
                <a:spcPts val="0"/>
              </a:spcAft>
              <a:buNone/>
            </a:pPr>
            <a:r>
              <a:rPr lang="en-US" sz="2000" b="1" dirty="0">
                <a:solidFill>
                  <a:schemeClr val="lt1"/>
                </a:solidFill>
              </a:rPr>
              <a:t>Statistical analysis on stock prices of US major companies to study the behavior of stock</a:t>
            </a:r>
          </a:p>
          <a:p>
            <a:pPr marL="0" lvl="0" indent="0" algn="l" rtl="0">
              <a:spcBef>
                <a:spcPts val="0"/>
              </a:spcBef>
              <a:spcAft>
                <a:spcPts val="0"/>
              </a:spcAft>
              <a:buNone/>
            </a:pPr>
            <a:endParaRPr lang="en-US" sz="2000" b="1" dirty="0">
              <a:solidFill>
                <a:schemeClr val="lt1"/>
              </a:solidFill>
            </a:endParaRPr>
          </a:p>
          <a:p>
            <a:pPr marL="0" lvl="0" indent="0" algn="l" rtl="0">
              <a:spcBef>
                <a:spcPts val="0"/>
              </a:spcBef>
              <a:spcAft>
                <a:spcPts val="0"/>
              </a:spcAft>
              <a:buNone/>
            </a:pPr>
            <a:r>
              <a:rPr lang="en-US" sz="2000" b="1" dirty="0">
                <a:solidFill>
                  <a:schemeClr val="lt1"/>
                </a:solidFill>
              </a:rPr>
              <a:t>PRESENTED BY:</a:t>
            </a:r>
          </a:p>
          <a:p>
            <a:pPr marL="0" lvl="0" indent="0" algn="l" rtl="0">
              <a:spcBef>
                <a:spcPts val="0"/>
              </a:spcBef>
              <a:spcAft>
                <a:spcPts val="0"/>
              </a:spcAft>
              <a:buNone/>
            </a:pPr>
            <a:r>
              <a:rPr lang="en-US" sz="2000" b="1" dirty="0">
                <a:solidFill>
                  <a:schemeClr val="lt1"/>
                </a:solidFill>
              </a:rPr>
              <a:t>Sehrish Hammad</a:t>
            </a:r>
          </a:p>
          <a:p>
            <a:pPr marL="0" lvl="0" indent="0" algn="l" rtl="0">
              <a:spcBef>
                <a:spcPts val="0"/>
              </a:spcBef>
              <a:spcAft>
                <a:spcPts val="0"/>
              </a:spcAft>
              <a:buNone/>
            </a:pPr>
            <a:endParaRPr lang="en-US" sz="2000" b="1" dirty="0">
              <a:solidFill>
                <a:schemeClr val="lt1"/>
              </a:solidFill>
            </a:endParaRPr>
          </a:p>
          <a:p>
            <a:pPr marL="0" lvl="0" indent="0" algn="l" rtl="0">
              <a:spcBef>
                <a:spcPts val="0"/>
              </a:spcBef>
              <a:spcAft>
                <a:spcPts val="0"/>
              </a:spcAft>
              <a:buNone/>
            </a:pPr>
            <a:r>
              <a:rPr lang="en-US" sz="2000" b="1" dirty="0">
                <a:solidFill>
                  <a:schemeClr val="lt1"/>
                </a:solidFill>
              </a:rPr>
              <a:t>PRESENTED TO:</a:t>
            </a:r>
          </a:p>
          <a:p>
            <a:pPr marL="0" lvl="0" indent="0" algn="l" rtl="0">
              <a:spcBef>
                <a:spcPts val="0"/>
              </a:spcBef>
              <a:spcAft>
                <a:spcPts val="0"/>
              </a:spcAft>
              <a:buNone/>
            </a:pPr>
            <a:r>
              <a:rPr lang="en-US" sz="2000" b="1" dirty="0">
                <a:solidFill>
                  <a:schemeClr val="lt1"/>
                </a:solidFill>
              </a:rPr>
              <a:t>Minakshi Gautam</a:t>
            </a:r>
            <a:endParaRPr sz="2000" b="1" dirty="0">
              <a:solidFill>
                <a:schemeClr val="lt1"/>
              </a:solidFill>
            </a:endParaRPr>
          </a:p>
        </p:txBody>
      </p:sp>
      <p:sp>
        <p:nvSpPr>
          <p:cNvPr id="130" name="Google Shape;130;p26"/>
          <p:cNvSpPr txBox="1">
            <a:spLocks noGrp="1"/>
          </p:cNvSpPr>
          <p:nvPr>
            <p:ph type="ctrTitle"/>
          </p:nvPr>
        </p:nvSpPr>
        <p:spPr>
          <a:xfrm>
            <a:off x="3441419" y="1701225"/>
            <a:ext cx="5040333" cy="1782300"/>
          </a:xfrm>
          <a:prstGeom prst="rect">
            <a:avLst/>
          </a:prstGeom>
        </p:spPr>
        <p:txBody>
          <a:bodyPr spcFirstLastPara="1" wrap="square" lIns="91425" tIns="91425" rIns="91425" bIns="91425" anchor="b" anchorCtr="0">
            <a:noAutofit/>
          </a:bodyPr>
          <a:lstStyle/>
          <a:p>
            <a:r>
              <a:rPr lang="en" dirty="0">
                <a:solidFill>
                  <a:schemeClr val="lt1"/>
                </a:solidFill>
              </a:rPr>
              <a:t>OGTIP</a:t>
            </a:r>
          </a:p>
          <a:p>
            <a:pPr marL="0" lvl="0" indent="0" algn="l" rtl="0">
              <a:spcBef>
                <a:spcPts val="0"/>
              </a:spcBef>
              <a:spcAft>
                <a:spcPts val="0"/>
              </a:spcAft>
              <a:buNone/>
            </a:pPr>
            <a:r>
              <a:rPr lang="en" dirty="0">
                <a:solidFill>
                  <a:schemeClr val="lt1"/>
                </a:solidFill>
              </a:rPr>
              <a:t>INTERNSHIP</a:t>
            </a:r>
            <a:endParaRPr lang="en" dirty="0">
              <a:solidFill>
                <a:schemeClr val="lt1"/>
              </a:solidFill>
              <a:latin typeface="Livvic"/>
              <a:ea typeface="Livvic"/>
              <a:cs typeface="Livvic"/>
            </a:endParaRPr>
          </a:p>
          <a:p>
            <a:pPr marL="0" lvl="0" indent="0" algn="l" rtl="0">
              <a:spcBef>
                <a:spcPts val="0"/>
              </a:spcBef>
              <a:spcAft>
                <a:spcPts val="0"/>
              </a:spcAft>
              <a:buNone/>
            </a:pPr>
            <a:r>
              <a:rPr lang="en" dirty="0">
                <a:solidFill>
                  <a:schemeClr val="lt1"/>
                </a:solidFill>
              </a:rPr>
              <a:t>PROJECT1</a:t>
            </a:r>
            <a:endParaRPr dirty="0">
              <a:solidFill>
                <a:schemeClr val="lt1"/>
              </a:solidFill>
              <a:latin typeface="Livvic"/>
              <a:ea typeface="Livvic"/>
              <a:cs typeface="Livvic"/>
              <a:sym typeface="Livvic"/>
            </a:endParaRPr>
          </a:p>
        </p:txBody>
      </p:sp>
      <p:sp>
        <p:nvSpPr>
          <p:cNvPr id="131" name="Google Shape;131;p26"/>
          <p:cNvSpPr/>
          <p:nvPr/>
        </p:nvSpPr>
        <p:spPr>
          <a:xfrm rot="-5400000" flipH="1">
            <a:off x="7354200" y="2416550"/>
            <a:ext cx="3358800" cy="2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1F349E23-4A0D-6C5E-AA65-1EC1039C6179}"/>
              </a:ext>
            </a:extLst>
          </p:cNvPr>
          <p:cNvPicPr>
            <a:picLocks noChangeAspect="1"/>
          </p:cNvPicPr>
          <p:nvPr/>
        </p:nvPicPr>
        <p:blipFill>
          <a:blip r:embed="rId4"/>
          <a:stretch>
            <a:fillRect/>
          </a:stretch>
        </p:blipFill>
        <p:spPr>
          <a:xfrm>
            <a:off x="254858" y="82536"/>
            <a:ext cx="1235677" cy="4295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7" name="Google Shape;167;p29"/>
          <p:cNvSpPr/>
          <p:nvPr/>
        </p:nvSpPr>
        <p:spPr>
          <a:xfrm>
            <a:off x="707" y="-3044"/>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p30">
            <a:extLst>
              <a:ext uri="{FF2B5EF4-FFF2-40B4-BE49-F238E27FC236}">
                <a16:creationId xmlns:a16="http://schemas.microsoft.com/office/drawing/2014/main" id="{51A7B7EF-1D50-B9B7-42C0-0D9E57F88802}"/>
              </a:ext>
            </a:extLst>
          </p:cNvPr>
          <p:cNvSpPr/>
          <p:nvPr/>
        </p:nvSpPr>
        <p:spPr>
          <a:xfrm>
            <a:off x="4827764" y="1138186"/>
            <a:ext cx="3508723" cy="337913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68;p29"/>
          <p:cNvSpPr txBox="1">
            <a:spLocks noGrp="1"/>
          </p:cNvSpPr>
          <p:nvPr>
            <p:ph type="subTitle" idx="1"/>
          </p:nvPr>
        </p:nvSpPr>
        <p:spPr>
          <a:xfrm flipH="1">
            <a:off x="404231" y="809016"/>
            <a:ext cx="2503200" cy="180259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t>The line fit plot for MSFT shows the adjusted r 0.603 that is indicating it a good relationship the significance F is also very small . If we talk about the value of beta or slope it is giving us a change of 1.22 less then Apple and Tesla and positively influenced with the turnover . It is not showing any risk as  compared to Tesla  thus, it is giving good relationship with stable trend</a:t>
            </a:r>
            <a:r>
              <a:rPr lang="en-US" dirty="0"/>
              <a:t>.</a:t>
            </a:r>
            <a:endParaRPr dirty="0"/>
          </a:p>
        </p:txBody>
      </p:sp>
      <p:sp>
        <p:nvSpPr>
          <p:cNvPr id="169" name="Google Shape;169;p29"/>
          <p:cNvSpPr txBox="1">
            <a:spLocks noGrp="1"/>
          </p:cNvSpPr>
          <p:nvPr>
            <p:ph type="title"/>
          </p:nvPr>
        </p:nvSpPr>
        <p:spPr>
          <a:xfrm>
            <a:off x="622987" y="585809"/>
            <a:ext cx="8140555" cy="332255"/>
          </a:xfrm>
          <a:prstGeom prst="rect">
            <a:avLst/>
          </a:prstGeom>
        </p:spPr>
        <p:txBody>
          <a:bodyPr spcFirstLastPara="1" wrap="square" lIns="91425" tIns="91425" rIns="91425" bIns="91425" anchor="ctr" anchorCtr="0">
            <a:noAutofit/>
          </a:bodyPr>
          <a:lstStyle/>
          <a:p>
            <a:r>
              <a:rPr lang="en"/>
              <a:t>REGRESSION (MSFT)</a:t>
            </a:r>
          </a:p>
        </p:txBody>
      </p:sp>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7BB42230-5D77-11ED-FA2D-6D9AAB743D06}"/>
              </a:ext>
            </a:extLst>
          </p:cNvPr>
          <p:cNvPicPr>
            <a:picLocks noChangeAspect="1"/>
          </p:cNvPicPr>
          <p:nvPr/>
        </p:nvPicPr>
        <p:blipFill>
          <a:blip r:embed="rId3"/>
          <a:stretch>
            <a:fillRect/>
          </a:stretch>
        </p:blipFill>
        <p:spPr>
          <a:xfrm>
            <a:off x="254858" y="82536"/>
            <a:ext cx="1235677" cy="429599"/>
          </a:xfrm>
          <a:prstGeom prst="rect">
            <a:avLst/>
          </a:prstGeom>
        </p:spPr>
      </p:pic>
      <p:sp>
        <p:nvSpPr>
          <p:cNvPr id="9" name="Google Shape;179;p30">
            <a:extLst>
              <a:ext uri="{FF2B5EF4-FFF2-40B4-BE49-F238E27FC236}">
                <a16:creationId xmlns:a16="http://schemas.microsoft.com/office/drawing/2014/main" id="{51A7B7EF-1D50-B9B7-42C0-0D9E57F88802}"/>
              </a:ext>
            </a:extLst>
          </p:cNvPr>
          <p:cNvSpPr/>
          <p:nvPr/>
        </p:nvSpPr>
        <p:spPr>
          <a:xfrm>
            <a:off x="0" y="1580923"/>
            <a:ext cx="361945" cy="1982133"/>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2" name="Picture 1" descr="A yellow line with black text&#10;&#10;Description automatically generated">
            <a:extLst>
              <a:ext uri="{FF2B5EF4-FFF2-40B4-BE49-F238E27FC236}">
                <a16:creationId xmlns:a16="http://schemas.microsoft.com/office/drawing/2014/main" id="{FF85705A-B42A-F5B0-A1CF-99A81BB7B054}"/>
              </a:ext>
            </a:extLst>
          </p:cNvPr>
          <p:cNvPicPr>
            <a:picLocks noChangeAspect="1"/>
          </p:cNvPicPr>
          <p:nvPr/>
        </p:nvPicPr>
        <p:blipFill>
          <a:blip r:embed="rId4"/>
          <a:stretch>
            <a:fillRect/>
          </a:stretch>
        </p:blipFill>
        <p:spPr>
          <a:xfrm>
            <a:off x="6443080" y="1958855"/>
            <a:ext cx="2743200" cy="1684867"/>
          </a:xfrm>
          <a:prstGeom prst="rect">
            <a:avLst/>
          </a:prstGeom>
        </p:spPr>
      </p:pic>
      <p:pic>
        <p:nvPicPr>
          <p:cNvPr id="4" name="Picture 3" descr="A screenshot of a table&#10;&#10;Description automatically generated">
            <a:extLst>
              <a:ext uri="{FF2B5EF4-FFF2-40B4-BE49-F238E27FC236}">
                <a16:creationId xmlns:a16="http://schemas.microsoft.com/office/drawing/2014/main" id="{0C55707E-0308-FDAB-965D-7A09D0B1B787}"/>
              </a:ext>
            </a:extLst>
          </p:cNvPr>
          <p:cNvPicPr>
            <a:picLocks noChangeAspect="1"/>
          </p:cNvPicPr>
          <p:nvPr/>
        </p:nvPicPr>
        <p:blipFill>
          <a:blip r:embed="rId5"/>
          <a:stretch>
            <a:fillRect/>
          </a:stretch>
        </p:blipFill>
        <p:spPr>
          <a:xfrm>
            <a:off x="3208510" y="3711564"/>
            <a:ext cx="5127977" cy="984759"/>
          </a:xfrm>
          <a:prstGeom prst="rect">
            <a:avLst/>
          </a:prstGeom>
        </p:spPr>
      </p:pic>
      <p:pic>
        <p:nvPicPr>
          <p:cNvPr id="7" name="Picture 6" descr="A yellow and black numbers&#10;&#10;Description automatically generated">
            <a:extLst>
              <a:ext uri="{FF2B5EF4-FFF2-40B4-BE49-F238E27FC236}">
                <a16:creationId xmlns:a16="http://schemas.microsoft.com/office/drawing/2014/main" id="{15581887-58A4-88DA-AD04-83F3C1A6F420}"/>
              </a:ext>
            </a:extLst>
          </p:cNvPr>
          <p:cNvPicPr>
            <a:picLocks noChangeAspect="1"/>
          </p:cNvPicPr>
          <p:nvPr/>
        </p:nvPicPr>
        <p:blipFill>
          <a:blip r:embed="rId6"/>
          <a:stretch>
            <a:fillRect/>
          </a:stretch>
        </p:blipFill>
        <p:spPr>
          <a:xfrm>
            <a:off x="3251389" y="4682642"/>
            <a:ext cx="5854699" cy="497446"/>
          </a:xfrm>
          <a:prstGeom prst="rect">
            <a:avLst/>
          </a:prstGeom>
        </p:spPr>
      </p:pic>
      <p:pic>
        <p:nvPicPr>
          <p:cNvPr id="5" name="Picture 4">
            <a:extLst>
              <a:ext uri="{FF2B5EF4-FFF2-40B4-BE49-F238E27FC236}">
                <a16:creationId xmlns:a16="http://schemas.microsoft.com/office/drawing/2014/main" id="{A7772B83-C113-7499-ABE3-A70CA9E72BD5}"/>
              </a:ext>
            </a:extLst>
          </p:cNvPr>
          <p:cNvPicPr>
            <a:picLocks noChangeAspect="1"/>
          </p:cNvPicPr>
          <p:nvPr/>
        </p:nvPicPr>
        <p:blipFill>
          <a:blip r:embed="rId7"/>
          <a:stretch>
            <a:fillRect/>
          </a:stretch>
        </p:blipFill>
        <p:spPr>
          <a:xfrm>
            <a:off x="3093305" y="1090764"/>
            <a:ext cx="3307644" cy="1802598"/>
          </a:xfrm>
          <a:prstGeom prst="rect">
            <a:avLst/>
          </a:prstGeom>
        </p:spPr>
      </p:pic>
    </p:spTree>
    <p:extLst>
      <p:ext uri="{BB962C8B-B14F-4D97-AF65-F5344CB8AC3E}">
        <p14:creationId xmlns:p14="http://schemas.microsoft.com/office/powerpoint/2010/main" val="3137997588"/>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7" name="Google Shape;167;p29"/>
          <p:cNvSpPr/>
          <p:nvPr/>
        </p:nvSpPr>
        <p:spPr>
          <a:xfrm>
            <a:off x="-11137" y="-6088"/>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p30">
            <a:extLst>
              <a:ext uri="{FF2B5EF4-FFF2-40B4-BE49-F238E27FC236}">
                <a16:creationId xmlns:a16="http://schemas.microsoft.com/office/drawing/2014/main" id="{51A7B7EF-1D50-B9B7-42C0-0D9E57F88802}"/>
              </a:ext>
            </a:extLst>
          </p:cNvPr>
          <p:cNvSpPr/>
          <p:nvPr/>
        </p:nvSpPr>
        <p:spPr>
          <a:xfrm>
            <a:off x="4827764" y="1138186"/>
            <a:ext cx="3508723" cy="337913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68;p29"/>
          <p:cNvSpPr txBox="1">
            <a:spLocks noGrp="1"/>
          </p:cNvSpPr>
          <p:nvPr>
            <p:ph type="subTitle" idx="1"/>
          </p:nvPr>
        </p:nvSpPr>
        <p:spPr>
          <a:xfrm flipH="1">
            <a:off x="1342619" y="172278"/>
            <a:ext cx="2503200" cy="209361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
            </a:r>
            <a:r>
              <a:rPr lang="en-US" sz="1600" dirty="0"/>
              <a:t>The plot and findings are showing the Apple company has less deviating stock prices the adjusted r is 0.5 the significance F is also very small and value of beta is showing change of 1.33 that is very subtle thus making it a good choice for investment</a:t>
            </a:r>
            <a:endParaRPr sz="1600" dirty="0"/>
          </a:p>
        </p:txBody>
      </p:sp>
      <p:sp>
        <p:nvSpPr>
          <p:cNvPr id="169" name="Google Shape;169;p29"/>
          <p:cNvSpPr txBox="1">
            <a:spLocks noGrp="1"/>
          </p:cNvSpPr>
          <p:nvPr>
            <p:ph type="title"/>
          </p:nvPr>
        </p:nvSpPr>
        <p:spPr>
          <a:xfrm>
            <a:off x="4827764" y="371061"/>
            <a:ext cx="3935778" cy="547003"/>
          </a:xfrm>
          <a:prstGeom prst="rect">
            <a:avLst/>
          </a:prstGeom>
        </p:spPr>
        <p:txBody>
          <a:bodyPr spcFirstLastPara="1" wrap="square" lIns="91425" tIns="91425" rIns="91425" bIns="91425" anchor="ctr" anchorCtr="0">
            <a:noAutofit/>
          </a:bodyPr>
          <a:lstStyle/>
          <a:p>
            <a:r>
              <a:rPr lang="en" dirty="0"/>
              <a:t>REGRESSION(APPLE)</a:t>
            </a:r>
          </a:p>
        </p:txBody>
      </p:sp>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7BB42230-5D77-11ED-FA2D-6D9AAB743D06}"/>
              </a:ext>
            </a:extLst>
          </p:cNvPr>
          <p:cNvPicPr>
            <a:picLocks noChangeAspect="1"/>
          </p:cNvPicPr>
          <p:nvPr/>
        </p:nvPicPr>
        <p:blipFill>
          <a:blip r:embed="rId3"/>
          <a:stretch>
            <a:fillRect/>
          </a:stretch>
        </p:blipFill>
        <p:spPr>
          <a:xfrm>
            <a:off x="254858" y="82536"/>
            <a:ext cx="1235677" cy="429599"/>
          </a:xfrm>
          <a:prstGeom prst="rect">
            <a:avLst/>
          </a:prstGeom>
        </p:spPr>
      </p:pic>
      <p:sp>
        <p:nvSpPr>
          <p:cNvPr id="9" name="Google Shape;179;p30">
            <a:extLst>
              <a:ext uri="{FF2B5EF4-FFF2-40B4-BE49-F238E27FC236}">
                <a16:creationId xmlns:a16="http://schemas.microsoft.com/office/drawing/2014/main" id="{51A7B7EF-1D50-B9B7-42C0-0D9E57F88802}"/>
              </a:ext>
            </a:extLst>
          </p:cNvPr>
          <p:cNvSpPr/>
          <p:nvPr/>
        </p:nvSpPr>
        <p:spPr>
          <a:xfrm>
            <a:off x="0" y="1580923"/>
            <a:ext cx="361945" cy="1982133"/>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8" name="Picture 7" descr="A yellow line with black text&#10;&#10;Description automatically generated">
            <a:extLst>
              <a:ext uri="{FF2B5EF4-FFF2-40B4-BE49-F238E27FC236}">
                <a16:creationId xmlns:a16="http://schemas.microsoft.com/office/drawing/2014/main" id="{C87C285D-9D94-CC52-FAD3-3569D572C1A2}"/>
              </a:ext>
            </a:extLst>
          </p:cNvPr>
          <p:cNvPicPr>
            <a:picLocks noChangeAspect="1"/>
          </p:cNvPicPr>
          <p:nvPr/>
        </p:nvPicPr>
        <p:blipFill>
          <a:blip r:embed="rId4"/>
          <a:stretch>
            <a:fillRect/>
          </a:stretch>
        </p:blipFill>
        <p:spPr>
          <a:xfrm>
            <a:off x="571822" y="3111779"/>
            <a:ext cx="2505075" cy="1952625"/>
          </a:xfrm>
          <a:prstGeom prst="rect">
            <a:avLst/>
          </a:prstGeom>
        </p:spPr>
      </p:pic>
      <p:pic>
        <p:nvPicPr>
          <p:cNvPr id="11" name="Picture 10" descr="A table with numbers and letters&#10;&#10;Description automatically generated">
            <a:extLst>
              <a:ext uri="{FF2B5EF4-FFF2-40B4-BE49-F238E27FC236}">
                <a16:creationId xmlns:a16="http://schemas.microsoft.com/office/drawing/2014/main" id="{57A4361C-A1EA-25BF-8E1E-05B71F231CEB}"/>
              </a:ext>
            </a:extLst>
          </p:cNvPr>
          <p:cNvPicPr>
            <a:picLocks noChangeAspect="1"/>
          </p:cNvPicPr>
          <p:nvPr/>
        </p:nvPicPr>
        <p:blipFill>
          <a:blip r:embed="rId5"/>
          <a:stretch>
            <a:fillRect/>
          </a:stretch>
        </p:blipFill>
        <p:spPr>
          <a:xfrm>
            <a:off x="3365349" y="3900841"/>
            <a:ext cx="3808588" cy="700407"/>
          </a:xfrm>
          <a:prstGeom prst="rect">
            <a:avLst/>
          </a:prstGeom>
        </p:spPr>
      </p:pic>
      <p:pic>
        <p:nvPicPr>
          <p:cNvPr id="12" name="Picture 11" descr="A yellow and black text on a white background&#10;&#10;Description automatically generated">
            <a:extLst>
              <a:ext uri="{FF2B5EF4-FFF2-40B4-BE49-F238E27FC236}">
                <a16:creationId xmlns:a16="http://schemas.microsoft.com/office/drawing/2014/main" id="{D07FF47B-FD25-FA52-E90D-EC00E9FA04F1}"/>
              </a:ext>
            </a:extLst>
          </p:cNvPr>
          <p:cNvPicPr>
            <a:picLocks noChangeAspect="1"/>
          </p:cNvPicPr>
          <p:nvPr/>
        </p:nvPicPr>
        <p:blipFill>
          <a:blip r:embed="rId6"/>
          <a:stretch>
            <a:fillRect/>
          </a:stretch>
        </p:blipFill>
        <p:spPr>
          <a:xfrm>
            <a:off x="3366205" y="4557691"/>
            <a:ext cx="5777088" cy="516687"/>
          </a:xfrm>
          <a:prstGeom prst="rect">
            <a:avLst/>
          </a:prstGeom>
        </p:spPr>
      </p:pic>
      <p:pic>
        <p:nvPicPr>
          <p:cNvPr id="2" name="Picture 1" descr="A graph with blue and orange squares&#10;&#10;Description automatically generated">
            <a:extLst>
              <a:ext uri="{FF2B5EF4-FFF2-40B4-BE49-F238E27FC236}">
                <a16:creationId xmlns:a16="http://schemas.microsoft.com/office/drawing/2014/main" id="{E1516CE3-5ADC-06A3-43AC-D3BA7BF38D62}"/>
              </a:ext>
            </a:extLst>
          </p:cNvPr>
          <p:cNvPicPr>
            <a:picLocks noChangeAspect="1"/>
          </p:cNvPicPr>
          <p:nvPr/>
        </p:nvPicPr>
        <p:blipFill>
          <a:blip r:embed="rId7"/>
          <a:stretch>
            <a:fillRect/>
          </a:stretch>
        </p:blipFill>
        <p:spPr>
          <a:xfrm>
            <a:off x="4901924" y="1692026"/>
            <a:ext cx="3406422" cy="1784399"/>
          </a:xfrm>
          <a:prstGeom prst="rect">
            <a:avLst/>
          </a:prstGeom>
        </p:spPr>
      </p:pic>
    </p:spTree>
    <p:extLst>
      <p:ext uri="{BB962C8B-B14F-4D97-AF65-F5344CB8AC3E}">
        <p14:creationId xmlns:p14="http://schemas.microsoft.com/office/powerpoint/2010/main" val="1268088166"/>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7" name="Google Shape;167;p29"/>
          <p:cNvSpPr/>
          <p:nvPr/>
        </p:nvSpPr>
        <p:spPr>
          <a:xfrm>
            <a:off x="558" y="-6088"/>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79;p30">
            <a:extLst>
              <a:ext uri="{FF2B5EF4-FFF2-40B4-BE49-F238E27FC236}">
                <a16:creationId xmlns:a16="http://schemas.microsoft.com/office/drawing/2014/main" id="{51A7B7EF-1D50-B9B7-42C0-0D9E57F88802}"/>
              </a:ext>
            </a:extLst>
          </p:cNvPr>
          <p:cNvSpPr/>
          <p:nvPr/>
        </p:nvSpPr>
        <p:spPr>
          <a:xfrm>
            <a:off x="2631203" y="784623"/>
            <a:ext cx="3663580" cy="4276339"/>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8" name="Google Shape;168;p29"/>
          <p:cNvSpPr txBox="1">
            <a:spLocks noGrp="1"/>
          </p:cNvSpPr>
          <p:nvPr>
            <p:ph type="subTitle" idx="1"/>
          </p:nvPr>
        </p:nvSpPr>
        <p:spPr>
          <a:xfrm flipH="1">
            <a:off x="3133964" y="784624"/>
            <a:ext cx="2503200" cy="403916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solidFill>
                  <a:schemeClr val="bg1"/>
                </a:solidFill>
              </a:rPr>
              <a:t>The stock prices  of all three companies with respect to time are all normally distributed . However, some have potential risk of fluctuating values giving higher chances of profit or loss like Tesla. The other two companies like APPLE and MSFT are giving relatively moderate results with less fluctuation in prices but median of MSFT is higher comparatively giving it a rise in average</a:t>
            </a:r>
            <a:r>
              <a:rPr lang="en-US" dirty="0"/>
              <a:t>. </a:t>
            </a:r>
            <a:r>
              <a:rPr lang="en-US" sz="1600" dirty="0">
                <a:solidFill>
                  <a:schemeClr val="bg1"/>
                </a:solidFill>
              </a:rPr>
              <a:t>Increase of values</a:t>
            </a:r>
            <a:endParaRPr sz="1600" dirty="0">
              <a:solidFill>
                <a:schemeClr val="bg1"/>
              </a:solidFill>
            </a:endParaRPr>
          </a:p>
        </p:txBody>
      </p:sp>
      <p:sp>
        <p:nvSpPr>
          <p:cNvPr id="169" name="Google Shape;169;p29"/>
          <p:cNvSpPr txBox="1">
            <a:spLocks noGrp="1"/>
          </p:cNvSpPr>
          <p:nvPr>
            <p:ph type="title"/>
          </p:nvPr>
        </p:nvSpPr>
        <p:spPr>
          <a:xfrm>
            <a:off x="1490536" y="82537"/>
            <a:ext cx="4146630" cy="835528"/>
          </a:xfrm>
          <a:prstGeom prst="rect">
            <a:avLst/>
          </a:prstGeom>
        </p:spPr>
        <p:txBody>
          <a:bodyPr spcFirstLastPara="1" wrap="square" lIns="91425" tIns="91425" rIns="91425" bIns="91425" anchor="ctr" anchorCtr="0">
            <a:noAutofit/>
          </a:bodyPr>
          <a:lstStyle/>
          <a:p>
            <a:r>
              <a:rPr lang="en" dirty="0"/>
              <a:t>CONCLUSION</a:t>
            </a:r>
          </a:p>
        </p:txBody>
      </p:sp>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7BB42230-5D77-11ED-FA2D-6D9AAB743D06}"/>
              </a:ext>
            </a:extLst>
          </p:cNvPr>
          <p:cNvPicPr>
            <a:picLocks noChangeAspect="1"/>
          </p:cNvPicPr>
          <p:nvPr/>
        </p:nvPicPr>
        <p:blipFill>
          <a:blip r:embed="rId3"/>
          <a:stretch>
            <a:fillRect/>
          </a:stretch>
        </p:blipFill>
        <p:spPr>
          <a:xfrm>
            <a:off x="254858" y="82536"/>
            <a:ext cx="1235677" cy="429599"/>
          </a:xfrm>
          <a:prstGeom prst="rect">
            <a:avLst/>
          </a:prstGeom>
        </p:spPr>
      </p:pic>
      <p:sp>
        <p:nvSpPr>
          <p:cNvPr id="9" name="Google Shape;179;p30">
            <a:extLst>
              <a:ext uri="{FF2B5EF4-FFF2-40B4-BE49-F238E27FC236}">
                <a16:creationId xmlns:a16="http://schemas.microsoft.com/office/drawing/2014/main" id="{51A7B7EF-1D50-B9B7-42C0-0D9E57F88802}"/>
              </a:ext>
            </a:extLst>
          </p:cNvPr>
          <p:cNvSpPr/>
          <p:nvPr/>
        </p:nvSpPr>
        <p:spPr>
          <a:xfrm>
            <a:off x="0" y="1580923"/>
            <a:ext cx="361945" cy="1982133"/>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602992"/>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6" name="Google Shape;167;p29">
            <a:extLst>
              <a:ext uri="{FF2B5EF4-FFF2-40B4-BE49-F238E27FC236}">
                <a16:creationId xmlns:a16="http://schemas.microsoft.com/office/drawing/2014/main" id="{11DB6607-939A-CC0D-5339-C04EE38E5BF3}"/>
              </a:ext>
            </a:extLst>
          </p:cNvPr>
          <p:cNvSpPr/>
          <p:nvPr/>
        </p:nvSpPr>
        <p:spPr>
          <a:xfrm>
            <a:off x="707" y="-3044"/>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endParaRPr lang="en-US"/>
          </a:p>
        </p:txBody>
      </p:sp>
      <p:sp>
        <p:nvSpPr>
          <p:cNvPr id="176" name="Google Shape;176;p30"/>
          <p:cNvSpPr txBox="1">
            <a:spLocks noGrp="1"/>
          </p:cNvSpPr>
          <p:nvPr>
            <p:ph type="ctrTitle" idx="6"/>
          </p:nvPr>
        </p:nvSpPr>
        <p:spPr>
          <a:xfrm>
            <a:off x="5299495" y="3682999"/>
            <a:ext cx="1910807"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11" name="Google Shape;179;p30">
            <a:extLst>
              <a:ext uri="{FF2B5EF4-FFF2-40B4-BE49-F238E27FC236}">
                <a16:creationId xmlns:a16="http://schemas.microsoft.com/office/drawing/2014/main" id="{6DCFE000-A7F8-6988-87E0-A792CDA3499E}"/>
              </a:ext>
            </a:extLst>
          </p:cNvPr>
          <p:cNvSpPr/>
          <p:nvPr/>
        </p:nvSpPr>
        <p:spPr>
          <a:xfrm>
            <a:off x="8755943" y="16867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9C5C8E8F-E81A-8D40-2C8E-70B5C32421B9}"/>
              </a:ext>
            </a:extLst>
          </p:cNvPr>
          <p:cNvSpPr txBox="1"/>
          <p:nvPr/>
        </p:nvSpPr>
        <p:spPr>
          <a:xfrm flipH="1">
            <a:off x="637674" y="1082843"/>
            <a:ext cx="3116179" cy="307777"/>
          </a:xfrm>
          <a:prstGeom prst="rect">
            <a:avLst/>
          </a:prstGeom>
          <a:noFill/>
        </p:spPr>
        <p:txBody>
          <a:bodyPr wrap="square" rtlCol="0">
            <a:spAutoFit/>
          </a:bodyPr>
          <a:lstStyle/>
          <a:p>
            <a:r>
              <a:rPr lang="en-US" dirty="0"/>
              <a:t>The link to excel </a:t>
            </a:r>
            <a:r>
              <a:rPr lang="en-US" dirty="0">
                <a:hlinkClick r:id="rId4" action="ppaction://hlinkfile"/>
              </a:rPr>
              <a:t>Project1.xlsx</a:t>
            </a:r>
            <a:endParaRPr lang="en-US" dirty="0"/>
          </a:p>
        </p:txBody>
      </p:sp>
    </p:spTree>
    <p:extLst>
      <p:ext uri="{BB962C8B-B14F-4D97-AF65-F5344CB8AC3E}">
        <p14:creationId xmlns:p14="http://schemas.microsoft.com/office/powerpoint/2010/main" val="3474513100"/>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4"/>
        <p:cNvGrpSpPr/>
        <p:nvPr/>
      </p:nvGrpSpPr>
      <p:grpSpPr>
        <a:xfrm>
          <a:off x="0" y="0"/>
          <a:ext cx="0" cy="0"/>
          <a:chOff x="0" y="0"/>
          <a:chExt cx="0" cy="0"/>
        </a:xfrm>
      </p:grpSpPr>
      <p:pic>
        <p:nvPicPr>
          <p:cNvPr id="5" name="Picture 4" descr="A blue and white wall&#10;&#10;Description automatically generated">
            <a:extLst>
              <a:ext uri="{FF2B5EF4-FFF2-40B4-BE49-F238E27FC236}">
                <a16:creationId xmlns:a16="http://schemas.microsoft.com/office/drawing/2014/main" id="{40E24A5A-2329-0DE7-6A49-EA4A461EC8FF}"/>
              </a:ext>
            </a:extLst>
          </p:cNvPr>
          <p:cNvPicPr>
            <a:picLocks noChangeAspect="1"/>
          </p:cNvPicPr>
          <p:nvPr/>
        </p:nvPicPr>
        <p:blipFill>
          <a:blip r:embed="rId3"/>
          <a:stretch>
            <a:fillRect/>
          </a:stretch>
        </p:blipFill>
        <p:spPr>
          <a:xfrm rot="5400000">
            <a:off x="1976291" y="-2024860"/>
            <a:ext cx="5149747" cy="9139768"/>
          </a:xfrm>
          <a:prstGeom prst="rect">
            <a:avLst/>
          </a:prstGeom>
        </p:spPr>
      </p:pic>
      <p:sp>
        <p:nvSpPr>
          <p:cNvPr id="145" name="Google Shape;145;p28"/>
          <p:cNvSpPr txBox="1">
            <a:spLocks noGrp="1"/>
          </p:cNvSpPr>
          <p:nvPr>
            <p:ph type="ctrTitle" idx="9"/>
          </p:nvPr>
        </p:nvSpPr>
        <p:spPr>
          <a:xfrm>
            <a:off x="6518410" y="256135"/>
            <a:ext cx="2370732" cy="9757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Project stages</a:t>
            </a:r>
          </a:p>
        </p:txBody>
      </p:sp>
      <p:sp>
        <p:nvSpPr>
          <p:cNvPr id="146" name="Google Shape;146;p28"/>
          <p:cNvSpPr/>
          <p:nvPr/>
        </p:nvSpPr>
        <p:spPr>
          <a:xfrm rot="16200000">
            <a:off x="5837478" y="-54572"/>
            <a:ext cx="66200" cy="4294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txBox="1">
            <a:spLocks noGrp="1"/>
          </p:cNvSpPr>
          <p:nvPr>
            <p:ph type="ctrTitle" idx="6"/>
          </p:nvPr>
        </p:nvSpPr>
        <p:spPr>
          <a:xfrm>
            <a:off x="3425264" y="2351606"/>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Including summary of statistics</a:t>
            </a:r>
            <a:endParaRPr dirty="0"/>
          </a:p>
        </p:txBody>
      </p:sp>
      <p:sp>
        <p:nvSpPr>
          <p:cNvPr id="149" name="Google Shape;149;p28"/>
          <p:cNvSpPr txBox="1">
            <a:spLocks noGrp="1"/>
          </p:cNvSpPr>
          <p:nvPr>
            <p:ph type="title" idx="8"/>
          </p:nvPr>
        </p:nvSpPr>
        <p:spPr>
          <a:xfrm>
            <a:off x="2023007" y="232346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50" name="Google Shape;150;p28"/>
          <p:cNvSpPr txBox="1">
            <a:spLocks noGrp="1"/>
          </p:cNvSpPr>
          <p:nvPr>
            <p:ph type="ctrTitle"/>
          </p:nvPr>
        </p:nvSpPr>
        <p:spPr>
          <a:xfrm>
            <a:off x="3446099" y="623877"/>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br>
              <a:rPr lang="en-US" dirty="0"/>
            </a:br>
            <a:br>
              <a:rPr lang="en-US" dirty="0"/>
            </a:br>
            <a:br>
              <a:rPr lang="en-US" dirty="0"/>
            </a:br>
            <a:br>
              <a:rPr lang="en-US" dirty="0"/>
            </a:br>
            <a:r>
              <a:rPr lang="en-US" dirty="0"/>
              <a:t>Descriptive statistics to get better insight of data</a:t>
            </a:r>
            <a:endParaRPr dirty="0"/>
          </a:p>
        </p:txBody>
      </p:sp>
      <p:sp>
        <p:nvSpPr>
          <p:cNvPr id="152" name="Google Shape;152;p28"/>
          <p:cNvSpPr txBox="1">
            <a:spLocks noGrp="1"/>
          </p:cNvSpPr>
          <p:nvPr>
            <p:ph type="title" idx="2"/>
          </p:nvPr>
        </p:nvSpPr>
        <p:spPr>
          <a:xfrm>
            <a:off x="2023007" y="654113"/>
            <a:ext cx="17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53" name="Google Shape;153;p28"/>
          <p:cNvSpPr txBox="1">
            <a:spLocks noGrp="1"/>
          </p:cNvSpPr>
          <p:nvPr>
            <p:ph type="ctrTitle" idx="3"/>
          </p:nvPr>
        </p:nvSpPr>
        <p:spPr>
          <a:xfrm>
            <a:off x="3425264" y="151532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Visual representation of findings using charts </a:t>
            </a:r>
            <a:endParaRPr dirty="0"/>
          </a:p>
        </p:txBody>
      </p:sp>
      <p:sp>
        <p:nvSpPr>
          <p:cNvPr id="155" name="Google Shape;155;p28"/>
          <p:cNvSpPr txBox="1">
            <a:spLocks noGrp="1"/>
          </p:cNvSpPr>
          <p:nvPr>
            <p:ph type="title" idx="5"/>
          </p:nvPr>
        </p:nvSpPr>
        <p:spPr>
          <a:xfrm>
            <a:off x="2023007" y="1488788"/>
            <a:ext cx="1615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56" name="Google Shape;156;p28"/>
          <p:cNvSpPr txBox="1">
            <a:spLocks noGrp="1"/>
          </p:cNvSpPr>
          <p:nvPr>
            <p:ph type="ctrTitle" idx="13"/>
          </p:nvPr>
        </p:nvSpPr>
        <p:spPr>
          <a:xfrm>
            <a:off x="3425264" y="317986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Making Regression model to see the trends of stock prices</a:t>
            </a:r>
            <a:endParaRPr dirty="0"/>
          </a:p>
        </p:txBody>
      </p:sp>
      <p:sp>
        <p:nvSpPr>
          <p:cNvPr id="158" name="Google Shape;158;p28"/>
          <p:cNvSpPr txBox="1">
            <a:spLocks noGrp="1"/>
          </p:cNvSpPr>
          <p:nvPr>
            <p:ph type="title" idx="15"/>
          </p:nvPr>
        </p:nvSpPr>
        <p:spPr>
          <a:xfrm>
            <a:off x="2023007" y="3158138"/>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04</a:t>
            </a:r>
            <a:endParaRPr dirty="0">
              <a:solidFill>
                <a:schemeClr val="lt1"/>
              </a:solidFill>
            </a:endParaRPr>
          </a:p>
        </p:txBody>
      </p:sp>
      <p:sp>
        <p:nvSpPr>
          <p:cNvPr id="159" name="Google Shape;159;p28"/>
          <p:cNvSpPr txBox="1">
            <a:spLocks noGrp="1"/>
          </p:cNvSpPr>
          <p:nvPr>
            <p:ph type="ctrTitle" idx="16"/>
          </p:nvPr>
        </p:nvSpPr>
        <p:spPr>
          <a:xfrm>
            <a:off x="3446099" y="402916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Comparing the value of beta and identifying risk value involved</a:t>
            </a:r>
            <a:endParaRPr dirty="0"/>
          </a:p>
        </p:txBody>
      </p:sp>
      <p:sp>
        <p:nvSpPr>
          <p:cNvPr id="161" name="Google Shape;161;p28"/>
          <p:cNvSpPr txBox="1">
            <a:spLocks noGrp="1"/>
          </p:cNvSpPr>
          <p:nvPr>
            <p:ph type="title" idx="18"/>
          </p:nvPr>
        </p:nvSpPr>
        <p:spPr>
          <a:xfrm>
            <a:off x="2023007" y="399281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pic>
        <p:nvPicPr>
          <p:cNvPr id="3" name="Picture 2" descr="A close-up of a logo&#10;&#10;Description automatically generated">
            <a:extLst>
              <a:ext uri="{FF2B5EF4-FFF2-40B4-BE49-F238E27FC236}">
                <a16:creationId xmlns:a16="http://schemas.microsoft.com/office/drawing/2014/main" id="{F2FB447A-ABCB-CAEC-10BB-B3984082A534}"/>
              </a:ext>
            </a:extLst>
          </p:cNvPr>
          <p:cNvPicPr>
            <a:picLocks noChangeAspect="1"/>
          </p:cNvPicPr>
          <p:nvPr/>
        </p:nvPicPr>
        <p:blipFill>
          <a:blip r:embed="rId4"/>
          <a:stretch>
            <a:fillRect/>
          </a:stretch>
        </p:blipFill>
        <p:spPr>
          <a:xfrm>
            <a:off x="254858" y="82536"/>
            <a:ext cx="1235677" cy="4295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6" name="Google Shape;167;p29">
            <a:extLst>
              <a:ext uri="{FF2B5EF4-FFF2-40B4-BE49-F238E27FC236}">
                <a16:creationId xmlns:a16="http://schemas.microsoft.com/office/drawing/2014/main" id="{11DB6607-939A-CC0D-5339-C04EE38E5BF3}"/>
              </a:ext>
            </a:extLst>
          </p:cNvPr>
          <p:cNvSpPr/>
          <p:nvPr/>
        </p:nvSpPr>
        <p:spPr>
          <a:xfrm>
            <a:off x="707" y="-3044"/>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endParaRPr lang="en-US"/>
          </a:p>
        </p:txBody>
      </p:sp>
      <p:sp>
        <p:nvSpPr>
          <p:cNvPr id="176" name="Google Shape;176;p30"/>
          <p:cNvSpPr txBox="1">
            <a:spLocks noGrp="1"/>
          </p:cNvSpPr>
          <p:nvPr>
            <p:ph type="ctrTitle" idx="6"/>
          </p:nvPr>
        </p:nvSpPr>
        <p:spPr>
          <a:xfrm>
            <a:off x="1658700" y="297335"/>
            <a:ext cx="2913300" cy="487500"/>
          </a:xfrm>
          <a:prstGeom prst="rect">
            <a:avLst/>
          </a:prstGeom>
        </p:spPr>
        <p:txBody>
          <a:bodyPr spcFirstLastPara="1" wrap="square" lIns="91425" tIns="91425" rIns="91425" bIns="91425" anchor="ctr" anchorCtr="0">
            <a:noAutofit/>
          </a:bodyPr>
          <a:lstStyle/>
          <a:p>
            <a:r>
              <a:rPr lang="en" dirty="0"/>
              <a:t>Descriptive Stats of all Stocks</a:t>
            </a:r>
          </a:p>
        </p:txBody>
      </p:sp>
      <p:sp>
        <p:nvSpPr>
          <p:cNvPr id="179" name="Google Shape;179;p30"/>
          <p:cNvSpPr/>
          <p:nvPr/>
        </p:nvSpPr>
        <p:spPr>
          <a:xfrm>
            <a:off x="169333" y="1369255"/>
            <a:ext cx="3713333" cy="28781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8" name="Title 7">
            <a:extLst>
              <a:ext uri="{FF2B5EF4-FFF2-40B4-BE49-F238E27FC236}">
                <a16:creationId xmlns:a16="http://schemas.microsoft.com/office/drawing/2014/main" id="{DB86910E-A5FF-CEC2-C27C-9B4D05F595FA}"/>
              </a:ext>
            </a:extLst>
          </p:cNvPr>
          <p:cNvSpPr>
            <a:spLocks noGrp="1"/>
          </p:cNvSpPr>
          <p:nvPr>
            <p:ph type="ctrTitle" idx="2"/>
          </p:nvPr>
        </p:nvSpPr>
        <p:spPr>
          <a:xfrm>
            <a:off x="4572000" y="1684683"/>
            <a:ext cx="4409908" cy="3458817"/>
          </a:xfrm>
        </p:spPr>
        <p:txBody>
          <a:bodyPr/>
          <a:lstStyle/>
          <a:p>
            <a:r>
              <a:rPr lang="en-US" b="0" dirty="0">
                <a:solidFill>
                  <a:schemeClr val="accent6">
                    <a:lumMod val="50000"/>
                  </a:schemeClr>
                </a:solidFill>
              </a:rPr>
              <a:t>Central tendency measure will be </a:t>
            </a:r>
            <a:r>
              <a:rPr lang="en-US" b="0" dirty="0">
                <a:solidFill>
                  <a:schemeClr val="accent6">
                    <a:lumMod val="50000"/>
                  </a:schemeClr>
                </a:solidFill>
                <a:highlight>
                  <a:srgbClr val="008080"/>
                </a:highlight>
              </a:rPr>
              <a:t>median </a:t>
            </a:r>
            <a:r>
              <a:rPr lang="en-US" b="0" dirty="0">
                <a:solidFill>
                  <a:schemeClr val="accent6">
                    <a:lumMod val="50000"/>
                  </a:schemeClr>
                </a:solidFill>
              </a:rPr>
              <a:t>for all three companies as the values of </a:t>
            </a:r>
            <a:r>
              <a:rPr lang="en-US" b="0" dirty="0">
                <a:solidFill>
                  <a:schemeClr val="accent6">
                    <a:lumMod val="50000"/>
                  </a:schemeClr>
                </a:solidFill>
                <a:highlight>
                  <a:srgbClr val="008080"/>
                </a:highlight>
              </a:rPr>
              <a:t>kurtosis</a:t>
            </a:r>
            <a:r>
              <a:rPr lang="en-US" b="0" dirty="0">
                <a:solidFill>
                  <a:schemeClr val="accent6">
                    <a:lumMod val="50000"/>
                  </a:schemeClr>
                </a:solidFill>
              </a:rPr>
              <a:t> for all records are less then 3 indicating the distribution platykurtic with lighter tails</a:t>
            </a:r>
            <a:br>
              <a:rPr lang="en-US" b="0" dirty="0">
                <a:solidFill>
                  <a:schemeClr val="accent6">
                    <a:lumMod val="50000"/>
                  </a:schemeClr>
                </a:solidFill>
              </a:rPr>
            </a:br>
            <a:r>
              <a:rPr lang="en-US" b="0" dirty="0">
                <a:solidFill>
                  <a:schemeClr val="accent6">
                    <a:lumMod val="50000"/>
                  </a:schemeClr>
                </a:solidFill>
              </a:rPr>
              <a:t>The MSFT has highest </a:t>
            </a:r>
            <a:r>
              <a:rPr lang="en-US" b="0" dirty="0">
                <a:solidFill>
                  <a:schemeClr val="accent6">
                    <a:lumMod val="50000"/>
                  </a:schemeClr>
                </a:solidFill>
                <a:highlight>
                  <a:srgbClr val="008080"/>
                </a:highlight>
              </a:rPr>
              <a:t>mean</a:t>
            </a:r>
            <a:r>
              <a:rPr lang="en-US" b="0" dirty="0">
                <a:solidFill>
                  <a:schemeClr val="accent6">
                    <a:lumMod val="50000"/>
                  </a:schemeClr>
                </a:solidFill>
              </a:rPr>
              <a:t> as compared to other two companies indicating peaked stock prices </a:t>
            </a:r>
            <a:br>
              <a:rPr lang="en-US" b="0" dirty="0">
                <a:solidFill>
                  <a:schemeClr val="accent6">
                    <a:lumMod val="50000"/>
                  </a:schemeClr>
                </a:solidFill>
              </a:rPr>
            </a:br>
            <a:r>
              <a:rPr lang="en-US" b="0" dirty="0">
                <a:solidFill>
                  <a:schemeClr val="accent6">
                    <a:lumMod val="50000"/>
                  </a:schemeClr>
                </a:solidFill>
              </a:rPr>
              <a:t>According to the </a:t>
            </a:r>
            <a:r>
              <a:rPr lang="en-US" b="0" dirty="0">
                <a:solidFill>
                  <a:schemeClr val="accent6">
                    <a:lumMod val="50000"/>
                  </a:schemeClr>
                </a:solidFill>
                <a:highlight>
                  <a:srgbClr val="008080"/>
                </a:highlight>
              </a:rPr>
              <a:t>STD</a:t>
            </a:r>
            <a:r>
              <a:rPr lang="en-US" b="0" dirty="0">
                <a:solidFill>
                  <a:schemeClr val="accent6">
                    <a:lumMod val="50000"/>
                  </a:schemeClr>
                </a:solidFill>
              </a:rPr>
              <a:t> we can see Tesla stock prices are more deviated from the median making it unreliable for investment</a:t>
            </a:r>
            <a:br>
              <a:rPr lang="en-US" b="0" dirty="0">
                <a:solidFill>
                  <a:schemeClr val="accent6">
                    <a:lumMod val="50000"/>
                  </a:schemeClr>
                </a:solidFill>
              </a:rPr>
            </a:br>
            <a:r>
              <a:rPr lang="en-US" b="0" dirty="0">
                <a:solidFill>
                  <a:schemeClr val="accent6">
                    <a:lumMod val="50000"/>
                  </a:schemeClr>
                </a:solidFill>
                <a:highlight>
                  <a:srgbClr val="008080"/>
                </a:highlight>
              </a:rPr>
              <a:t>Skewness</a:t>
            </a:r>
            <a:r>
              <a:rPr lang="en-US" b="0" dirty="0">
                <a:solidFill>
                  <a:schemeClr val="accent6">
                    <a:lumMod val="50000"/>
                  </a:schemeClr>
                </a:solidFill>
              </a:rPr>
              <a:t> of all three records showed that data is positively skewed as value is greater then 0</a:t>
            </a:r>
            <a:br>
              <a:rPr lang="en-US" b="0" dirty="0">
                <a:solidFill>
                  <a:schemeClr val="accent6">
                    <a:lumMod val="50000"/>
                  </a:schemeClr>
                </a:solidFill>
              </a:rPr>
            </a:br>
            <a:r>
              <a:rPr lang="en-US" b="0" dirty="0">
                <a:solidFill>
                  <a:schemeClr val="accent6">
                    <a:lumMod val="50000"/>
                  </a:schemeClr>
                </a:solidFill>
                <a:highlight>
                  <a:srgbClr val="008080"/>
                </a:highlight>
              </a:rPr>
              <a:t>Range</a:t>
            </a:r>
            <a:r>
              <a:rPr lang="en-US" b="0" dirty="0">
                <a:solidFill>
                  <a:schemeClr val="accent6">
                    <a:lumMod val="50000"/>
                  </a:schemeClr>
                </a:solidFill>
              </a:rPr>
              <a:t> showed the highest prices for Tesla as prices are more dispersed one comparatively</a:t>
            </a:r>
          </a:p>
        </p:txBody>
      </p:sp>
      <p:sp>
        <p:nvSpPr>
          <p:cNvPr id="11" name="Google Shape;179;p30">
            <a:extLst>
              <a:ext uri="{FF2B5EF4-FFF2-40B4-BE49-F238E27FC236}">
                <a16:creationId xmlns:a16="http://schemas.microsoft.com/office/drawing/2014/main" id="{6DCFE000-A7F8-6988-87E0-A792CDA3499E}"/>
              </a:ext>
            </a:extLst>
          </p:cNvPr>
          <p:cNvSpPr/>
          <p:nvPr/>
        </p:nvSpPr>
        <p:spPr>
          <a:xfrm>
            <a:off x="8742527" y="19915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C5B7D39E-076D-7C1F-50C4-6EEF170B30B5}"/>
              </a:ext>
            </a:extLst>
          </p:cNvPr>
          <p:cNvPicPr>
            <a:picLocks noChangeAspect="1"/>
          </p:cNvPicPr>
          <p:nvPr/>
        </p:nvPicPr>
        <p:blipFill>
          <a:blip r:embed="rId4"/>
          <a:stretch>
            <a:fillRect/>
          </a:stretch>
        </p:blipFill>
        <p:spPr>
          <a:xfrm>
            <a:off x="1135137" y="1800750"/>
            <a:ext cx="3055885" cy="2804403"/>
          </a:xfrm>
          <a:prstGeom prst="rect">
            <a:avLst/>
          </a:prstGeom>
        </p:spPr>
      </p:pic>
    </p:spTree>
    <p:extLst>
      <p:ext uri="{BB962C8B-B14F-4D97-AF65-F5344CB8AC3E}">
        <p14:creationId xmlns:p14="http://schemas.microsoft.com/office/powerpoint/2010/main" val="308046263"/>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6" name="Google Shape;167;p29">
            <a:extLst>
              <a:ext uri="{FF2B5EF4-FFF2-40B4-BE49-F238E27FC236}">
                <a16:creationId xmlns:a16="http://schemas.microsoft.com/office/drawing/2014/main" id="{11DB6607-939A-CC0D-5339-C04EE38E5BF3}"/>
              </a:ext>
            </a:extLst>
          </p:cNvPr>
          <p:cNvSpPr/>
          <p:nvPr/>
        </p:nvSpPr>
        <p:spPr>
          <a:xfrm>
            <a:off x="558" y="-6088"/>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txBox="1">
            <a:spLocks noGrp="1"/>
          </p:cNvSpPr>
          <p:nvPr>
            <p:ph type="ctrTitle" idx="6"/>
          </p:nvPr>
        </p:nvSpPr>
        <p:spPr>
          <a:xfrm>
            <a:off x="1615543" y="112143"/>
            <a:ext cx="3117144" cy="487500"/>
          </a:xfrm>
          <a:prstGeom prst="rect">
            <a:avLst/>
          </a:prstGeom>
        </p:spPr>
        <p:txBody>
          <a:bodyPr spcFirstLastPara="1" wrap="square" lIns="91425" tIns="91425" rIns="91425" bIns="91425" anchor="ctr" anchorCtr="0">
            <a:noAutofit/>
          </a:bodyPr>
          <a:lstStyle/>
          <a:p>
            <a:r>
              <a:rPr lang="en" dirty="0"/>
              <a:t>Line graph wrt time</a:t>
            </a:r>
            <a:endParaRPr lang="en-US" dirty="0"/>
          </a:p>
        </p:txBody>
      </p:sp>
      <p:sp>
        <p:nvSpPr>
          <p:cNvPr id="179" name="Google Shape;179;p30"/>
          <p:cNvSpPr/>
          <p:nvPr/>
        </p:nvSpPr>
        <p:spPr>
          <a:xfrm>
            <a:off x="169333" y="1369255"/>
            <a:ext cx="3713333" cy="28781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8" name="Title 7">
            <a:extLst>
              <a:ext uri="{FF2B5EF4-FFF2-40B4-BE49-F238E27FC236}">
                <a16:creationId xmlns:a16="http://schemas.microsoft.com/office/drawing/2014/main" id="{DB86910E-A5FF-CEC2-C27C-9B4D05F595FA}"/>
              </a:ext>
            </a:extLst>
          </p:cNvPr>
          <p:cNvSpPr>
            <a:spLocks noGrp="1"/>
          </p:cNvSpPr>
          <p:nvPr>
            <p:ph type="ctrTitle" idx="2"/>
          </p:nvPr>
        </p:nvSpPr>
        <p:spPr>
          <a:xfrm>
            <a:off x="4804274" y="1936014"/>
            <a:ext cx="3901576" cy="2311428"/>
          </a:xfrm>
        </p:spPr>
        <p:txBody>
          <a:bodyPr/>
          <a:lstStyle/>
          <a:p>
            <a:r>
              <a:rPr lang="en-US" dirty="0"/>
              <a:t>The line graph shows the steady increase in stock prices of MSFT during 2018 to 2020 that went to the peak during 2021 to 2023</a:t>
            </a:r>
            <a:br>
              <a:rPr lang="en-US" dirty="0"/>
            </a:br>
            <a:br>
              <a:rPr lang="en-US" dirty="0"/>
            </a:br>
            <a:br>
              <a:rPr lang="en-US" dirty="0"/>
            </a:br>
            <a:r>
              <a:rPr lang="en-US" dirty="0"/>
              <a:t>The line graph of Tesla shows an instant increase from 2020 to 2021 and values are showing higher fluctuation as it is falling and raising  from2022 to 2023</a:t>
            </a:r>
          </a:p>
        </p:txBody>
      </p:sp>
      <p:sp>
        <p:nvSpPr>
          <p:cNvPr id="11" name="Google Shape;179;p30">
            <a:extLst>
              <a:ext uri="{FF2B5EF4-FFF2-40B4-BE49-F238E27FC236}">
                <a16:creationId xmlns:a16="http://schemas.microsoft.com/office/drawing/2014/main" id="{6DCFE000-A7F8-6988-87E0-A792CDA3499E}"/>
              </a:ext>
            </a:extLst>
          </p:cNvPr>
          <p:cNvSpPr/>
          <p:nvPr/>
        </p:nvSpPr>
        <p:spPr>
          <a:xfrm>
            <a:off x="8755943" y="16867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descr="A graph with numbers and a line">
            <a:extLst>
              <a:ext uri="{FF2B5EF4-FFF2-40B4-BE49-F238E27FC236}">
                <a16:creationId xmlns:a16="http://schemas.microsoft.com/office/drawing/2014/main" id="{2EB7FD34-FA8B-FACF-C438-ECA3C355AB85}"/>
              </a:ext>
            </a:extLst>
          </p:cNvPr>
          <p:cNvPicPr>
            <a:picLocks noChangeAspect="1"/>
          </p:cNvPicPr>
          <p:nvPr/>
        </p:nvPicPr>
        <p:blipFill>
          <a:blip r:embed="rId4"/>
          <a:stretch>
            <a:fillRect/>
          </a:stretch>
        </p:blipFill>
        <p:spPr>
          <a:xfrm>
            <a:off x="1274233" y="687151"/>
            <a:ext cx="3117144" cy="1814807"/>
          </a:xfrm>
          <a:prstGeom prst="rect">
            <a:avLst/>
          </a:prstGeom>
        </p:spPr>
      </p:pic>
      <p:pic>
        <p:nvPicPr>
          <p:cNvPr id="13" name="Picture 12" descr="A graph showing the growth of a stock market&#10;&#10;Description automatically generated">
            <a:extLst>
              <a:ext uri="{FF2B5EF4-FFF2-40B4-BE49-F238E27FC236}">
                <a16:creationId xmlns:a16="http://schemas.microsoft.com/office/drawing/2014/main" id="{993E9767-D8C8-89AB-D7B5-24397BBA1728}"/>
              </a:ext>
            </a:extLst>
          </p:cNvPr>
          <p:cNvPicPr>
            <a:picLocks noChangeAspect="1"/>
          </p:cNvPicPr>
          <p:nvPr/>
        </p:nvPicPr>
        <p:blipFill>
          <a:blip r:embed="rId5"/>
          <a:stretch>
            <a:fillRect/>
          </a:stretch>
        </p:blipFill>
        <p:spPr>
          <a:xfrm>
            <a:off x="60677" y="2634486"/>
            <a:ext cx="3469922" cy="20970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idx="6"/>
          </p:nvPr>
        </p:nvSpPr>
        <p:spPr>
          <a:xfrm>
            <a:off x="2025999" y="98112"/>
            <a:ext cx="1963815" cy="487500"/>
          </a:xfrm>
          <a:prstGeom prst="rect">
            <a:avLst/>
          </a:prstGeom>
        </p:spPr>
        <p:txBody>
          <a:bodyPr spcFirstLastPara="1" wrap="square" lIns="91425" tIns="91425" rIns="91425" bIns="91425" anchor="ctr" anchorCtr="0">
            <a:noAutofit/>
          </a:bodyPr>
          <a:lstStyle/>
          <a:p>
            <a:r>
              <a:rPr lang="en-US" dirty="0"/>
              <a:t>L</a:t>
            </a:r>
            <a:r>
              <a:rPr lang="en" dirty="0"/>
              <a:t>ine graph</a:t>
            </a:r>
            <a:endParaRPr lang="en-US" dirty="0"/>
          </a:p>
        </p:txBody>
      </p:sp>
      <p:sp>
        <p:nvSpPr>
          <p:cNvPr id="179" name="Google Shape;179;p30"/>
          <p:cNvSpPr/>
          <p:nvPr/>
        </p:nvSpPr>
        <p:spPr>
          <a:xfrm>
            <a:off x="169333" y="1369255"/>
            <a:ext cx="3713333" cy="28781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txBox="1">
            <a:spLocks noGrp="1"/>
          </p:cNvSpPr>
          <p:nvPr>
            <p:ph type="subTitle" idx="3"/>
          </p:nvPr>
        </p:nvSpPr>
        <p:spPr>
          <a:xfrm>
            <a:off x="5695331" y="3548674"/>
            <a:ext cx="2586000" cy="7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Jupiter is a gas giant and the biggest planet in our Solar System. It’s the fourth-brightest object in the sky</a:t>
            </a:r>
            <a:endParaRPr dirty="0">
              <a:solidFill>
                <a:schemeClr val="lt1"/>
              </a:solidFill>
            </a:endParaRPr>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8" name="Title 7">
            <a:extLst>
              <a:ext uri="{FF2B5EF4-FFF2-40B4-BE49-F238E27FC236}">
                <a16:creationId xmlns:a16="http://schemas.microsoft.com/office/drawing/2014/main" id="{DB86910E-A5FF-CEC2-C27C-9B4D05F595FA}"/>
              </a:ext>
            </a:extLst>
          </p:cNvPr>
          <p:cNvSpPr>
            <a:spLocks noGrp="1"/>
          </p:cNvSpPr>
          <p:nvPr>
            <p:ph type="ctrTitle" idx="2"/>
          </p:nvPr>
        </p:nvSpPr>
        <p:spPr>
          <a:xfrm>
            <a:off x="5695331" y="2612970"/>
            <a:ext cx="2697900" cy="644700"/>
          </a:xfrm>
        </p:spPr>
        <p:txBody>
          <a:bodyPr/>
          <a:lstStyle/>
          <a:p>
            <a:r>
              <a:rPr lang="en-US" dirty="0"/>
              <a:t>The line graph of Apple shows a steady increase in stock prices from 2020 to 2023 .The values are not fluctuating much as compared to MSFT and Tesla.</a:t>
            </a:r>
          </a:p>
        </p:txBody>
      </p:sp>
      <p:sp>
        <p:nvSpPr>
          <p:cNvPr id="11" name="Google Shape;179;p30">
            <a:extLst>
              <a:ext uri="{FF2B5EF4-FFF2-40B4-BE49-F238E27FC236}">
                <a16:creationId xmlns:a16="http://schemas.microsoft.com/office/drawing/2014/main" id="{6DCFE000-A7F8-6988-87E0-A792CDA3499E}"/>
              </a:ext>
            </a:extLst>
          </p:cNvPr>
          <p:cNvSpPr/>
          <p:nvPr/>
        </p:nvSpPr>
        <p:spPr>
          <a:xfrm>
            <a:off x="8755943" y="16867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graph with a line going up&#10;&#10;Description automatically generated">
            <a:extLst>
              <a:ext uri="{FF2B5EF4-FFF2-40B4-BE49-F238E27FC236}">
                <a16:creationId xmlns:a16="http://schemas.microsoft.com/office/drawing/2014/main" id="{D364D4AD-A1EC-9DEF-61DC-F47951DF6C58}"/>
              </a:ext>
            </a:extLst>
          </p:cNvPr>
          <p:cNvPicPr>
            <a:picLocks noChangeAspect="1"/>
          </p:cNvPicPr>
          <p:nvPr/>
        </p:nvPicPr>
        <p:blipFill>
          <a:blip r:embed="rId4"/>
          <a:stretch>
            <a:fillRect/>
          </a:stretch>
        </p:blipFill>
        <p:spPr>
          <a:xfrm>
            <a:off x="400399" y="1751881"/>
            <a:ext cx="3251199" cy="1962974"/>
          </a:xfrm>
          <a:prstGeom prst="rect">
            <a:avLst/>
          </a:prstGeom>
        </p:spPr>
      </p:pic>
    </p:spTree>
    <p:extLst>
      <p:ext uri="{BB962C8B-B14F-4D97-AF65-F5344CB8AC3E}">
        <p14:creationId xmlns:p14="http://schemas.microsoft.com/office/powerpoint/2010/main" val="1115448138"/>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7" name="Google Shape;167;p29"/>
          <p:cNvSpPr/>
          <p:nvPr/>
        </p:nvSpPr>
        <p:spPr>
          <a:xfrm>
            <a:off x="707" y="-3044"/>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p30">
            <a:extLst>
              <a:ext uri="{FF2B5EF4-FFF2-40B4-BE49-F238E27FC236}">
                <a16:creationId xmlns:a16="http://schemas.microsoft.com/office/drawing/2014/main" id="{51A7B7EF-1D50-B9B7-42C0-0D9E57F88802}"/>
              </a:ext>
            </a:extLst>
          </p:cNvPr>
          <p:cNvSpPr/>
          <p:nvPr/>
        </p:nvSpPr>
        <p:spPr>
          <a:xfrm>
            <a:off x="4827764" y="1138186"/>
            <a:ext cx="3508723" cy="337913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68;p29"/>
          <p:cNvSpPr txBox="1">
            <a:spLocks noGrp="1"/>
          </p:cNvSpPr>
          <p:nvPr>
            <p:ph type="subTitle" idx="1"/>
          </p:nvPr>
        </p:nvSpPr>
        <p:spPr>
          <a:xfrm flipH="1">
            <a:off x="1343255" y="1100988"/>
            <a:ext cx="2503200" cy="306599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800" b="1" dirty="0"/>
              <a:t>The all three companies   stock performance shows that Tesla has highest STD and MSFT has highest median as its prices were increasing averagely but the Apple is showing the most stable record with lowest STD , median and mean </a:t>
            </a:r>
            <a:endParaRPr sz="1800" b="1" dirty="0"/>
          </a:p>
          <a:p>
            <a:pPr marL="0" lvl="0" indent="0" algn="r" rtl="0">
              <a:spcBef>
                <a:spcPts val="0"/>
              </a:spcBef>
              <a:spcAft>
                <a:spcPts val="0"/>
              </a:spcAft>
              <a:buNone/>
            </a:pPr>
            <a:endParaRPr dirty="0"/>
          </a:p>
        </p:txBody>
      </p:sp>
      <p:sp>
        <p:nvSpPr>
          <p:cNvPr id="169" name="Google Shape;169;p29"/>
          <p:cNvSpPr txBox="1">
            <a:spLocks noGrp="1"/>
          </p:cNvSpPr>
          <p:nvPr>
            <p:ph type="title"/>
          </p:nvPr>
        </p:nvSpPr>
        <p:spPr>
          <a:xfrm>
            <a:off x="622987" y="585809"/>
            <a:ext cx="8140555" cy="332255"/>
          </a:xfrm>
          <a:prstGeom prst="rect">
            <a:avLst/>
          </a:prstGeom>
        </p:spPr>
        <p:txBody>
          <a:bodyPr spcFirstLastPara="1" wrap="square" lIns="91425" tIns="91425" rIns="91425" bIns="91425" anchor="ctr" anchorCtr="0">
            <a:noAutofit/>
          </a:bodyPr>
          <a:lstStyle/>
          <a:p>
            <a:r>
              <a:rPr lang="en" dirty="0"/>
              <a:t>Comparison of all three stock prices wrt time</a:t>
            </a:r>
          </a:p>
        </p:txBody>
      </p:sp>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7BB42230-5D77-11ED-FA2D-6D9AAB743D06}"/>
              </a:ext>
            </a:extLst>
          </p:cNvPr>
          <p:cNvPicPr>
            <a:picLocks noChangeAspect="1"/>
          </p:cNvPicPr>
          <p:nvPr/>
        </p:nvPicPr>
        <p:blipFill>
          <a:blip r:embed="rId3"/>
          <a:stretch>
            <a:fillRect/>
          </a:stretch>
        </p:blipFill>
        <p:spPr>
          <a:xfrm>
            <a:off x="254858" y="82536"/>
            <a:ext cx="1235677" cy="429599"/>
          </a:xfrm>
          <a:prstGeom prst="rect">
            <a:avLst/>
          </a:prstGeom>
        </p:spPr>
      </p:pic>
      <p:pic>
        <p:nvPicPr>
          <p:cNvPr id="6" name="Picture 5">
            <a:extLst>
              <a:ext uri="{FF2B5EF4-FFF2-40B4-BE49-F238E27FC236}">
                <a16:creationId xmlns:a16="http://schemas.microsoft.com/office/drawing/2014/main" id="{8B291E21-7B48-B8A1-E1A4-81F2A46910D0}"/>
              </a:ext>
            </a:extLst>
          </p:cNvPr>
          <p:cNvPicPr>
            <a:picLocks noChangeAspect="1"/>
          </p:cNvPicPr>
          <p:nvPr/>
        </p:nvPicPr>
        <p:blipFill>
          <a:blip r:embed="rId4"/>
          <a:stretch>
            <a:fillRect/>
          </a:stretch>
        </p:blipFill>
        <p:spPr>
          <a:xfrm>
            <a:off x="4777980" y="1604733"/>
            <a:ext cx="3434644" cy="2185059"/>
          </a:xfrm>
          <a:prstGeom prst="rect">
            <a:avLst/>
          </a:prstGeom>
        </p:spPr>
      </p:pic>
      <p:sp>
        <p:nvSpPr>
          <p:cNvPr id="9" name="Google Shape;179;p30">
            <a:extLst>
              <a:ext uri="{FF2B5EF4-FFF2-40B4-BE49-F238E27FC236}">
                <a16:creationId xmlns:a16="http://schemas.microsoft.com/office/drawing/2014/main" id="{51A7B7EF-1D50-B9B7-42C0-0D9E57F88802}"/>
              </a:ext>
            </a:extLst>
          </p:cNvPr>
          <p:cNvSpPr/>
          <p:nvPr/>
        </p:nvSpPr>
        <p:spPr>
          <a:xfrm>
            <a:off x="0" y="1580923"/>
            <a:ext cx="361945" cy="1982133"/>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6" name="Google Shape;167;p29">
            <a:extLst>
              <a:ext uri="{FF2B5EF4-FFF2-40B4-BE49-F238E27FC236}">
                <a16:creationId xmlns:a16="http://schemas.microsoft.com/office/drawing/2014/main" id="{11DB6607-939A-CC0D-5339-C04EE38E5BF3}"/>
              </a:ext>
            </a:extLst>
          </p:cNvPr>
          <p:cNvSpPr/>
          <p:nvPr/>
        </p:nvSpPr>
        <p:spPr>
          <a:xfrm>
            <a:off x="0" y="0"/>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txBox="1">
            <a:spLocks noGrp="1"/>
          </p:cNvSpPr>
          <p:nvPr>
            <p:ph type="ctrTitle" idx="6"/>
          </p:nvPr>
        </p:nvSpPr>
        <p:spPr>
          <a:xfrm>
            <a:off x="1745393" y="82536"/>
            <a:ext cx="1791537" cy="487500"/>
          </a:xfrm>
          <a:prstGeom prst="rect">
            <a:avLst/>
          </a:prstGeom>
        </p:spPr>
        <p:txBody>
          <a:bodyPr spcFirstLastPara="1" wrap="square" lIns="91425" tIns="91425" rIns="91425" bIns="91425" anchor="ctr" anchorCtr="0">
            <a:noAutofit/>
          </a:bodyPr>
          <a:lstStyle/>
          <a:p>
            <a:r>
              <a:rPr lang="en" dirty="0"/>
              <a:t>Line graph</a:t>
            </a:r>
            <a:endParaRPr lang="en-US" dirty="0"/>
          </a:p>
        </p:txBody>
      </p:sp>
      <p:sp>
        <p:nvSpPr>
          <p:cNvPr id="179" name="Google Shape;179;p30"/>
          <p:cNvSpPr/>
          <p:nvPr/>
        </p:nvSpPr>
        <p:spPr>
          <a:xfrm>
            <a:off x="169333" y="1369255"/>
            <a:ext cx="3713333" cy="28781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8" name="Title 7">
            <a:extLst>
              <a:ext uri="{FF2B5EF4-FFF2-40B4-BE49-F238E27FC236}">
                <a16:creationId xmlns:a16="http://schemas.microsoft.com/office/drawing/2014/main" id="{DB86910E-A5FF-CEC2-C27C-9B4D05F595FA}"/>
              </a:ext>
            </a:extLst>
          </p:cNvPr>
          <p:cNvSpPr>
            <a:spLocks noGrp="1"/>
          </p:cNvSpPr>
          <p:nvPr>
            <p:ph type="ctrTitle" idx="2"/>
          </p:nvPr>
        </p:nvSpPr>
        <p:spPr>
          <a:xfrm>
            <a:off x="5434951" y="1587348"/>
            <a:ext cx="2697900" cy="2095651"/>
          </a:xfrm>
        </p:spPr>
        <p:txBody>
          <a:bodyPr/>
          <a:lstStyle/>
          <a:p>
            <a:r>
              <a:rPr lang="en-US" dirty="0"/>
              <a:t>The stock price of the 500 countries is showing the stable record and deviation in data. The distribution is positively skewed</a:t>
            </a:r>
          </a:p>
        </p:txBody>
      </p:sp>
      <p:sp>
        <p:nvSpPr>
          <p:cNvPr id="11" name="Google Shape;179;p30">
            <a:extLst>
              <a:ext uri="{FF2B5EF4-FFF2-40B4-BE49-F238E27FC236}">
                <a16:creationId xmlns:a16="http://schemas.microsoft.com/office/drawing/2014/main" id="{6DCFE000-A7F8-6988-87E0-A792CDA3499E}"/>
              </a:ext>
            </a:extLst>
          </p:cNvPr>
          <p:cNvSpPr/>
          <p:nvPr/>
        </p:nvSpPr>
        <p:spPr>
          <a:xfrm>
            <a:off x="8755943" y="16867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aph with numbers and a bar&#10;&#10;Description automatically generated">
            <a:extLst>
              <a:ext uri="{FF2B5EF4-FFF2-40B4-BE49-F238E27FC236}">
                <a16:creationId xmlns:a16="http://schemas.microsoft.com/office/drawing/2014/main" id="{85F89924-EA4E-308E-7197-88B8A304A2F9}"/>
              </a:ext>
            </a:extLst>
          </p:cNvPr>
          <p:cNvPicPr>
            <a:picLocks noChangeAspect="1"/>
          </p:cNvPicPr>
          <p:nvPr/>
        </p:nvPicPr>
        <p:blipFill>
          <a:blip r:embed="rId4"/>
          <a:stretch>
            <a:fillRect/>
          </a:stretch>
        </p:blipFill>
        <p:spPr>
          <a:xfrm>
            <a:off x="697786" y="1985342"/>
            <a:ext cx="3060700" cy="1810877"/>
          </a:xfrm>
          <a:prstGeom prst="rect">
            <a:avLst/>
          </a:prstGeom>
        </p:spPr>
      </p:pic>
    </p:spTree>
    <p:extLst>
      <p:ext uri="{BB962C8B-B14F-4D97-AF65-F5344CB8AC3E}">
        <p14:creationId xmlns:p14="http://schemas.microsoft.com/office/powerpoint/2010/main" val="3854408652"/>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6" name="Google Shape;167;p29">
            <a:extLst>
              <a:ext uri="{FF2B5EF4-FFF2-40B4-BE49-F238E27FC236}">
                <a16:creationId xmlns:a16="http://schemas.microsoft.com/office/drawing/2014/main" id="{11DB6607-939A-CC0D-5339-C04EE38E5BF3}"/>
              </a:ext>
            </a:extLst>
          </p:cNvPr>
          <p:cNvSpPr/>
          <p:nvPr/>
        </p:nvSpPr>
        <p:spPr>
          <a:xfrm>
            <a:off x="707" y="-3044"/>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endParaRPr lang="en-US"/>
          </a:p>
        </p:txBody>
      </p:sp>
      <p:sp>
        <p:nvSpPr>
          <p:cNvPr id="176" name="Google Shape;176;p30"/>
          <p:cNvSpPr txBox="1">
            <a:spLocks noGrp="1"/>
          </p:cNvSpPr>
          <p:nvPr>
            <p:ph type="ctrTitle" idx="6"/>
          </p:nvPr>
        </p:nvSpPr>
        <p:spPr>
          <a:xfrm>
            <a:off x="-132522" y="766160"/>
            <a:ext cx="1810189" cy="487500"/>
          </a:xfrm>
          <a:prstGeom prst="rect">
            <a:avLst/>
          </a:prstGeom>
        </p:spPr>
        <p:txBody>
          <a:bodyPr spcFirstLastPara="1" wrap="square" lIns="91425" tIns="91425" rIns="91425" bIns="91425" anchor="ctr" anchorCtr="0">
            <a:noAutofit/>
          </a:bodyPr>
          <a:lstStyle/>
          <a:p>
            <a:r>
              <a:rPr lang="en" dirty="0"/>
              <a:t>Histogram</a:t>
            </a:r>
            <a:endParaRPr lang="en-US" dirty="0"/>
          </a:p>
        </p:txBody>
      </p:sp>
      <p:sp>
        <p:nvSpPr>
          <p:cNvPr id="179" name="Google Shape;179;p30"/>
          <p:cNvSpPr/>
          <p:nvPr/>
        </p:nvSpPr>
        <p:spPr>
          <a:xfrm>
            <a:off x="169333" y="1369255"/>
            <a:ext cx="3713333" cy="28781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D8C8C4ED-1302-F0F1-88A8-33AFAEB00297}"/>
              </a:ext>
            </a:extLst>
          </p:cNvPr>
          <p:cNvPicPr>
            <a:picLocks noChangeAspect="1"/>
          </p:cNvPicPr>
          <p:nvPr/>
        </p:nvPicPr>
        <p:blipFill>
          <a:blip r:embed="rId3"/>
          <a:stretch>
            <a:fillRect/>
          </a:stretch>
        </p:blipFill>
        <p:spPr>
          <a:xfrm>
            <a:off x="254858" y="82536"/>
            <a:ext cx="1235677" cy="429599"/>
          </a:xfrm>
          <a:prstGeom prst="rect">
            <a:avLst/>
          </a:prstGeom>
        </p:spPr>
      </p:pic>
      <p:sp>
        <p:nvSpPr>
          <p:cNvPr id="8" name="Title 7">
            <a:extLst>
              <a:ext uri="{FF2B5EF4-FFF2-40B4-BE49-F238E27FC236}">
                <a16:creationId xmlns:a16="http://schemas.microsoft.com/office/drawing/2014/main" id="{DB86910E-A5FF-CEC2-C27C-9B4D05F595FA}"/>
              </a:ext>
            </a:extLst>
          </p:cNvPr>
          <p:cNvSpPr>
            <a:spLocks noGrp="1"/>
          </p:cNvSpPr>
          <p:nvPr>
            <p:ph type="ctrTitle" idx="2"/>
          </p:nvPr>
        </p:nvSpPr>
        <p:spPr>
          <a:xfrm>
            <a:off x="6058043" y="2571750"/>
            <a:ext cx="2697900" cy="644700"/>
          </a:xfrm>
        </p:spPr>
        <p:txBody>
          <a:bodyPr/>
          <a:lstStyle/>
          <a:p>
            <a:r>
              <a:rPr lang="en-US" dirty="0"/>
              <a:t>The histogram shows that however , all companies data is normally distributed but the Tesla is having more outliers as compared to Apple and MSFT. MSFT has highest median indicating increase in prices on average</a:t>
            </a:r>
          </a:p>
        </p:txBody>
      </p:sp>
      <p:sp>
        <p:nvSpPr>
          <p:cNvPr id="11" name="Google Shape;179;p30">
            <a:extLst>
              <a:ext uri="{FF2B5EF4-FFF2-40B4-BE49-F238E27FC236}">
                <a16:creationId xmlns:a16="http://schemas.microsoft.com/office/drawing/2014/main" id="{6DCFE000-A7F8-6988-87E0-A792CDA3499E}"/>
              </a:ext>
            </a:extLst>
          </p:cNvPr>
          <p:cNvSpPr/>
          <p:nvPr/>
        </p:nvSpPr>
        <p:spPr>
          <a:xfrm>
            <a:off x="8755943" y="1686755"/>
            <a:ext cx="390167" cy="199624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graph with numbers and a bar&#10;&#10;Description automatically generated">
            <a:extLst>
              <a:ext uri="{FF2B5EF4-FFF2-40B4-BE49-F238E27FC236}">
                <a16:creationId xmlns:a16="http://schemas.microsoft.com/office/drawing/2014/main" id="{986A0085-A910-0258-5A7C-AE648974DA82}"/>
              </a:ext>
            </a:extLst>
          </p:cNvPr>
          <p:cNvPicPr>
            <a:picLocks noChangeAspect="1"/>
          </p:cNvPicPr>
          <p:nvPr/>
        </p:nvPicPr>
        <p:blipFill>
          <a:blip r:embed="rId4"/>
          <a:stretch>
            <a:fillRect/>
          </a:stretch>
        </p:blipFill>
        <p:spPr>
          <a:xfrm>
            <a:off x="1679628" y="21852"/>
            <a:ext cx="3428397" cy="2066950"/>
          </a:xfrm>
          <a:prstGeom prst="rect">
            <a:avLst/>
          </a:prstGeom>
        </p:spPr>
      </p:pic>
      <p:pic>
        <p:nvPicPr>
          <p:cNvPr id="4" name="Picture 3" descr="A graph with numbers and a bar graph&#10;&#10;Description automatically generated">
            <a:extLst>
              <a:ext uri="{FF2B5EF4-FFF2-40B4-BE49-F238E27FC236}">
                <a16:creationId xmlns:a16="http://schemas.microsoft.com/office/drawing/2014/main" id="{B915143E-79C8-91A9-CB2F-7F8D58420BE7}"/>
              </a:ext>
            </a:extLst>
          </p:cNvPr>
          <p:cNvPicPr>
            <a:picLocks noChangeAspect="1"/>
          </p:cNvPicPr>
          <p:nvPr/>
        </p:nvPicPr>
        <p:blipFill>
          <a:blip r:embed="rId5"/>
          <a:stretch>
            <a:fillRect/>
          </a:stretch>
        </p:blipFill>
        <p:spPr>
          <a:xfrm>
            <a:off x="70993" y="2100327"/>
            <a:ext cx="3159477" cy="1908744"/>
          </a:xfrm>
          <a:prstGeom prst="rect">
            <a:avLst/>
          </a:prstGeom>
        </p:spPr>
      </p:pic>
      <p:pic>
        <p:nvPicPr>
          <p:cNvPr id="5" name="Picture 4" descr="A graph with numbers and a bar&#10;&#10;Description automatically generated">
            <a:extLst>
              <a:ext uri="{FF2B5EF4-FFF2-40B4-BE49-F238E27FC236}">
                <a16:creationId xmlns:a16="http://schemas.microsoft.com/office/drawing/2014/main" id="{B04229DF-A6D9-5975-2532-1227EFD2620F}"/>
              </a:ext>
            </a:extLst>
          </p:cNvPr>
          <p:cNvPicPr>
            <a:picLocks noChangeAspect="1"/>
          </p:cNvPicPr>
          <p:nvPr/>
        </p:nvPicPr>
        <p:blipFill>
          <a:blip r:embed="rId6"/>
          <a:stretch>
            <a:fillRect/>
          </a:stretch>
        </p:blipFill>
        <p:spPr>
          <a:xfrm>
            <a:off x="3202204" y="3112103"/>
            <a:ext cx="3088922" cy="1866411"/>
          </a:xfrm>
          <a:prstGeom prst="rect">
            <a:avLst/>
          </a:prstGeom>
        </p:spPr>
      </p:pic>
    </p:spTree>
    <p:extLst>
      <p:ext uri="{BB962C8B-B14F-4D97-AF65-F5344CB8AC3E}">
        <p14:creationId xmlns:p14="http://schemas.microsoft.com/office/powerpoint/2010/main" val="688340830"/>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7" name="Google Shape;167;p29"/>
          <p:cNvSpPr/>
          <p:nvPr/>
        </p:nvSpPr>
        <p:spPr>
          <a:xfrm>
            <a:off x="558" y="-6088"/>
            <a:ext cx="9143442" cy="5149588"/>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79;p30">
            <a:extLst>
              <a:ext uri="{FF2B5EF4-FFF2-40B4-BE49-F238E27FC236}">
                <a16:creationId xmlns:a16="http://schemas.microsoft.com/office/drawing/2014/main" id="{51A7B7EF-1D50-B9B7-42C0-0D9E57F88802}"/>
              </a:ext>
            </a:extLst>
          </p:cNvPr>
          <p:cNvSpPr/>
          <p:nvPr/>
        </p:nvSpPr>
        <p:spPr>
          <a:xfrm>
            <a:off x="4827764" y="1138186"/>
            <a:ext cx="3508723" cy="337913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68;p29"/>
          <p:cNvSpPr txBox="1">
            <a:spLocks noGrp="1"/>
          </p:cNvSpPr>
          <p:nvPr>
            <p:ph type="subTitle" idx="1"/>
          </p:nvPr>
        </p:nvSpPr>
        <p:spPr>
          <a:xfrm flipH="1">
            <a:off x="486358" y="617209"/>
            <a:ext cx="2503200" cy="23683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600" dirty="0"/>
              <a:t>The regression line fit plot shows the weak relationship between the variables as adjusted r square is nearly 0 that is 0.23 . The intercept is 0.0019 if we talk about the slope or beta value while keeping in mind how much change can we expect from the trend the Tesla is showing 1.83 that means we can have highest turnover in short time but with the instability as of fluctuating stock values</a:t>
            </a:r>
            <a:endParaRPr sz="1600" dirty="0"/>
          </a:p>
          <a:p>
            <a:pPr marL="0" lvl="0" indent="0" algn="r" rtl="0">
              <a:spcBef>
                <a:spcPts val="0"/>
              </a:spcBef>
              <a:spcAft>
                <a:spcPts val="0"/>
              </a:spcAft>
              <a:buNone/>
            </a:pPr>
            <a:endParaRPr dirty="0"/>
          </a:p>
        </p:txBody>
      </p:sp>
      <p:sp>
        <p:nvSpPr>
          <p:cNvPr id="169" name="Google Shape;169;p29"/>
          <p:cNvSpPr txBox="1">
            <a:spLocks noGrp="1"/>
          </p:cNvSpPr>
          <p:nvPr>
            <p:ph type="title"/>
          </p:nvPr>
        </p:nvSpPr>
        <p:spPr>
          <a:xfrm>
            <a:off x="4081670" y="430415"/>
            <a:ext cx="3820481" cy="429599"/>
          </a:xfrm>
          <a:prstGeom prst="rect">
            <a:avLst/>
          </a:prstGeom>
        </p:spPr>
        <p:txBody>
          <a:bodyPr spcFirstLastPara="1" wrap="square" lIns="91425" tIns="91425" rIns="91425" bIns="91425" anchor="ctr" anchorCtr="0">
            <a:noAutofit/>
          </a:bodyPr>
          <a:lstStyle/>
          <a:p>
            <a:r>
              <a:rPr lang="en" dirty="0"/>
              <a:t>REGRESSION (TESLA)</a:t>
            </a:r>
          </a:p>
        </p:txBody>
      </p:sp>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logo&#10;&#10;Description automatically generated">
            <a:extLst>
              <a:ext uri="{FF2B5EF4-FFF2-40B4-BE49-F238E27FC236}">
                <a16:creationId xmlns:a16="http://schemas.microsoft.com/office/drawing/2014/main" id="{7BB42230-5D77-11ED-FA2D-6D9AAB743D06}"/>
              </a:ext>
            </a:extLst>
          </p:cNvPr>
          <p:cNvPicPr>
            <a:picLocks noChangeAspect="1"/>
          </p:cNvPicPr>
          <p:nvPr/>
        </p:nvPicPr>
        <p:blipFill>
          <a:blip r:embed="rId3"/>
          <a:stretch>
            <a:fillRect/>
          </a:stretch>
        </p:blipFill>
        <p:spPr>
          <a:xfrm>
            <a:off x="254858" y="82536"/>
            <a:ext cx="1235677" cy="429599"/>
          </a:xfrm>
          <a:prstGeom prst="rect">
            <a:avLst/>
          </a:prstGeom>
        </p:spPr>
      </p:pic>
      <p:sp>
        <p:nvSpPr>
          <p:cNvPr id="9" name="Google Shape;179;p30">
            <a:extLst>
              <a:ext uri="{FF2B5EF4-FFF2-40B4-BE49-F238E27FC236}">
                <a16:creationId xmlns:a16="http://schemas.microsoft.com/office/drawing/2014/main" id="{51A7B7EF-1D50-B9B7-42C0-0D9E57F88802}"/>
              </a:ext>
            </a:extLst>
          </p:cNvPr>
          <p:cNvSpPr/>
          <p:nvPr/>
        </p:nvSpPr>
        <p:spPr>
          <a:xfrm>
            <a:off x="0" y="1580923"/>
            <a:ext cx="361945" cy="1982133"/>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 name="Picture 4" descr="A screenshot of a data&#10;&#10;Description automatically generated">
            <a:extLst>
              <a:ext uri="{FF2B5EF4-FFF2-40B4-BE49-F238E27FC236}">
                <a16:creationId xmlns:a16="http://schemas.microsoft.com/office/drawing/2014/main" id="{CC83EC6E-1F66-77B1-E684-82ADF835E61B}"/>
              </a:ext>
            </a:extLst>
          </p:cNvPr>
          <p:cNvPicPr>
            <a:picLocks noChangeAspect="1"/>
          </p:cNvPicPr>
          <p:nvPr/>
        </p:nvPicPr>
        <p:blipFill>
          <a:blip r:embed="rId4"/>
          <a:stretch>
            <a:fillRect/>
          </a:stretch>
        </p:blipFill>
        <p:spPr>
          <a:xfrm>
            <a:off x="6400800" y="1425721"/>
            <a:ext cx="2743200" cy="1877895"/>
          </a:xfrm>
          <a:prstGeom prst="rect">
            <a:avLst/>
          </a:prstGeom>
        </p:spPr>
      </p:pic>
      <p:pic>
        <p:nvPicPr>
          <p:cNvPr id="7" name="Picture 6" descr="A table with numbers and a black line&#10;&#10;Description automatically generated">
            <a:extLst>
              <a:ext uri="{FF2B5EF4-FFF2-40B4-BE49-F238E27FC236}">
                <a16:creationId xmlns:a16="http://schemas.microsoft.com/office/drawing/2014/main" id="{280EC464-775B-D17E-D7FA-939274419F6C}"/>
              </a:ext>
            </a:extLst>
          </p:cNvPr>
          <p:cNvPicPr>
            <a:picLocks noChangeAspect="1"/>
          </p:cNvPicPr>
          <p:nvPr/>
        </p:nvPicPr>
        <p:blipFill>
          <a:blip r:embed="rId5"/>
          <a:stretch>
            <a:fillRect/>
          </a:stretch>
        </p:blipFill>
        <p:spPr>
          <a:xfrm>
            <a:off x="3324563" y="3689471"/>
            <a:ext cx="4521200" cy="825913"/>
          </a:xfrm>
          <a:prstGeom prst="rect">
            <a:avLst/>
          </a:prstGeom>
        </p:spPr>
      </p:pic>
      <p:pic>
        <p:nvPicPr>
          <p:cNvPr id="8" name="Picture 7" descr="A yellow and black numbers&#10;&#10;Description automatically generated">
            <a:extLst>
              <a:ext uri="{FF2B5EF4-FFF2-40B4-BE49-F238E27FC236}">
                <a16:creationId xmlns:a16="http://schemas.microsoft.com/office/drawing/2014/main" id="{1F4E14EE-188A-E0B5-61A2-F2AFD1DA2A4C}"/>
              </a:ext>
            </a:extLst>
          </p:cNvPr>
          <p:cNvPicPr>
            <a:picLocks noChangeAspect="1"/>
          </p:cNvPicPr>
          <p:nvPr/>
        </p:nvPicPr>
        <p:blipFill rotWithShape="1">
          <a:blip r:embed="rId6"/>
          <a:srcRect r="602" b="-2353"/>
          <a:stretch/>
        </p:blipFill>
        <p:spPr>
          <a:xfrm>
            <a:off x="3324563" y="4495102"/>
            <a:ext cx="5819437" cy="619505"/>
          </a:xfrm>
          <a:prstGeom prst="rect">
            <a:avLst/>
          </a:prstGeom>
        </p:spPr>
      </p:pic>
      <p:pic>
        <p:nvPicPr>
          <p:cNvPr id="2" name="Picture 1" descr="A graph of a graph with blue and orange squares&#10;&#10;Description automatically generated">
            <a:extLst>
              <a:ext uri="{FF2B5EF4-FFF2-40B4-BE49-F238E27FC236}">
                <a16:creationId xmlns:a16="http://schemas.microsoft.com/office/drawing/2014/main" id="{580D1C29-9A21-9B59-3182-0C593E8EF501}"/>
              </a:ext>
            </a:extLst>
          </p:cNvPr>
          <p:cNvPicPr>
            <a:picLocks noChangeAspect="1"/>
          </p:cNvPicPr>
          <p:nvPr/>
        </p:nvPicPr>
        <p:blipFill>
          <a:blip r:embed="rId7"/>
          <a:stretch>
            <a:fillRect/>
          </a:stretch>
        </p:blipFill>
        <p:spPr>
          <a:xfrm>
            <a:off x="3113817" y="1866290"/>
            <a:ext cx="3251199" cy="1696766"/>
          </a:xfrm>
          <a:prstGeom prst="rect">
            <a:avLst/>
          </a:prstGeom>
        </p:spPr>
      </p:pic>
    </p:spTree>
    <p:extLst>
      <p:ext uri="{BB962C8B-B14F-4D97-AF65-F5344CB8AC3E}">
        <p14:creationId xmlns:p14="http://schemas.microsoft.com/office/powerpoint/2010/main" val="4050558286"/>
      </p:ext>
    </p:extLst>
  </p:cSld>
  <p:clrMapOvr>
    <a:masterClrMapping/>
  </p:clrMapOvr>
  <mc:AlternateContent xmlns:mc="http://schemas.openxmlformats.org/markup-compatibility/2006">
    <mc:Choice xmlns:p14="http://schemas.microsoft.com/office/powerpoint/2010/main" Requires="p14">
      <p:transition spd="slow" p14:dur="3400" advTm="1000">
        <p14:reveal dir="r"/>
      </p:transition>
    </mc:Choice>
    <mc:Fallback>
      <p:transition spd="slow" advTm="1000">
        <p:fade/>
      </p:transition>
    </mc:Fallback>
  </mc:AlternateContent>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694</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Catamaran Light</vt:lpstr>
      <vt:lpstr>Fira Sans Extra Condensed Medium</vt:lpstr>
      <vt:lpstr>Livvic</vt:lpstr>
      <vt:lpstr>Proxima Nova</vt:lpstr>
      <vt:lpstr>Proxima Nova Semibold</vt:lpstr>
      <vt:lpstr>Roboto</vt:lpstr>
      <vt:lpstr>Engineering Project Proposal by Slidesgo</vt:lpstr>
      <vt:lpstr>SlidesGo Final Pages</vt:lpstr>
      <vt:lpstr>Slidesgo Final Pages</vt:lpstr>
      <vt:lpstr>OGTIP INTERNSHIP PROJECT1</vt:lpstr>
      <vt:lpstr>Project stages</vt:lpstr>
      <vt:lpstr>Descriptive Stats of all Stocks</vt:lpstr>
      <vt:lpstr>Line graph wrt time</vt:lpstr>
      <vt:lpstr>Line graph</vt:lpstr>
      <vt:lpstr>Comparison of all three stock prices wrt time</vt:lpstr>
      <vt:lpstr>Line graph</vt:lpstr>
      <vt:lpstr>Histogram</vt:lpstr>
      <vt:lpstr>REGRESSION (TESLA)</vt:lpstr>
      <vt:lpstr>REGRESSION (MSFT)</vt:lpstr>
      <vt:lpstr>REGRESSION(APPLE)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PROJECT PROPOSAL</dc:title>
  <dc:creator>hp</dc:creator>
  <cp:lastModifiedBy>sehrish hammad</cp:lastModifiedBy>
  <cp:revision>118</cp:revision>
  <dcterms:modified xsi:type="dcterms:W3CDTF">2023-10-27T00:13:06Z</dcterms:modified>
</cp:coreProperties>
</file>