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EB2B8-AB5B-4646-9C2C-1881E9D7CFAB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BBA54-2614-4C36-BD6D-0B5CEC075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64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EB2B8-AB5B-4646-9C2C-1881E9D7CFAB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BBA54-2614-4C36-BD6D-0B5CEC075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01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EB2B8-AB5B-4646-9C2C-1881E9D7CFAB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BBA54-2614-4C36-BD6D-0B5CEC075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75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EB2B8-AB5B-4646-9C2C-1881E9D7CFAB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BBA54-2614-4C36-BD6D-0B5CEC075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2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EB2B8-AB5B-4646-9C2C-1881E9D7CFAB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BBA54-2614-4C36-BD6D-0B5CEC075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5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EB2B8-AB5B-4646-9C2C-1881E9D7CFAB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BBA54-2614-4C36-BD6D-0B5CEC075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11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EB2B8-AB5B-4646-9C2C-1881E9D7CFAB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BBA54-2614-4C36-BD6D-0B5CEC075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30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EB2B8-AB5B-4646-9C2C-1881E9D7CFAB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BBA54-2614-4C36-BD6D-0B5CEC075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1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EB2B8-AB5B-4646-9C2C-1881E9D7CFAB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BBA54-2614-4C36-BD6D-0B5CEC075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69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EB2B8-AB5B-4646-9C2C-1881E9D7CFAB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BBA54-2614-4C36-BD6D-0B5CEC075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19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EB2B8-AB5B-4646-9C2C-1881E9D7CFAB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BBA54-2614-4C36-BD6D-0B5CEC075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626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EB2B8-AB5B-4646-9C2C-1881E9D7CFAB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BBA54-2614-4C36-BD6D-0B5CEC075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47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3806"/>
            <a:ext cx="10515600" cy="1325563"/>
          </a:xfrm>
        </p:spPr>
        <p:txBody>
          <a:bodyPr/>
          <a:lstStyle/>
          <a:p>
            <a:r>
              <a:rPr lang="en-US" b="1" dirty="0" smtClean="0"/>
              <a:t>Online Retail Segmentation Project Report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1156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sz="3200" b="1" dirty="0"/>
              <a:t>Project Title</a:t>
            </a:r>
            <a:r>
              <a:rPr lang="en-US" sz="3200" dirty="0"/>
              <a:t>: </a:t>
            </a:r>
            <a:r>
              <a:rPr lang="en-US" dirty="0"/>
              <a:t>Online Retail </a:t>
            </a:r>
            <a:r>
              <a:rPr lang="en-US" dirty="0" smtClean="0"/>
              <a:t>Segmentation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Submitted By: </a:t>
            </a:r>
            <a:r>
              <a:rPr lang="en-US" dirty="0" err="1" smtClean="0"/>
              <a:t>Sehrish</a:t>
            </a:r>
            <a:r>
              <a:rPr lang="en-US" dirty="0" smtClean="0"/>
              <a:t> Fatima</a:t>
            </a:r>
          </a:p>
          <a:p>
            <a:r>
              <a:rPr lang="en-US" dirty="0"/>
              <a:t> </a:t>
            </a:r>
            <a:r>
              <a:rPr lang="en-US" dirty="0" smtClean="0"/>
              <a:t>Roll No: GIL-DSAI-033</a:t>
            </a:r>
          </a:p>
          <a:p>
            <a:r>
              <a:rPr lang="en-US" dirty="0"/>
              <a:t> </a:t>
            </a:r>
            <a:r>
              <a:rPr lang="en-US" dirty="0" smtClean="0"/>
              <a:t>Instructor: Dr. Muhammad Bilal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200" b="1" dirty="0" smtClean="0"/>
              <a:t>Project Overview:</a:t>
            </a:r>
          </a:p>
          <a:p>
            <a:pPr marL="0" indent="0">
              <a:buNone/>
            </a:pPr>
            <a:r>
              <a:rPr lang="en-US" dirty="0" smtClean="0"/>
              <a:t>The objective of this project is to analyze customer data from an online retail dataset to segment customers and understand their purchasing behavior.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149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7661"/>
            <a:ext cx="10515600" cy="1158820"/>
          </a:xfrm>
        </p:spPr>
        <p:txBody>
          <a:bodyPr/>
          <a:lstStyle/>
          <a:p>
            <a:r>
              <a:rPr lang="en-US" b="1" dirty="0" smtClean="0"/>
              <a:t>Query Analysis: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7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BEGINNER QUERIES: </a:t>
            </a:r>
          </a:p>
          <a:p>
            <a:pPr marL="0" indent="0">
              <a:buNone/>
            </a:pPr>
            <a:r>
              <a:rPr lang="en-US" sz="2400" dirty="0" smtClean="0"/>
              <a:t>1) Metadata Definition:</a:t>
            </a:r>
          </a:p>
          <a:p>
            <a:pPr marL="0" indent="0">
              <a:buNone/>
            </a:pPr>
            <a:r>
              <a:rPr lang="en-US" sz="1800" dirty="0" smtClean="0"/>
              <a:t>Provides the structure of the table, including column names,</a:t>
            </a:r>
          </a:p>
          <a:p>
            <a:pPr marL="0" indent="0">
              <a:buNone/>
            </a:pPr>
            <a:r>
              <a:rPr lang="en-US" sz="1800" dirty="0" smtClean="0"/>
              <a:t>data types, and constraints, essential for understanding the dataset. </a:t>
            </a:r>
          </a:p>
          <a:p>
            <a:pPr marL="0" indent="0">
              <a:buNone/>
            </a:pPr>
            <a:r>
              <a:rPr lang="en-US" sz="2400" dirty="0" smtClean="0"/>
              <a:t>2) Distribution of Order Values Across All Customers: </a:t>
            </a:r>
          </a:p>
          <a:p>
            <a:pPr marL="0" indent="0">
              <a:buNone/>
            </a:pPr>
            <a:r>
              <a:rPr lang="en-US" sz="1800" dirty="0" smtClean="0"/>
              <a:t>Calculates the total spending per customer, identifying high-value</a:t>
            </a:r>
          </a:p>
          <a:p>
            <a:pPr marL="0" indent="0">
              <a:buNone/>
            </a:pPr>
            <a:r>
              <a:rPr lang="en-US" sz="1800" dirty="0" smtClean="0"/>
              <a:t> customers.</a:t>
            </a:r>
            <a:r>
              <a:rPr lang="en-US" sz="2400" dirty="0" smtClean="0"/>
              <a:t>   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3) Unique Products Purchased by Each Customer:</a:t>
            </a:r>
          </a:p>
          <a:p>
            <a:pPr marL="0" indent="0">
              <a:buNone/>
            </a:pPr>
            <a:r>
              <a:rPr lang="en-US" sz="1800" dirty="0" smtClean="0"/>
              <a:t>Counts the number of unique products purchased by each customer, </a:t>
            </a:r>
          </a:p>
          <a:p>
            <a:pPr marL="0" indent="0">
              <a:buNone/>
            </a:pPr>
            <a:r>
              <a:rPr lang="en-US" sz="1800" dirty="0" smtClean="0"/>
              <a:t>showing product variety in purchases.               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445" y="1603223"/>
            <a:ext cx="3698817" cy="15673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579" y="3392999"/>
            <a:ext cx="3908729" cy="14958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445" y="5055554"/>
            <a:ext cx="4057485" cy="165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670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346" y="317417"/>
            <a:ext cx="10515600" cy="6139042"/>
          </a:xfrm>
        </p:spPr>
        <p:txBody>
          <a:bodyPr/>
          <a:lstStyle/>
          <a:p>
            <a:r>
              <a:rPr lang="en-US" sz="2800" dirty="0" smtClean="0"/>
              <a:t>4) Customers with Only One Purchase:</a:t>
            </a:r>
            <a:br>
              <a:rPr lang="en-US" sz="2800" dirty="0" smtClean="0"/>
            </a:br>
            <a:r>
              <a:rPr lang="en-US" sz="1800" dirty="0" smtClean="0"/>
              <a:t>Identifies customers with only one purchase, highlighting</a:t>
            </a:r>
            <a:r>
              <a:rPr lang="en-US" sz="2800" dirty="0" smtClean="0"/>
              <a:t> </a:t>
            </a:r>
            <a:r>
              <a:rPr lang="en-US" sz="1800" dirty="0" smtClean="0"/>
              <a:t>potential</a:t>
            </a:r>
            <a:br>
              <a:rPr lang="en-US" sz="1800" dirty="0" smtClean="0"/>
            </a:br>
            <a:r>
              <a:rPr lang="en-US" sz="1800" dirty="0" smtClean="0"/>
              <a:t> areas for customer retention.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2800" dirty="0" smtClean="0"/>
              <a:t>5) Products Most Commonly Purchased</a:t>
            </a:r>
            <a:br>
              <a:rPr lang="en-US" sz="2800" dirty="0" smtClean="0"/>
            </a:br>
            <a:r>
              <a:rPr lang="en-US" sz="2800" dirty="0" smtClean="0"/>
              <a:t>Together: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Finds pairs of products frequently bought together, useful for</a:t>
            </a:r>
            <a:br>
              <a:rPr lang="en-US" sz="1800" dirty="0" smtClean="0"/>
            </a:br>
            <a:r>
              <a:rPr lang="en-US" sz="1800" dirty="0" smtClean="0"/>
              <a:t> cross-selling strategies.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3200" b="1" dirty="0" smtClean="0"/>
              <a:t>ADVANCED QUERIES:</a:t>
            </a:r>
            <a:br>
              <a:rPr lang="en-US" sz="3200" b="1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2800" dirty="0"/>
              <a:t>1</a:t>
            </a:r>
            <a:r>
              <a:rPr lang="en-US" sz="2800" dirty="0" smtClean="0"/>
              <a:t>) Customer Segmentation by Purchase</a:t>
            </a:r>
            <a:br>
              <a:rPr lang="en-US" sz="2800" dirty="0" smtClean="0"/>
            </a:br>
            <a:r>
              <a:rPr lang="en-US" sz="2800" dirty="0" smtClean="0"/>
              <a:t> Frequency:</a:t>
            </a:r>
            <a:br>
              <a:rPr lang="en-US" sz="2800" dirty="0" smtClean="0"/>
            </a:br>
            <a:r>
              <a:rPr lang="en-US" sz="1800" dirty="0" smtClean="0"/>
              <a:t>Segments customers based on their purchase frequency into</a:t>
            </a:r>
            <a:br>
              <a:rPr lang="en-US" sz="1800" dirty="0" smtClean="0"/>
            </a:br>
            <a:r>
              <a:rPr lang="en-US" sz="1800" dirty="0" smtClean="0"/>
              <a:t> 'High', 'Medium', or 'Low'.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522" y="555894"/>
            <a:ext cx="3403080" cy="17181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522" y="2492703"/>
            <a:ext cx="3093059" cy="16141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057" y="4389120"/>
            <a:ext cx="3490545" cy="192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455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9928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2) Average Order Value by Country:</a:t>
            </a:r>
            <a:br>
              <a:rPr lang="en-US" sz="2800" dirty="0" smtClean="0"/>
            </a:br>
            <a:r>
              <a:rPr lang="en-US" sz="1800" dirty="0" smtClean="0"/>
              <a:t>Calculates the average order value for each country, helping</a:t>
            </a:r>
            <a:br>
              <a:rPr lang="en-US" sz="1800" dirty="0" smtClean="0"/>
            </a:br>
            <a:r>
              <a:rPr lang="en-US" sz="1800" dirty="0" smtClean="0"/>
              <a:t>to identify regions with high spending.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2800" dirty="0" smtClean="0"/>
              <a:t>3) Customer Churn Analysis:</a:t>
            </a:r>
            <a:br>
              <a:rPr lang="en-US" sz="2800" dirty="0" smtClean="0"/>
            </a:br>
            <a:r>
              <a:rPr lang="en-US" sz="1800" dirty="0" smtClean="0"/>
              <a:t>Identifies customers who have not made a purchase in the</a:t>
            </a:r>
            <a:br>
              <a:rPr lang="en-US" sz="1800" dirty="0" smtClean="0"/>
            </a:br>
            <a:r>
              <a:rPr lang="en-US" sz="1800" dirty="0" smtClean="0"/>
              <a:t> last 6 months, indicating potential churn.</a:t>
            </a:r>
            <a:br>
              <a:rPr lang="en-US" sz="1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4) Product Affinity Analysis:</a:t>
            </a:r>
            <a:br>
              <a:rPr lang="en-US" sz="2800" dirty="0" smtClean="0"/>
            </a:br>
            <a:r>
              <a:rPr lang="en-US" sz="1800" dirty="0" smtClean="0"/>
              <a:t>Identifies product pairs that are commonly purchased together,</a:t>
            </a:r>
            <a:br>
              <a:rPr lang="en-US" sz="1800" dirty="0" smtClean="0"/>
            </a:br>
            <a:r>
              <a:rPr lang="en-US" sz="1800" dirty="0" smtClean="0"/>
              <a:t> assisting in cross-selling and product placement strategies</a:t>
            </a:r>
            <a:r>
              <a:rPr lang="en-US" sz="2800" dirty="0" smtClean="0"/>
              <a:t>.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5) Time-Based Analysis:</a:t>
            </a:r>
            <a:br>
              <a:rPr lang="en-US" sz="2800" dirty="0" smtClean="0"/>
            </a:br>
            <a:r>
              <a:rPr lang="en-US" sz="1800" dirty="0" smtClean="0"/>
              <a:t>This query explores trends in customer behavior over time</a:t>
            </a:r>
            <a:br>
              <a:rPr lang="en-US" sz="1800" dirty="0" smtClean="0"/>
            </a:br>
            <a:r>
              <a:rPr lang="en-US" sz="1800" dirty="0" smtClean="0"/>
              <a:t> by summarizing total sales per month and the result will show</a:t>
            </a:r>
            <a:br>
              <a:rPr lang="en-US" sz="1800" dirty="0" smtClean="0"/>
            </a:br>
            <a:r>
              <a:rPr lang="en-US" sz="1800" dirty="0" smtClean="0"/>
              <a:t> total sales for each month,</a:t>
            </a: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543" y="264152"/>
            <a:ext cx="3684282" cy="14280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543" y="1889801"/>
            <a:ext cx="3609627" cy="16182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543" y="3466769"/>
            <a:ext cx="3684282" cy="12483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543" y="4912725"/>
            <a:ext cx="3684282" cy="165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72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1965" y="954157"/>
            <a:ext cx="9549518" cy="5080883"/>
          </a:xfrm>
        </p:spPr>
        <p:txBody>
          <a:bodyPr/>
          <a:lstStyle/>
          <a:p>
            <a:r>
              <a:rPr lang="en-US" b="1" dirty="0" smtClean="0"/>
              <a:t>Conclusion: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2800" dirty="0" smtClean="0"/>
              <a:t>The analysis provided insights into customer spending,</a:t>
            </a:r>
            <a:br>
              <a:rPr lang="en-US" sz="2800" dirty="0" smtClean="0"/>
            </a:br>
            <a:r>
              <a:rPr lang="en-US" sz="2800" dirty="0" smtClean="0"/>
              <a:t> product affinities, and purchase patterns. Key findings </a:t>
            </a:r>
            <a:br>
              <a:rPr lang="en-US" sz="2800" dirty="0" smtClean="0"/>
            </a:br>
            <a:r>
              <a:rPr lang="en-US" sz="2800" dirty="0" smtClean="0"/>
              <a:t>include high-value customers, frequent product pairs,</a:t>
            </a:r>
            <a:br>
              <a:rPr lang="en-US" sz="2800" dirty="0" smtClean="0"/>
            </a:br>
            <a:r>
              <a:rPr lang="en-US" sz="2800" dirty="0" smtClean="0"/>
              <a:t> and customer segments based on purchase frequency.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17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156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Online Retail Segmentation Project Report</vt:lpstr>
      <vt:lpstr>Query Analysis:</vt:lpstr>
      <vt:lpstr>4) Customers with Only One Purchase: Identifies customers with only one purchase, highlighting potential  areas for customer retention.   5) Products Most Commonly Purchased Together: Finds pairs of products frequently bought together, useful for  cross-selling strategies.   ADVANCED QUERIES:  1) Customer Segmentation by Purchase  Frequency: Segments customers based on their purchase frequency into  'High', 'Medium', or 'Low'.</vt:lpstr>
      <vt:lpstr>2) Average Order Value by Country: Calculates the average order value for each country, helping to identify regions with high spending.  3) Customer Churn Analysis: Identifies customers who have not made a purchase in the  last 6 months, indicating potential churn.  4) Product Affinity Analysis: Identifies product pairs that are commonly purchased together,  assisting in cross-selling and product placement strategies.  5) Time-Based Analysis: This query explores trends in customer behavior over time  by summarizing total sales per month and the result will show  total sales for each month,</vt:lpstr>
      <vt:lpstr>Conclusion:  The analysis provided insights into customer spending,  product affinities, and purchase patterns. Key findings  include high-value customers, frequent product pairs,  and customer segments based on purchase frequency.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Retail Segmentation Project Report</dc:title>
  <dc:creator>SAJID KASIR</dc:creator>
  <cp:lastModifiedBy>SAJID KASIR</cp:lastModifiedBy>
  <cp:revision>6</cp:revision>
  <dcterms:created xsi:type="dcterms:W3CDTF">2024-09-09T18:16:50Z</dcterms:created>
  <dcterms:modified xsi:type="dcterms:W3CDTF">2024-09-09T19:00:30Z</dcterms:modified>
</cp:coreProperties>
</file>