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73" r:id="rId3"/>
    <p:sldId id="303" r:id="rId4"/>
    <p:sldId id="256" r:id="rId5"/>
    <p:sldId id="305" r:id="rId6"/>
    <p:sldId id="306" r:id="rId7"/>
    <p:sldId id="287" r:id="rId8"/>
    <p:sldId id="289" r:id="rId9"/>
    <p:sldId id="308" r:id="rId10"/>
    <p:sldId id="307" r:id="rId11"/>
    <p:sldId id="302" r:id="rId12"/>
    <p:sldId id="309" r:id="rId13"/>
    <p:sldId id="290" r:id="rId14"/>
    <p:sldId id="294" r:id="rId15"/>
    <p:sldId id="295" r:id="rId16"/>
    <p:sldId id="291" r:id="rId17"/>
    <p:sldId id="297" r:id="rId18"/>
    <p:sldId id="298" r:id="rId19"/>
    <p:sldId id="296" r:id="rId20"/>
    <p:sldId id="301" r:id="rId21"/>
    <p:sldId id="299" r:id="rId22"/>
    <p:sldId id="27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26" autoAdjust="0"/>
    <p:restoredTop sz="83629"/>
  </p:normalViewPr>
  <p:slideViewPr>
    <p:cSldViewPr snapToGrid="0">
      <p:cViewPr varScale="1">
        <p:scale>
          <a:sx n="68" d="100"/>
          <a:sy n="68" d="100"/>
        </p:scale>
        <p:origin x="824" y="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49688;\AppData\Local\Microsoft\Windows\INetCache\IE\ZGOILWBS\stats_124801%20(1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  <a:ea typeface="+mn-ea"/>
              </a:rPr>
              <a:t>교통 혼잡 비용 변화 추이 </a:t>
            </a:r>
            <a:endParaRPr lang="en-US" altLang="ko-KR" sz="1600" b="1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19311470193330074"/>
          <c:y val="2.4531866314850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4339188561405607E-2"/>
          <c:y val="0.1468454337890723"/>
          <c:w val="0.85285732025469851"/>
          <c:h val="0.64961214946900603"/>
        </c:manualLayout>
      </c:layout>
      <c:lineChart>
        <c:grouping val="standard"/>
        <c:varyColors val="0"/>
        <c:ser>
          <c:idx val="0"/>
          <c:order val="0"/>
          <c:tx>
            <c:strRef>
              <c:f>'stats_124801 (1)'!$A$3</c:f>
              <c:strCache>
                <c:ptCount val="1"/>
                <c:pt idx="0">
                  <c:v>교통혼잡비용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'stats_124801 (1)'!$B$2:$I$2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'stats_124801 (1)'!$B$3:$I$3</c:f>
              <c:numCache>
                <c:formatCode>General</c:formatCode>
                <c:ptCount val="8"/>
                <c:pt idx="0">
                  <c:v>28.5</c:v>
                </c:pt>
                <c:pt idx="1">
                  <c:v>29.1</c:v>
                </c:pt>
                <c:pt idx="2">
                  <c:v>30.3</c:v>
                </c:pt>
                <c:pt idx="3">
                  <c:v>31.4</c:v>
                </c:pt>
                <c:pt idx="4">
                  <c:v>32.4</c:v>
                </c:pt>
                <c:pt idx="5">
                  <c:v>33.299999999999997</c:v>
                </c:pt>
                <c:pt idx="6">
                  <c:v>36.299999999999997</c:v>
                </c:pt>
                <c:pt idx="7">
                  <c:v>38.700000000000003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A6-4CA0-A326-9C9CFDA34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686368"/>
        <c:axId val="2082492304"/>
      </c:lineChart>
      <c:catAx>
        <c:axId val="12268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2492304"/>
        <c:crosses val="autoZero"/>
        <c:auto val="1"/>
        <c:lblAlgn val="ctr"/>
        <c:lblOffset val="100"/>
        <c:noMultiLvlLbl val="0"/>
      </c:catAx>
      <c:valAx>
        <c:axId val="2082492304"/>
        <c:scaling>
          <c:orientation val="minMax"/>
          <c:max val="40.5"/>
          <c:min val="2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68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4064995A-3680-4A2E-80D2-6118E8F2B28E}" type="datetimeFigureOut">
              <a:rPr lang="ko-KR" altLang="en-US"/>
              <a:pPr/>
              <a:t>2023-05-28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D5D27AB9-8E58-475E-B3C0-77C79AF3CD8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27AB9-8E58-475E-B3C0-77C79AF3CD87}" type="slidenum">
              <a:rPr lang="ko-KR" altLang="en-US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27AB9-8E58-475E-B3C0-77C79AF3CD87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5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6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1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2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8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8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4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9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1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9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6450-6370-4FF1-B7A9-86057077DDC9}" type="datetimeFigureOut">
              <a:rPr lang="ko-KR" altLang="en-US"/>
              <a:pPr/>
              <a:t>2023-05-28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624B-6502-454C-A0E3-0B563A5838A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288473" y="3512127"/>
            <a:ext cx="20782" cy="3345874"/>
          </a:xfrm>
          <a:prstGeom prst="line">
            <a:avLst/>
          </a:prstGeom>
          <a:ln w="15875">
            <a:solidFill>
              <a:srgbClr val="0020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74164" y="427216"/>
            <a:ext cx="2905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spc="-292" dirty="0">
                <a:solidFill>
                  <a:srgbClr val="002060"/>
                </a:solidFill>
                <a:latin typeface="+mj-ea"/>
                <a:ea typeface="+mj-ea"/>
              </a:rPr>
              <a:t>산업시스템종합설계 </a:t>
            </a:r>
            <a:endParaRPr lang="en-US" altLang="ko-KR" sz="1600" b="1" spc="-292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843" y="2705725"/>
            <a:ext cx="669031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spc="-293" dirty="0">
                <a:solidFill>
                  <a:srgbClr val="002060"/>
                </a:solidFill>
                <a:latin typeface="+mj-ea"/>
                <a:ea typeface="+mj-ea"/>
              </a:rPr>
              <a:t>대중교통 이용자 수를 통한 </a:t>
            </a:r>
            <a:endParaRPr lang="en-US" altLang="ko-KR" sz="4400" b="1" spc="-293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400" b="1" spc="-293" dirty="0">
                <a:solidFill>
                  <a:srgbClr val="002060"/>
                </a:solidFill>
                <a:latin typeface="+mj-ea"/>
                <a:ea typeface="+mj-ea"/>
              </a:rPr>
              <a:t>상습 정체구간 예측</a:t>
            </a:r>
            <a:endParaRPr lang="en-US" altLang="ko-KR" sz="4400" b="1" spc="-293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09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CE914DD-A5FD-454D-B9EE-F9A13BBF1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" t="29964" r="60726" b="23585"/>
          <a:stretch/>
        </p:blipFill>
        <p:spPr>
          <a:xfrm>
            <a:off x="539198" y="2263071"/>
            <a:ext cx="3921236" cy="2749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텍스트 상자 8">
            <a:extLst>
              <a:ext uri="{FF2B5EF4-FFF2-40B4-BE49-F238E27FC236}">
                <a16:creationId xmlns:a16="http://schemas.microsoft.com/office/drawing/2014/main" id="{66B22FAD-6B32-47CF-B99D-0CC93EBC0908}"/>
              </a:ext>
            </a:extLst>
          </p:cNvPr>
          <p:cNvSpPr txBox="1">
            <a:spLocks/>
          </p:cNvSpPr>
          <p:nvPr/>
        </p:nvSpPr>
        <p:spPr>
          <a:xfrm>
            <a:off x="4884717" y="2263071"/>
            <a:ext cx="4011955" cy="2205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2710" tIns="47625" rIns="92710" bIns="47625" numCol="1" anchor="ctr">
            <a:spAutoFit/>
          </a:bodyPr>
          <a:lstStyle/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r>
              <a:rPr lang="en-US" altLang="ko-KR" sz="1200" b="1" dirty="0">
                <a:latin typeface="HY고딕 B1 800" charset="0"/>
                <a:ea typeface="HY고딕 B1 800" charset="0"/>
              </a:rPr>
              <a:t>SPD_07, SPD_08, SPD_09 : 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출근 시간대의 도로 속도</a:t>
            </a: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r>
              <a:rPr lang="en-US" altLang="ko-KR" sz="1200" b="1" dirty="0">
                <a:latin typeface="HY고딕 B1 800" charset="0"/>
                <a:ea typeface="HY고딕 B1 800" charset="0"/>
              </a:rPr>
              <a:t>SPD_17, SPD_18, SPD_19 : 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퇴근 시간대의 도로 속도</a:t>
            </a: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r>
              <a:rPr lang="en-US" altLang="ko-KR" sz="1200" b="1" dirty="0">
                <a:latin typeface="HY고딕 B1 800" charset="0"/>
                <a:ea typeface="HY고딕 B1 800" charset="0"/>
              </a:rPr>
              <a:t>&lt;</a:t>
            </a:r>
            <a:r>
              <a:rPr lang="en-US" altLang="ko-KR" sz="1200" b="1" dirty="0" err="1">
                <a:latin typeface="HY고딕 B1 800" charset="0"/>
                <a:ea typeface="HY고딕 B1 800" charset="0"/>
              </a:rPr>
              <a:t>IsJAM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&gt;</a:t>
            </a: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r>
              <a:rPr lang="ko-KR" altLang="en-US" sz="1200" b="1" dirty="0">
                <a:latin typeface="HY고딕 B1 800" charset="0"/>
                <a:ea typeface="HY고딕 B1 800" charset="0"/>
              </a:rPr>
              <a:t>속도가 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20km/h 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이하인 시간대가 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3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개 이상이면 </a:t>
            </a: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r>
              <a:rPr lang="ko-KR" altLang="en-US" sz="1200" b="1" dirty="0">
                <a:latin typeface="HY고딕 B1 800" charset="0"/>
                <a:ea typeface="HY고딕 B1 800" charset="0"/>
              </a:rPr>
              <a:t>상습 정체 구간으로 설정</a:t>
            </a:r>
            <a:endParaRPr lang="en-US" altLang="ko-KR" sz="1200" b="1" dirty="0">
              <a:latin typeface="HY고딕 B1 800" charset="0"/>
              <a:ea typeface="HY고딕 B1 800" charset="0"/>
            </a:endParaRPr>
          </a:p>
        </p:txBody>
      </p:sp>
      <p:sp>
        <p:nvSpPr>
          <p:cNvPr id="15" name="텍스트 상자 8">
            <a:extLst>
              <a:ext uri="{FF2B5EF4-FFF2-40B4-BE49-F238E27FC236}">
                <a16:creationId xmlns:a16="http://schemas.microsoft.com/office/drawing/2014/main" id="{026A61BE-9C1F-4E43-9BAA-C74E6B24C28E}"/>
              </a:ext>
            </a:extLst>
          </p:cNvPr>
          <p:cNvSpPr txBox="1">
            <a:spLocks/>
          </p:cNvSpPr>
          <p:nvPr/>
        </p:nvSpPr>
        <p:spPr>
          <a:xfrm>
            <a:off x="6289733" y="6034581"/>
            <a:ext cx="2854267" cy="5069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2710" tIns="47625" rIns="92710" bIns="47625" numCol="1" anchor="ctr">
            <a:spAutoFit/>
          </a:bodyPr>
          <a:lstStyle/>
          <a:p>
            <a:pPr algn="l" defTabSz="525145" eaLnBrk="1" latinLnBrk="1" hangingPunct="1">
              <a:lnSpc>
                <a:spcPct val="114999"/>
              </a:lnSpc>
            </a:pPr>
            <a:r>
              <a:rPr lang="en-US" altLang="ko-KR" sz="1200" b="1" dirty="0">
                <a:latin typeface="HY고딕 B1 800" charset="0"/>
                <a:ea typeface="HY고딕 B1 800" charset="0"/>
              </a:rPr>
              <a:t>* 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참고 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: 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경기도 교통 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DB 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센터 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– </a:t>
            </a:r>
          </a:p>
          <a:p>
            <a:pPr algn="l" defTabSz="525145" eaLnBrk="1" latinLnBrk="1" hangingPunct="1">
              <a:lnSpc>
                <a:spcPct val="114999"/>
              </a:lnSpc>
            </a:pPr>
            <a:r>
              <a:rPr lang="ko-KR" altLang="en-US" sz="1200" b="1" dirty="0">
                <a:latin typeface="HY고딕 B1 800" charset="0"/>
                <a:ea typeface="HY고딕 B1 800" charset="0"/>
              </a:rPr>
              <a:t>교통혼잡구간 정체관리 전략 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(2017)</a:t>
            </a:r>
            <a:endParaRPr lang="ko-KR" altLang="en-US" sz="1200" b="1" dirty="0">
              <a:latin typeface="HY고딕 B1 800" charset="0"/>
              <a:ea typeface="HY고딕 B1 800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A5D67C-D1EC-4524-899F-DC21DAFDD979}"/>
              </a:ext>
            </a:extLst>
          </p:cNvPr>
          <p:cNvSpPr/>
          <p:nvPr/>
        </p:nvSpPr>
        <p:spPr>
          <a:xfrm>
            <a:off x="597528" y="156757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상습 정체 구간 설정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1105D43-E5F8-4296-B140-117F536794DA}"/>
              </a:ext>
            </a:extLst>
          </p:cNvPr>
          <p:cNvSpPr/>
          <p:nvPr/>
        </p:nvSpPr>
        <p:spPr>
          <a:xfrm rot="5400000">
            <a:off x="6612344" y="3246848"/>
            <a:ext cx="605609" cy="88901"/>
          </a:xfrm>
          <a:prstGeom prst="rightArrow">
            <a:avLst>
              <a:gd name="adj1" fmla="val 50000"/>
              <a:gd name="adj2" fmla="val 9268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44FB63-7A20-477D-8552-407B173B6C09}"/>
              </a:ext>
            </a:extLst>
          </p:cNvPr>
          <p:cNvSpPr/>
          <p:nvPr/>
        </p:nvSpPr>
        <p:spPr>
          <a:xfrm>
            <a:off x="425961" y="238644"/>
            <a:ext cx="3424585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</a:t>
            </a:r>
            <a:r>
              <a:rPr lang="ko-KR" altLang="en-US" sz="2800" b="1" dirty="0" err="1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전처리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63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" name="오른쪽 화살표 7">
            <a:extLst>
              <a:ext uri="{FF2B5EF4-FFF2-40B4-BE49-F238E27FC236}">
                <a16:creationId xmlns:a16="http://schemas.microsoft.com/office/drawing/2014/main" id="{CB3F579C-0369-4C47-A101-32ED95E0943E}"/>
              </a:ext>
            </a:extLst>
          </p:cNvPr>
          <p:cNvSpPr/>
          <p:nvPr/>
        </p:nvSpPr>
        <p:spPr>
          <a:xfrm flipV="1">
            <a:off x="4116008" y="3138764"/>
            <a:ext cx="634122" cy="25441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_x175672792" descr="EMB000005003936">
            <a:extLst>
              <a:ext uri="{FF2B5EF4-FFF2-40B4-BE49-F238E27FC236}">
                <a16:creationId xmlns:a16="http://schemas.microsoft.com/office/drawing/2014/main" id="{86F41CF7-D9A7-4F9A-993B-6757675E5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t="36725" r="51421" b="16239"/>
          <a:stretch/>
        </p:blipFill>
        <p:spPr bwMode="auto">
          <a:xfrm>
            <a:off x="5005224" y="2195432"/>
            <a:ext cx="3584812" cy="2192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_x176249176" descr="EMB000005003939">
            <a:extLst>
              <a:ext uri="{FF2B5EF4-FFF2-40B4-BE49-F238E27FC236}">
                <a16:creationId xmlns:a16="http://schemas.microsoft.com/office/drawing/2014/main" id="{B20951A8-198A-4818-83E2-F6D3C9A3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t="36478" r="51421" b="12758"/>
          <a:stretch>
            <a:fillRect/>
          </a:stretch>
        </p:blipFill>
        <p:spPr bwMode="auto">
          <a:xfrm>
            <a:off x="509505" y="2195440"/>
            <a:ext cx="3351409" cy="2192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4C7BB0-A51D-484B-9A49-B73692C45746}"/>
              </a:ext>
            </a:extLst>
          </p:cNvPr>
          <p:cNvSpPr txBox="1"/>
          <p:nvPr/>
        </p:nvSpPr>
        <p:spPr>
          <a:xfrm>
            <a:off x="4851413" y="4667744"/>
            <a:ext cx="3738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버스 승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하차 데이터와 공공자전거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따릉이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이용객 데이터의 편차가 크기 때문에 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정규화 실시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44E7-F3F7-4B23-B200-16C2486A5887}"/>
              </a:ext>
            </a:extLst>
          </p:cNvPr>
          <p:cNvSpPr txBox="1"/>
          <p:nvPr/>
        </p:nvSpPr>
        <p:spPr>
          <a:xfrm>
            <a:off x="425962" y="4667744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버스 승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하차 </a:t>
            </a:r>
            <a:r>
              <a:rPr lang="en-US" altLang="ko-KR" sz="1400" dirty="0">
                <a:latin typeface="+mn-ea"/>
              </a:rPr>
              <a:t>MAX</a:t>
            </a:r>
            <a:r>
              <a:rPr lang="ko-KR" altLang="en-US" sz="1400" dirty="0">
                <a:latin typeface="+mn-ea"/>
              </a:rPr>
              <a:t>값  </a:t>
            </a:r>
            <a:r>
              <a:rPr lang="en-US" altLang="ko-KR" sz="1400" dirty="0">
                <a:latin typeface="+mn-ea"/>
              </a:rPr>
              <a:t>: 938431</a:t>
            </a:r>
            <a:r>
              <a:rPr lang="ko-KR" altLang="en-US" sz="1400" dirty="0">
                <a:latin typeface="+mn-ea"/>
              </a:rPr>
              <a:t>명 </a:t>
            </a: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버스 승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하차 </a:t>
            </a:r>
            <a:r>
              <a:rPr lang="en-US" altLang="ko-KR" sz="1400" dirty="0">
                <a:latin typeface="+mn-ea"/>
              </a:rPr>
              <a:t>MIN</a:t>
            </a:r>
            <a:r>
              <a:rPr lang="ko-KR" altLang="en-US" sz="1400" dirty="0">
                <a:latin typeface="+mn-ea"/>
              </a:rPr>
              <a:t>값 </a:t>
            </a:r>
            <a:r>
              <a:rPr lang="en-US" altLang="ko-KR" sz="1400" dirty="0">
                <a:latin typeface="+mn-ea"/>
              </a:rPr>
              <a:t>: 80</a:t>
            </a:r>
            <a:r>
              <a:rPr lang="ko-KR" altLang="en-US" sz="1400" dirty="0">
                <a:latin typeface="+mn-ea"/>
              </a:rPr>
              <a:t>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27C48-6530-4259-9B88-8865DEC4D993}"/>
              </a:ext>
            </a:extLst>
          </p:cNvPr>
          <p:cNvSpPr txBox="1"/>
          <p:nvPr/>
        </p:nvSpPr>
        <p:spPr>
          <a:xfrm>
            <a:off x="425962" y="5195464"/>
            <a:ext cx="27190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공공자전거 </a:t>
            </a:r>
            <a:r>
              <a:rPr lang="en-US" altLang="ko-KR" sz="1400" dirty="0">
                <a:latin typeface="+mn-ea"/>
              </a:rPr>
              <a:t>MAX</a:t>
            </a:r>
            <a:r>
              <a:rPr lang="ko-KR" altLang="en-US" sz="1400" dirty="0">
                <a:latin typeface="+mn-ea"/>
              </a:rPr>
              <a:t>값  </a:t>
            </a:r>
            <a:r>
              <a:rPr lang="en-US" altLang="ko-KR" sz="1400" dirty="0">
                <a:latin typeface="+mn-ea"/>
              </a:rPr>
              <a:t>: 5739</a:t>
            </a:r>
            <a:r>
              <a:rPr lang="ko-KR" altLang="en-US" sz="1400" dirty="0">
                <a:latin typeface="+mn-ea"/>
              </a:rPr>
              <a:t>명 </a:t>
            </a: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공공자전거 </a:t>
            </a:r>
            <a:r>
              <a:rPr lang="en-US" altLang="ko-KR" sz="1400" dirty="0">
                <a:latin typeface="+mn-ea"/>
              </a:rPr>
              <a:t>MIN </a:t>
            </a:r>
            <a:r>
              <a:rPr lang="ko-KR" altLang="en-US" sz="1400" dirty="0">
                <a:latin typeface="+mn-ea"/>
              </a:rPr>
              <a:t>값  </a:t>
            </a:r>
            <a:r>
              <a:rPr lang="en-US" altLang="ko-KR" sz="1400" dirty="0">
                <a:latin typeface="+mn-ea"/>
              </a:rPr>
              <a:t>: 0</a:t>
            </a:r>
            <a:r>
              <a:rPr lang="ko-KR" altLang="en-US" sz="1400" dirty="0">
                <a:latin typeface="+mn-ea"/>
              </a:rPr>
              <a:t>명 </a:t>
            </a:r>
          </a:p>
          <a:p>
            <a:r>
              <a:rPr lang="ko-KR" altLang="en-US" sz="1400" dirty="0">
                <a:latin typeface="+mn-ea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288F6E-3CD2-4F59-B8E7-5C21FE01C2B3}"/>
              </a:ext>
            </a:extLst>
          </p:cNvPr>
          <p:cNvSpPr/>
          <p:nvPr/>
        </p:nvSpPr>
        <p:spPr>
          <a:xfrm>
            <a:off x="597528" y="156757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데이터 정규화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0E7282-2FCE-4783-A172-C7BA26787433}"/>
              </a:ext>
            </a:extLst>
          </p:cNvPr>
          <p:cNvSpPr/>
          <p:nvPr/>
        </p:nvSpPr>
        <p:spPr>
          <a:xfrm>
            <a:off x="425961" y="238644"/>
            <a:ext cx="3424585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전처리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654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10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CB62EE-9579-47C2-AA61-789FECB296CF}"/>
              </a:ext>
            </a:extLst>
          </p:cNvPr>
          <p:cNvSpPr/>
          <p:nvPr/>
        </p:nvSpPr>
        <p:spPr>
          <a:xfrm>
            <a:off x="188917" y="2113826"/>
            <a:ext cx="8707755" cy="42862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    지하철 승</a:t>
            </a:r>
            <a:r>
              <a:rPr lang="en-US" altLang="ko-KR" sz="1350" dirty="0"/>
              <a:t>/</a:t>
            </a:r>
            <a:r>
              <a:rPr lang="ko-KR" altLang="en-US" sz="1350" dirty="0"/>
              <a:t>하차 </a:t>
            </a:r>
            <a:r>
              <a:rPr lang="ko-KR" altLang="en-US" sz="1350" dirty="0" err="1"/>
              <a:t>승객수</a:t>
            </a:r>
            <a:r>
              <a:rPr lang="ko-KR" altLang="en-US" sz="1350" dirty="0"/>
              <a:t>           </a:t>
            </a:r>
            <a:r>
              <a:rPr lang="en-US" altLang="ko-KR" sz="1350" dirty="0"/>
              <a:t>+        </a:t>
            </a:r>
            <a:r>
              <a:rPr lang="ko-KR" altLang="en-US" sz="1350" dirty="0"/>
              <a:t>버스 승</a:t>
            </a:r>
            <a:r>
              <a:rPr lang="en-US" altLang="ko-KR" sz="1350" dirty="0"/>
              <a:t>/</a:t>
            </a:r>
            <a:r>
              <a:rPr lang="ko-KR" altLang="en-US" sz="1350" dirty="0"/>
              <a:t>하차 </a:t>
            </a:r>
            <a:r>
              <a:rPr lang="ko-KR" altLang="en-US" sz="1350" dirty="0" err="1"/>
              <a:t>승객수</a:t>
            </a:r>
            <a:r>
              <a:rPr lang="ko-KR" altLang="en-US" sz="1350" dirty="0"/>
              <a:t>             </a:t>
            </a:r>
            <a:r>
              <a:rPr lang="en-US" altLang="ko-KR" sz="1350" dirty="0"/>
              <a:t>+           </a:t>
            </a:r>
            <a:r>
              <a:rPr lang="ko-KR" altLang="en-US" sz="1350" dirty="0"/>
              <a:t>공공자전거 </a:t>
            </a:r>
            <a:r>
              <a:rPr lang="ko-KR" altLang="en-US" sz="1350" dirty="0" err="1"/>
              <a:t>이용객수</a:t>
            </a:r>
            <a:r>
              <a:rPr lang="ko-KR" altLang="en-US" sz="1350" dirty="0"/>
              <a:t>    </a:t>
            </a:r>
            <a:r>
              <a:rPr lang="en-US" altLang="ko-KR" sz="1350" dirty="0"/>
              <a:t>            </a:t>
            </a:r>
            <a:r>
              <a:rPr lang="ko-KR" altLang="en-US" sz="1350" dirty="0"/>
              <a:t>상습 정체구간</a:t>
            </a:r>
            <a:r>
              <a:rPr lang="en-US" altLang="ko-KR" sz="1350" dirty="0"/>
              <a:t> </a:t>
            </a:r>
            <a:r>
              <a:rPr lang="ko-KR" altLang="en-US" sz="1350" dirty="0"/>
              <a:t>  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C2A735-BC51-4F60-849C-405E933861CB}"/>
              </a:ext>
            </a:extLst>
          </p:cNvPr>
          <p:cNvSpPr/>
          <p:nvPr/>
        </p:nvSpPr>
        <p:spPr>
          <a:xfrm>
            <a:off x="188917" y="6029216"/>
            <a:ext cx="8707755" cy="4191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- </a:t>
            </a:r>
            <a:r>
              <a:rPr lang="ko-KR" altLang="en-US" sz="1350" dirty="0"/>
              <a:t>총 </a:t>
            </a:r>
            <a:r>
              <a:rPr lang="en-US" altLang="ko-KR" sz="1350" dirty="0"/>
              <a:t>Column </a:t>
            </a:r>
            <a:r>
              <a:rPr lang="ko-KR" altLang="en-US" sz="1350" dirty="0"/>
              <a:t>수 </a:t>
            </a:r>
            <a:r>
              <a:rPr lang="en-US" altLang="ko-KR" sz="1350" dirty="0"/>
              <a:t>: </a:t>
            </a:r>
            <a:r>
              <a:rPr lang="ko-KR" altLang="en-US" sz="1350" dirty="0"/>
              <a:t>지하철</a:t>
            </a:r>
            <a:r>
              <a:rPr lang="en-US" altLang="ko-KR" sz="1350" dirty="0"/>
              <a:t>(12</a:t>
            </a:r>
            <a:r>
              <a:rPr lang="ko-KR" altLang="en-US" sz="1350" dirty="0"/>
              <a:t>개</a:t>
            </a:r>
            <a:r>
              <a:rPr lang="en-US" altLang="ko-KR" sz="1350" dirty="0"/>
              <a:t>) + </a:t>
            </a:r>
            <a:r>
              <a:rPr lang="ko-KR" altLang="en-US" sz="1350" dirty="0"/>
              <a:t>버스</a:t>
            </a:r>
            <a:r>
              <a:rPr lang="en-US" altLang="ko-KR" sz="1350" dirty="0"/>
              <a:t>(24</a:t>
            </a:r>
            <a:r>
              <a:rPr lang="ko-KR" altLang="en-US" sz="1350" dirty="0"/>
              <a:t>개</a:t>
            </a:r>
            <a:r>
              <a:rPr lang="en-US" altLang="ko-KR" sz="1350" dirty="0"/>
              <a:t>) + </a:t>
            </a:r>
            <a:r>
              <a:rPr lang="ko-KR" altLang="en-US" sz="1350" dirty="0"/>
              <a:t>공공자전거</a:t>
            </a:r>
            <a:r>
              <a:rPr lang="en-US" altLang="ko-KR" sz="1350" dirty="0"/>
              <a:t>(6</a:t>
            </a:r>
            <a:r>
              <a:rPr lang="ko-KR" altLang="en-US" sz="1350" dirty="0"/>
              <a:t>개</a:t>
            </a:r>
            <a:r>
              <a:rPr lang="en-US" altLang="ko-KR" sz="1350" dirty="0"/>
              <a:t>) = 42</a:t>
            </a:r>
            <a:r>
              <a:rPr lang="ko-KR" altLang="en-US" sz="1350" dirty="0"/>
              <a:t>개                     </a:t>
            </a:r>
            <a:r>
              <a:rPr lang="en-US" altLang="ko-KR" sz="1350" dirty="0"/>
              <a:t>- </a:t>
            </a:r>
            <a:r>
              <a:rPr lang="ko-KR" altLang="en-US" sz="1350" dirty="0"/>
              <a:t>총 </a:t>
            </a:r>
            <a:r>
              <a:rPr lang="en-US" altLang="ko-KR" sz="1350" dirty="0"/>
              <a:t>Class </a:t>
            </a:r>
            <a:r>
              <a:rPr lang="ko-KR" altLang="en-US" sz="1350" dirty="0"/>
              <a:t>수 </a:t>
            </a:r>
            <a:r>
              <a:rPr lang="en-US" altLang="ko-KR" sz="1350" dirty="0"/>
              <a:t>: 2785</a:t>
            </a:r>
            <a:r>
              <a:rPr lang="ko-KR" altLang="en-US" sz="1350" dirty="0"/>
              <a:t>개 </a:t>
            </a:r>
            <a:r>
              <a:rPr lang="en-US" altLang="ko-KR" sz="1350" dirty="0"/>
              <a:t> </a:t>
            </a:r>
            <a:r>
              <a:rPr lang="ko-KR" altLang="en-US" sz="1350" dirty="0"/>
              <a:t>                 </a:t>
            </a:r>
            <a:endParaRPr lang="en-US" altLang="ko-KR" sz="135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91F5605-69E5-439E-8B5C-D06328DC9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34" t="36315" r="21389" b="16433"/>
          <a:stretch/>
        </p:blipFill>
        <p:spPr>
          <a:xfrm>
            <a:off x="8007277" y="2757378"/>
            <a:ext cx="673499" cy="2949943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187C8301-D4D9-4EC9-9342-B9918551A08F}"/>
              </a:ext>
            </a:extLst>
          </p:cNvPr>
          <p:cNvGrpSpPr/>
          <p:nvPr/>
        </p:nvGrpSpPr>
        <p:grpSpPr>
          <a:xfrm>
            <a:off x="2147663" y="4102920"/>
            <a:ext cx="533937" cy="133350"/>
            <a:chOff x="2687163" y="2768600"/>
            <a:chExt cx="711916" cy="1778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9B55ACF-8EEE-4CF5-94EB-F7FD8E7BB1D1}"/>
                </a:ext>
              </a:extLst>
            </p:cNvPr>
            <p:cNvSpPr/>
            <p:nvPr/>
          </p:nvSpPr>
          <p:spPr>
            <a:xfrm>
              <a:off x="2960571" y="2768600"/>
              <a:ext cx="165100" cy="177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98B4978-CD25-4676-9F5C-8D56CE5E780C}"/>
                </a:ext>
              </a:extLst>
            </p:cNvPr>
            <p:cNvSpPr/>
            <p:nvPr/>
          </p:nvSpPr>
          <p:spPr>
            <a:xfrm>
              <a:off x="2687163" y="2768600"/>
              <a:ext cx="165100" cy="177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B9969ED-528B-4B60-BB70-A27991DC5343}"/>
                </a:ext>
              </a:extLst>
            </p:cNvPr>
            <p:cNvSpPr/>
            <p:nvPr/>
          </p:nvSpPr>
          <p:spPr>
            <a:xfrm>
              <a:off x="3233979" y="2768600"/>
              <a:ext cx="165100" cy="177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782009-809C-404B-B71B-4EE2DFA710D8}"/>
              </a:ext>
            </a:extLst>
          </p:cNvPr>
          <p:cNvGrpSpPr/>
          <p:nvPr/>
        </p:nvGrpSpPr>
        <p:grpSpPr>
          <a:xfrm>
            <a:off x="4965994" y="4105872"/>
            <a:ext cx="533937" cy="133350"/>
            <a:chOff x="2687163" y="2768600"/>
            <a:chExt cx="711916" cy="1778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AA55070-6948-4F08-A5DF-F5D6628994AE}"/>
                </a:ext>
              </a:extLst>
            </p:cNvPr>
            <p:cNvSpPr/>
            <p:nvPr/>
          </p:nvSpPr>
          <p:spPr>
            <a:xfrm>
              <a:off x="2960571" y="2768600"/>
              <a:ext cx="165100" cy="177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3519D0F-0B58-4E23-9F9F-A2A5F625FAB6}"/>
                </a:ext>
              </a:extLst>
            </p:cNvPr>
            <p:cNvSpPr/>
            <p:nvPr/>
          </p:nvSpPr>
          <p:spPr>
            <a:xfrm>
              <a:off x="2687163" y="2768600"/>
              <a:ext cx="165100" cy="177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250D760-8B9F-41AE-99D3-B473ABD03F1A}"/>
                </a:ext>
              </a:extLst>
            </p:cNvPr>
            <p:cNvSpPr/>
            <p:nvPr/>
          </p:nvSpPr>
          <p:spPr>
            <a:xfrm>
              <a:off x="3233979" y="2768600"/>
              <a:ext cx="165100" cy="177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46C90C-454C-4855-BB09-757D9F37AC49}"/>
              </a:ext>
            </a:extLst>
          </p:cNvPr>
          <p:cNvSpPr/>
          <p:nvPr/>
        </p:nvSpPr>
        <p:spPr>
          <a:xfrm>
            <a:off x="188917" y="1634650"/>
            <a:ext cx="1249171" cy="338554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600" b="1" dirty="0">
                <a:solidFill>
                  <a:schemeClr val="tx2"/>
                </a:solidFill>
              </a:rPr>
              <a:t>최종 데이터 </a:t>
            </a:r>
            <a:endParaRPr lang="en-US" altLang="ko-KR" sz="1600" b="1" dirty="0"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DDB3C4-DB9D-4C44-B1C2-46A1CACB92C3}"/>
              </a:ext>
            </a:extLst>
          </p:cNvPr>
          <p:cNvCxnSpPr/>
          <p:nvPr/>
        </p:nvCxnSpPr>
        <p:spPr>
          <a:xfrm>
            <a:off x="7568414" y="2113826"/>
            <a:ext cx="0" cy="42862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47C11C-CEED-4539-BD7F-1F9F46090A48}"/>
              </a:ext>
            </a:extLst>
          </p:cNvPr>
          <p:cNvSpPr/>
          <p:nvPr/>
        </p:nvSpPr>
        <p:spPr>
          <a:xfrm>
            <a:off x="425961" y="238644"/>
            <a:ext cx="3424585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</a:t>
            </a:r>
            <a:r>
              <a:rPr lang="ko-KR" altLang="en-US" sz="2800" b="1" dirty="0" err="1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전처리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7873" t="36525" r="80957" b="22326"/>
          <a:stretch/>
        </p:blipFill>
        <p:spPr>
          <a:xfrm>
            <a:off x="542400" y="2792888"/>
            <a:ext cx="1423831" cy="30175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73175" t="36525" r="10745" b="15948"/>
          <a:stretch/>
        </p:blipFill>
        <p:spPr>
          <a:xfrm>
            <a:off x="5603849" y="2757378"/>
            <a:ext cx="1841507" cy="301435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81162" y="4112045"/>
            <a:ext cx="1945424" cy="4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29681" t="36147" r="52872" b="16389"/>
          <a:stretch/>
        </p:blipFill>
        <p:spPr>
          <a:xfrm>
            <a:off x="2872618" y="2757378"/>
            <a:ext cx="1955856" cy="29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3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1" y="238644"/>
            <a:ext cx="3625921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K-means clustering</a:t>
            </a:r>
          </a:p>
        </p:txBody>
      </p:sp>
      <p:pic>
        <p:nvPicPr>
          <p:cNvPr id="6" name="그림 5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E02FAB72-43C8-4D1A-A622-AB2D551B8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4" t="12866" r="20598" b="10813"/>
          <a:stretch/>
        </p:blipFill>
        <p:spPr>
          <a:xfrm>
            <a:off x="742669" y="2195432"/>
            <a:ext cx="7338159" cy="38796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7830A2-7A0B-4415-B1D9-D992427ACA95}"/>
              </a:ext>
            </a:extLst>
          </p:cNvPr>
          <p:cNvSpPr/>
          <p:nvPr/>
        </p:nvSpPr>
        <p:spPr>
          <a:xfrm>
            <a:off x="597528" y="1567572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비지도 학습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 err="1">
                <a:latin typeface="+mn-ea"/>
              </a:rPr>
              <a:t>클러스터링</a:t>
            </a:r>
            <a:r>
              <a:rPr lang="en-US" altLang="ko-KR" dirty="0">
                <a:latin typeface="+mn-ea"/>
              </a:rPr>
              <a:t>(</a:t>
            </a:r>
            <a:r>
              <a:rPr lang="en" altLang="ko-Kore-KR" dirty="0">
                <a:latin typeface="+mn-ea"/>
              </a:rPr>
              <a:t>K-means</a:t>
            </a:r>
            <a:r>
              <a:rPr lang="ko-KR" altLang="en-US" dirty="0">
                <a:latin typeface="+mn-ea"/>
              </a:rPr>
              <a:t>분석</a:t>
            </a:r>
            <a:r>
              <a:rPr lang="en-US" altLang="ko-KR" dirty="0">
                <a:latin typeface="+mn-ea"/>
              </a:rPr>
              <a:t>) 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13" name="왼쪽 화살표[L] 12">
            <a:extLst>
              <a:ext uri="{FF2B5EF4-FFF2-40B4-BE49-F238E27FC236}">
                <a16:creationId xmlns:a16="http://schemas.microsoft.com/office/drawing/2014/main" id="{9B3A62A7-5F00-E343-9552-EAA659FDF613}"/>
              </a:ext>
            </a:extLst>
          </p:cNvPr>
          <p:cNvSpPr/>
          <p:nvPr/>
        </p:nvSpPr>
        <p:spPr>
          <a:xfrm rot="18513019">
            <a:off x="2706251" y="3958709"/>
            <a:ext cx="1179845" cy="783271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68C2F-860E-9940-A230-74C55DA1B686}"/>
              </a:ext>
            </a:extLst>
          </p:cNvPr>
          <p:cNvSpPr txBox="1"/>
          <p:nvPr/>
        </p:nvSpPr>
        <p:spPr>
          <a:xfrm>
            <a:off x="2064069" y="3224960"/>
            <a:ext cx="4514606" cy="63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최적 클러스터 개수 선정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K= 3, 4 ,5 </a:t>
            </a:r>
          </a:p>
        </p:txBody>
      </p:sp>
    </p:spTree>
    <p:extLst>
      <p:ext uri="{BB962C8B-B14F-4D97-AF65-F5344CB8AC3E}">
        <p14:creationId xmlns:p14="http://schemas.microsoft.com/office/powerpoint/2010/main" val="195358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13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삼각형 14">
            <a:extLst>
              <a:ext uri="{FF2B5EF4-FFF2-40B4-BE49-F238E27FC236}">
                <a16:creationId xmlns:a16="http://schemas.microsoft.com/office/drawing/2014/main" id="{2884442F-7AF4-43D3-8869-3A71C919CBD3}"/>
              </a:ext>
            </a:extLst>
          </p:cNvPr>
          <p:cNvSpPr/>
          <p:nvPr/>
        </p:nvSpPr>
        <p:spPr>
          <a:xfrm rot="5400000">
            <a:off x="3999020" y="3180217"/>
            <a:ext cx="1298360" cy="49756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D15D8-4F49-41FA-BDDB-58F9F88ED65C}"/>
              </a:ext>
            </a:extLst>
          </p:cNvPr>
          <p:cNvSpPr txBox="1"/>
          <p:nvPr/>
        </p:nvSpPr>
        <p:spPr>
          <a:xfrm>
            <a:off x="5397946" y="4717003"/>
            <a:ext cx="2346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상습 정체 도로 예측 적중률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0D188-5539-455A-A6AD-4F3A7F73F78D}"/>
              </a:ext>
            </a:extLst>
          </p:cNvPr>
          <p:cNvSpPr txBox="1"/>
          <p:nvPr/>
        </p:nvSpPr>
        <p:spPr>
          <a:xfrm>
            <a:off x="479892" y="4704303"/>
            <a:ext cx="2843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K </a:t>
            </a:r>
            <a:r>
              <a:rPr kumimoji="1" lang="ko-KR" altLang="en-US" sz="1400" dirty="0"/>
              <a:t>값에 따른 클러스터 구성 </a:t>
            </a:r>
            <a:r>
              <a:rPr kumimoji="1" lang="en-US" altLang="ko-KR" sz="1400" dirty="0"/>
              <a:t/>
            </a:r>
            <a:br>
              <a:rPr kumimoji="1" lang="en-US" altLang="ko-KR" sz="1400" dirty="0"/>
            </a:br>
            <a:r>
              <a:rPr kumimoji="1" lang="en-US" altLang="ko-KR" sz="1400" dirty="0"/>
              <a:t>(</a:t>
            </a:r>
            <a:r>
              <a:rPr kumimoji="1" lang="ko-KR" altLang="en-US" sz="1400" dirty="0"/>
              <a:t>상습정체구간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클러스터 노드 수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786D1F-9B40-4056-866D-61A291C14CD5}"/>
              </a:ext>
            </a:extLst>
          </p:cNvPr>
          <p:cNvSpPr/>
          <p:nvPr/>
        </p:nvSpPr>
        <p:spPr>
          <a:xfrm>
            <a:off x="360005" y="5621527"/>
            <a:ext cx="707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〮 분석 </a:t>
            </a:r>
            <a:r>
              <a:rPr lang="en-US" altLang="ko-KR" dirty="0">
                <a:latin typeface="+mn-ea"/>
              </a:rPr>
              <a:t>1.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K</a:t>
            </a:r>
            <a:r>
              <a:rPr lang="ko-KR" altLang="en-US" dirty="0">
                <a:latin typeface="+mn-ea"/>
              </a:rPr>
              <a:t> 값이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일 때 가장 큰 적중률을 가진 클러스터가 생성됨</a:t>
            </a:r>
            <a:r>
              <a:rPr lang="ko-KR" altLang="en-US" dirty="0">
                <a:effectLst/>
                <a:latin typeface="+mn-ea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B98889-0100-4134-AB85-BE5DD5BDDD5D}"/>
              </a:ext>
            </a:extLst>
          </p:cNvPr>
          <p:cNvSpPr/>
          <p:nvPr/>
        </p:nvSpPr>
        <p:spPr>
          <a:xfrm>
            <a:off x="360006" y="6084757"/>
            <a:ext cx="8576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〮 분석 </a:t>
            </a:r>
            <a:r>
              <a:rPr lang="en-US" altLang="ko-KR" dirty="0">
                <a:latin typeface="+mn-ea"/>
              </a:rPr>
              <a:t>2.</a:t>
            </a:r>
            <a:r>
              <a:rPr lang="ko-KR" altLang="en-US" dirty="0">
                <a:latin typeface="+mn-ea"/>
              </a:rPr>
              <a:t> 사용한 변수들은 도로들의 특징을 분석하는데 도움을 줄 수 있음을 확인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B59195-CC03-40ED-BEEA-42FBD44A44B3}"/>
              </a:ext>
            </a:extLst>
          </p:cNvPr>
          <p:cNvSpPr/>
          <p:nvPr/>
        </p:nvSpPr>
        <p:spPr>
          <a:xfrm>
            <a:off x="597528" y="1567572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비지도 학습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 err="1">
                <a:latin typeface="+mn-ea"/>
              </a:rPr>
              <a:t>클러스터링</a:t>
            </a:r>
            <a:r>
              <a:rPr lang="en-US" altLang="ko-KR" dirty="0">
                <a:latin typeface="+mn-ea"/>
              </a:rPr>
              <a:t>(</a:t>
            </a:r>
            <a:r>
              <a:rPr lang="en" altLang="ko-Kore-KR" dirty="0">
                <a:latin typeface="+mn-ea"/>
              </a:rPr>
              <a:t>K-means</a:t>
            </a:r>
            <a:r>
              <a:rPr lang="ko-KR" altLang="en-US" dirty="0">
                <a:latin typeface="+mn-ea"/>
              </a:rPr>
              <a:t>분석</a:t>
            </a:r>
            <a:r>
              <a:rPr lang="en-US" altLang="ko-KR" dirty="0">
                <a:latin typeface="+mn-ea"/>
              </a:rPr>
              <a:t>) </a:t>
            </a:r>
            <a:endParaRPr lang="ko-KR" altLang="en-US" dirty="0">
              <a:effectLst/>
              <a:latin typeface="+mn-ea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A2D5E01-CDC8-4E76-BB60-F78279CB7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65246"/>
              </p:ext>
            </p:extLst>
          </p:nvPr>
        </p:nvGraphicFramePr>
        <p:xfrm>
          <a:off x="441358" y="2063362"/>
          <a:ext cx="3256593" cy="264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94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857825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  <a:gridCol w="838487">
                  <a:extLst>
                    <a:ext uri="{9D8B030D-6E8A-4147-A177-3AD203B41FA5}">
                      <a16:colId xmlns:a16="http://schemas.microsoft.com/office/drawing/2014/main" val="1518111034"/>
                    </a:ext>
                  </a:extLst>
                </a:gridCol>
                <a:gridCol w="838487">
                  <a:extLst>
                    <a:ext uri="{9D8B030D-6E8A-4147-A177-3AD203B41FA5}">
                      <a16:colId xmlns:a16="http://schemas.microsoft.com/office/drawing/2014/main" val="2702652107"/>
                    </a:ext>
                  </a:extLst>
                </a:gridCol>
              </a:tblGrid>
              <a:tr h="49004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클러</a:t>
                      </a:r>
                      <a:endParaRPr lang="en-US" altLang="en-US" sz="1400" dirty="0"/>
                    </a:p>
                    <a:p>
                      <a:pPr algn="ctr"/>
                      <a:r>
                        <a:rPr lang="ko-Kore-KR" altLang="en-US" sz="1400" dirty="0"/>
                        <a:t>스터</a:t>
                      </a:r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K=3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K=4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K=5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44167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1/4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1/4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19/54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42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33/77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6/11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FF0000"/>
                          </a:solidFill>
                        </a:rPr>
                        <a:t>12/15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2632" marR="82632" marT="41316" marB="41316" anchor="ctr"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  <a:tr h="42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FF0000"/>
                          </a:solidFill>
                        </a:rPr>
                        <a:t>9/15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24/60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1/4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extLst>
                  <a:ext uri="{0D108BD9-81ED-4DB2-BD59-A6C34878D82A}">
                    <a16:rowId xmlns:a16="http://schemas.microsoft.com/office/drawing/2014/main" val="3732219253"/>
                  </a:ext>
                </a:extLst>
              </a:tr>
              <a:tr h="42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4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FF0000"/>
                          </a:solidFill>
                        </a:rPr>
                        <a:t>12/21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6/11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extLst>
                  <a:ext uri="{0D108BD9-81ED-4DB2-BD59-A6C34878D82A}">
                    <a16:rowId xmlns:a16="http://schemas.microsoft.com/office/drawing/2014/main" val="1688059246"/>
                  </a:ext>
                </a:extLst>
              </a:tr>
              <a:tr h="42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5/12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extLst>
                  <a:ext uri="{0D108BD9-81ED-4DB2-BD59-A6C34878D82A}">
                    <a16:rowId xmlns:a16="http://schemas.microsoft.com/office/drawing/2014/main" val="187371365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FD17C06-4822-47EF-A61E-20BDB875B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86586"/>
              </p:ext>
            </p:extLst>
          </p:nvPr>
        </p:nvGraphicFramePr>
        <p:xfrm>
          <a:off x="5305915" y="2063362"/>
          <a:ext cx="3256593" cy="2654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94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857825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  <a:gridCol w="838487">
                  <a:extLst>
                    <a:ext uri="{9D8B030D-6E8A-4147-A177-3AD203B41FA5}">
                      <a16:colId xmlns:a16="http://schemas.microsoft.com/office/drawing/2014/main" val="1518111034"/>
                    </a:ext>
                  </a:extLst>
                </a:gridCol>
                <a:gridCol w="838487">
                  <a:extLst>
                    <a:ext uri="{9D8B030D-6E8A-4147-A177-3AD203B41FA5}">
                      <a16:colId xmlns:a16="http://schemas.microsoft.com/office/drawing/2014/main" val="2702652107"/>
                    </a:ext>
                  </a:extLst>
                </a:gridCol>
              </a:tblGrid>
              <a:tr h="55582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클러</a:t>
                      </a:r>
                      <a:endParaRPr lang="en-US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ko-Kore-KR" altLang="en-US" sz="1600" dirty="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스터</a:t>
                      </a: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K=3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K=4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K=5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430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0.25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0.25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0.35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0.43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0.55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0.8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0.6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0.4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0.25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3732219253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　</a:t>
                      </a:r>
                      <a:endParaRPr lang="ko-Kore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0.57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0.55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1688059246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　</a:t>
                      </a:r>
                      <a:endParaRPr lang="ko-Kore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0.42</a:t>
                      </a: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187371365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ECF113-D6B4-446F-8CD1-013CEFE36845}"/>
              </a:ext>
            </a:extLst>
          </p:cNvPr>
          <p:cNvSpPr/>
          <p:nvPr/>
        </p:nvSpPr>
        <p:spPr>
          <a:xfrm>
            <a:off x="425961" y="238644"/>
            <a:ext cx="3625921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96216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9011D28-C9DE-45D1-A53A-863B5966D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22001"/>
              </p:ext>
            </p:extLst>
          </p:nvPr>
        </p:nvGraphicFramePr>
        <p:xfrm>
          <a:off x="598785" y="1972007"/>
          <a:ext cx="6667571" cy="332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806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1756317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  <a:gridCol w="1716724">
                  <a:extLst>
                    <a:ext uri="{9D8B030D-6E8A-4147-A177-3AD203B41FA5}">
                      <a16:colId xmlns:a16="http://schemas.microsoft.com/office/drawing/2014/main" val="1518111034"/>
                    </a:ext>
                  </a:extLst>
                </a:gridCol>
                <a:gridCol w="1716724">
                  <a:extLst>
                    <a:ext uri="{9D8B030D-6E8A-4147-A177-3AD203B41FA5}">
                      <a16:colId xmlns:a16="http://schemas.microsoft.com/office/drawing/2014/main" val="2702652107"/>
                    </a:ext>
                  </a:extLst>
                </a:gridCol>
              </a:tblGrid>
              <a:tr h="54103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클러스터</a:t>
                      </a: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K=3</a:t>
                      </a:r>
                      <a:endParaRPr lang="ko-Kore-KR" altLang="en-US" sz="1600" dirty="0"/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K=4</a:t>
                      </a:r>
                      <a:endParaRPr lang="ko-Kore-KR" altLang="en-US" sz="1600" dirty="0"/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K=5</a:t>
                      </a:r>
                      <a:endParaRPr lang="ko-Kore-KR" altLang="en-US" sz="1600" dirty="0"/>
                    </a:p>
                  </a:txBody>
                  <a:tcPr marL="82161" marR="82161" marT="41080" marB="41080" anchor="ctr"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4876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0.25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0.25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0.35</a:t>
                      </a: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8507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0.43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0.55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이태원로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세종대로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대학로</a:t>
                      </a:r>
                      <a:endParaRPr lang="en-US" altLang="ko-Kore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서초대로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서초중앙로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신반포로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신촌로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압구정로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여의나루로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율곡로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을지로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테헤란로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퇴계로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학동로</a:t>
                      </a: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  <a:tr h="5142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신촌로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왕산로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왕십리로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종로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한강대로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0.4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0.25</a:t>
                      </a: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3732219253"/>
                  </a:ext>
                </a:extLst>
              </a:tr>
              <a:tr h="46812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서초중앙로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신반포로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압구정로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테헤란로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0.55</a:t>
                      </a: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1688059246"/>
                  </a:ext>
                </a:extLst>
              </a:tr>
              <a:tr h="46812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0.42</a:t>
                      </a: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1873713650"/>
                  </a:ext>
                </a:extLst>
              </a:tr>
            </a:tbl>
          </a:graphicData>
        </a:graphic>
      </p:graphicFrame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4D4D9F83-E3CE-440C-A91F-2DAC78309443}"/>
              </a:ext>
            </a:extLst>
          </p:cNvPr>
          <p:cNvSpPr/>
          <p:nvPr/>
        </p:nvSpPr>
        <p:spPr>
          <a:xfrm>
            <a:off x="239940" y="5816601"/>
            <a:ext cx="8656732" cy="879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14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4718B-2496-4851-BFB4-97F60C6BAAAC}"/>
              </a:ext>
            </a:extLst>
          </p:cNvPr>
          <p:cNvSpPr/>
          <p:nvPr/>
        </p:nvSpPr>
        <p:spPr>
          <a:xfrm>
            <a:off x="597528" y="1567572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비지도 학습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 err="1">
                <a:latin typeface="+mn-ea"/>
              </a:rPr>
              <a:t>클러스터링</a:t>
            </a:r>
            <a:r>
              <a:rPr lang="en-US" altLang="ko-KR" dirty="0">
                <a:latin typeface="+mn-ea"/>
              </a:rPr>
              <a:t>(</a:t>
            </a:r>
            <a:r>
              <a:rPr lang="en" altLang="ko-Kore-KR" dirty="0">
                <a:latin typeface="+mn-ea"/>
              </a:rPr>
              <a:t>K-means</a:t>
            </a:r>
            <a:r>
              <a:rPr lang="ko-KR" altLang="en-US" dirty="0">
                <a:latin typeface="+mn-ea"/>
              </a:rPr>
              <a:t>분석</a:t>
            </a:r>
            <a:r>
              <a:rPr lang="en-US" altLang="ko-KR" dirty="0">
                <a:latin typeface="+mn-ea"/>
              </a:rPr>
              <a:t>) 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205F88-7DF3-4A1D-B4E3-27C343067FAD}"/>
              </a:ext>
            </a:extLst>
          </p:cNvPr>
          <p:cNvSpPr/>
          <p:nvPr/>
        </p:nvSpPr>
        <p:spPr>
          <a:xfrm>
            <a:off x="2047630" y="5052574"/>
            <a:ext cx="1686170" cy="49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400" dirty="0">
                <a:solidFill>
                  <a:schemeClr val="tx1"/>
                </a:solidFill>
              </a:rPr>
              <a:t>서울의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중심부에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위치한 도로명 위주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[R] 31">
            <a:extLst>
              <a:ext uri="{FF2B5EF4-FFF2-40B4-BE49-F238E27FC236}">
                <a16:creationId xmlns:a16="http://schemas.microsoft.com/office/drawing/2014/main" id="{6E01F7F9-D6B2-4948-997D-B363F9DDBC7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90714" y="4406900"/>
            <a:ext cx="1" cy="645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37">
            <a:extLst>
              <a:ext uri="{FF2B5EF4-FFF2-40B4-BE49-F238E27FC236}">
                <a16:creationId xmlns:a16="http://schemas.microsoft.com/office/drawing/2014/main" id="{0AA4FB01-1CEA-44B2-905C-5EECC790AB9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880464" y="4813300"/>
            <a:ext cx="0" cy="239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B64CA6-C094-425F-B593-8178FB0D19C0}"/>
              </a:ext>
            </a:extLst>
          </p:cNvPr>
          <p:cNvSpPr/>
          <p:nvPr/>
        </p:nvSpPr>
        <p:spPr>
          <a:xfrm>
            <a:off x="3957028" y="5052576"/>
            <a:ext cx="1846872" cy="516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서울의 강남 부분에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위치한 도로명 위주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458EDE-8278-4A21-946D-D9318CB32A81}"/>
              </a:ext>
            </a:extLst>
          </p:cNvPr>
          <p:cNvSpPr/>
          <p:nvPr/>
        </p:nvSpPr>
        <p:spPr>
          <a:xfrm>
            <a:off x="7391400" y="2887173"/>
            <a:ext cx="1505272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일반적으로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유동인구가 많은 서울의 번화가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연결선[R] 43">
            <a:extLst>
              <a:ext uri="{FF2B5EF4-FFF2-40B4-BE49-F238E27FC236}">
                <a16:creationId xmlns:a16="http://schemas.microsoft.com/office/drawing/2014/main" id="{42213EC4-0439-463B-8EF0-41CB89C2C73F}"/>
              </a:ext>
            </a:extLst>
          </p:cNvPr>
          <p:cNvCxnSpPr>
            <a:cxnSpLocks/>
          </p:cNvCxnSpPr>
          <p:nvPr/>
        </p:nvCxnSpPr>
        <p:spPr>
          <a:xfrm flipH="1">
            <a:off x="7085542" y="3249123"/>
            <a:ext cx="3058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13470-00BF-4170-9DAB-721FB86CF083}"/>
              </a:ext>
            </a:extLst>
          </p:cNvPr>
          <p:cNvSpPr/>
          <p:nvPr/>
        </p:nvSpPr>
        <p:spPr>
          <a:xfrm>
            <a:off x="1236304" y="5947557"/>
            <a:ext cx="6664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ffectLst/>
                <a:latin typeface="+mn-ea"/>
              </a:rPr>
              <a:t>지하철 승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하차</a:t>
            </a:r>
            <a:r>
              <a:rPr lang="en-US" altLang="ko-KR" dirty="0">
                <a:effectLst/>
                <a:latin typeface="+mn-ea"/>
              </a:rPr>
              <a:t>,</a:t>
            </a:r>
            <a:r>
              <a:rPr lang="ko-KR" altLang="en-US" dirty="0">
                <a:effectLst/>
                <a:latin typeface="+mn-ea"/>
              </a:rPr>
              <a:t> 버스 승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하차</a:t>
            </a:r>
            <a:r>
              <a:rPr lang="en-US" altLang="ko-KR" dirty="0">
                <a:effectLst/>
                <a:latin typeface="+mn-ea"/>
              </a:rPr>
              <a:t>,</a:t>
            </a:r>
            <a:r>
              <a:rPr lang="ko-KR" altLang="en-US" dirty="0">
                <a:effectLst/>
                <a:latin typeface="+mn-ea"/>
              </a:rPr>
              <a:t> 서울시 공공자전거 이용객 수는 </a:t>
            </a:r>
            <a:endParaRPr lang="en-US" altLang="ko-KR" dirty="0">
              <a:effectLst/>
              <a:latin typeface="+mn-ea"/>
            </a:endParaRPr>
          </a:p>
          <a:p>
            <a:r>
              <a:rPr lang="ko-KR" altLang="en-US" dirty="0">
                <a:solidFill>
                  <a:srgbClr val="FF0000"/>
                </a:solidFill>
                <a:effectLst/>
                <a:latin typeface="+mn-ea"/>
              </a:rPr>
              <a:t>상습 정체구간 예측에 영향을 주는 변수임을 </a:t>
            </a:r>
            <a:r>
              <a:rPr lang="ko-KR" altLang="en-US" dirty="0">
                <a:latin typeface="+mn-ea"/>
              </a:rPr>
              <a:t>시사</a:t>
            </a:r>
            <a:r>
              <a:rPr lang="ko-KR" altLang="en-US" dirty="0">
                <a:effectLst/>
                <a:latin typeface="+mn-ea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EF29AC-A32F-460D-B566-09198AC12DF4}"/>
              </a:ext>
            </a:extLst>
          </p:cNvPr>
          <p:cNvSpPr/>
          <p:nvPr/>
        </p:nvSpPr>
        <p:spPr>
          <a:xfrm>
            <a:off x="425961" y="238644"/>
            <a:ext cx="3625921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12612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2" y="238644"/>
            <a:ext cx="3533642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분석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14A4E4-D1E7-49FF-AF12-B0F92DFFF60D}"/>
              </a:ext>
            </a:extLst>
          </p:cNvPr>
          <p:cNvSpPr/>
          <p:nvPr/>
        </p:nvSpPr>
        <p:spPr>
          <a:xfrm>
            <a:off x="597528" y="1567572"/>
            <a:ext cx="247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모델 선택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지도 학습</a:t>
            </a:r>
            <a:endParaRPr lang="ko-KR" altLang="en-US" dirty="0">
              <a:effectLst/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115F4F5-4B32-4ECB-B2C2-D08A4D3EF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2606"/>
              </p:ext>
            </p:extLst>
          </p:nvPr>
        </p:nvGraphicFramePr>
        <p:xfrm>
          <a:off x="824037" y="2172643"/>
          <a:ext cx="7495926" cy="274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202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4070724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</a:tblGrid>
              <a:tr h="540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540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85.70%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585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Random Forest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93.50%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  <a:tr h="540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88.46%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19253"/>
                  </a:ext>
                </a:extLst>
              </a:tr>
              <a:tr h="540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84.69%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59246"/>
                  </a:ext>
                </a:extLst>
              </a:tr>
            </a:tbl>
          </a:graphicData>
        </a:graphic>
      </p:graphicFrame>
      <p:sp>
        <p:nvSpPr>
          <p:cNvPr id="14" name="모서리가 둥근 직사각형 35">
            <a:extLst>
              <a:ext uri="{FF2B5EF4-FFF2-40B4-BE49-F238E27FC236}">
                <a16:creationId xmlns:a16="http://schemas.microsoft.com/office/drawing/2014/main" id="{C6A61F3F-3616-42F1-96FF-EB6AB2442396}"/>
              </a:ext>
            </a:extLst>
          </p:cNvPr>
          <p:cNvSpPr/>
          <p:nvPr/>
        </p:nvSpPr>
        <p:spPr>
          <a:xfrm>
            <a:off x="239428" y="5348011"/>
            <a:ext cx="8656732" cy="8733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BB2A36-FFAF-44D4-A2B1-7E42CDDA4C23}"/>
              </a:ext>
            </a:extLst>
          </p:cNvPr>
          <p:cNvSpPr/>
          <p:nvPr/>
        </p:nvSpPr>
        <p:spPr>
          <a:xfrm>
            <a:off x="425450" y="5575761"/>
            <a:ext cx="8348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effectLst/>
                <a:latin typeface="+mn-ea"/>
              </a:rPr>
              <a:t>샘플링 </a:t>
            </a:r>
            <a:r>
              <a:rPr lang="en-US" altLang="ko-KR" sz="2000" dirty="0">
                <a:effectLst/>
                <a:latin typeface="+mn-ea"/>
              </a:rPr>
              <a:t>10</a:t>
            </a:r>
            <a:r>
              <a:rPr lang="ko-KR" altLang="en-US" sz="2000" dirty="0">
                <a:effectLst/>
                <a:latin typeface="+mn-ea"/>
              </a:rPr>
              <a:t>회 진행 후</a:t>
            </a:r>
            <a:r>
              <a:rPr lang="en-US" altLang="ko-KR" sz="2000" dirty="0">
                <a:effectLst/>
                <a:latin typeface="+mn-ea"/>
              </a:rPr>
              <a:t>, </a:t>
            </a:r>
            <a:r>
              <a:rPr lang="ko-KR" altLang="en-US" sz="2000" dirty="0">
                <a:effectLst/>
                <a:latin typeface="+mn-ea"/>
              </a:rPr>
              <a:t>분석</a:t>
            </a:r>
            <a:r>
              <a:rPr lang="en-US" altLang="ko-KR" sz="2000" dirty="0">
                <a:latin typeface="+mn-ea"/>
              </a:rPr>
              <a:t> -&gt; </a:t>
            </a:r>
            <a:r>
              <a:rPr lang="ko-KR" altLang="en-US" sz="2000" dirty="0">
                <a:latin typeface="+mn-ea"/>
              </a:rPr>
              <a:t>가장 정확도가 높은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Random Forest </a:t>
            </a:r>
            <a:r>
              <a:rPr lang="ko-KR" altLang="en-US" sz="2000" dirty="0">
                <a:latin typeface="+mn-ea"/>
              </a:rPr>
              <a:t>선정</a:t>
            </a:r>
            <a:endParaRPr lang="ko-KR" altLang="en-US" sz="20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698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16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15" name="_x174585704" descr="EMB000005003945">
            <a:extLst>
              <a:ext uri="{FF2B5EF4-FFF2-40B4-BE49-F238E27FC236}">
                <a16:creationId xmlns:a16="http://schemas.microsoft.com/office/drawing/2014/main" id="{8DF6D944-B4D0-49FB-A920-4D0FFDFB3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" t="57195" r="48209" b="19791"/>
          <a:stretch/>
        </p:blipFill>
        <p:spPr bwMode="auto">
          <a:xfrm>
            <a:off x="597529" y="2195432"/>
            <a:ext cx="3974472" cy="122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_x174567088" descr="EMB000005003948">
            <a:extLst>
              <a:ext uri="{FF2B5EF4-FFF2-40B4-BE49-F238E27FC236}">
                <a16:creationId xmlns:a16="http://schemas.microsoft.com/office/drawing/2014/main" id="{9F7B75E2-F8E3-4202-83CE-7F6730412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8" t="44858" r="23116" b="6137"/>
          <a:stretch>
            <a:fillRect/>
          </a:stretch>
        </p:blipFill>
        <p:spPr bwMode="auto">
          <a:xfrm>
            <a:off x="5239891" y="2047984"/>
            <a:ext cx="3306580" cy="39865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508066-D22A-4A7F-9FA2-3417C300CAF7}"/>
              </a:ext>
            </a:extLst>
          </p:cNvPr>
          <p:cNvSpPr txBox="1"/>
          <p:nvPr/>
        </p:nvSpPr>
        <p:spPr>
          <a:xfrm>
            <a:off x="422413" y="3747717"/>
            <a:ext cx="18059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&lt;</a:t>
            </a:r>
            <a:r>
              <a:rPr lang="ko-KR" altLang="en-US" sz="1200" dirty="0" err="1">
                <a:latin typeface="+mn-ea"/>
              </a:rPr>
              <a:t>과적합</a:t>
            </a:r>
            <a:r>
              <a:rPr lang="ko-KR" altLang="en-US" sz="1200" dirty="0">
                <a:latin typeface="+mn-ea"/>
              </a:rPr>
              <a:t> 방지</a:t>
            </a:r>
            <a:r>
              <a:rPr lang="en-US" altLang="ko-KR" sz="1200" dirty="0">
                <a:latin typeface="+mn-ea"/>
              </a:rPr>
              <a:t>&gt;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ntree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개수 </a:t>
            </a:r>
            <a:r>
              <a:rPr lang="en-US" altLang="ko-KR" sz="1400" dirty="0">
                <a:latin typeface="+mn-ea"/>
              </a:rPr>
              <a:t>: 383</a:t>
            </a:r>
            <a:r>
              <a:rPr lang="ko-KR" altLang="en-US" sz="1400" dirty="0">
                <a:latin typeface="+mn-ea"/>
              </a:rPr>
              <a:t>개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mtry</a:t>
            </a:r>
            <a:r>
              <a:rPr lang="en-US" altLang="ko-KR" sz="1400" dirty="0">
                <a:latin typeface="+mn-ea"/>
              </a:rPr>
              <a:t> : 6</a:t>
            </a:r>
            <a:r>
              <a:rPr lang="ko-KR" altLang="en-US" sz="1400" dirty="0">
                <a:latin typeface="+mn-ea"/>
              </a:rPr>
              <a:t>개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18CE9D-86FA-4DF9-A8F7-F8D0AF7F9474}"/>
              </a:ext>
            </a:extLst>
          </p:cNvPr>
          <p:cNvSpPr/>
          <p:nvPr/>
        </p:nvSpPr>
        <p:spPr>
          <a:xfrm>
            <a:off x="597528" y="1567572"/>
            <a:ext cx="1776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ffectLst/>
                <a:latin typeface="+mn-ea"/>
              </a:rPr>
              <a:t>Ran</a:t>
            </a:r>
            <a:r>
              <a:rPr lang="en-US" altLang="ko-KR" dirty="0">
                <a:latin typeface="+mn-ea"/>
              </a:rPr>
              <a:t>dom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Forest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27187A-7E5C-48B7-9209-280951E37C3A}"/>
              </a:ext>
            </a:extLst>
          </p:cNvPr>
          <p:cNvSpPr txBox="1"/>
          <p:nvPr/>
        </p:nvSpPr>
        <p:spPr>
          <a:xfrm>
            <a:off x="3150674" y="4155018"/>
            <a:ext cx="142378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주요 변수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SubOUT_19</a:t>
            </a:r>
          </a:p>
          <a:p>
            <a:r>
              <a:rPr lang="en-US" altLang="ko-KR" sz="1600" dirty="0">
                <a:latin typeface="+mn-ea"/>
              </a:rPr>
              <a:t>- SubIN_07</a:t>
            </a:r>
          </a:p>
          <a:p>
            <a:r>
              <a:rPr lang="en-US" altLang="ko-KR" sz="1600" dirty="0">
                <a:latin typeface="+mn-ea"/>
              </a:rPr>
              <a:t>- SubIN_19</a:t>
            </a:r>
          </a:p>
          <a:p>
            <a:r>
              <a:rPr lang="en-US" altLang="ko-KR" sz="1600" dirty="0">
                <a:latin typeface="+mn-ea"/>
              </a:rPr>
              <a:t>- BusIN_09</a:t>
            </a:r>
          </a:p>
          <a:p>
            <a:r>
              <a:rPr lang="en-US" altLang="ko-KR" sz="1600" dirty="0">
                <a:latin typeface="+mn-ea"/>
              </a:rPr>
              <a:t>- SubOUT_08</a:t>
            </a:r>
          </a:p>
          <a:p>
            <a:r>
              <a:rPr lang="en-US" altLang="ko-KR" sz="1600" dirty="0">
                <a:latin typeface="+mn-ea"/>
              </a:rPr>
              <a:t>- SubIN_18</a:t>
            </a: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96F155-9876-4318-8069-5206A975056D}"/>
              </a:ext>
            </a:extLst>
          </p:cNvPr>
          <p:cNvSpPr/>
          <p:nvPr/>
        </p:nvSpPr>
        <p:spPr>
          <a:xfrm flipV="1">
            <a:off x="5237430" y="2151837"/>
            <a:ext cx="539015" cy="738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09890C-9632-4AE0-96DD-50E333C25C7C}"/>
              </a:ext>
            </a:extLst>
          </p:cNvPr>
          <p:cNvCxnSpPr>
            <a:cxnSpLocks/>
          </p:cNvCxnSpPr>
          <p:nvPr/>
        </p:nvCxnSpPr>
        <p:spPr>
          <a:xfrm flipH="1">
            <a:off x="4384364" y="2902684"/>
            <a:ext cx="867778" cy="1404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0CE93-83EE-4E42-91DF-623D38ADF0CC}"/>
              </a:ext>
            </a:extLst>
          </p:cNvPr>
          <p:cNvCxnSpPr/>
          <p:nvPr/>
        </p:nvCxnSpPr>
        <p:spPr>
          <a:xfrm>
            <a:off x="2584765" y="3070594"/>
            <a:ext cx="25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7CC18C-CFC4-4F8A-91F2-CD0AEC1D114E}"/>
              </a:ext>
            </a:extLst>
          </p:cNvPr>
          <p:cNvCxnSpPr/>
          <p:nvPr/>
        </p:nvCxnSpPr>
        <p:spPr>
          <a:xfrm>
            <a:off x="2584765" y="3194419"/>
            <a:ext cx="25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202C7E-907B-4077-9369-2BB35FC8CEA5}"/>
              </a:ext>
            </a:extLst>
          </p:cNvPr>
          <p:cNvSpPr/>
          <p:nvPr/>
        </p:nvSpPr>
        <p:spPr>
          <a:xfrm>
            <a:off x="425962" y="238644"/>
            <a:ext cx="3533642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분석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006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18CE9D-86FA-4DF9-A8F7-F8D0AF7F9474}"/>
              </a:ext>
            </a:extLst>
          </p:cNvPr>
          <p:cNvSpPr/>
          <p:nvPr/>
        </p:nvSpPr>
        <p:spPr>
          <a:xfrm>
            <a:off x="597528" y="1567572"/>
            <a:ext cx="1776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ffectLst/>
                <a:latin typeface="+mn-ea"/>
              </a:rPr>
              <a:t>Ran</a:t>
            </a:r>
            <a:r>
              <a:rPr lang="en-US" altLang="ko-KR" dirty="0">
                <a:latin typeface="+mn-ea"/>
              </a:rPr>
              <a:t>dom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Forest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49" name="모서리가 둥근 직사각형 35">
            <a:extLst>
              <a:ext uri="{FF2B5EF4-FFF2-40B4-BE49-F238E27FC236}">
                <a16:creationId xmlns:a16="http://schemas.microsoft.com/office/drawing/2014/main" id="{8932DF8D-DF90-4BC4-84E1-BAF7AEE22270}"/>
              </a:ext>
            </a:extLst>
          </p:cNvPr>
          <p:cNvSpPr/>
          <p:nvPr/>
        </p:nvSpPr>
        <p:spPr>
          <a:xfrm>
            <a:off x="239940" y="5090867"/>
            <a:ext cx="8656732" cy="12111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14049F4C-B0B6-40EB-AF4C-348184BF7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22318"/>
              </p:ext>
            </p:extLst>
          </p:nvPr>
        </p:nvGraphicFramePr>
        <p:xfrm>
          <a:off x="427032" y="2384300"/>
          <a:ext cx="2398587" cy="148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68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  <a:gridCol w="831719">
                  <a:extLst>
                    <a:ext uri="{9D8B030D-6E8A-4147-A177-3AD203B41FA5}">
                      <a16:colId xmlns:a16="http://schemas.microsoft.com/office/drawing/2014/main" val="1518111034"/>
                    </a:ext>
                  </a:extLst>
                </a:gridCol>
              </a:tblGrid>
              <a:tr h="4886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508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712FBF16-BFE2-4816-A0A7-CA19E1A4EE08}"/>
              </a:ext>
            </a:extLst>
          </p:cNvPr>
          <p:cNvSpPr txBox="1"/>
          <p:nvPr/>
        </p:nvSpPr>
        <p:spPr>
          <a:xfrm>
            <a:off x="403089" y="4290348"/>
            <a:ext cx="299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강남대로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  <a:latin typeface="+mn-ea"/>
              </a:rPr>
              <a:t>보문로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세종대로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9B72E9F-E52D-405B-9267-7981B7AAE5A8}"/>
              </a:ext>
            </a:extLst>
          </p:cNvPr>
          <p:cNvSpPr/>
          <p:nvPr/>
        </p:nvSpPr>
        <p:spPr>
          <a:xfrm>
            <a:off x="417082" y="3942165"/>
            <a:ext cx="1891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</a:rPr>
              <a:t>정확도 </a:t>
            </a:r>
            <a:r>
              <a:rPr lang="en-US" altLang="ko-KR" sz="1600" dirty="0">
                <a:latin typeface="+mn-ea"/>
              </a:rPr>
              <a:t>: 94.79%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8478FDB-7046-4A1F-BC50-6B7EF94C9F88}"/>
              </a:ext>
            </a:extLst>
          </p:cNvPr>
          <p:cNvCxnSpPr>
            <a:cxnSpLocks/>
          </p:cNvCxnSpPr>
          <p:nvPr/>
        </p:nvCxnSpPr>
        <p:spPr>
          <a:xfrm flipH="1">
            <a:off x="425962" y="2385665"/>
            <a:ext cx="816" cy="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C696A61-A4E9-4CB5-B2F3-A7F39EE5B5D8}"/>
              </a:ext>
            </a:extLst>
          </p:cNvPr>
          <p:cNvCxnSpPr>
            <a:cxnSpLocks/>
          </p:cNvCxnSpPr>
          <p:nvPr/>
        </p:nvCxnSpPr>
        <p:spPr>
          <a:xfrm>
            <a:off x="427032" y="2384301"/>
            <a:ext cx="665264" cy="4179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38D7396-EA38-451E-8ED3-538048680CD3}"/>
              </a:ext>
            </a:extLst>
          </p:cNvPr>
          <p:cNvSpPr txBox="1"/>
          <p:nvPr/>
        </p:nvSpPr>
        <p:spPr>
          <a:xfrm>
            <a:off x="368647" y="2586732"/>
            <a:ext cx="665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562892-53DE-4488-8F00-139709DB9D0D}"/>
              </a:ext>
            </a:extLst>
          </p:cNvPr>
          <p:cNvSpPr txBox="1"/>
          <p:nvPr/>
        </p:nvSpPr>
        <p:spPr>
          <a:xfrm>
            <a:off x="682325" y="2365789"/>
            <a:ext cx="6685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예측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702766-C56D-41D8-A863-B0BBC96C176B}"/>
              </a:ext>
            </a:extLst>
          </p:cNvPr>
          <p:cNvSpPr txBox="1"/>
          <p:nvPr/>
        </p:nvSpPr>
        <p:spPr>
          <a:xfrm>
            <a:off x="1182159" y="2091168"/>
            <a:ext cx="9149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&lt;Test1&gt;</a:t>
            </a:r>
            <a:endParaRPr lang="ko-KR" altLang="en-US" sz="13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43DCD3-3F17-4A42-8BA5-83373CF5457C}"/>
              </a:ext>
            </a:extLst>
          </p:cNvPr>
          <p:cNvSpPr txBox="1"/>
          <p:nvPr/>
        </p:nvSpPr>
        <p:spPr>
          <a:xfrm>
            <a:off x="3364060" y="4302142"/>
            <a:ext cx="2667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과천대로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백범로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  <a:latin typeface="+mn-ea"/>
              </a:rPr>
              <a:t>보문로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00877B-4754-4DF4-B514-34226623B387}"/>
              </a:ext>
            </a:extLst>
          </p:cNvPr>
          <p:cNvSpPr txBox="1"/>
          <p:nvPr/>
        </p:nvSpPr>
        <p:spPr>
          <a:xfrm>
            <a:off x="6373935" y="4309268"/>
            <a:ext cx="162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+mn-ea"/>
              </a:rPr>
              <a:t>보문로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사직로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7DFBA8-DF86-4736-8E11-6BA658346B08}"/>
              </a:ext>
            </a:extLst>
          </p:cNvPr>
          <p:cNvSpPr txBox="1"/>
          <p:nvPr/>
        </p:nvSpPr>
        <p:spPr>
          <a:xfrm>
            <a:off x="887146" y="5354704"/>
            <a:ext cx="7021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실제는 상습정체구간이 아니지만 </a:t>
            </a:r>
            <a:r>
              <a:rPr lang="en-US" altLang="ko-KR" sz="2000" dirty="0">
                <a:latin typeface="+mj-ea"/>
                <a:ea typeface="+mj-ea"/>
              </a:rPr>
              <a:t>Random Forest </a:t>
            </a:r>
          </a:p>
          <a:p>
            <a:pPr algn="ctr"/>
            <a:r>
              <a:rPr lang="ko-KR" altLang="en-US" sz="2000" dirty="0">
                <a:latin typeface="+mj-ea"/>
                <a:ea typeface="+mj-ea"/>
              </a:rPr>
              <a:t>예측결과 </a:t>
            </a:r>
            <a:r>
              <a:rPr lang="en-US" altLang="ko-KR" sz="2000" dirty="0">
                <a:latin typeface="+mj-ea"/>
                <a:ea typeface="+mj-ea"/>
              </a:rPr>
              <a:t>“</a:t>
            </a:r>
            <a:r>
              <a:rPr lang="ko-KR" altLang="en-US" sz="2000" b="1" dirty="0" err="1">
                <a:solidFill>
                  <a:srgbClr val="FF0000"/>
                </a:solidFill>
                <a:latin typeface="+mj-ea"/>
                <a:ea typeface="+mj-ea"/>
              </a:rPr>
              <a:t>보문로</a:t>
            </a:r>
            <a:r>
              <a:rPr lang="en-US" altLang="ko-KR" sz="2000" dirty="0">
                <a:latin typeface="+mj-ea"/>
                <a:ea typeface="+mj-ea"/>
              </a:rPr>
              <a:t>”</a:t>
            </a:r>
            <a:r>
              <a:rPr lang="ko-KR" altLang="en-US" sz="2000" dirty="0">
                <a:latin typeface="+mj-ea"/>
                <a:ea typeface="+mj-ea"/>
              </a:rPr>
              <a:t>가 상습정체구간으로 나옴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38F9341F-6C9B-42D1-AA60-6FFCE43A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67003"/>
              </p:ext>
            </p:extLst>
          </p:nvPr>
        </p:nvGraphicFramePr>
        <p:xfrm>
          <a:off x="3372706" y="2365789"/>
          <a:ext cx="2398587" cy="148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68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  <a:gridCol w="831719">
                  <a:extLst>
                    <a:ext uri="{9D8B030D-6E8A-4147-A177-3AD203B41FA5}">
                      <a16:colId xmlns:a16="http://schemas.microsoft.com/office/drawing/2014/main" val="1518111034"/>
                    </a:ext>
                  </a:extLst>
                </a:gridCol>
              </a:tblGrid>
              <a:tr h="4886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508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539C9DF4-33BB-4034-B612-1917C6EA31B7}"/>
              </a:ext>
            </a:extLst>
          </p:cNvPr>
          <p:cNvSpPr/>
          <p:nvPr/>
        </p:nvSpPr>
        <p:spPr>
          <a:xfrm>
            <a:off x="3371636" y="3937352"/>
            <a:ext cx="1891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</a:rPr>
              <a:t>정확도 </a:t>
            </a:r>
            <a:r>
              <a:rPr lang="en-US" altLang="ko-KR" sz="1600" dirty="0">
                <a:latin typeface="+mn-ea"/>
              </a:rPr>
              <a:t>: 93.75%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377D8EF-E5DE-42D8-BCDC-10589D1C3F61}"/>
              </a:ext>
            </a:extLst>
          </p:cNvPr>
          <p:cNvCxnSpPr>
            <a:cxnSpLocks/>
          </p:cNvCxnSpPr>
          <p:nvPr/>
        </p:nvCxnSpPr>
        <p:spPr>
          <a:xfrm flipH="1">
            <a:off x="3371636" y="2367154"/>
            <a:ext cx="816" cy="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B976EEF-F229-4C05-BE12-B424F423FAA0}"/>
              </a:ext>
            </a:extLst>
          </p:cNvPr>
          <p:cNvCxnSpPr>
            <a:cxnSpLocks/>
          </p:cNvCxnSpPr>
          <p:nvPr/>
        </p:nvCxnSpPr>
        <p:spPr>
          <a:xfrm>
            <a:off x="3372706" y="2365790"/>
            <a:ext cx="665264" cy="4179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A732A1F-FF8B-4EF6-B587-C140E67EC3C8}"/>
              </a:ext>
            </a:extLst>
          </p:cNvPr>
          <p:cNvSpPr txBox="1"/>
          <p:nvPr/>
        </p:nvSpPr>
        <p:spPr>
          <a:xfrm>
            <a:off x="3314321" y="2568221"/>
            <a:ext cx="665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실제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00C2FE-6E26-46C4-B700-A23A34E499B0}"/>
              </a:ext>
            </a:extLst>
          </p:cNvPr>
          <p:cNvSpPr txBox="1"/>
          <p:nvPr/>
        </p:nvSpPr>
        <p:spPr>
          <a:xfrm>
            <a:off x="3627999" y="2347278"/>
            <a:ext cx="6685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예측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A3BC27-EA19-4E79-B26E-C750BA08C06B}"/>
              </a:ext>
            </a:extLst>
          </p:cNvPr>
          <p:cNvSpPr txBox="1"/>
          <p:nvPr/>
        </p:nvSpPr>
        <p:spPr>
          <a:xfrm>
            <a:off x="4127833" y="2072657"/>
            <a:ext cx="9149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&lt;Test4&gt;</a:t>
            </a:r>
            <a:endParaRPr lang="ko-KR" altLang="en-US" sz="1300" dirty="0"/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6B1EC89A-1056-4555-BE51-4A0371F2C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89698"/>
              </p:ext>
            </p:extLst>
          </p:nvPr>
        </p:nvGraphicFramePr>
        <p:xfrm>
          <a:off x="6375005" y="2365045"/>
          <a:ext cx="2398587" cy="148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68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  <a:gridCol w="831719">
                  <a:extLst>
                    <a:ext uri="{9D8B030D-6E8A-4147-A177-3AD203B41FA5}">
                      <a16:colId xmlns:a16="http://schemas.microsoft.com/office/drawing/2014/main" val="1518111034"/>
                    </a:ext>
                  </a:extLst>
                </a:gridCol>
              </a:tblGrid>
              <a:tr h="4886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508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a16="http://schemas.microsoft.com/office/drawing/2014/main" id="{E1949620-E624-4F4C-80E0-F81FAA3BF8F4}"/>
              </a:ext>
            </a:extLst>
          </p:cNvPr>
          <p:cNvSpPr/>
          <p:nvPr/>
        </p:nvSpPr>
        <p:spPr>
          <a:xfrm>
            <a:off x="6373935" y="3942165"/>
            <a:ext cx="1891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</a:rPr>
              <a:t>정확도 </a:t>
            </a:r>
            <a:r>
              <a:rPr lang="en-US" altLang="ko-KR" sz="1600" dirty="0">
                <a:latin typeface="+mn-ea"/>
              </a:rPr>
              <a:t>: 95.83%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B0A4F93-5B98-470F-80CD-F5566EFFADF9}"/>
              </a:ext>
            </a:extLst>
          </p:cNvPr>
          <p:cNvCxnSpPr>
            <a:cxnSpLocks/>
          </p:cNvCxnSpPr>
          <p:nvPr/>
        </p:nvCxnSpPr>
        <p:spPr>
          <a:xfrm flipH="1">
            <a:off x="6373935" y="2366410"/>
            <a:ext cx="816" cy="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AB2DF97-7F0D-418F-8163-1BFF76631D98}"/>
              </a:ext>
            </a:extLst>
          </p:cNvPr>
          <p:cNvCxnSpPr>
            <a:cxnSpLocks/>
          </p:cNvCxnSpPr>
          <p:nvPr/>
        </p:nvCxnSpPr>
        <p:spPr>
          <a:xfrm>
            <a:off x="6375005" y="2365046"/>
            <a:ext cx="665264" cy="4179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3FD29E7-CABE-4C37-8B16-2AD226814D39}"/>
              </a:ext>
            </a:extLst>
          </p:cNvPr>
          <p:cNvSpPr txBox="1"/>
          <p:nvPr/>
        </p:nvSpPr>
        <p:spPr>
          <a:xfrm>
            <a:off x="6316620" y="2567477"/>
            <a:ext cx="665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213072-559A-4FC7-B651-552AA2CE743E}"/>
              </a:ext>
            </a:extLst>
          </p:cNvPr>
          <p:cNvSpPr txBox="1"/>
          <p:nvPr/>
        </p:nvSpPr>
        <p:spPr>
          <a:xfrm>
            <a:off x="6630298" y="2346534"/>
            <a:ext cx="6685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예측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1BF83E-CF2B-4919-821C-C1A10CD88228}"/>
              </a:ext>
            </a:extLst>
          </p:cNvPr>
          <p:cNvSpPr txBox="1"/>
          <p:nvPr/>
        </p:nvSpPr>
        <p:spPr>
          <a:xfrm>
            <a:off x="7130132" y="2071913"/>
            <a:ext cx="9149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&lt;Test6&gt;</a:t>
            </a:r>
            <a:endParaRPr lang="ko-KR" altLang="en-US" sz="13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DF8371-C1A0-4BB0-A6C0-BDEC9DDBE276}"/>
              </a:ext>
            </a:extLst>
          </p:cNvPr>
          <p:cNvSpPr/>
          <p:nvPr/>
        </p:nvSpPr>
        <p:spPr>
          <a:xfrm>
            <a:off x="425962" y="238644"/>
            <a:ext cx="3533642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분석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970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5E9A5DB-EE4E-4654-A261-E4EEF8B33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03743"/>
              </p:ext>
            </p:extLst>
          </p:nvPr>
        </p:nvGraphicFramePr>
        <p:xfrm>
          <a:off x="266440" y="2075140"/>
          <a:ext cx="8630232" cy="39301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76744">
                  <a:extLst>
                    <a:ext uri="{9D8B030D-6E8A-4147-A177-3AD203B41FA5}">
                      <a16:colId xmlns:a16="http://schemas.microsoft.com/office/drawing/2014/main" val="2897888036"/>
                    </a:ext>
                  </a:extLst>
                </a:gridCol>
                <a:gridCol w="2876744">
                  <a:extLst>
                    <a:ext uri="{9D8B030D-6E8A-4147-A177-3AD203B41FA5}">
                      <a16:colId xmlns:a16="http://schemas.microsoft.com/office/drawing/2014/main" val="1369333831"/>
                    </a:ext>
                  </a:extLst>
                </a:gridCol>
                <a:gridCol w="2876744">
                  <a:extLst>
                    <a:ext uri="{9D8B030D-6E8A-4147-A177-3AD203B41FA5}">
                      <a16:colId xmlns:a16="http://schemas.microsoft.com/office/drawing/2014/main" val="579067906"/>
                    </a:ext>
                  </a:extLst>
                </a:gridCol>
              </a:tblGrid>
              <a:tr h="629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원인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원인 유형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개선 방안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077378"/>
                  </a:ext>
                </a:extLst>
              </a:tr>
              <a:tr h="3300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29247756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2" y="238644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결론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활용 방안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모서리가 둥근 직사각형 27">
            <a:extLst>
              <a:ext uri="{FF2B5EF4-FFF2-40B4-BE49-F238E27FC236}">
                <a16:creationId xmlns:a16="http://schemas.microsoft.com/office/drawing/2014/main" id="{443BF28A-FAA3-4784-A21A-3279390ED18D}"/>
              </a:ext>
            </a:extLst>
          </p:cNvPr>
          <p:cNvSpPr/>
          <p:nvPr/>
        </p:nvSpPr>
        <p:spPr>
          <a:xfrm>
            <a:off x="3606072" y="3956365"/>
            <a:ext cx="1785481" cy="4069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공간에 따른 원인</a:t>
            </a:r>
          </a:p>
        </p:txBody>
      </p:sp>
      <p:sp>
        <p:nvSpPr>
          <p:cNvPr id="36" name="모서리가 둥근 직사각형 27">
            <a:extLst>
              <a:ext uri="{FF2B5EF4-FFF2-40B4-BE49-F238E27FC236}">
                <a16:creationId xmlns:a16="http://schemas.microsoft.com/office/drawing/2014/main" id="{E9245A3D-4A70-4315-B432-949F9C6E2A76}"/>
              </a:ext>
            </a:extLst>
          </p:cNvPr>
          <p:cNvSpPr/>
          <p:nvPr/>
        </p:nvSpPr>
        <p:spPr>
          <a:xfrm>
            <a:off x="3606072" y="2916976"/>
            <a:ext cx="1785481" cy="4069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시간에 따른 원인</a:t>
            </a:r>
          </a:p>
        </p:txBody>
      </p:sp>
      <p:sp>
        <p:nvSpPr>
          <p:cNvPr id="37" name="모서리가 둥근 직사각형 27">
            <a:extLst>
              <a:ext uri="{FF2B5EF4-FFF2-40B4-BE49-F238E27FC236}">
                <a16:creationId xmlns:a16="http://schemas.microsoft.com/office/drawing/2014/main" id="{2B650493-74B0-4908-8707-F21AE3AF3D9C}"/>
              </a:ext>
            </a:extLst>
          </p:cNvPr>
          <p:cNvSpPr/>
          <p:nvPr/>
        </p:nvSpPr>
        <p:spPr>
          <a:xfrm>
            <a:off x="3548470" y="5009749"/>
            <a:ext cx="1843083" cy="4069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교통량에 따른 원인</a:t>
            </a:r>
          </a:p>
        </p:txBody>
      </p:sp>
      <p:sp>
        <p:nvSpPr>
          <p:cNvPr id="38" name="모서리가 둥근 직사각형 27">
            <a:extLst>
              <a:ext uri="{FF2B5EF4-FFF2-40B4-BE49-F238E27FC236}">
                <a16:creationId xmlns:a16="http://schemas.microsoft.com/office/drawing/2014/main" id="{DF51380E-1CB4-4252-9908-7001A892F534}"/>
              </a:ext>
            </a:extLst>
          </p:cNvPr>
          <p:cNvSpPr/>
          <p:nvPr/>
        </p:nvSpPr>
        <p:spPr>
          <a:xfrm>
            <a:off x="6405556" y="2815410"/>
            <a:ext cx="2138951" cy="61010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 신호 체계 효율화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대중 교통 시설 개선</a:t>
            </a:r>
          </a:p>
        </p:txBody>
      </p:sp>
      <p:sp>
        <p:nvSpPr>
          <p:cNvPr id="39" name="모서리가 둥근 직사각형 27">
            <a:extLst>
              <a:ext uri="{FF2B5EF4-FFF2-40B4-BE49-F238E27FC236}">
                <a16:creationId xmlns:a16="http://schemas.microsoft.com/office/drawing/2014/main" id="{1FE11501-4F7E-42BE-80E1-7D018B1DB9D3}"/>
              </a:ext>
            </a:extLst>
          </p:cNvPr>
          <p:cNvSpPr/>
          <p:nvPr/>
        </p:nvSpPr>
        <p:spPr>
          <a:xfrm>
            <a:off x="6405556" y="3650684"/>
            <a:ext cx="2138951" cy="8268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국지적 개선 사업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우회 도로 신설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 차도 활용</a:t>
            </a:r>
          </a:p>
        </p:txBody>
      </p:sp>
      <p:sp>
        <p:nvSpPr>
          <p:cNvPr id="40" name="모서리가 둥근 직사각형 27">
            <a:extLst>
              <a:ext uri="{FF2B5EF4-FFF2-40B4-BE49-F238E27FC236}">
                <a16:creationId xmlns:a16="http://schemas.microsoft.com/office/drawing/2014/main" id="{F8B2207F-5BEF-4353-8666-92EB51ACE62E}"/>
              </a:ext>
            </a:extLst>
          </p:cNvPr>
          <p:cNvSpPr/>
          <p:nvPr/>
        </p:nvSpPr>
        <p:spPr>
          <a:xfrm>
            <a:off x="6405556" y="4716704"/>
            <a:ext cx="2138951" cy="9002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 신설 및 확장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 운영 개선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교통량 분산 및 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우회 유도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72919C8A-BEFE-425C-8DE3-8BE430501C99}"/>
              </a:ext>
            </a:extLst>
          </p:cNvPr>
          <p:cNvSpPr/>
          <p:nvPr/>
        </p:nvSpPr>
        <p:spPr>
          <a:xfrm>
            <a:off x="5735737" y="3003223"/>
            <a:ext cx="512489" cy="234476"/>
          </a:xfrm>
          <a:prstGeom prst="rightArrow">
            <a:avLst>
              <a:gd name="adj1" fmla="val 50000"/>
              <a:gd name="adj2" fmla="val 77764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CFA9CFE1-7CDF-4874-A573-D44CCBFAD928}"/>
              </a:ext>
            </a:extLst>
          </p:cNvPr>
          <p:cNvSpPr/>
          <p:nvPr/>
        </p:nvSpPr>
        <p:spPr>
          <a:xfrm>
            <a:off x="5735737" y="4042611"/>
            <a:ext cx="512489" cy="234476"/>
          </a:xfrm>
          <a:prstGeom prst="rightArrow">
            <a:avLst>
              <a:gd name="adj1" fmla="val 50000"/>
              <a:gd name="adj2" fmla="val 77764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067F814C-6A78-421F-87C6-6BA76E02D3D4}"/>
              </a:ext>
            </a:extLst>
          </p:cNvPr>
          <p:cNvSpPr/>
          <p:nvPr/>
        </p:nvSpPr>
        <p:spPr>
          <a:xfrm>
            <a:off x="5735737" y="5095995"/>
            <a:ext cx="512489" cy="234476"/>
          </a:xfrm>
          <a:prstGeom prst="rightArrow">
            <a:avLst>
              <a:gd name="adj1" fmla="val 50000"/>
              <a:gd name="adj2" fmla="val 77764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4" name="모서리가 둥근 직사각형 27">
            <a:extLst>
              <a:ext uri="{FF2B5EF4-FFF2-40B4-BE49-F238E27FC236}">
                <a16:creationId xmlns:a16="http://schemas.microsoft.com/office/drawing/2014/main" id="{628AB79A-D04E-4BA7-BED3-BA83D0BF97B2}"/>
              </a:ext>
            </a:extLst>
          </p:cNvPr>
          <p:cNvSpPr/>
          <p:nvPr/>
        </p:nvSpPr>
        <p:spPr>
          <a:xfrm>
            <a:off x="493512" y="3381624"/>
            <a:ext cx="2247209" cy="15150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 기하구조 측면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 운영 측면 및 교통 수요와 공급의 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불균형에 의해 발생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CACBB85-6B39-419F-BCAE-D40A3F0CDBC6}"/>
              </a:ext>
            </a:extLst>
          </p:cNvPr>
          <p:cNvSpPr/>
          <p:nvPr/>
        </p:nvSpPr>
        <p:spPr>
          <a:xfrm>
            <a:off x="2917152" y="4040208"/>
            <a:ext cx="512489" cy="234476"/>
          </a:xfrm>
          <a:prstGeom prst="rightArrow">
            <a:avLst>
              <a:gd name="adj1" fmla="val 50000"/>
              <a:gd name="adj2" fmla="val 77764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EFE7590-6EAD-4516-AED2-F9498BB8FB1D}"/>
              </a:ext>
            </a:extLst>
          </p:cNvPr>
          <p:cNvSpPr/>
          <p:nvPr/>
        </p:nvSpPr>
        <p:spPr>
          <a:xfrm>
            <a:off x="597528" y="1567572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ffectLst/>
                <a:latin typeface="+mn-ea"/>
              </a:rPr>
              <a:t>교통 혼잡 개선 가능성</a:t>
            </a:r>
          </a:p>
        </p:txBody>
      </p:sp>
    </p:spTree>
    <p:extLst>
      <p:ext uri="{BB962C8B-B14F-4D97-AF65-F5344CB8AC3E}">
        <p14:creationId xmlns:p14="http://schemas.microsoft.com/office/powerpoint/2010/main" val="36173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1668" y="413779"/>
            <a:ext cx="986489" cy="52322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spc="5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목 차</a:t>
            </a:r>
            <a:endParaRPr lang="en-US" altLang="ko-KR" sz="2800" b="1" spc="5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002060"/>
                </a:solidFill>
              </a:rPr>
              <a:t>02</a:t>
            </a:r>
            <a:endParaRPr lang="ko-KR" altLang="en-US" b="1">
              <a:solidFill>
                <a:srgbClr val="002060"/>
              </a:solidFill>
            </a:endParaRPr>
          </a:p>
        </p:txBody>
      </p:sp>
      <p:sp>
        <p:nvSpPr>
          <p:cNvPr id="19" name="텍스트 상자 8">
            <a:extLst>
              <a:ext uri="{FF2B5EF4-FFF2-40B4-BE49-F238E27FC236}">
                <a16:creationId xmlns:a16="http://schemas.microsoft.com/office/drawing/2014/main" id="{0FFF1787-E2C4-445A-827B-FE471C2C8905}"/>
              </a:ext>
            </a:extLst>
          </p:cNvPr>
          <p:cNvSpPr txBox="1">
            <a:spLocks/>
          </p:cNvSpPr>
          <p:nvPr/>
        </p:nvSpPr>
        <p:spPr>
          <a:xfrm>
            <a:off x="1065204" y="1672159"/>
            <a:ext cx="4284345" cy="408002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2710" tIns="47625" rIns="92710" bIns="47625" numCol="1" anchor="ctr">
            <a:spAutoFit/>
          </a:bodyPr>
          <a:lstStyle/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01   </a:t>
            </a:r>
            <a:r>
              <a:rPr lang="ko-KR" altLang="en-US"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프로젝트 소개</a:t>
            </a:r>
            <a:endParaRPr lang="ko-KR" altLang="en-US" sz="31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 </a:t>
            </a: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1-1.  </a:t>
            </a: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배경 및 사전조사</a:t>
            </a:r>
            <a:endParaRPr lang="en-US" altLang="ko-KR" sz="165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 </a:t>
            </a: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1-2.  </a:t>
            </a: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문제 정의</a:t>
            </a:r>
          </a:p>
          <a:p>
            <a:pPr defTabSz="525145">
              <a:lnSpc>
                <a:spcPct val="114999"/>
              </a:lnSpc>
            </a:pPr>
            <a:r>
              <a:rPr lang="ko-KR" altLang="en-US" sz="120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</a:t>
            </a:r>
          </a:p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0</a:t>
            </a:r>
            <a:r>
              <a:rPr lang="en-US" altLang="ko-KR"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2</a:t>
            </a:r>
            <a:r>
              <a:rPr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</a:t>
            </a:r>
            <a:r>
              <a:rPr lang="ko-KR" altLang="en-US"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데이터 수집 및 분석</a:t>
            </a:r>
            <a:endParaRPr lang="ko-KR" altLang="en-US" sz="31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</a:t>
            </a: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2</a:t>
            </a:r>
            <a:r>
              <a:rPr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-1.  </a:t>
            </a: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데이터 </a:t>
            </a:r>
            <a:r>
              <a:rPr lang="ko-KR" altLang="en-US" sz="1650" b="1" dirty="0" err="1">
                <a:solidFill>
                  <a:srgbClr val="002060"/>
                </a:solidFill>
                <a:latin typeface="HY고딕 B1 800" charset="0"/>
                <a:ea typeface="HY고딕 B1 800" charset="0"/>
              </a:rPr>
              <a:t>전처리</a:t>
            </a:r>
            <a:endParaRPr lang="en-US" altLang="ko-KR" sz="165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defTabSz="525145">
              <a:lnSpc>
                <a:spcPct val="114999"/>
              </a:lnSpc>
            </a:pP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 </a:t>
            </a: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2-2.  K-means clustering</a:t>
            </a:r>
          </a:p>
          <a:p>
            <a:pPr defTabSz="525145">
              <a:lnSpc>
                <a:spcPct val="114999"/>
              </a:lnSpc>
            </a:pP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 2-3.  </a:t>
            </a: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데이터 분석</a:t>
            </a:r>
          </a:p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endParaRPr lang="ko-KR" altLang="en-US" sz="120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0</a:t>
            </a:r>
            <a:r>
              <a:rPr lang="en-US" altLang="ko-KR"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3   </a:t>
            </a:r>
            <a:r>
              <a:rPr lang="ko-KR" altLang="en-US"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결론</a:t>
            </a:r>
            <a:endParaRPr lang="en-US" altLang="ko-KR" sz="289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defTabSz="525145">
              <a:lnSpc>
                <a:spcPct val="114999"/>
              </a:lnSpc>
            </a:pP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 3-1.  </a:t>
            </a: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활용 방안</a:t>
            </a:r>
            <a:endParaRPr lang="en-US" altLang="ko-KR" sz="165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defTabSz="525145">
              <a:lnSpc>
                <a:spcPct val="114999"/>
              </a:lnSpc>
            </a:pP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 3-2.  </a:t>
            </a: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한계 및 애로사항</a:t>
            </a:r>
          </a:p>
        </p:txBody>
      </p:sp>
    </p:spTree>
    <p:extLst>
      <p:ext uri="{BB962C8B-B14F-4D97-AF65-F5344CB8AC3E}">
        <p14:creationId xmlns:p14="http://schemas.microsoft.com/office/powerpoint/2010/main" val="4143936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7">
            <a:extLst>
              <a:ext uri="{FF2B5EF4-FFF2-40B4-BE49-F238E27FC236}">
                <a16:creationId xmlns:a16="http://schemas.microsoft.com/office/drawing/2014/main" id="{4C3B30F1-458A-4A3E-8C2B-13941ADCD3B5}"/>
              </a:ext>
            </a:extLst>
          </p:cNvPr>
          <p:cNvSpPr/>
          <p:nvPr/>
        </p:nvSpPr>
        <p:spPr>
          <a:xfrm>
            <a:off x="773936" y="4921834"/>
            <a:ext cx="7596128" cy="10916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교통 수요 추정 방법론  보완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범위 확장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학술적 기대효과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모서리가 둥근 직사각형 27">
            <a:extLst>
              <a:ext uri="{FF2B5EF4-FFF2-40B4-BE49-F238E27FC236}">
                <a16:creationId xmlns:a16="http://schemas.microsoft.com/office/drawing/2014/main" id="{1FDE667B-2CC7-4F61-BA21-9DD094C5C1EF}"/>
              </a:ext>
            </a:extLst>
          </p:cNvPr>
          <p:cNvSpPr/>
          <p:nvPr/>
        </p:nvSpPr>
        <p:spPr>
          <a:xfrm>
            <a:off x="773936" y="3239274"/>
            <a:ext cx="7596128" cy="10916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비용 대비 효과 높은 교통 수요 예측 방법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존재하는 데이터 활용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모서리가 둥근 직사각형 27">
            <a:extLst>
              <a:ext uri="{FF2B5EF4-FFF2-40B4-BE49-F238E27FC236}">
                <a16:creationId xmlns:a16="http://schemas.microsoft.com/office/drawing/2014/main" id="{AB99C23B-A88E-4DCC-AE0B-465C6B82D257}"/>
              </a:ext>
            </a:extLst>
          </p:cNvPr>
          <p:cNvSpPr/>
          <p:nvPr/>
        </p:nvSpPr>
        <p:spPr>
          <a:xfrm>
            <a:off x="773936" y="1567602"/>
            <a:ext cx="7596128" cy="10916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변화에 빠르게 대응할 수 있는 교통 정책 수립 가능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19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2" y="238644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결론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활용 방안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646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20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2" y="238644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결론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한계 및 애로사항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모서리가 둥근 직사각형 27">
            <a:extLst>
              <a:ext uri="{FF2B5EF4-FFF2-40B4-BE49-F238E27FC236}">
                <a16:creationId xmlns:a16="http://schemas.microsoft.com/office/drawing/2014/main" id="{5D5CA522-3143-4A93-9316-65EB408C6D9A}"/>
              </a:ext>
            </a:extLst>
          </p:cNvPr>
          <p:cNvSpPr/>
          <p:nvPr/>
        </p:nvSpPr>
        <p:spPr>
          <a:xfrm>
            <a:off x="456189" y="2113685"/>
            <a:ext cx="2277680" cy="9174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통합 기준의 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회색 지대 </a:t>
            </a:r>
          </a:p>
        </p:txBody>
      </p:sp>
      <p:sp>
        <p:nvSpPr>
          <p:cNvPr id="8" name="모서리가 둥근 직사각형 27">
            <a:extLst>
              <a:ext uri="{FF2B5EF4-FFF2-40B4-BE49-F238E27FC236}">
                <a16:creationId xmlns:a16="http://schemas.microsoft.com/office/drawing/2014/main" id="{43DA1BB0-E37D-4955-A120-EBA07B21408A}"/>
              </a:ext>
            </a:extLst>
          </p:cNvPr>
          <p:cNvSpPr/>
          <p:nvPr/>
        </p:nvSpPr>
        <p:spPr>
          <a:xfrm>
            <a:off x="3068762" y="2113685"/>
            <a:ext cx="5384774" cy="9174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도로명 추출 방식의 차이 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 이용 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도로명 주소 이용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지하철의 공간적 특성 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도로가 모인 지점에 위치한 지하철 역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모서리가 둥근 직사각형 27">
            <a:extLst>
              <a:ext uri="{FF2B5EF4-FFF2-40B4-BE49-F238E27FC236}">
                <a16:creationId xmlns:a16="http://schemas.microsoft.com/office/drawing/2014/main" id="{A97273C9-CEE2-4F69-AC92-34C15E0B6387}"/>
              </a:ext>
            </a:extLst>
          </p:cNvPr>
          <p:cNvSpPr/>
          <p:nvPr/>
        </p:nvSpPr>
        <p:spPr>
          <a:xfrm>
            <a:off x="456189" y="3503849"/>
            <a:ext cx="2277680" cy="9174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불가 데이터 </a:t>
            </a:r>
          </a:p>
        </p:txBody>
      </p:sp>
      <p:sp>
        <p:nvSpPr>
          <p:cNvPr id="10" name="모서리가 둥근 직사각형 27">
            <a:extLst>
              <a:ext uri="{FF2B5EF4-FFF2-40B4-BE49-F238E27FC236}">
                <a16:creationId xmlns:a16="http://schemas.microsoft.com/office/drawing/2014/main" id="{B78D878E-4ED5-4C3F-9993-AF3B167B1BC9}"/>
              </a:ext>
            </a:extLst>
          </p:cNvPr>
          <p:cNvSpPr/>
          <p:nvPr/>
        </p:nvSpPr>
        <p:spPr>
          <a:xfrm>
            <a:off x="3068762" y="3503849"/>
            <a:ext cx="5384774" cy="9174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택시 데이터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카쉐어링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접근 불가능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범위 확장 제한 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대중 교통 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 수단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27">
            <a:extLst>
              <a:ext uri="{FF2B5EF4-FFF2-40B4-BE49-F238E27FC236}">
                <a16:creationId xmlns:a16="http://schemas.microsoft.com/office/drawing/2014/main" id="{CD793BFA-5297-43C5-8457-4B3A1C779F12}"/>
              </a:ext>
            </a:extLst>
          </p:cNvPr>
          <p:cNvSpPr/>
          <p:nvPr/>
        </p:nvSpPr>
        <p:spPr>
          <a:xfrm>
            <a:off x="456189" y="4903246"/>
            <a:ext cx="2277680" cy="9174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 데이터 활용 불가능</a:t>
            </a:r>
          </a:p>
        </p:txBody>
      </p:sp>
      <p:sp>
        <p:nvSpPr>
          <p:cNvPr id="12" name="모서리가 둥근 직사각형 27">
            <a:extLst>
              <a:ext uri="{FF2B5EF4-FFF2-40B4-BE49-F238E27FC236}">
                <a16:creationId xmlns:a16="http://schemas.microsoft.com/office/drawing/2014/main" id="{6960CF9E-4EE5-42CB-9F15-F4E14BB40863}"/>
              </a:ext>
            </a:extLst>
          </p:cNvPr>
          <p:cNvSpPr/>
          <p:nvPr/>
        </p:nvSpPr>
        <p:spPr>
          <a:xfrm>
            <a:off x="3068762" y="4903246"/>
            <a:ext cx="5384774" cy="9174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따릉이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이용객 수 데이터 범위의 한계 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 ~ 2019.11)</a:t>
            </a:r>
          </a:p>
        </p:txBody>
      </p:sp>
    </p:spTree>
    <p:extLst>
      <p:ext uri="{BB962C8B-B14F-4D97-AF65-F5344CB8AC3E}">
        <p14:creationId xmlns:p14="http://schemas.microsoft.com/office/powerpoint/2010/main" val="213071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115616" y="0"/>
            <a:ext cx="0" cy="3291830"/>
          </a:xfrm>
          <a:prstGeom prst="line">
            <a:avLst/>
          </a:prstGeom>
          <a:ln w="15875">
            <a:solidFill>
              <a:srgbClr val="0020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34345" y="2967335"/>
            <a:ext cx="347531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5400" b="1" spc="-268" dirty="0">
                <a:solidFill>
                  <a:srgbClr val="002060"/>
                </a:solidFill>
                <a:latin typeface="+mj-ea"/>
                <a:ea typeface="+mj-ea"/>
              </a:rPr>
              <a:t>감사합니다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35">
            <a:extLst>
              <a:ext uri="{FF2B5EF4-FFF2-40B4-BE49-F238E27FC236}">
                <a16:creationId xmlns:a16="http://schemas.microsoft.com/office/drawing/2014/main" id="{D8B9E589-120F-40BD-84D8-B5778F9EEFA4}"/>
              </a:ext>
            </a:extLst>
          </p:cNvPr>
          <p:cNvSpPr/>
          <p:nvPr/>
        </p:nvSpPr>
        <p:spPr>
          <a:xfrm>
            <a:off x="216022" y="5013758"/>
            <a:ext cx="8656732" cy="1070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7BDB26-E40D-9348-A01E-4B1FBA208ABA}"/>
              </a:ext>
            </a:extLst>
          </p:cNvPr>
          <p:cNvSpPr/>
          <p:nvPr/>
        </p:nvSpPr>
        <p:spPr>
          <a:xfrm>
            <a:off x="425962" y="238644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프로젝트 소개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배경 및 사전조사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직선 연결선 4">
            <a:extLst>
              <a:ext uri="{FF2B5EF4-FFF2-40B4-BE49-F238E27FC236}">
                <a16:creationId xmlns:a16="http://schemas.microsoft.com/office/drawing/2014/main" id="{9AA2C5B5-FC8C-574E-9CE3-2E2EE460368B}"/>
              </a:ext>
            </a:extLst>
          </p:cNvPr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9E27E8-2AC7-5847-8AFF-57E616E2547E}"/>
              </a:ext>
            </a:extLst>
          </p:cNvPr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03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11403B-641E-AB47-9FF9-6147DB483742}"/>
              </a:ext>
            </a:extLst>
          </p:cNvPr>
          <p:cNvSpPr/>
          <p:nvPr/>
        </p:nvSpPr>
        <p:spPr>
          <a:xfrm>
            <a:off x="1164140" y="5225790"/>
            <a:ext cx="6986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이 비용의 증가 원인은 늘어나고 있는 차량 보유 대수와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유가 인상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교통체증 심화 등이다</a:t>
            </a:r>
            <a:r>
              <a:rPr lang="en-US" altLang="ko-KR" dirty="0">
                <a:latin typeface="+mn-ea"/>
              </a:rPr>
              <a:t>. </a:t>
            </a:r>
            <a:endParaRPr lang="ko-Kore-KR" altLang="en-US" dirty="0">
              <a:latin typeface="+mn-ea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545FCB0C-0C41-4769-95BD-15FD514A4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455730"/>
              </p:ext>
            </p:extLst>
          </p:nvPr>
        </p:nvGraphicFramePr>
        <p:xfrm>
          <a:off x="4544611" y="2107174"/>
          <a:ext cx="3607716" cy="2070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3E75D7F-FEED-4427-BDF0-8A8CE4DAD322}"/>
              </a:ext>
            </a:extLst>
          </p:cNvPr>
          <p:cNvSpPr txBox="1">
            <a:spLocks/>
          </p:cNvSpPr>
          <p:nvPr/>
        </p:nvSpPr>
        <p:spPr>
          <a:xfrm>
            <a:off x="591063" y="2228405"/>
            <a:ext cx="3704490" cy="1907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dirty="0">
                <a:latin typeface="+mn-ea"/>
              </a:rPr>
              <a:t>교통 혼잡 비용</a:t>
            </a:r>
            <a:endParaRPr lang="en-US" altLang="ko-KR" sz="1700" b="1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교통체증이 없는 상황에서 정상속도를 냈을</a:t>
            </a: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  경우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줄일 수 있었던 불필요한 차량 운행비와 </a:t>
            </a: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  </a:t>
            </a:r>
            <a:r>
              <a:rPr lang="ko-KR" altLang="en-US" sz="1400" b="1" dirty="0">
                <a:latin typeface="+mn-ea"/>
              </a:rPr>
              <a:t>시간 손실 등을 환산한 액수를 말한다</a:t>
            </a:r>
            <a:r>
              <a:rPr lang="en-US" altLang="ko-KR" sz="1400" b="1" dirty="0">
                <a:latin typeface="+mn-ea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차량 운행 비용 </a:t>
            </a:r>
            <a:r>
              <a:rPr lang="en-US" altLang="ko-KR" sz="1400" b="1" dirty="0">
                <a:latin typeface="+mn-ea"/>
              </a:rPr>
              <a:t>+ </a:t>
            </a:r>
            <a:r>
              <a:rPr lang="ko-KR" altLang="en-US" sz="1400" b="1" dirty="0">
                <a:latin typeface="+mn-ea"/>
              </a:rPr>
              <a:t>시간 가치 비용</a:t>
            </a:r>
            <a:endParaRPr lang="en-US" altLang="ko-KR" sz="1400" b="1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latin typeface="+mn-ea"/>
              </a:rPr>
              <a:t>- 2017</a:t>
            </a:r>
            <a:r>
              <a:rPr lang="ko-KR" altLang="en-US" sz="1400" b="1" dirty="0">
                <a:latin typeface="+mn-ea"/>
              </a:rPr>
              <a:t>년 기준 약 </a:t>
            </a:r>
            <a:r>
              <a:rPr lang="en-US" altLang="ko-KR" sz="1400" b="1" dirty="0">
                <a:latin typeface="+mn-ea"/>
              </a:rPr>
              <a:t>38.7</a:t>
            </a:r>
            <a:r>
              <a:rPr lang="ko-KR" altLang="en-US" sz="1400" b="1" dirty="0">
                <a:latin typeface="+mn-ea"/>
              </a:rPr>
              <a:t>조원 </a:t>
            </a:r>
            <a:endParaRPr lang="en-US" altLang="ko-KR" sz="1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n-ea"/>
              </a:rPr>
              <a:t>    → </a:t>
            </a:r>
            <a:r>
              <a:rPr lang="ko-KR" altLang="en-US" sz="1400" b="1" dirty="0">
                <a:latin typeface="+mn-ea"/>
              </a:rPr>
              <a:t>국내 총생산 </a:t>
            </a:r>
            <a:r>
              <a:rPr lang="en-US" altLang="ko-KR" sz="1400" b="1" dirty="0">
                <a:latin typeface="+mn-ea"/>
              </a:rPr>
              <a:t>(GDP)</a:t>
            </a:r>
            <a:r>
              <a:rPr lang="ko-KR" altLang="en-US" sz="1400" b="1" dirty="0">
                <a:latin typeface="+mn-ea"/>
              </a:rPr>
              <a:t>의 </a:t>
            </a:r>
            <a:r>
              <a:rPr lang="en-US" altLang="ko-KR" sz="1400" b="1" dirty="0">
                <a:latin typeface="+mn-ea"/>
              </a:rPr>
              <a:t>3.4%</a:t>
            </a:r>
          </a:p>
        </p:txBody>
      </p:sp>
      <p:sp>
        <p:nvSpPr>
          <p:cNvPr id="14" name="텍스트 상자 8">
            <a:extLst>
              <a:ext uri="{FF2B5EF4-FFF2-40B4-BE49-F238E27FC236}">
                <a16:creationId xmlns:a16="http://schemas.microsoft.com/office/drawing/2014/main" id="{1E2E729B-2BF3-47BC-B540-147044417A34}"/>
              </a:ext>
            </a:extLst>
          </p:cNvPr>
          <p:cNvSpPr txBox="1">
            <a:spLocks/>
          </p:cNvSpPr>
          <p:nvPr/>
        </p:nvSpPr>
        <p:spPr>
          <a:xfrm>
            <a:off x="7475511" y="4135582"/>
            <a:ext cx="1421161" cy="26154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2710" tIns="47625" rIns="92710" bIns="47625" numCol="1" anchor="ctr">
            <a:spAutoFit/>
          </a:bodyPr>
          <a:lstStyle/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lang="en-US" altLang="ko-KR" sz="1000" b="1" dirty="0">
                <a:latin typeface="HY고딕 B1 800" charset="0"/>
                <a:ea typeface="HY고딕 B1 800" charset="0"/>
              </a:rPr>
              <a:t>*</a:t>
            </a:r>
            <a:r>
              <a:rPr lang="ko-KR" altLang="en-US" sz="1000" b="1" dirty="0">
                <a:latin typeface="HY고딕 B1 800" charset="0"/>
                <a:ea typeface="HY고딕 B1 800" charset="0"/>
              </a:rPr>
              <a:t> 출처 </a:t>
            </a:r>
            <a:r>
              <a:rPr lang="en-US" altLang="ko-KR" sz="1000" b="1" dirty="0">
                <a:latin typeface="HY고딕 B1 800" charset="0"/>
                <a:ea typeface="HY고딕 B1 800" charset="0"/>
              </a:rPr>
              <a:t>: </a:t>
            </a:r>
            <a:r>
              <a:rPr lang="ko-KR" altLang="en-US" sz="1000" b="1" dirty="0">
                <a:latin typeface="HY고딕 B1 800" charset="0"/>
                <a:ea typeface="HY고딕 B1 800" charset="0"/>
              </a:rPr>
              <a:t>통계청</a:t>
            </a:r>
          </a:p>
        </p:txBody>
      </p:sp>
    </p:spTree>
    <p:extLst>
      <p:ext uri="{BB962C8B-B14F-4D97-AF65-F5344CB8AC3E}">
        <p14:creationId xmlns:p14="http://schemas.microsoft.com/office/powerpoint/2010/main" val="242236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35">
            <a:extLst>
              <a:ext uri="{FF2B5EF4-FFF2-40B4-BE49-F238E27FC236}">
                <a16:creationId xmlns:a16="http://schemas.microsoft.com/office/drawing/2014/main" id="{96510023-BDBB-4BD3-A32D-6D9F5D3F2960}"/>
              </a:ext>
            </a:extLst>
          </p:cNvPr>
          <p:cNvSpPr/>
          <p:nvPr/>
        </p:nvSpPr>
        <p:spPr>
          <a:xfrm>
            <a:off x="218071" y="5184553"/>
            <a:ext cx="8656732" cy="1070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C58CCC4-946C-BE4A-A974-DB9F9FDF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8" y="2247731"/>
            <a:ext cx="3304487" cy="26025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A53A90D-D708-7044-AE3A-FC6C6A44B773}"/>
              </a:ext>
            </a:extLst>
          </p:cNvPr>
          <p:cNvSpPr/>
          <p:nvPr/>
        </p:nvSpPr>
        <p:spPr>
          <a:xfrm>
            <a:off x="4757748" y="6528555"/>
            <a:ext cx="42338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출처</a:t>
            </a:r>
            <a:r>
              <a:rPr lang="en-US" altLang="ko-KR" sz="1050" b="1" dirty="0">
                <a:latin typeface="+mn-ea"/>
              </a:rPr>
              <a:t>:</a:t>
            </a:r>
            <a:r>
              <a:rPr lang="ko-KR" altLang="en-US" sz="1050" b="1" dirty="0">
                <a:latin typeface="+mn-ea"/>
              </a:rPr>
              <a:t> 국토연구원 융합 빅데이터를 활용한 교통수요 추정 개선 연구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42546CB-EAC2-6249-B690-890791A92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2" t="55777" r="8323" b="6687"/>
          <a:stretch/>
        </p:blipFill>
        <p:spPr>
          <a:xfrm>
            <a:off x="4546437" y="2739378"/>
            <a:ext cx="3991531" cy="16586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D96AD2-E0EB-7547-85B6-7F40FA872957}"/>
              </a:ext>
            </a:extLst>
          </p:cNvPr>
          <p:cNvSpPr/>
          <p:nvPr/>
        </p:nvSpPr>
        <p:spPr>
          <a:xfrm>
            <a:off x="2276488" y="5046920"/>
            <a:ext cx="5149498" cy="1365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1" lang="ko-KR" altLang="en-US" dirty="0">
                <a:solidFill>
                  <a:schemeClr val="tx1"/>
                </a:solidFill>
                <a:latin typeface="+mn-ea"/>
              </a:rPr>
              <a:t>가용한 기존의 데이터 분석방법을 활용</a:t>
            </a:r>
            <a:endParaRPr kumimoji="1"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1" lang="ko-KR" altLang="en-US" dirty="0">
                <a:solidFill>
                  <a:schemeClr val="tx1"/>
                </a:solidFill>
                <a:latin typeface="+mn-ea"/>
              </a:rPr>
              <a:t>상시로 수집되는 서울시 공공데이터 활용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F439D3-841A-214D-BDAF-4983ADC6C77D}"/>
              </a:ext>
            </a:extLst>
          </p:cNvPr>
          <p:cNvSpPr/>
          <p:nvPr/>
        </p:nvSpPr>
        <p:spPr>
          <a:xfrm>
            <a:off x="425962" y="238646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프로젝트 소개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배경 및 사전조사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1" name="직선 연결선 4">
            <a:extLst>
              <a:ext uri="{FF2B5EF4-FFF2-40B4-BE49-F238E27FC236}">
                <a16:creationId xmlns:a16="http://schemas.microsoft.com/office/drawing/2014/main" id="{AD6B1F7F-5D64-8049-8575-272DB9FF590C}"/>
              </a:ext>
            </a:extLst>
          </p:cNvPr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630F4F-7A64-5949-8802-DE319862ED4F}"/>
              </a:ext>
            </a:extLst>
          </p:cNvPr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04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3" name="화살표: 오른쪽 17">
            <a:extLst>
              <a:ext uri="{FF2B5EF4-FFF2-40B4-BE49-F238E27FC236}">
                <a16:creationId xmlns:a16="http://schemas.microsoft.com/office/drawing/2014/main" id="{2041FC07-1CD2-5745-A09C-A9061117A04E}"/>
              </a:ext>
            </a:extLst>
          </p:cNvPr>
          <p:cNvSpPr/>
          <p:nvPr/>
        </p:nvSpPr>
        <p:spPr>
          <a:xfrm>
            <a:off x="3745235" y="3414085"/>
            <a:ext cx="634092" cy="207629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6CA265-0E50-4E7E-83E8-986818568D47}"/>
              </a:ext>
            </a:extLst>
          </p:cNvPr>
          <p:cNvSpPr/>
          <p:nvPr/>
        </p:nvSpPr>
        <p:spPr>
          <a:xfrm>
            <a:off x="597528" y="156757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기존 연구</a:t>
            </a:r>
            <a:endParaRPr lang="ko-KR" altLang="en-US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15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F439D3-841A-214D-BDAF-4983ADC6C77D}"/>
              </a:ext>
            </a:extLst>
          </p:cNvPr>
          <p:cNvSpPr/>
          <p:nvPr/>
        </p:nvSpPr>
        <p:spPr>
          <a:xfrm>
            <a:off x="425962" y="238646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프로젝트 소개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배경 및 사전조사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1" name="직선 연결선 4">
            <a:extLst>
              <a:ext uri="{FF2B5EF4-FFF2-40B4-BE49-F238E27FC236}">
                <a16:creationId xmlns:a16="http://schemas.microsoft.com/office/drawing/2014/main" id="{AD6B1F7F-5D64-8049-8575-272DB9FF590C}"/>
              </a:ext>
            </a:extLst>
          </p:cNvPr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630F4F-7A64-5949-8802-DE319862ED4F}"/>
              </a:ext>
            </a:extLst>
          </p:cNvPr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CCFCDF-A719-0646-9340-F5AB261FF777}"/>
              </a:ext>
            </a:extLst>
          </p:cNvPr>
          <p:cNvGrpSpPr/>
          <p:nvPr/>
        </p:nvGrpSpPr>
        <p:grpSpPr>
          <a:xfrm>
            <a:off x="1450748" y="2122313"/>
            <a:ext cx="2503271" cy="4411166"/>
            <a:chOff x="-145919" y="1912581"/>
            <a:chExt cx="1765789" cy="35400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7857E5E-FFCA-1447-BC65-EB239D3D10BC}"/>
                </a:ext>
              </a:extLst>
            </p:cNvPr>
            <p:cNvSpPr/>
            <p:nvPr/>
          </p:nvSpPr>
          <p:spPr>
            <a:xfrm>
              <a:off x="-145919" y="1912581"/>
              <a:ext cx="1765789" cy="611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교통수요 예측 </a:t>
              </a:r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단계 모형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79BDB2-B978-FE42-B1E4-5D286ADC2B8C}"/>
                </a:ext>
              </a:extLst>
            </p:cNvPr>
            <p:cNvSpPr/>
            <p:nvPr/>
          </p:nvSpPr>
          <p:spPr>
            <a:xfrm>
              <a:off x="62301" y="2794071"/>
              <a:ext cx="1349350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chemeClr val="tx1"/>
                  </a:solidFill>
                </a:rPr>
                <a:t>통행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발생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1AA18F-1BDD-C046-922A-2B045398FE2B}"/>
                </a:ext>
              </a:extLst>
            </p:cNvPr>
            <p:cNvSpPr/>
            <p:nvPr/>
          </p:nvSpPr>
          <p:spPr>
            <a:xfrm>
              <a:off x="62299" y="3540397"/>
              <a:ext cx="1349351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chemeClr val="tx1"/>
                  </a:solidFill>
                </a:rPr>
                <a:t>통행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분포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B3C3BC-5494-8F45-B0ED-1119F36BEEF0}"/>
                </a:ext>
              </a:extLst>
            </p:cNvPr>
            <p:cNvSpPr/>
            <p:nvPr/>
          </p:nvSpPr>
          <p:spPr>
            <a:xfrm>
              <a:off x="62299" y="4248894"/>
              <a:ext cx="1349351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교통수단 선택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F15AFB-1F39-6545-9E11-5B8C0C9394C8}"/>
                </a:ext>
              </a:extLst>
            </p:cNvPr>
            <p:cNvSpPr/>
            <p:nvPr/>
          </p:nvSpPr>
          <p:spPr>
            <a:xfrm>
              <a:off x="62299" y="4995219"/>
              <a:ext cx="1349351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통행 배정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화살표: 오른쪽 17">
              <a:extLst>
                <a:ext uri="{FF2B5EF4-FFF2-40B4-BE49-F238E27FC236}">
                  <a16:creationId xmlns:a16="http://schemas.microsoft.com/office/drawing/2014/main" id="{7E081C83-E6CA-3F41-8397-1DF2DEA2DF6B}"/>
                </a:ext>
              </a:extLst>
            </p:cNvPr>
            <p:cNvSpPr/>
            <p:nvPr/>
          </p:nvSpPr>
          <p:spPr>
            <a:xfrm rot="5400000">
              <a:off x="628294" y="3313047"/>
              <a:ext cx="226461" cy="15258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1DE9B466-3764-4040-AA25-6DFAA1689DF3}"/>
                </a:ext>
              </a:extLst>
            </p:cNvPr>
            <p:cNvSpPr/>
            <p:nvPr/>
          </p:nvSpPr>
          <p:spPr>
            <a:xfrm rot="5400000">
              <a:off x="623743" y="4034729"/>
              <a:ext cx="226461" cy="15258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17">
              <a:extLst>
                <a:ext uri="{FF2B5EF4-FFF2-40B4-BE49-F238E27FC236}">
                  <a16:creationId xmlns:a16="http://schemas.microsoft.com/office/drawing/2014/main" id="{6FBEBB88-2B5E-804F-A0BE-F09D432BA84B}"/>
                </a:ext>
              </a:extLst>
            </p:cNvPr>
            <p:cNvSpPr/>
            <p:nvPr/>
          </p:nvSpPr>
          <p:spPr>
            <a:xfrm rot="5400000">
              <a:off x="623743" y="4767866"/>
              <a:ext cx="226461" cy="15258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89C05B7-BCFC-E049-ADE9-473DBC487569}"/>
              </a:ext>
            </a:extLst>
          </p:cNvPr>
          <p:cNvGrpSpPr/>
          <p:nvPr/>
        </p:nvGrpSpPr>
        <p:grpSpPr>
          <a:xfrm>
            <a:off x="5189981" y="2122313"/>
            <a:ext cx="2503271" cy="4411162"/>
            <a:chOff x="-145919" y="1912581"/>
            <a:chExt cx="1765789" cy="354003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FA83408-1686-7F4C-8518-33102EAEBABD}"/>
                </a:ext>
              </a:extLst>
            </p:cNvPr>
            <p:cNvSpPr/>
            <p:nvPr/>
          </p:nvSpPr>
          <p:spPr>
            <a:xfrm>
              <a:off x="-145919" y="1912581"/>
              <a:ext cx="1765789" cy="611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본 프로젝트 </a:t>
              </a:r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단계 모형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84E7DE4-9175-E842-808A-0BA40611A071}"/>
                </a:ext>
              </a:extLst>
            </p:cNvPr>
            <p:cNvSpPr/>
            <p:nvPr/>
          </p:nvSpPr>
          <p:spPr>
            <a:xfrm>
              <a:off x="62301" y="2794071"/>
              <a:ext cx="1349350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chemeClr val="tx1"/>
                  </a:solidFill>
                </a:rPr>
                <a:t>통행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발생 데이터 수집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E5CBB98-D22B-9F45-B115-C371E7E54E00}"/>
                </a:ext>
              </a:extLst>
            </p:cNvPr>
            <p:cNvSpPr/>
            <p:nvPr/>
          </p:nvSpPr>
          <p:spPr>
            <a:xfrm>
              <a:off x="62299" y="3540397"/>
              <a:ext cx="1349351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chemeClr val="tx1"/>
                  </a:solidFill>
                </a:rPr>
                <a:t>도로명에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따른 데이터로 통합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B369485-3AA3-BA42-A97D-E4BED3A407E0}"/>
                </a:ext>
              </a:extLst>
            </p:cNvPr>
            <p:cNvSpPr/>
            <p:nvPr/>
          </p:nvSpPr>
          <p:spPr>
            <a:xfrm>
              <a:off x="62299" y="4248894"/>
              <a:ext cx="1349351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chemeClr val="tx1"/>
                  </a:solidFill>
                </a:rPr>
                <a:t>예측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데이터 설정  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E04F99B-850C-664D-BB00-3574D93D2B02}"/>
                </a:ext>
              </a:extLst>
            </p:cNvPr>
            <p:cNvSpPr/>
            <p:nvPr/>
          </p:nvSpPr>
          <p:spPr>
            <a:xfrm>
              <a:off x="62299" y="4995219"/>
              <a:ext cx="1349351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chemeClr val="tx1"/>
                  </a:solidFill>
                </a:rPr>
                <a:t>데이터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예측 수행  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화살표: 오른쪽 17">
              <a:extLst>
                <a:ext uri="{FF2B5EF4-FFF2-40B4-BE49-F238E27FC236}">
                  <a16:creationId xmlns:a16="http://schemas.microsoft.com/office/drawing/2014/main" id="{BF28FD9D-E7A8-AF4F-B774-F3C245C61D35}"/>
                </a:ext>
              </a:extLst>
            </p:cNvPr>
            <p:cNvSpPr/>
            <p:nvPr/>
          </p:nvSpPr>
          <p:spPr>
            <a:xfrm rot="5400000">
              <a:off x="628294" y="3313047"/>
              <a:ext cx="226461" cy="15258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17">
              <a:extLst>
                <a:ext uri="{FF2B5EF4-FFF2-40B4-BE49-F238E27FC236}">
                  <a16:creationId xmlns:a16="http://schemas.microsoft.com/office/drawing/2014/main" id="{4AFC7A08-719A-BF41-948C-A01386796ACC}"/>
                </a:ext>
              </a:extLst>
            </p:cNvPr>
            <p:cNvSpPr/>
            <p:nvPr/>
          </p:nvSpPr>
          <p:spPr>
            <a:xfrm rot="5400000">
              <a:off x="623743" y="4034729"/>
              <a:ext cx="226461" cy="15258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화살표: 오른쪽 17">
              <a:extLst>
                <a:ext uri="{FF2B5EF4-FFF2-40B4-BE49-F238E27FC236}">
                  <a16:creationId xmlns:a16="http://schemas.microsoft.com/office/drawing/2014/main" id="{53812AA8-FE35-EA45-A5EB-8BEB4269CE9C}"/>
                </a:ext>
              </a:extLst>
            </p:cNvPr>
            <p:cNvSpPr/>
            <p:nvPr/>
          </p:nvSpPr>
          <p:spPr>
            <a:xfrm rot="5400000">
              <a:off x="623743" y="4767866"/>
              <a:ext cx="226461" cy="15258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6E8015-17BB-4AB9-A525-9B2206E14C67}"/>
              </a:ext>
            </a:extLst>
          </p:cNvPr>
          <p:cNvSpPr/>
          <p:nvPr/>
        </p:nvSpPr>
        <p:spPr>
          <a:xfrm>
            <a:off x="597528" y="1567572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연구 방향 설정</a:t>
            </a:r>
            <a:endParaRPr lang="ko-KR" altLang="en-US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978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">
            <a:extLst>
              <a:ext uri="{FF2B5EF4-FFF2-40B4-BE49-F238E27FC236}">
                <a16:creationId xmlns:a16="http://schemas.microsoft.com/office/drawing/2014/main" id="{AD6B1F7F-5D64-8049-8575-272DB9FF590C}"/>
              </a:ext>
            </a:extLst>
          </p:cNvPr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630F4F-7A64-5949-8802-DE319862ED4F}"/>
              </a:ext>
            </a:extLst>
          </p:cNvPr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06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24" name="그림 23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E6123A1C-FF4D-2E42-9546-635F2739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63" y="2301390"/>
            <a:ext cx="1668925" cy="16689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8A8F7D4-9123-2844-B74E-4292BF9A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44" y="3710407"/>
            <a:ext cx="1592718" cy="1714649"/>
          </a:xfrm>
          <a:prstGeom prst="rect">
            <a:avLst/>
          </a:prstGeom>
        </p:spPr>
      </p:pic>
      <p:pic>
        <p:nvPicPr>
          <p:cNvPr id="26" name="그림 25" descr="카메라이(가) 표시된 사진&#10;&#10;자동 생성된 설명">
            <a:extLst>
              <a:ext uri="{FF2B5EF4-FFF2-40B4-BE49-F238E27FC236}">
                <a16:creationId xmlns:a16="http://schemas.microsoft.com/office/drawing/2014/main" id="{1010F898-8139-D646-8E9C-4A580AC9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77" y="2301390"/>
            <a:ext cx="830652" cy="11964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D189F97-E473-0D44-A761-2DC93C75D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16" y="2706700"/>
            <a:ext cx="3825572" cy="382557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D27A32-A4C4-CB43-B0B3-046EDAD8B563}"/>
              </a:ext>
            </a:extLst>
          </p:cNvPr>
          <p:cNvSpPr/>
          <p:nvPr/>
        </p:nvSpPr>
        <p:spPr>
          <a:xfrm>
            <a:off x="425962" y="238644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프로젝트 소개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문제 정의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45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06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2" y="238644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프로젝트 소개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문제 정의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F5472-7ABC-477C-8BF9-5CDEB7F00BA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C399E505-1BFB-4FC8-B865-86D1C11DF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63" y="2301390"/>
            <a:ext cx="1668925" cy="16689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3BEC87-9B5B-477D-B1D0-BB102005D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44" y="3710407"/>
            <a:ext cx="1592718" cy="1714649"/>
          </a:xfrm>
          <a:prstGeom prst="rect">
            <a:avLst/>
          </a:prstGeom>
        </p:spPr>
      </p:pic>
      <p:pic>
        <p:nvPicPr>
          <p:cNvPr id="16" name="그림 15" descr="카메라이(가) 표시된 사진&#10;&#10;자동 생성된 설명">
            <a:extLst>
              <a:ext uri="{FF2B5EF4-FFF2-40B4-BE49-F238E27FC236}">
                <a16:creationId xmlns:a16="http://schemas.microsoft.com/office/drawing/2014/main" id="{7D57E0C0-DBB2-45AB-BCE3-CCC033BFA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77" y="2301390"/>
            <a:ext cx="830652" cy="11964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B066D8-ED19-4A9D-8BF3-337E48F97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16" y="2706700"/>
            <a:ext cx="3825572" cy="3825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EF49B1-2DAF-481B-B4E0-90CB46844B23}"/>
              </a:ext>
            </a:extLst>
          </p:cNvPr>
          <p:cNvSpPr txBox="1"/>
          <p:nvPr/>
        </p:nvSpPr>
        <p:spPr>
          <a:xfrm>
            <a:off x="1429805" y="3081468"/>
            <a:ext cx="67738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293" dirty="0">
                <a:solidFill>
                  <a:schemeClr val="bg1"/>
                </a:solidFill>
                <a:latin typeface="+mj-ea"/>
              </a:rPr>
              <a:t>대중교통 이용자 수를 통한</a:t>
            </a:r>
            <a:endParaRPr lang="en-US" altLang="ko-KR" sz="4400" b="1" spc="-293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sz="4400" b="1" spc="-293" dirty="0">
                <a:solidFill>
                  <a:schemeClr val="bg1"/>
                </a:solidFill>
                <a:latin typeface="+mj-ea"/>
              </a:rPr>
              <a:t>상습 정체구간 예측</a:t>
            </a:r>
            <a:endParaRPr lang="en-US" altLang="ko-KR" sz="4400" b="1" spc="-293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579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1" y="238644"/>
            <a:ext cx="3424585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</a:t>
            </a:r>
            <a:r>
              <a:rPr lang="ko-KR" altLang="en-US" sz="2800" b="1" dirty="0" err="1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전처리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F9518B-0529-4CF8-944C-66A87C09F7BB}"/>
              </a:ext>
            </a:extLst>
          </p:cNvPr>
          <p:cNvSpPr txBox="1"/>
          <p:nvPr/>
        </p:nvSpPr>
        <p:spPr>
          <a:xfrm>
            <a:off x="290870" y="2038363"/>
            <a:ext cx="4229363" cy="3820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275" b="1" dirty="0"/>
              <a:t>지하철</a:t>
            </a:r>
            <a:r>
              <a:rPr lang="en-US" altLang="ko-KR" sz="1275" b="1" dirty="0"/>
              <a:t> </a:t>
            </a:r>
            <a:r>
              <a:rPr lang="ko-KR" altLang="en-US" sz="1275" b="1" dirty="0"/>
              <a:t>승</a:t>
            </a:r>
            <a:r>
              <a:rPr lang="en-US" altLang="ko-KR" sz="1275" b="1" dirty="0"/>
              <a:t>/</a:t>
            </a:r>
            <a:r>
              <a:rPr lang="ko-KR" altLang="en-US" sz="1275" b="1" dirty="0"/>
              <a:t>하차 데이터</a:t>
            </a:r>
            <a:r>
              <a:rPr lang="en-US" altLang="ko-KR" sz="1275" b="1" dirty="0"/>
              <a:t>(</a:t>
            </a:r>
            <a:r>
              <a:rPr lang="ko-KR" altLang="en-US" sz="1275" b="1" dirty="0"/>
              <a:t>일별</a:t>
            </a:r>
            <a:r>
              <a:rPr lang="en-US" altLang="ko-KR" sz="1275" b="1" dirty="0"/>
              <a:t>/ 2014.01~2020.03)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Column </a:t>
            </a:r>
            <a:r>
              <a:rPr lang="ko-KR" altLang="en-US" sz="1275" dirty="0"/>
              <a:t>수 </a:t>
            </a:r>
            <a:r>
              <a:rPr lang="en-US" altLang="ko-KR" sz="1275" dirty="0"/>
              <a:t>: 26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Class </a:t>
            </a:r>
            <a:r>
              <a:rPr lang="ko-KR" altLang="en-US" sz="1275" dirty="0"/>
              <a:t>수</a:t>
            </a:r>
            <a:r>
              <a:rPr lang="en-US" altLang="ko-KR" sz="975" dirty="0"/>
              <a:t>(</a:t>
            </a:r>
            <a:r>
              <a:rPr lang="ko-KR" altLang="en-US" sz="975" dirty="0"/>
              <a:t>단위 </a:t>
            </a:r>
            <a:r>
              <a:rPr lang="en-US" altLang="ko-KR" sz="975" dirty="0"/>
              <a:t>: </a:t>
            </a:r>
            <a:r>
              <a:rPr lang="ko-KR" altLang="en-US" sz="975" dirty="0"/>
              <a:t>년</a:t>
            </a:r>
            <a:r>
              <a:rPr lang="en-US" altLang="ko-KR" sz="975" dirty="0"/>
              <a:t>)</a:t>
            </a:r>
            <a:r>
              <a:rPr lang="ko-KR" altLang="en-US" sz="975" dirty="0"/>
              <a:t> </a:t>
            </a:r>
            <a:r>
              <a:rPr lang="en-US" altLang="ko-KR" sz="1275" dirty="0"/>
              <a:t>: 200805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r>
              <a:rPr lang="ko-KR" altLang="en-US" sz="1275" dirty="0"/>
              <a:t>지하철 역 주소 데이터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endParaRPr lang="en-US" altLang="ko-KR" sz="1275" dirty="0"/>
          </a:p>
          <a:p>
            <a:pPr marL="214313" indent="-214313">
              <a:buFontTx/>
              <a:buChar char="-"/>
            </a:pPr>
            <a:r>
              <a:rPr lang="ko-KR" altLang="en-US" sz="1275" b="1" dirty="0"/>
              <a:t>버스 승</a:t>
            </a:r>
            <a:r>
              <a:rPr lang="en-US" altLang="ko-KR" sz="1275" b="1" dirty="0"/>
              <a:t>/</a:t>
            </a:r>
            <a:r>
              <a:rPr lang="ko-KR" altLang="en-US" sz="1275" b="1" dirty="0"/>
              <a:t>하차 데이터</a:t>
            </a:r>
            <a:r>
              <a:rPr lang="en-US" altLang="ko-KR" sz="1275" b="1" dirty="0"/>
              <a:t>(</a:t>
            </a:r>
            <a:r>
              <a:rPr lang="ko-KR" altLang="en-US" sz="1275" b="1" dirty="0"/>
              <a:t>월별</a:t>
            </a:r>
            <a:r>
              <a:rPr lang="en-US" altLang="ko-KR" sz="1275" b="1" dirty="0"/>
              <a:t> / 2014.01~2020.03)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Column </a:t>
            </a:r>
            <a:r>
              <a:rPr lang="ko-KR" altLang="en-US" sz="1275" dirty="0"/>
              <a:t>수 </a:t>
            </a:r>
            <a:r>
              <a:rPr lang="en-US" altLang="ko-KR" sz="1275" dirty="0"/>
              <a:t>: 55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Class </a:t>
            </a:r>
            <a:r>
              <a:rPr lang="ko-KR" altLang="en-US" sz="1275" dirty="0"/>
              <a:t>수</a:t>
            </a:r>
            <a:r>
              <a:rPr lang="en-US" altLang="ko-KR" sz="975" dirty="0"/>
              <a:t>(</a:t>
            </a:r>
            <a:r>
              <a:rPr lang="ko-KR" altLang="en-US" sz="975" dirty="0"/>
              <a:t>단위 </a:t>
            </a:r>
            <a:r>
              <a:rPr lang="en-US" altLang="ko-KR" sz="975" dirty="0"/>
              <a:t>: </a:t>
            </a:r>
            <a:r>
              <a:rPr lang="ko-KR" altLang="en-US" sz="975" dirty="0"/>
              <a:t>월</a:t>
            </a:r>
            <a:r>
              <a:rPr lang="en-US" altLang="ko-KR" sz="975" dirty="0"/>
              <a:t>)</a:t>
            </a:r>
            <a:r>
              <a:rPr lang="ko-KR" altLang="en-US" sz="975" dirty="0"/>
              <a:t> </a:t>
            </a:r>
            <a:r>
              <a:rPr lang="en-US" altLang="ko-KR" sz="1275" dirty="0"/>
              <a:t>: 39080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r>
              <a:rPr lang="ko-KR" altLang="en-US" sz="1275" dirty="0"/>
              <a:t>버스 정류장 주소 데이터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endParaRPr lang="en-US" altLang="ko-KR" sz="1275" dirty="0"/>
          </a:p>
          <a:p>
            <a:pPr marL="214313" indent="-214313">
              <a:buFontTx/>
              <a:buChar char="-"/>
            </a:pPr>
            <a:r>
              <a:rPr lang="ko-KR" altLang="en-US" sz="1275" b="1" dirty="0"/>
              <a:t>공공자전거 이용 데이터</a:t>
            </a:r>
            <a:r>
              <a:rPr lang="en-US" altLang="ko-KR" sz="1275" b="1" dirty="0"/>
              <a:t>(</a:t>
            </a:r>
            <a:r>
              <a:rPr lang="ko-KR" altLang="en-US" sz="1275" b="1" dirty="0"/>
              <a:t>일별</a:t>
            </a:r>
            <a:r>
              <a:rPr lang="en-US" altLang="ko-KR" sz="1275" b="1" dirty="0"/>
              <a:t> / 2017.07~2019.11)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Column </a:t>
            </a:r>
            <a:r>
              <a:rPr lang="ko-KR" altLang="en-US" sz="1275" dirty="0"/>
              <a:t>수 </a:t>
            </a:r>
            <a:r>
              <a:rPr lang="en-US" altLang="ko-KR" sz="1275" dirty="0"/>
              <a:t>: 11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Class </a:t>
            </a:r>
            <a:r>
              <a:rPr lang="ko-KR" altLang="en-US" sz="1275" dirty="0"/>
              <a:t>수</a:t>
            </a:r>
            <a:r>
              <a:rPr lang="en-US" altLang="ko-KR" sz="975" dirty="0"/>
              <a:t>(</a:t>
            </a:r>
            <a:r>
              <a:rPr lang="ko-KR" altLang="en-US" sz="975" dirty="0"/>
              <a:t>단위 </a:t>
            </a:r>
            <a:r>
              <a:rPr lang="en-US" altLang="ko-KR" sz="975" dirty="0"/>
              <a:t>: </a:t>
            </a:r>
            <a:r>
              <a:rPr lang="ko-KR" altLang="en-US" sz="975" dirty="0"/>
              <a:t>월</a:t>
            </a:r>
            <a:r>
              <a:rPr lang="en-US" altLang="ko-KR" sz="975" dirty="0"/>
              <a:t>)</a:t>
            </a:r>
            <a:r>
              <a:rPr lang="ko-KR" altLang="en-US" sz="975" dirty="0"/>
              <a:t> </a:t>
            </a:r>
            <a:r>
              <a:rPr lang="en-US" altLang="ko-KR" sz="1275" dirty="0"/>
              <a:t>: 520651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r>
              <a:rPr lang="ko-KR" altLang="en-US" sz="1275" dirty="0"/>
              <a:t>공공자전거 대여소 주소 데이터 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endParaRPr lang="en-US" altLang="ko-KR" sz="1275" dirty="0"/>
          </a:p>
          <a:p>
            <a:pPr marL="214313" indent="-214313">
              <a:buFontTx/>
              <a:buChar char="-"/>
            </a:pPr>
            <a:r>
              <a:rPr lang="ko-KR" altLang="en-US" sz="1275" b="1" dirty="0" err="1"/>
              <a:t>도로명별</a:t>
            </a:r>
            <a:r>
              <a:rPr lang="ko-KR" altLang="en-US" sz="1275" b="1" dirty="0"/>
              <a:t> 차량속도 데이터</a:t>
            </a:r>
            <a:r>
              <a:rPr lang="en-US" altLang="ko-KR" sz="1275" b="1" dirty="0"/>
              <a:t>(</a:t>
            </a:r>
            <a:r>
              <a:rPr lang="ko-KR" altLang="en-US" sz="1275" b="1" dirty="0"/>
              <a:t>일별</a:t>
            </a:r>
            <a:r>
              <a:rPr lang="en-US" altLang="ko-KR" sz="1275" b="1" dirty="0"/>
              <a:t>/ 2014.01~2020.03)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Column </a:t>
            </a:r>
            <a:r>
              <a:rPr lang="ko-KR" altLang="en-US" sz="1275" dirty="0"/>
              <a:t>수 </a:t>
            </a:r>
            <a:r>
              <a:rPr lang="en-US" altLang="ko-KR" sz="1275" dirty="0"/>
              <a:t>: 36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Class </a:t>
            </a:r>
            <a:r>
              <a:rPr lang="ko-KR" altLang="en-US" sz="1275" dirty="0"/>
              <a:t>수</a:t>
            </a:r>
            <a:r>
              <a:rPr lang="en-US" altLang="ko-KR" sz="975" dirty="0"/>
              <a:t>(</a:t>
            </a:r>
            <a:r>
              <a:rPr lang="ko-KR" altLang="en-US" sz="975" dirty="0"/>
              <a:t>단위 </a:t>
            </a:r>
            <a:r>
              <a:rPr lang="en-US" altLang="ko-KR" sz="975" dirty="0"/>
              <a:t>: </a:t>
            </a:r>
            <a:r>
              <a:rPr lang="ko-KR" altLang="en-US" sz="975" dirty="0"/>
              <a:t>월</a:t>
            </a:r>
            <a:r>
              <a:rPr lang="en-US" altLang="ko-KR" sz="975" dirty="0"/>
              <a:t>)</a:t>
            </a:r>
            <a:r>
              <a:rPr lang="ko-KR" altLang="en-US" sz="975" dirty="0"/>
              <a:t> </a:t>
            </a:r>
            <a:r>
              <a:rPr lang="en-US" altLang="ko-KR" sz="1275" dirty="0"/>
              <a:t>: 149076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endParaRPr lang="ko-KR" altLang="en-US" sz="127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A3C21F-1C11-4BC3-8F88-6189109554DA}"/>
              </a:ext>
            </a:extLst>
          </p:cNvPr>
          <p:cNvSpPr txBox="1"/>
          <p:nvPr/>
        </p:nvSpPr>
        <p:spPr>
          <a:xfrm>
            <a:off x="314273" y="1691154"/>
            <a:ext cx="12282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&lt;Raw Data&gt;</a:t>
            </a:r>
            <a:endParaRPr lang="ko-KR" altLang="en-US" sz="135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73033B-4B48-4E1D-9414-35F0129B4FFF}"/>
              </a:ext>
            </a:extLst>
          </p:cNvPr>
          <p:cNvSpPr txBox="1"/>
          <p:nvPr/>
        </p:nvSpPr>
        <p:spPr>
          <a:xfrm>
            <a:off x="5045896" y="1734696"/>
            <a:ext cx="24256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&lt;1</a:t>
            </a:r>
            <a:r>
              <a:rPr lang="ko-KR" altLang="en-US" sz="1350" b="1" dirty="0"/>
              <a:t>차 가공 </a:t>
            </a:r>
            <a:r>
              <a:rPr lang="en-US" altLang="ko-KR" sz="1350" b="1" dirty="0"/>
              <a:t>– </a:t>
            </a:r>
            <a:r>
              <a:rPr lang="ko-KR" altLang="en-US" sz="1350" b="1" dirty="0" err="1"/>
              <a:t>도로명별</a:t>
            </a:r>
            <a:r>
              <a:rPr lang="ko-KR" altLang="en-US" sz="1350" b="1" dirty="0"/>
              <a:t> 통합</a:t>
            </a:r>
            <a:r>
              <a:rPr lang="en-US" altLang="ko-KR" sz="1350" b="1" dirty="0"/>
              <a:t>&gt;</a:t>
            </a:r>
            <a:endParaRPr lang="ko-KR" altLang="en-US" sz="135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5BF50-1730-4FC4-8B4B-A99E536BFC43}"/>
              </a:ext>
            </a:extLst>
          </p:cNvPr>
          <p:cNvSpPr txBox="1"/>
          <p:nvPr/>
        </p:nvSpPr>
        <p:spPr>
          <a:xfrm>
            <a:off x="166982" y="6435014"/>
            <a:ext cx="4650632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5" dirty="0"/>
              <a:t>데이터 수집 </a:t>
            </a:r>
            <a:r>
              <a:rPr lang="en-US" altLang="ko-KR" sz="1125" dirty="0"/>
              <a:t>: </a:t>
            </a:r>
            <a:r>
              <a:rPr lang="ko-KR" altLang="en-US" sz="1125" dirty="0"/>
              <a:t>서울 열린 데이터 광장 </a:t>
            </a:r>
            <a:r>
              <a:rPr lang="en-US" altLang="ko-KR" sz="1125" dirty="0"/>
              <a:t>&amp; </a:t>
            </a:r>
            <a:r>
              <a:rPr lang="ko-KR" altLang="en-US" sz="1125" dirty="0"/>
              <a:t>서울시 교통정보시스템 활용</a:t>
            </a:r>
            <a:r>
              <a:rPr lang="en-US" altLang="ko-KR" sz="1125" dirty="0"/>
              <a:t> </a:t>
            </a:r>
            <a:endParaRPr lang="ko-KR" altLang="en-US" sz="1125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94789D-56A8-4A3B-883A-5CEA164AE121}"/>
              </a:ext>
            </a:extLst>
          </p:cNvPr>
          <p:cNvSpPr txBox="1"/>
          <p:nvPr/>
        </p:nvSpPr>
        <p:spPr>
          <a:xfrm>
            <a:off x="4970238" y="2176918"/>
            <a:ext cx="4013412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  </a:t>
            </a:r>
            <a:r>
              <a:rPr lang="ko-KR" altLang="en-US" sz="1350" b="1" dirty="0"/>
              <a:t>지하철</a:t>
            </a:r>
            <a:r>
              <a:rPr lang="en-US" altLang="ko-KR" sz="1350" b="1" dirty="0"/>
              <a:t> </a:t>
            </a:r>
            <a:r>
              <a:rPr lang="ko-KR" altLang="en-US" sz="1350" b="1" dirty="0"/>
              <a:t>승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하차 데이터</a:t>
            </a:r>
            <a:endParaRPr lang="en-US" altLang="ko-KR" sz="1350" b="1" dirty="0"/>
          </a:p>
          <a:p>
            <a:r>
              <a:rPr lang="en-US" altLang="ko-KR" sz="1350" dirty="0"/>
              <a:t>  -&gt; </a:t>
            </a:r>
            <a:r>
              <a:rPr lang="ko-KR" altLang="en-US" sz="1350" dirty="0"/>
              <a:t>지하철 역 주소 데이터를 이용하여 역명에 따른 </a:t>
            </a:r>
            <a:r>
              <a:rPr lang="ko-KR" altLang="en-US" sz="1350" dirty="0" err="1"/>
              <a:t>도로명</a:t>
            </a:r>
            <a:r>
              <a:rPr lang="ko-KR" altLang="en-US" sz="1350" dirty="0"/>
              <a:t> 부여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en-US" altLang="ko-KR" sz="1350" b="1" dirty="0"/>
              <a:t>- </a:t>
            </a:r>
            <a:r>
              <a:rPr lang="ko-KR" altLang="en-US" sz="1350" b="1" dirty="0"/>
              <a:t>버스 승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하차 데이터 </a:t>
            </a:r>
            <a:r>
              <a:rPr lang="en-US" altLang="ko-KR" sz="1350" b="1" dirty="0"/>
              <a:t>&amp; </a:t>
            </a:r>
            <a:r>
              <a:rPr lang="ko-KR" altLang="en-US" sz="1350" b="1" dirty="0"/>
              <a:t>공공자전거 이용 데이터</a:t>
            </a:r>
            <a:endParaRPr lang="en-US" altLang="ko-KR" sz="1350" b="1" dirty="0"/>
          </a:p>
          <a:p>
            <a:r>
              <a:rPr lang="en-US" altLang="ko-KR" sz="1350" dirty="0"/>
              <a:t> -&gt; </a:t>
            </a:r>
            <a:r>
              <a:rPr lang="ko-KR" altLang="en-US" sz="1350" dirty="0"/>
              <a:t>버스 정류장과 공공자전거 대여소 데이터는 위도 경도만 나와있어 주소 좌표 변환 툴인</a:t>
            </a:r>
            <a:r>
              <a:rPr lang="en-US" altLang="ko-KR" sz="1350" dirty="0"/>
              <a:t>, </a:t>
            </a:r>
            <a:r>
              <a:rPr lang="en-US" altLang="ko-KR" sz="1350" dirty="0" err="1"/>
              <a:t>GeoCoder-Xr</a:t>
            </a:r>
            <a:r>
              <a:rPr lang="ko-KR" altLang="en-US" sz="1350" dirty="0"/>
              <a:t>을 사용하여 </a:t>
            </a:r>
            <a:r>
              <a:rPr lang="ko-KR" altLang="en-US" sz="1350" dirty="0" err="1"/>
              <a:t>도로명</a:t>
            </a:r>
            <a:r>
              <a:rPr lang="ko-KR" altLang="en-US" sz="1350" dirty="0"/>
              <a:t> 부여</a:t>
            </a:r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A2491E9-C1E3-482B-980C-9FF5D588D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77" t="36420" r="53820" b="38519"/>
          <a:stretch/>
        </p:blipFill>
        <p:spPr>
          <a:xfrm>
            <a:off x="5156031" y="4096234"/>
            <a:ext cx="1495425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오른쪽 화살표 17">
            <a:extLst>
              <a:ext uri="{FF2B5EF4-FFF2-40B4-BE49-F238E27FC236}">
                <a16:creationId xmlns:a16="http://schemas.microsoft.com/office/drawing/2014/main" id="{C1CB0B96-2513-447D-A512-34F1DF16A0BB}"/>
              </a:ext>
            </a:extLst>
          </p:cNvPr>
          <p:cNvSpPr/>
          <p:nvPr/>
        </p:nvSpPr>
        <p:spPr>
          <a:xfrm>
            <a:off x="6729779" y="4934635"/>
            <a:ext cx="241391" cy="41804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2E5F00C-49B5-4D2B-BE79-C91FBC869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97" t="36420" r="26320" b="38900"/>
          <a:stretch/>
        </p:blipFill>
        <p:spPr>
          <a:xfrm>
            <a:off x="7049493" y="4096234"/>
            <a:ext cx="1934157" cy="1904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오른쪽 화살표 19">
            <a:extLst>
              <a:ext uri="{FF2B5EF4-FFF2-40B4-BE49-F238E27FC236}">
                <a16:creationId xmlns:a16="http://schemas.microsoft.com/office/drawing/2014/main" id="{B2465CB3-74C1-452A-8905-A796B5DB8C60}"/>
              </a:ext>
            </a:extLst>
          </p:cNvPr>
          <p:cNvSpPr/>
          <p:nvPr/>
        </p:nvSpPr>
        <p:spPr>
          <a:xfrm>
            <a:off x="4197118" y="3646024"/>
            <a:ext cx="661004" cy="265457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83736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E939D-83AE-4BA9-97EC-FDAE8A310E25}"/>
              </a:ext>
            </a:extLst>
          </p:cNvPr>
          <p:cNvSpPr txBox="1"/>
          <p:nvPr/>
        </p:nvSpPr>
        <p:spPr>
          <a:xfrm>
            <a:off x="719186" y="1676860"/>
            <a:ext cx="20794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&lt;2</a:t>
            </a:r>
            <a:r>
              <a:rPr lang="ko-KR" altLang="en-US" sz="1350" b="1" dirty="0"/>
              <a:t>차 가공 </a:t>
            </a:r>
            <a:r>
              <a:rPr lang="en-US" altLang="ko-KR" sz="1350" b="1" dirty="0"/>
              <a:t>– </a:t>
            </a:r>
            <a:r>
              <a:rPr lang="ko-KR" altLang="en-US" sz="1350" b="1" dirty="0"/>
              <a:t>월별 통합</a:t>
            </a:r>
            <a:r>
              <a:rPr lang="en-US" altLang="ko-KR" sz="1350" b="1" dirty="0"/>
              <a:t>&gt;</a:t>
            </a:r>
            <a:endParaRPr lang="ko-KR" altLang="en-US" sz="135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2A3189-99E7-4A91-871D-7B081E6D2D42}"/>
              </a:ext>
            </a:extLst>
          </p:cNvPr>
          <p:cNvSpPr txBox="1"/>
          <p:nvPr/>
        </p:nvSpPr>
        <p:spPr>
          <a:xfrm>
            <a:off x="5433876" y="1682469"/>
            <a:ext cx="27206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&lt;3</a:t>
            </a:r>
            <a:r>
              <a:rPr lang="ko-KR" altLang="en-US" sz="1350" b="1" dirty="0"/>
              <a:t>차 가공 </a:t>
            </a:r>
            <a:r>
              <a:rPr lang="en-US" altLang="ko-KR" sz="1350" b="1" dirty="0"/>
              <a:t>– </a:t>
            </a:r>
            <a:r>
              <a:rPr lang="ko-KR" altLang="en-US" sz="1350" b="1" dirty="0"/>
              <a:t>데이터 컬럼 추가 </a:t>
            </a:r>
            <a:r>
              <a:rPr lang="en-US" altLang="ko-KR" sz="1350" b="1" dirty="0"/>
              <a:t>&gt;</a:t>
            </a:r>
            <a:endParaRPr lang="ko-KR" altLang="en-US" sz="13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40DE2-580F-484F-B60B-37CAA78CFDDB}"/>
              </a:ext>
            </a:extLst>
          </p:cNvPr>
          <p:cNvSpPr txBox="1"/>
          <p:nvPr/>
        </p:nvSpPr>
        <p:spPr>
          <a:xfrm>
            <a:off x="693148" y="2031613"/>
            <a:ext cx="4117153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b="1" dirty="0"/>
              <a:t>지하철</a:t>
            </a:r>
            <a:r>
              <a:rPr lang="en-US" altLang="ko-KR" sz="1350" b="1" dirty="0"/>
              <a:t> </a:t>
            </a:r>
            <a:r>
              <a:rPr lang="ko-KR" altLang="en-US" sz="1350" b="1" dirty="0"/>
              <a:t>승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하차 데이터 </a:t>
            </a:r>
            <a:r>
              <a:rPr lang="en-US" altLang="ko-KR" sz="1350" b="1" dirty="0"/>
              <a:t>&amp; </a:t>
            </a:r>
            <a:r>
              <a:rPr lang="ko-KR" altLang="en-US" sz="1350" b="1" dirty="0"/>
              <a:t>공공자전거 이용 데이터</a:t>
            </a:r>
            <a:endParaRPr lang="en-US" altLang="ko-KR" sz="1350" b="1" dirty="0"/>
          </a:p>
          <a:p>
            <a:r>
              <a:rPr lang="en-US" altLang="ko-KR" sz="1350" dirty="0"/>
              <a:t>   : </a:t>
            </a:r>
            <a:r>
              <a:rPr lang="ko-KR" altLang="en-US" sz="1350" dirty="0"/>
              <a:t>일별 </a:t>
            </a:r>
            <a:r>
              <a:rPr lang="en-US" altLang="ko-KR" sz="1350" dirty="0"/>
              <a:t>-&gt; </a:t>
            </a:r>
            <a:r>
              <a:rPr lang="ko-KR" altLang="en-US" sz="1350" dirty="0"/>
              <a:t>월별</a:t>
            </a:r>
            <a:endParaRPr lang="en-US" altLang="ko-KR" sz="1350" dirty="0"/>
          </a:p>
          <a:p>
            <a:endParaRPr lang="en-US" altLang="ko-KR" sz="1125" dirty="0"/>
          </a:p>
          <a:p>
            <a:pPr marL="214313" indent="-214313">
              <a:buFontTx/>
              <a:buChar char="-"/>
            </a:pPr>
            <a:r>
              <a:rPr lang="ko-KR" altLang="en-US" sz="1350" b="1" dirty="0" err="1"/>
              <a:t>도로명별</a:t>
            </a:r>
            <a:r>
              <a:rPr lang="ko-KR" altLang="en-US" sz="1350" b="1" dirty="0"/>
              <a:t> 차량속도 데이터</a:t>
            </a:r>
            <a:endParaRPr lang="en-US" altLang="ko-KR" sz="1350" b="1" dirty="0"/>
          </a:p>
          <a:p>
            <a:r>
              <a:rPr lang="en-US" altLang="ko-KR" sz="1350" dirty="0"/>
              <a:t>   : </a:t>
            </a:r>
            <a:r>
              <a:rPr lang="ko-KR" altLang="en-US" sz="1350" dirty="0"/>
              <a:t>일별 </a:t>
            </a:r>
            <a:r>
              <a:rPr lang="en-US" altLang="ko-KR" sz="1350" dirty="0"/>
              <a:t>-&gt; </a:t>
            </a:r>
            <a:r>
              <a:rPr lang="ko-KR" altLang="en-US" sz="1350" dirty="0"/>
              <a:t>월별 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en-US" altLang="ko-KR" sz="975" dirty="0"/>
              <a:t>  ※ </a:t>
            </a:r>
            <a:r>
              <a:rPr lang="ko-KR" altLang="en-US" sz="975" dirty="0"/>
              <a:t>주말을 제외한 일별 데이터를 더하여 계산</a:t>
            </a:r>
            <a:endParaRPr lang="en-US" altLang="ko-KR" sz="975" dirty="0"/>
          </a:p>
          <a:p>
            <a:endParaRPr lang="en-US" altLang="ko-KR" sz="1125" dirty="0"/>
          </a:p>
          <a:p>
            <a:pPr marL="214313" indent="-214313">
              <a:buFontTx/>
              <a:buChar char="-"/>
            </a:pPr>
            <a:endParaRPr lang="en-US" altLang="ko-KR" sz="135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C30D1E0-8416-443E-BA6E-77E826D9A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" t="36296" r="84861" b="26057"/>
          <a:stretch/>
        </p:blipFill>
        <p:spPr>
          <a:xfrm>
            <a:off x="719186" y="3861684"/>
            <a:ext cx="1489914" cy="263891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2FA6E6-979C-4885-B628-DEE14A935F77}"/>
              </a:ext>
            </a:extLst>
          </p:cNvPr>
          <p:cNvSpPr txBox="1"/>
          <p:nvPr/>
        </p:nvSpPr>
        <p:spPr>
          <a:xfrm>
            <a:off x="2376550" y="5784629"/>
            <a:ext cx="2240306" cy="107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275" dirty="0"/>
              <a:t>모든 데이터가 존재하는 </a:t>
            </a:r>
            <a:r>
              <a:rPr lang="en-US" altLang="ko-KR" sz="1275" dirty="0"/>
              <a:t>2017.07 ~ 2019.11</a:t>
            </a:r>
            <a:r>
              <a:rPr lang="ko-KR" altLang="en-US" sz="1275" dirty="0"/>
              <a:t>까지 </a:t>
            </a:r>
            <a:r>
              <a:rPr lang="en-US" altLang="ko-KR" sz="1275" dirty="0"/>
              <a:t/>
            </a:r>
            <a:br>
              <a:rPr lang="en-US" altLang="ko-KR" sz="1275" dirty="0"/>
            </a:br>
            <a:r>
              <a:rPr lang="ko-KR" altLang="en-US" sz="1275" dirty="0"/>
              <a:t>데이터 사용</a:t>
            </a:r>
            <a:r>
              <a:rPr lang="en-US" altLang="ko-KR" sz="1275" dirty="0"/>
              <a:t>.</a:t>
            </a:r>
          </a:p>
          <a:p>
            <a:pPr marL="214313" indent="-214313">
              <a:buFontTx/>
              <a:buChar char="-"/>
            </a:pPr>
            <a:endParaRPr lang="en-US" altLang="ko-KR" sz="1275" dirty="0"/>
          </a:p>
          <a:p>
            <a:pPr marL="214313" indent="-214313">
              <a:buFontTx/>
              <a:buChar char="-"/>
            </a:pPr>
            <a:endParaRPr lang="en-US" altLang="ko-KR" sz="1275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6E1874-AF5B-4EE2-BAC6-A02BD5A684C4}"/>
              </a:ext>
            </a:extLst>
          </p:cNvPr>
          <p:cNvSpPr/>
          <p:nvPr/>
        </p:nvSpPr>
        <p:spPr>
          <a:xfrm>
            <a:off x="1521582" y="3861684"/>
            <a:ext cx="694911" cy="263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457DF-B575-4CC9-B7A1-480145AB3A6C}"/>
              </a:ext>
            </a:extLst>
          </p:cNvPr>
          <p:cNvSpPr txBox="1"/>
          <p:nvPr/>
        </p:nvSpPr>
        <p:spPr>
          <a:xfrm>
            <a:off x="5433876" y="2031613"/>
            <a:ext cx="3583032" cy="1373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b="1" dirty="0"/>
              <a:t>버스 승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하차 데이터</a:t>
            </a:r>
            <a:endParaRPr lang="en-US" altLang="ko-KR" sz="1350" b="1" dirty="0"/>
          </a:p>
          <a:p>
            <a:r>
              <a:rPr lang="en-US" altLang="ko-KR" sz="1125" dirty="0"/>
              <a:t> : </a:t>
            </a:r>
            <a:r>
              <a:rPr lang="ko-KR" altLang="en-US" sz="1125" dirty="0"/>
              <a:t>평일과 주말의 비율을 따져 </a:t>
            </a:r>
            <a:r>
              <a:rPr lang="en-US" altLang="ko-KR" sz="1125" dirty="0" err="1"/>
              <a:t>MODBus_aa</a:t>
            </a:r>
            <a:r>
              <a:rPr lang="en-US" altLang="ko-KR" sz="1125" dirty="0"/>
              <a:t> </a:t>
            </a:r>
            <a:r>
              <a:rPr lang="ko-KR" altLang="en-US" sz="1125" dirty="0"/>
              <a:t>컬럼 추가</a:t>
            </a:r>
            <a:endParaRPr lang="en-US" altLang="ko-KR" sz="1125" dirty="0"/>
          </a:p>
          <a:p>
            <a:r>
              <a:rPr lang="en-US" altLang="ko-KR" sz="1125" dirty="0"/>
              <a:t>   (aa = </a:t>
            </a:r>
            <a:r>
              <a:rPr lang="ko-KR" altLang="en-US" sz="1125" dirty="0"/>
              <a:t>시간</a:t>
            </a:r>
            <a:r>
              <a:rPr lang="en-US" altLang="ko-KR" sz="1125" dirty="0"/>
              <a:t>)</a:t>
            </a:r>
          </a:p>
          <a:p>
            <a:endParaRPr lang="en-US" altLang="ko-KR" sz="1125" dirty="0"/>
          </a:p>
          <a:p>
            <a:endParaRPr lang="en-US" altLang="ko-KR" sz="1125" dirty="0"/>
          </a:p>
          <a:p>
            <a:r>
              <a:rPr lang="en-US" altLang="ko-KR" sz="1125" dirty="0"/>
              <a:t> </a:t>
            </a:r>
          </a:p>
          <a:p>
            <a:endParaRPr lang="en-US" altLang="ko-KR" sz="135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8A55EC4-16B9-427E-AB78-0BF88ABF98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9" t="36667" r="76181" b="19609"/>
          <a:stretch/>
        </p:blipFill>
        <p:spPr>
          <a:xfrm>
            <a:off x="5870407" y="3062233"/>
            <a:ext cx="2056252" cy="272893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661BB3-D064-4183-9A03-C6B01518880F}"/>
              </a:ext>
            </a:extLst>
          </p:cNvPr>
          <p:cNvSpPr txBox="1"/>
          <p:nvPr/>
        </p:nvSpPr>
        <p:spPr>
          <a:xfrm>
            <a:off x="6082521" y="5886587"/>
            <a:ext cx="1933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 err="1"/>
              <a:t>일자별</a:t>
            </a:r>
            <a:r>
              <a:rPr lang="ko-KR" altLang="en-US" sz="900" dirty="0"/>
              <a:t> 버스 승</a:t>
            </a:r>
            <a:r>
              <a:rPr lang="en-US" altLang="ko-KR" sz="900" dirty="0"/>
              <a:t>/</a:t>
            </a:r>
            <a:r>
              <a:rPr lang="ko-KR" altLang="en-US" sz="900" dirty="0"/>
              <a:t>하차 데이터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37" name="오른쪽 화살표 19">
            <a:extLst>
              <a:ext uri="{FF2B5EF4-FFF2-40B4-BE49-F238E27FC236}">
                <a16:creationId xmlns:a16="http://schemas.microsoft.com/office/drawing/2014/main" id="{1AD1F100-1228-4E4D-9DBB-6F17D36240AC}"/>
              </a:ext>
            </a:extLst>
          </p:cNvPr>
          <p:cNvSpPr/>
          <p:nvPr/>
        </p:nvSpPr>
        <p:spPr>
          <a:xfrm>
            <a:off x="4572000" y="3627118"/>
            <a:ext cx="661004" cy="265457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0176AC-06EB-47CD-A378-A335191CA448}"/>
              </a:ext>
            </a:extLst>
          </p:cNvPr>
          <p:cNvSpPr/>
          <p:nvPr/>
        </p:nvSpPr>
        <p:spPr>
          <a:xfrm>
            <a:off x="425961" y="238644"/>
            <a:ext cx="3424585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</a:t>
            </a:r>
            <a:r>
              <a:rPr lang="ko-KR" altLang="en-US" sz="2800" b="1" dirty="0" err="1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전처리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59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1235</Words>
  <Application>Microsoft Office PowerPoint</Application>
  <PresentationFormat>화면 슬라이드 쇼(4:3)</PresentationFormat>
  <Paragraphs>370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HY고딕 B1 800</vt:lpstr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상습 정체구간 예측</dc:title>
  <dc:subject/>
  <dc:creator>임세훈</dc:creator>
  <cp:keywords/>
  <dc:description/>
  <cp:lastModifiedBy>admin</cp:lastModifiedBy>
  <cp:revision>175</cp:revision>
  <dcterms:created xsi:type="dcterms:W3CDTF">2019-01-02T00:58:11Z</dcterms:created>
  <dcterms:modified xsi:type="dcterms:W3CDTF">2023-05-28T06:32:57Z</dcterms:modified>
  <cp:category/>
  <cp:contentStatus/>
</cp:coreProperties>
</file>