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90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포천 오성과 한음 Bold" panose="020B0803000000000000" pitchFamily="50" charset="-127"/>
      <p:bold r:id="rId19"/>
    </p:embeddedFont>
    <p:embeddedFont>
      <p:font typeface="포천 오성과 한음 Regular" panose="020B0303000000000000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DECEC"/>
    <a:srgbClr val="5CD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2929" autoAdjust="0"/>
  </p:normalViewPr>
  <p:slideViewPr>
    <p:cSldViewPr snapToGrid="0">
      <p:cViewPr varScale="1">
        <p:scale>
          <a:sx n="64" d="100"/>
          <a:sy n="64" d="100"/>
        </p:scale>
        <p:origin x="9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+mn-cs"/>
              </a:defRPr>
            </a:pP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 약화 사고 현황</a:t>
            </a: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</a:p>
        </c:rich>
      </c:tx>
      <c:layout>
        <c:manualLayout>
          <c:xMode val="edge"/>
          <c:yMode val="edge"/>
          <c:x val="0.29040991151652096"/>
          <c:y val="0.15602693450165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134612029350781"/>
          <c:y val="0.16570000355293105"/>
          <c:w val="0.81496916919140761"/>
          <c:h val="0.71284341912864524"/>
        </c:manualLayout>
      </c:layout>
      <c:pie3DChart>
        <c:varyColors val="1"/>
        <c:ser>
          <c:idx val="0"/>
          <c:order val="0"/>
          <c:tx>
            <c:strRef>
              <c:f>Sheet1!$C$3</c:f>
              <c:strCache>
                <c:ptCount val="1"/>
                <c:pt idx="0">
                  <c:v>건수(건)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6D6-4E64-AFE8-B10AF8F6A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6D6-4E64-AFE8-B10AF8F6AA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6D6-4E64-AFE8-B10AF8F6AA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6D6-4E64-AFE8-B10AF8F6AA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6D6-4E64-AFE8-B10AF8F6AA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6D6-4E64-AFE8-B10AF8F6AA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36D6-4E64-AFE8-B10AF8F6AA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36D6-4E64-AFE8-B10AF8F6AA02}"/>
              </c:ext>
            </c:extLst>
          </c:dPt>
          <c:dLbls>
            <c:dLbl>
              <c:idx val="0"/>
              <c:layout>
                <c:manualLayout>
                  <c:x val="-3.70107240993343E-2"/>
                  <c:y val="0.150195510358195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86BBC7-D5AB-4177-AF53-246F9216E4CA}" type="CATEGORYNAME">
                      <a:rPr lang="ko-KR" altLang="en-US" sz="1400"/>
                      <a:pPr>
                        <a:defRPr sz="1600"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E356C5B8-2157-49DD-A92F-1EE79EEEE3C0}" type="PERCENTAGE">
                      <a:rPr lang="en-US" altLang="ko-KR" baseline="0"/>
                      <a:pPr>
                        <a:defRPr sz="1600"/>
                      </a:pPr>
                      <a:t>[백분율]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26414977478673"/>
                      <c:h val="0.23432980041806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6D6-4E64-AFE8-B10AF8F6AA02}"/>
                </c:ext>
              </c:extLst>
            </c:dLbl>
            <c:dLbl>
              <c:idx val="1"/>
              <c:layout>
                <c:manualLayout>
                  <c:x val="-2.1201584313454088E-2"/>
                  <c:y val="9.02340559801751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D6-4E64-AFE8-B10AF8F6AA02}"/>
                </c:ext>
              </c:extLst>
            </c:dLbl>
            <c:dLbl>
              <c:idx val="2"/>
              <c:layout>
                <c:manualLayout>
                  <c:x val="-3.0676322409997493E-2"/>
                  <c:y val="7.98080160408793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D6-4E64-AFE8-B10AF8F6AA02}"/>
                </c:ext>
              </c:extLst>
            </c:dLbl>
            <c:dLbl>
              <c:idx val="3"/>
              <c:layout>
                <c:manualLayout>
                  <c:x val="0"/>
                  <c:y val="-2.5089493982857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50248651163586"/>
                      <c:h val="0.115353278569855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6D6-4E64-AFE8-B10AF8F6AA02}"/>
                </c:ext>
              </c:extLst>
            </c:dLbl>
            <c:dLbl>
              <c:idx val="4"/>
              <c:layout>
                <c:manualLayout>
                  <c:x val="5.2946636669131252E-3"/>
                  <c:y val="-5.21821643344212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D6-4E64-AFE8-B10AF8F6AA02}"/>
                </c:ext>
              </c:extLst>
            </c:dLbl>
            <c:dLbl>
              <c:idx val="5"/>
              <c:layout>
                <c:manualLayout>
                  <c:x val="-1.3236659167282802E-2"/>
                  <c:y val="-6.13907815699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6D6-4E64-AFE8-B10AF8F6AA0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D6-4E64-AFE8-B10AF8F6AA0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D6-4E64-AFE8-B10AF8F6AA0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Sheet1!$B$4:$B$11</c:f>
              <c:strCache>
                <c:ptCount val="8"/>
                <c:pt idx="0">
                  <c:v>조제오류</c:v>
                </c:pt>
                <c:pt idx="1">
                  <c:v>투약오류</c:v>
                </c:pt>
                <c:pt idx="2">
                  <c:v>복약오류</c:v>
                </c:pt>
                <c:pt idx="3">
                  <c:v>처방검토 오류</c:v>
                </c:pt>
                <c:pt idx="4">
                  <c:v>일반의약품</c:v>
                </c:pt>
                <c:pt idx="5">
                  <c:v>부작용</c:v>
                </c:pt>
                <c:pt idx="6">
                  <c:v>기타</c:v>
                </c:pt>
                <c:pt idx="7">
                  <c:v>내용없음</c:v>
                </c:pt>
              </c:strCache>
            </c:strRef>
          </c:cat>
          <c:val>
            <c:numRef>
              <c:f>Sheet1!$C$4:$C$11</c:f>
              <c:numCache>
                <c:formatCode>General</c:formatCode>
                <c:ptCount val="8"/>
                <c:pt idx="0">
                  <c:v>254</c:v>
                </c:pt>
                <c:pt idx="1">
                  <c:v>40</c:v>
                </c:pt>
                <c:pt idx="2">
                  <c:v>9</c:v>
                </c:pt>
                <c:pt idx="3">
                  <c:v>4</c:v>
                </c:pt>
                <c:pt idx="4">
                  <c:v>19</c:v>
                </c:pt>
                <c:pt idx="5">
                  <c:v>37</c:v>
                </c:pt>
                <c:pt idx="6">
                  <c:v>18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6D6-4E64-AFE8-B10AF8F6AA02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비율(%)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2-36D6-4E64-AFE8-B10AF8F6A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36D6-4E64-AFE8-B10AF8F6AA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36D6-4E64-AFE8-B10AF8F6AA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36D6-4E64-AFE8-B10AF8F6AA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36D6-4E64-AFE8-B10AF8F6AA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36D6-4E64-AFE8-B10AF8F6AA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36D6-4E64-AFE8-B10AF8F6AA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36D6-4E64-AFE8-B10AF8F6AA0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36D6-4E64-AFE8-B10AF8F6AA0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36D6-4E64-AFE8-B10AF8F6AA0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36D6-4E64-AFE8-B10AF8F6AA0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36D6-4E64-AFE8-B10AF8F6AA0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36D6-4E64-AFE8-B10AF8F6AA0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36D6-4E64-AFE8-B10AF8F6AA0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36D6-4E64-AFE8-B10AF8F6AA0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36D6-4E64-AFE8-B10AF8F6AA0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Sheet1!$B$4:$B$11</c:f>
              <c:strCache>
                <c:ptCount val="8"/>
                <c:pt idx="0">
                  <c:v>조제오류</c:v>
                </c:pt>
                <c:pt idx="1">
                  <c:v>투약오류</c:v>
                </c:pt>
                <c:pt idx="2">
                  <c:v>복약오류</c:v>
                </c:pt>
                <c:pt idx="3">
                  <c:v>처방검토 오류</c:v>
                </c:pt>
                <c:pt idx="4">
                  <c:v>일반의약품</c:v>
                </c:pt>
                <c:pt idx="5">
                  <c:v>부작용</c:v>
                </c:pt>
                <c:pt idx="6">
                  <c:v>기타</c:v>
                </c:pt>
                <c:pt idx="7">
                  <c:v>내용없음</c:v>
                </c:pt>
              </c:strCache>
            </c:strRef>
          </c:cat>
          <c:val>
            <c:numRef>
              <c:f>Sheet1!$D$4:$D$11</c:f>
              <c:numCache>
                <c:formatCode>General</c:formatCode>
                <c:ptCount val="8"/>
                <c:pt idx="0">
                  <c:v>60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9</c:v>
                </c:pt>
                <c:pt idx="6">
                  <c:v>4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36D6-4E64-AFE8-B10AF8F6AA0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+mn-cs"/>
              </a:defRPr>
            </a:pP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조제 오류 분석</a:t>
            </a: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</a:p>
        </c:rich>
      </c:tx>
      <c:layout>
        <c:manualLayout>
          <c:xMode val="edge"/>
          <c:yMode val="edge"/>
          <c:x val="0.34159416659144959"/>
          <c:y val="0.183695090068933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611111111111108E-2"/>
          <c:y val="0.2703108240502195"/>
          <c:w val="0.81388888888888888"/>
          <c:h val="0.67563641641568994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DE5-4171-AE32-4923B76EA7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DE5-4171-AE32-4923B76EA7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DE5-4171-AE32-4923B76EA7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DE5-4171-AE32-4923B76EA7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DE5-4171-AE32-4923B76EA7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1DE5-4171-AE32-4923B76EA791}"/>
              </c:ext>
            </c:extLst>
          </c:dPt>
          <c:dLbls>
            <c:dLbl>
              <c:idx val="0"/>
              <c:layout>
                <c:manualLayout>
                  <c:x val="-1.7549914989325312E-2"/>
                  <c:y val="-0.106903714619552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18680612224222"/>
                      <c:h val="0.171516417852936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DE5-4171-AE32-4923B76EA791}"/>
                </c:ext>
              </c:extLst>
            </c:dLbl>
            <c:dLbl>
              <c:idx val="1"/>
              <c:layout>
                <c:manualLayout>
                  <c:x val="-0.125"/>
                  <c:y val="-1.84331797235024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E5-4171-AE32-4923B76EA79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DE5-4171-AE32-4923B76EA79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DE5-4171-AE32-4923B76EA79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E5-4171-AE32-4923B76EA79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DE5-4171-AE32-4923B76EA79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Sheet1!$B$16:$B$21</c:f>
              <c:strCache>
                <c:ptCount val="6"/>
                <c:pt idx="0">
                  <c:v>약물선택오류</c:v>
                </c:pt>
                <c:pt idx="1">
                  <c:v>수량,용량 오류</c:v>
                </c:pt>
                <c:pt idx="2">
                  <c:v>함량선택오류</c:v>
                </c:pt>
                <c:pt idx="3">
                  <c:v>용법오류</c:v>
                </c:pt>
                <c:pt idx="4">
                  <c:v>이물질 혼입</c:v>
                </c:pt>
                <c:pt idx="5">
                  <c:v>라벨</c:v>
                </c:pt>
              </c:strCache>
            </c:strRef>
          </c:cat>
          <c:val>
            <c:numRef>
              <c:f>Sheet1!$C$16:$C$21</c:f>
              <c:numCache>
                <c:formatCode>0%</c:formatCode>
                <c:ptCount val="6"/>
                <c:pt idx="0">
                  <c:v>0.4</c:v>
                </c:pt>
                <c:pt idx="1">
                  <c:v>0.31612903225806449</c:v>
                </c:pt>
                <c:pt idx="2">
                  <c:v>0.17419354838709677</c:v>
                </c:pt>
                <c:pt idx="3">
                  <c:v>4.5161290322580643E-2</c:v>
                </c:pt>
                <c:pt idx="4">
                  <c:v>4.5161290322580643E-2</c:v>
                </c:pt>
                <c:pt idx="5">
                  <c:v>1.935483870967742E-2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DE5-4171-AE32-4923B76EA79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1D9-0827-45DB-8D6C-594B53CEB15B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177C7-882F-4D76-BBF1-9BC055A5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41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6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8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9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6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3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5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9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3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9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1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DEC9-0CB8-4AE8-95D3-3A696054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3C16D-7C2B-4689-95B3-243D3C2D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65D4-3030-4765-97B2-C6F7200D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8D127-5540-4812-9CF9-973EA347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9BB1-029B-4CE7-852C-1D03AFA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1DEA6-81BC-4125-A20B-804C9B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ED286-92E7-48CA-B84E-52D44AF0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1FA36-ADCB-441E-99E7-853CC899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6C1A-4BF7-4D6C-97F7-F44AF65B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4C90-CCCF-464B-AAA5-CE419A7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F6AF-01C0-4522-AAD2-B3B3AC48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0AD90-A0AA-441D-828E-5733589B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FBD05-0286-434A-B559-DBDFF900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826D2-F17E-4CDC-9F1B-56098A5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31DC-B0BE-48B5-A896-CE2EBDE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E4AA-3633-46C3-A8CE-C86DAD1B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2236-4E51-4EEB-9F81-B4AC883F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1EB4-8B31-4568-8795-B11E8255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2F293-6708-4C66-A6DE-F1ABD692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29739-7A55-4152-B923-36CF1C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456B-74F0-49DE-A7E1-572DD24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D83D2-85A1-4AAC-AE0F-16D470E7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0745E-0AF5-4C57-B799-0C85B7B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31BC7-EEE6-474A-9092-6684FF0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FC919-A127-439F-A198-464F0AA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42C1F-0908-40CE-A202-800A98C2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9A3E4-37E8-4CD8-97C5-66A23AC91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AEAF6-DEAC-48F7-B7A7-74DB96F2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1F435-B790-463F-AA62-F4502B61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E7229-D6FB-4E43-B5FB-17A9338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0527B-848B-4927-A59E-8CC79719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C562-227C-4296-8996-D9277AD0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C885F-CE88-495D-92B7-CFE93233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3B828-8885-4F8D-884B-FB1CA869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CF8DC-4C0E-44F6-B013-BEB2FC21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293BD-9981-4E15-812B-64BCB6FAB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870F7-EC1E-400B-940D-1BDE5CC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AB409-5331-456D-93D8-370DEA1E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536BF-418B-49D4-AA1D-0653CBA7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B10C-A054-4770-9B38-3B97F81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5B6F0A-082A-4D93-BFBB-8789548E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A64E3-7F05-4ACF-8CCC-C847F504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E9ABEC-1061-468A-90CF-541710B3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1D3FC-8126-46DF-A7BE-2D9B4BC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18CAF-B8E7-47BC-86E9-75E84CC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034BC-0733-4C74-8D7A-4F80B444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89D3-1850-42A8-9B5B-AF460D0A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AD3ED-CBE4-4F3E-9677-A8CE4DC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FA58D-1DB4-4869-97FD-4FF6E5AD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B54EE-C658-4C15-B739-8CE02060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32C5-97CA-4204-9CEF-44964143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CF939-37EC-45A7-9B76-7D6360FD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E60C-ED82-4CE5-84D2-2B46DE24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264E6-424D-4C27-80D1-A693F8D19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08818-8407-4E86-AD40-1459F68D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FF436-C7EF-463E-9D4B-709050C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E3E3E-9593-4339-B64F-64CFB941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67399-3A50-407D-8921-7485A0A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8719EE-BDC8-431A-B03D-220A22C6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9F393-ED48-4C38-9B65-D186635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1EB6-6172-4DE2-839D-4B4109DC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8CC4-8914-4F2E-B491-FA1F2E7D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8E7D-FD1C-4390-8FBA-2B98BF7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hira.or.kr/ra/api/service.do?pgmid=HIRAA070001000422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7.png"/><Relationship Id="rId5" Type="http://schemas.openxmlformats.org/officeDocument/2006/relationships/image" Target="../media/image24.png"/><Relationship Id="rId10" Type="http://schemas.openxmlformats.org/officeDocument/2006/relationships/image" Target="../media/image36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0FCE6F6-C8E2-4575-BA8C-A2A757D817CA}"/>
              </a:ext>
            </a:extLst>
          </p:cNvPr>
          <p:cNvSpPr/>
          <p:nvPr/>
        </p:nvSpPr>
        <p:spPr>
          <a:xfrm>
            <a:off x="1477107" y="2268548"/>
            <a:ext cx="9445451" cy="1628842"/>
          </a:xfrm>
          <a:prstGeom prst="roundRect">
            <a:avLst/>
          </a:prstGeom>
          <a:noFill/>
          <a:ln w="76200"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778DFD-CE96-4A03-8B77-A06E29E2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20" y="2676164"/>
            <a:ext cx="8982430" cy="75332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스마트폰 이미지 분석을 통한 처방전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5C2BE-88C1-4E3A-95DE-9250BDC1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7062">
            <a:off x="651239" y="1943030"/>
            <a:ext cx="1236407" cy="13122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6C89C0C-14A5-4AFD-9860-4C782C939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36" y="3514262"/>
            <a:ext cx="160795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5.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타기관 공공 데이터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693836-A15C-4D3D-9E03-9CA377ED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7" y="1753069"/>
            <a:ext cx="6273207" cy="457598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26E14B-BD79-4AFB-9639-34812420E9AA}"/>
              </a:ext>
            </a:extLst>
          </p:cNvPr>
          <p:cNvGrpSpPr/>
          <p:nvPr/>
        </p:nvGrpSpPr>
        <p:grpSpPr>
          <a:xfrm>
            <a:off x="7342423" y="3629082"/>
            <a:ext cx="4140557" cy="2854409"/>
            <a:chOff x="7646436" y="4027666"/>
            <a:chExt cx="4140557" cy="285440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B68CD72-B326-4D3C-B289-1242F1505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625" y="4027666"/>
              <a:ext cx="2379686" cy="158509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621FAB-533A-4FAE-8F07-D27AA72607FC}"/>
                </a:ext>
              </a:extLst>
            </p:cNvPr>
            <p:cNvSpPr txBox="1"/>
            <p:nvPr/>
          </p:nvSpPr>
          <p:spPr>
            <a:xfrm>
              <a:off x="7646436" y="5620191"/>
              <a:ext cx="414055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r>
                <a:rPr lang="ko-KR" altLang="en-US" sz="2000" u="sng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신청 대기 중</a:t>
              </a:r>
              <a:endParaRPr lang="en-US" altLang="ko-KR" sz="20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af-ZA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hlinkClick r:id="rId5"/>
                </a:rPr>
                <a:t>http://www.hira.or.kr/ra/api/service.do?pgmid=HIRAA070001000422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EBA02F8-FDA0-4383-988C-EEF7A4C97913}"/>
              </a:ext>
            </a:extLst>
          </p:cNvPr>
          <p:cNvSpPr txBox="1"/>
          <p:nvPr/>
        </p:nvSpPr>
        <p:spPr>
          <a:xfrm>
            <a:off x="7539232" y="2405985"/>
            <a:ext cx="3746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 기관명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주소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전화번호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</a:t>
            </a:r>
          </a:p>
          <a:p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진료 과목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위치 정보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과목별 의사 수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 장비 등의 정보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5B392AD-8DD1-4B93-8334-6E8C4A18E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232" y="1643821"/>
            <a:ext cx="2232853" cy="548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B2E17F59-CD94-4120-9F01-AA2A6C54ED77}"/>
              </a:ext>
            </a:extLst>
          </p:cNvPr>
          <p:cNvSpPr/>
          <p:nvPr/>
        </p:nvSpPr>
        <p:spPr>
          <a:xfrm>
            <a:off x="7062445" y="1493932"/>
            <a:ext cx="4563502" cy="5088041"/>
          </a:xfrm>
          <a:prstGeom prst="bracketPair">
            <a:avLst>
              <a:gd name="adj" fmla="val 8349"/>
            </a:avLst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9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제안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(UI) 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7DC4BD7-E0FA-4ADC-A07F-16181EB9F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528961" y="1750030"/>
            <a:ext cx="2152461" cy="4579073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C0EDA173-E2CA-4215-9BCA-61885FC12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2170137" y="1756222"/>
            <a:ext cx="409317" cy="111792"/>
          </a:xfrm>
          <a:prstGeom prst="rect">
            <a:avLst/>
          </a:prstGeom>
        </p:spPr>
      </p:pic>
      <p:pic>
        <p:nvPicPr>
          <p:cNvPr id="14" name="그림 13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0B8B1BAF-8F8A-4C04-B1A1-67CD9F752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8" y="1612377"/>
            <a:ext cx="2410998" cy="485984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25F8672-1E79-47D5-9E65-B7AFAED69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630903" y="1774447"/>
            <a:ext cx="334296" cy="98324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54C49B83-BAA8-4C8E-B266-98C2F3A72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081985" y="2344578"/>
            <a:ext cx="860387" cy="288638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07BA59B0-6E3D-47B3-9AE9-7C65D69B8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153103" y="1918287"/>
            <a:ext cx="860387" cy="288638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A009311-F2F2-4A67-A38F-19412E1E8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539633" y="2560456"/>
            <a:ext cx="2107213" cy="658527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AAAB46C6-0111-42A2-BDAB-B58D2D4D5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786461" y="2607693"/>
            <a:ext cx="860387" cy="611290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6509A6D4-D12F-463E-8C2E-221765854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38890" y="3215531"/>
            <a:ext cx="2107957" cy="813877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FC9441FA-0FF0-43B2-9C62-A4147B3B5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30903" y="4104670"/>
            <a:ext cx="1948550" cy="264160"/>
          </a:xfrm>
          <a:prstGeom prst="rect">
            <a:avLst/>
          </a:prstGeom>
        </p:spPr>
      </p:pic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65F126B-B15F-4647-9F1D-8B1FD305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84982" y="4453588"/>
            <a:ext cx="1894471" cy="264160"/>
          </a:xfrm>
          <a:prstGeom prst="rect">
            <a:avLst/>
          </a:prstGeom>
        </p:spPr>
      </p:pic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9E5E4D8F-21E3-4AC1-9D60-DBBAD361F1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98297" y="4845107"/>
            <a:ext cx="1948549" cy="26416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A43E0132-7AC8-4E86-9446-234A9E855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98297" y="5258175"/>
            <a:ext cx="1918069" cy="264160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966F11BC-E319-4932-957E-E4D5AB549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2506162" y="4326228"/>
            <a:ext cx="108897" cy="1002251"/>
          </a:xfrm>
          <a:prstGeom prst="rect">
            <a:avLst/>
          </a:prstGeom>
        </p:spPr>
      </p:pic>
      <p:pic>
        <p:nvPicPr>
          <p:cNvPr id="37" name="그림 36" descr="그리기이(가) 표시된 사진&#10;&#10;자동 생성된 설명">
            <a:extLst>
              <a:ext uri="{FF2B5EF4-FFF2-40B4-BE49-F238E27FC236}">
                <a16:creationId xmlns:a16="http://schemas.microsoft.com/office/drawing/2014/main" id="{2CC383A1-529D-41AD-A6D4-191F8050CCDF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4" y="4532411"/>
            <a:ext cx="180000" cy="180000"/>
          </a:xfrm>
          <a:prstGeom prst="rect">
            <a:avLst/>
          </a:prstGeom>
        </p:spPr>
      </p:pic>
      <p:pic>
        <p:nvPicPr>
          <p:cNvPr id="38" name="그림 37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017F7D54-42C6-4C95-A167-7C31DEDA5F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5" y="4870516"/>
            <a:ext cx="180000" cy="1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A58DD9-AD84-40B8-8AEA-F08382B3CDE5}"/>
              </a:ext>
            </a:extLst>
          </p:cNvPr>
          <p:cNvSpPr txBox="1"/>
          <p:nvPr/>
        </p:nvSpPr>
        <p:spPr>
          <a:xfrm>
            <a:off x="986455" y="4505568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EBF11C-9717-4CF4-AB7E-FCFE2C626EE4}"/>
              </a:ext>
            </a:extLst>
          </p:cNvPr>
          <p:cNvSpPr txBox="1"/>
          <p:nvPr/>
        </p:nvSpPr>
        <p:spPr>
          <a:xfrm>
            <a:off x="986455" y="485448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876DD80-0A1E-42FC-9B42-E31D4F7511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5" y="5236577"/>
            <a:ext cx="188268" cy="18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CFF4CA-186F-4523-80B1-53B35D0440A4}"/>
              </a:ext>
            </a:extLst>
          </p:cNvPr>
          <p:cNvSpPr txBox="1"/>
          <p:nvPr/>
        </p:nvSpPr>
        <p:spPr>
          <a:xfrm>
            <a:off x="987192" y="5222203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493EAFD-54F9-4622-94C3-891920640BF4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7" y="4190543"/>
            <a:ext cx="180000" cy="18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7ED3BA-814B-4B50-AE4C-99D798509D54}"/>
              </a:ext>
            </a:extLst>
          </p:cNvPr>
          <p:cNvSpPr txBox="1"/>
          <p:nvPr/>
        </p:nvSpPr>
        <p:spPr>
          <a:xfrm>
            <a:off x="986454" y="4147377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처방 상세 확인</a:t>
            </a:r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511DF3E2-C9D2-4219-A517-09724A548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1505453" y="5925643"/>
            <a:ext cx="223519" cy="144000"/>
          </a:xfrm>
          <a:prstGeom prst="rect">
            <a:avLst/>
          </a:prstGeom>
        </p:spPr>
      </p:pic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83BDDC7D-2452-40F6-A435-FA6A6953FAF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49" y="5906222"/>
            <a:ext cx="181005" cy="144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CA49C5-5AE2-4333-AA37-2DBED555F064}"/>
              </a:ext>
            </a:extLst>
          </p:cNvPr>
          <p:cNvSpPr txBox="1"/>
          <p:nvPr/>
        </p:nvSpPr>
        <p:spPr>
          <a:xfrm>
            <a:off x="568927" y="2203971"/>
            <a:ext cx="204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병원</a:t>
            </a:r>
            <a:r>
              <a:rPr lang="en-US" altLang="ko-KR" sz="1200" dirty="0"/>
              <a:t>, </a:t>
            </a:r>
            <a:r>
              <a:rPr lang="ko-KR" altLang="en-US" sz="1200" dirty="0"/>
              <a:t>약국 위치</a:t>
            </a:r>
            <a:endParaRPr lang="ko-KR" altLang="en-US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8FC01FA-4D20-46F2-95B4-C1ADAEAC163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822" t="34990" r="48761" b="20807"/>
          <a:stretch/>
        </p:blipFill>
        <p:spPr>
          <a:xfrm>
            <a:off x="624273" y="2525769"/>
            <a:ext cx="1930340" cy="252474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2C17866-27A2-4979-A2BB-DAE6049BF1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637" t="14963" r="21113" b="72530"/>
          <a:stretch/>
        </p:blipFill>
        <p:spPr>
          <a:xfrm>
            <a:off x="663939" y="5055793"/>
            <a:ext cx="1769278" cy="721567"/>
          </a:xfrm>
          <a:prstGeom prst="rect">
            <a:avLst/>
          </a:prstGeom>
        </p:spPr>
      </p:pic>
      <p:pic>
        <p:nvPicPr>
          <p:cNvPr id="50" name="그림 49" descr="스크린샷이(가) 표시된 사진&#10;&#10;자동 생성된 설명">
            <a:extLst>
              <a:ext uri="{FF2B5EF4-FFF2-40B4-BE49-F238E27FC236}">
                <a16:creationId xmlns:a16="http://schemas.microsoft.com/office/drawing/2014/main" id="{0F27CA1C-634F-40D6-811E-95ABFF4DF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6343589" y="1750030"/>
            <a:ext cx="2152461" cy="4579073"/>
          </a:xfrm>
          <a:prstGeom prst="rect">
            <a:avLst/>
          </a:prstGeom>
        </p:spPr>
      </p:pic>
      <p:pic>
        <p:nvPicPr>
          <p:cNvPr id="51" name="그림 50" descr="스크린샷이(가) 표시된 사진&#10;&#10;자동 생성된 설명">
            <a:extLst>
              <a:ext uri="{FF2B5EF4-FFF2-40B4-BE49-F238E27FC236}">
                <a16:creationId xmlns:a16="http://schemas.microsoft.com/office/drawing/2014/main" id="{9FB416F8-7293-4AC1-A3DB-91F9AE9DD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7984765" y="1756222"/>
            <a:ext cx="409317" cy="111792"/>
          </a:xfrm>
          <a:prstGeom prst="rect">
            <a:avLst/>
          </a:prstGeom>
        </p:spPr>
      </p:pic>
      <p:pic>
        <p:nvPicPr>
          <p:cNvPr id="52" name="그림 51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817649AD-3A9A-47F1-B8A3-72D9F6CF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6" y="1612377"/>
            <a:ext cx="2410998" cy="4859845"/>
          </a:xfrm>
          <a:prstGeom prst="rect">
            <a:avLst/>
          </a:prstGeom>
        </p:spPr>
      </p:pic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1C4B4524-A8F1-4193-B58A-B8898E9B3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6445531" y="1774447"/>
            <a:ext cx="334296" cy="98324"/>
          </a:xfrm>
          <a:prstGeom prst="rect">
            <a:avLst/>
          </a:prstGeom>
        </p:spPr>
      </p:pic>
      <p:pic>
        <p:nvPicPr>
          <p:cNvPr id="54" name="그림 53" descr="스크린샷이(가) 표시된 사진&#10;&#10;자동 생성된 설명">
            <a:extLst>
              <a:ext uri="{FF2B5EF4-FFF2-40B4-BE49-F238E27FC236}">
                <a16:creationId xmlns:a16="http://schemas.microsoft.com/office/drawing/2014/main" id="{A6FC18A2-6E35-4F8A-8B2B-BDB0699D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896613" y="2344578"/>
            <a:ext cx="860387" cy="288638"/>
          </a:xfrm>
          <a:prstGeom prst="rect">
            <a:avLst/>
          </a:prstGeom>
        </p:spPr>
      </p:pic>
      <p:pic>
        <p:nvPicPr>
          <p:cNvPr id="55" name="그림 54" descr="스크린샷이(가) 표시된 사진&#10;&#10;자동 생성된 설명">
            <a:extLst>
              <a:ext uri="{FF2B5EF4-FFF2-40B4-BE49-F238E27FC236}">
                <a16:creationId xmlns:a16="http://schemas.microsoft.com/office/drawing/2014/main" id="{606871A0-093A-4757-AD22-154308525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967731" y="1918287"/>
            <a:ext cx="860387" cy="288638"/>
          </a:xfrm>
          <a:prstGeom prst="rect">
            <a:avLst/>
          </a:prstGeom>
        </p:spPr>
      </p:pic>
      <p:pic>
        <p:nvPicPr>
          <p:cNvPr id="56" name="그림 55" descr="스크린샷이(가) 표시된 사진&#10;&#10;자동 생성된 설명">
            <a:extLst>
              <a:ext uri="{FF2B5EF4-FFF2-40B4-BE49-F238E27FC236}">
                <a16:creationId xmlns:a16="http://schemas.microsoft.com/office/drawing/2014/main" id="{B684BA18-45F3-48DC-B91F-335208A30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354261" y="2560456"/>
            <a:ext cx="2107213" cy="658527"/>
          </a:xfrm>
          <a:prstGeom prst="rect">
            <a:avLst/>
          </a:prstGeom>
        </p:spPr>
      </p:pic>
      <p:pic>
        <p:nvPicPr>
          <p:cNvPr id="57" name="그림 56" descr="스크린샷이(가) 표시된 사진&#10;&#10;자동 생성된 설명">
            <a:extLst>
              <a:ext uri="{FF2B5EF4-FFF2-40B4-BE49-F238E27FC236}">
                <a16:creationId xmlns:a16="http://schemas.microsoft.com/office/drawing/2014/main" id="{4D68045B-4812-45E1-A603-0B20910DC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7601089" y="2607693"/>
            <a:ext cx="860387" cy="611290"/>
          </a:xfrm>
          <a:prstGeom prst="rect">
            <a:avLst/>
          </a:prstGeom>
        </p:spPr>
      </p:pic>
      <p:pic>
        <p:nvPicPr>
          <p:cNvPr id="58" name="그림 57" descr="스크린샷이(가) 표시된 사진&#10;&#10;자동 생성된 설명">
            <a:extLst>
              <a:ext uri="{FF2B5EF4-FFF2-40B4-BE49-F238E27FC236}">
                <a16:creationId xmlns:a16="http://schemas.microsoft.com/office/drawing/2014/main" id="{85F7FD0B-8606-4DBC-A715-B1240214D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353518" y="3215531"/>
            <a:ext cx="2107957" cy="813877"/>
          </a:xfrm>
          <a:prstGeom prst="rect">
            <a:avLst/>
          </a:prstGeom>
        </p:spPr>
      </p:pic>
      <p:pic>
        <p:nvPicPr>
          <p:cNvPr id="60" name="그림 59" descr="스크린샷이(가) 표시된 사진&#10;&#10;자동 생성된 설명">
            <a:extLst>
              <a:ext uri="{FF2B5EF4-FFF2-40B4-BE49-F238E27FC236}">
                <a16:creationId xmlns:a16="http://schemas.microsoft.com/office/drawing/2014/main" id="{2D574809-01F5-46EE-8687-49660CC4E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445531" y="4104670"/>
            <a:ext cx="1948550" cy="264160"/>
          </a:xfrm>
          <a:prstGeom prst="rect">
            <a:avLst/>
          </a:prstGeom>
        </p:spPr>
      </p:pic>
      <p:pic>
        <p:nvPicPr>
          <p:cNvPr id="61" name="그림 60" descr="스크린샷이(가) 표시된 사진&#10;&#10;자동 생성된 설명">
            <a:extLst>
              <a:ext uri="{FF2B5EF4-FFF2-40B4-BE49-F238E27FC236}">
                <a16:creationId xmlns:a16="http://schemas.microsoft.com/office/drawing/2014/main" id="{2F11BBE8-FEFB-4638-AEFD-C2CF5CA5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499610" y="4453588"/>
            <a:ext cx="1894471" cy="264160"/>
          </a:xfrm>
          <a:prstGeom prst="rect">
            <a:avLst/>
          </a:prstGeom>
        </p:spPr>
      </p:pic>
      <p:pic>
        <p:nvPicPr>
          <p:cNvPr id="62" name="그림 61" descr="스크린샷이(가) 표시된 사진&#10;&#10;자동 생성된 설명">
            <a:extLst>
              <a:ext uri="{FF2B5EF4-FFF2-40B4-BE49-F238E27FC236}">
                <a16:creationId xmlns:a16="http://schemas.microsoft.com/office/drawing/2014/main" id="{957E0F75-42E4-4C1F-9263-89934DACC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512925" y="4845107"/>
            <a:ext cx="1948549" cy="264160"/>
          </a:xfrm>
          <a:prstGeom prst="rect">
            <a:avLst/>
          </a:prstGeom>
        </p:spPr>
      </p:pic>
      <p:pic>
        <p:nvPicPr>
          <p:cNvPr id="63" name="그림 62" descr="스크린샷이(가) 표시된 사진&#10;&#10;자동 생성된 설명">
            <a:extLst>
              <a:ext uri="{FF2B5EF4-FFF2-40B4-BE49-F238E27FC236}">
                <a16:creationId xmlns:a16="http://schemas.microsoft.com/office/drawing/2014/main" id="{981BDAED-E8DA-4B8F-9B0D-5DEC0B680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512925" y="5258175"/>
            <a:ext cx="1918069" cy="264160"/>
          </a:xfrm>
          <a:prstGeom prst="rect">
            <a:avLst/>
          </a:prstGeom>
        </p:spPr>
      </p:pic>
      <p:pic>
        <p:nvPicPr>
          <p:cNvPr id="64" name="그림 63" descr="스크린샷이(가) 표시된 사진&#10;&#10;자동 생성된 설명">
            <a:extLst>
              <a:ext uri="{FF2B5EF4-FFF2-40B4-BE49-F238E27FC236}">
                <a16:creationId xmlns:a16="http://schemas.microsoft.com/office/drawing/2014/main" id="{D466AF47-0EBC-4A7B-AA62-3275983EE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320790" y="4326228"/>
            <a:ext cx="108897" cy="1002251"/>
          </a:xfrm>
          <a:prstGeom prst="rect">
            <a:avLst/>
          </a:prstGeom>
        </p:spPr>
      </p:pic>
      <p:pic>
        <p:nvPicPr>
          <p:cNvPr id="65" name="그림 64" descr="그리기이(가) 표시된 사진&#10;&#10;자동 생성된 설명">
            <a:extLst>
              <a:ext uri="{FF2B5EF4-FFF2-40B4-BE49-F238E27FC236}">
                <a16:creationId xmlns:a16="http://schemas.microsoft.com/office/drawing/2014/main" id="{CE19BBDC-42DD-4A24-B07D-D96877EEBFAE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12" y="4532411"/>
            <a:ext cx="180000" cy="180000"/>
          </a:xfrm>
          <a:prstGeom prst="rect">
            <a:avLst/>
          </a:prstGeom>
        </p:spPr>
      </p:pic>
      <p:pic>
        <p:nvPicPr>
          <p:cNvPr id="66" name="그림 65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4CA7575A-E1B6-4C76-BD23-B72904208C1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93" y="4870516"/>
            <a:ext cx="180000" cy="180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3BF8061-F5F1-4C58-B1C4-B068D0C06288}"/>
              </a:ext>
            </a:extLst>
          </p:cNvPr>
          <p:cNvSpPr txBox="1"/>
          <p:nvPr/>
        </p:nvSpPr>
        <p:spPr>
          <a:xfrm>
            <a:off x="6801083" y="4505568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F95FA8-54F7-4CC9-A62F-A416B75B5BEB}"/>
              </a:ext>
            </a:extLst>
          </p:cNvPr>
          <p:cNvSpPr txBox="1"/>
          <p:nvPr/>
        </p:nvSpPr>
        <p:spPr>
          <a:xfrm>
            <a:off x="6801083" y="485448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D65B380-5A6F-4B9A-9E1C-34F6953BA9F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3" y="5236577"/>
            <a:ext cx="188268" cy="1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6100EA0-9DC6-4138-8EEA-3AF7AD415F4A}"/>
              </a:ext>
            </a:extLst>
          </p:cNvPr>
          <p:cNvSpPr txBox="1"/>
          <p:nvPr/>
        </p:nvSpPr>
        <p:spPr>
          <a:xfrm>
            <a:off x="6801820" y="5222203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EB1314-5718-4D18-A9FB-181A18208B22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45" y="4190543"/>
            <a:ext cx="180000" cy="180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32591A8-2E25-4AA0-BF2A-8033BDFDC989}"/>
              </a:ext>
            </a:extLst>
          </p:cNvPr>
          <p:cNvSpPr txBox="1"/>
          <p:nvPr/>
        </p:nvSpPr>
        <p:spPr>
          <a:xfrm>
            <a:off x="6801082" y="4147377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처방 상세 확인</a:t>
            </a:r>
          </a:p>
        </p:txBody>
      </p:sp>
      <p:pic>
        <p:nvPicPr>
          <p:cNvPr id="73" name="그림 72" descr="스크린샷이(가) 표시된 사진&#10;&#10;자동 생성된 설명">
            <a:extLst>
              <a:ext uri="{FF2B5EF4-FFF2-40B4-BE49-F238E27FC236}">
                <a16:creationId xmlns:a16="http://schemas.microsoft.com/office/drawing/2014/main" id="{B5EC2BD6-0246-467B-B1B6-6361BD7AB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7320081" y="5925643"/>
            <a:ext cx="223519" cy="144000"/>
          </a:xfrm>
          <a:prstGeom prst="rect">
            <a:avLst/>
          </a:prstGeom>
        </p:spPr>
      </p:pic>
      <p:pic>
        <p:nvPicPr>
          <p:cNvPr id="74" name="그림 73" descr="그리기이(가) 표시된 사진&#10;&#10;자동 생성된 설명">
            <a:extLst>
              <a:ext uri="{FF2B5EF4-FFF2-40B4-BE49-F238E27FC236}">
                <a16:creationId xmlns:a16="http://schemas.microsoft.com/office/drawing/2014/main" id="{10C1A9E6-F6E1-4A1F-B330-A2C44ED229E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77" y="5906222"/>
            <a:ext cx="181005" cy="144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63657B-B999-4B78-8C47-BF5D7950B796}"/>
              </a:ext>
            </a:extLst>
          </p:cNvPr>
          <p:cNvSpPr/>
          <p:nvPr/>
        </p:nvSpPr>
        <p:spPr>
          <a:xfrm>
            <a:off x="6445531" y="4104670"/>
            <a:ext cx="1863022" cy="329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스크린샷, 모니터, 은색, 전화이(가) 표시된 사진&#10;&#10;자동 생성된 설명">
            <a:extLst>
              <a:ext uri="{FF2B5EF4-FFF2-40B4-BE49-F238E27FC236}">
                <a16:creationId xmlns:a16="http://schemas.microsoft.com/office/drawing/2014/main" id="{72FBBE5B-AB92-4167-8E08-C71F438C01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1" t="19308" r="35212" b="41246"/>
          <a:stretch/>
        </p:blipFill>
        <p:spPr>
          <a:xfrm>
            <a:off x="6403582" y="2680131"/>
            <a:ext cx="1990499" cy="1268127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E9303BD-6992-4901-ADBE-B54AC39C323F}"/>
              </a:ext>
            </a:extLst>
          </p:cNvPr>
          <p:cNvGrpSpPr/>
          <p:nvPr/>
        </p:nvGrpSpPr>
        <p:grpSpPr>
          <a:xfrm>
            <a:off x="6341033" y="2590812"/>
            <a:ext cx="2107212" cy="3075371"/>
            <a:chOff x="3452026" y="1339700"/>
            <a:chExt cx="2786214" cy="4092563"/>
          </a:xfrm>
        </p:grpSpPr>
        <p:pic>
          <p:nvPicPr>
            <p:cNvPr id="78" name="그림 7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B57923E-126A-4026-AA55-3507AF899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7" t="41295" r="14275" b="8617"/>
            <a:stretch/>
          </p:blipFill>
          <p:spPr>
            <a:xfrm>
              <a:off x="3452026" y="1339700"/>
              <a:ext cx="2786214" cy="4092563"/>
            </a:xfrm>
            <a:prstGeom prst="rect">
              <a:avLst/>
            </a:prstGeom>
          </p:spPr>
        </p:pic>
        <p:pic>
          <p:nvPicPr>
            <p:cNvPr id="79" name="그림 7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6E99E8-2621-4BF8-9D90-FB68E6AC8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72" t="48295" r="19969" b="42737"/>
            <a:stretch/>
          </p:blipFill>
          <p:spPr>
            <a:xfrm>
              <a:off x="4031358" y="1425737"/>
              <a:ext cx="805794" cy="823797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241619A-2038-42FE-92DA-C6F4394FC565}"/>
              </a:ext>
            </a:extLst>
          </p:cNvPr>
          <p:cNvSpPr txBox="1"/>
          <p:nvPr/>
        </p:nvSpPr>
        <p:spPr>
          <a:xfrm>
            <a:off x="6754615" y="2641822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BDE61-C30D-4EB0-896B-02B3267EB3E0}"/>
              </a:ext>
            </a:extLst>
          </p:cNvPr>
          <p:cNvSpPr txBox="1"/>
          <p:nvPr/>
        </p:nvSpPr>
        <p:spPr>
          <a:xfrm>
            <a:off x="6746416" y="286585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동국 병원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7BF232-4B0D-492D-9DA1-62A973388A64}"/>
              </a:ext>
            </a:extLst>
          </p:cNvPr>
          <p:cNvSpPr txBox="1"/>
          <p:nvPr/>
        </p:nvSpPr>
        <p:spPr>
          <a:xfrm>
            <a:off x="6744455" y="3078702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김철수</a:t>
            </a:r>
            <a:endParaRPr lang="ko-KR" altLang="en-US" sz="1100" dirty="0"/>
          </a:p>
        </p:txBody>
      </p:sp>
      <p:pic>
        <p:nvPicPr>
          <p:cNvPr id="83" name="그림 82" descr="스크린샷이(가) 표시된 사진&#10;&#10;자동 생성된 설명">
            <a:extLst>
              <a:ext uri="{FF2B5EF4-FFF2-40B4-BE49-F238E27FC236}">
                <a16:creationId xmlns:a16="http://schemas.microsoft.com/office/drawing/2014/main" id="{F3EF0114-D05E-40C3-92F0-EC0FA3C0570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2" t="48295" r="19969" b="42737"/>
          <a:stretch/>
        </p:blipFill>
        <p:spPr>
          <a:xfrm>
            <a:off x="7815459" y="2600794"/>
            <a:ext cx="609422" cy="6190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9C63F0-7641-4C17-969E-9AB063BED778}"/>
              </a:ext>
            </a:extLst>
          </p:cNvPr>
          <p:cNvSpPr txBox="1"/>
          <p:nvPr/>
        </p:nvSpPr>
        <p:spPr>
          <a:xfrm>
            <a:off x="6656352" y="2214784"/>
            <a:ext cx="204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처방전</a:t>
            </a:r>
            <a:r>
              <a:rPr lang="en-US" altLang="ko-KR" sz="900" dirty="0"/>
              <a:t>&lt;</a:t>
            </a:r>
            <a:r>
              <a:rPr lang="ko-KR" altLang="en-US" sz="900" dirty="0"/>
              <a:t>건강보험심사평가원</a:t>
            </a:r>
            <a:r>
              <a:rPr lang="en-US" altLang="ko-KR" sz="900" dirty="0"/>
              <a:t>&gt;</a:t>
            </a:r>
            <a:endParaRPr lang="ko-KR" altLang="en-US" sz="14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6BA2912A-44E5-4B94-905C-C365D14EB7F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37" y="2201686"/>
            <a:ext cx="277976" cy="29502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741365FC-C40B-4532-A0B9-742DEE7D0AB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64" y="5134412"/>
            <a:ext cx="135810" cy="12984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FCC47A7-C9D4-4BC1-9CE1-CF0C5D10F179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4" y="5134412"/>
            <a:ext cx="135810" cy="12984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57AF18E8-127A-4B07-8426-B832C80C3A4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24" y="5134412"/>
            <a:ext cx="135810" cy="129846"/>
          </a:xfrm>
          <a:prstGeom prst="rect">
            <a:avLst/>
          </a:prstGeom>
        </p:spPr>
      </p:pic>
      <p:pic>
        <p:nvPicPr>
          <p:cNvPr id="89" name="그림 88" descr="그리기, 시계, 방이(가) 표시된 사진&#10;&#10;자동 생성된 설명">
            <a:extLst>
              <a:ext uri="{FF2B5EF4-FFF2-40B4-BE49-F238E27FC236}">
                <a16:creationId xmlns:a16="http://schemas.microsoft.com/office/drawing/2014/main" id="{468EEAB0-C3E0-4783-B484-E034C80E3C8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60" y="5317950"/>
            <a:ext cx="129845" cy="12984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390071A-AE14-46C3-B5DC-BB570C7B685E}"/>
              </a:ext>
            </a:extLst>
          </p:cNvPr>
          <p:cNvSpPr txBox="1"/>
          <p:nvPr/>
        </p:nvSpPr>
        <p:spPr>
          <a:xfrm>
            <a:off x="2235843" y="5287470"/>
            <a:ext cx="408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2.1%</a:t>
            </a:r>
            <a:endParaRPr lang="ko-KR" altLang="en-US" sz="700" dirty="0"/>
          </a:p>
        </p:txBody>
      </p:sp>
      <p:sp>
        <p:nvSpPr>
          <p:cNvPr id="91" name="양쪽 대괄호 90">
            <a:extLst>
              <a:ext uri="{FF2B5EF4-FFF2-40B4-BE49-F238E27FC236}">
                <a16:creationId xmlns:a16="http://schemas.microsoft.com/office/drawing/2014/main" id="{22A1880A-69D8-4A29-8BAE-AA4EF9E12974}"/>
              </a:ext>
            </a:extLst>
          </p:cNvPr>
          <p:cNvSpPr/>
          <p:nvPr/>
        </p:nvSpPr>
        <p:spPr>
          <a:xfrm>
            <a:off x="2925751" y="2600860"/>
            <a:ext cx="3046385" cy="2942797"/>
          </a:xfrm>
          <a:prstGeom prst="bracketPair">
            <a:avLst>
              <a:gd name="adj" fmla="val 8349"/>
            </a:avLst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위치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평점 등의 관련 데이터를 보고 방문 기관 결정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적절한 처방을 기준으로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병원과 약국의 데이터에 평점 부여 및 후기 작성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93" name="양쪽 대괄호 92">
            <a:extLst>
              <a:ext uri="{FF2B5EF4-FFF2-40B4-BE49-F238E27FC236}">
                <a16:creationId xmlns:a16="http://schemas.microsoft.com/office/drawing/2014/main" id="{C0A40FF5-CF06-4CFA-A6E3-76E366F62959}"/>
              </a:ext>
            </a:extLst>
          </p:cNvPr>
          <p:cNvSpPr/>
          <p:nvPr/>
        </p:nvSpPr>
        <p:spPr>
          <a:xfrm>
            <a:off x="8747027" y="3469856"/>
            <a:ext cx="3132036" cy="1533788"/>
          </a:xfrm>
          <a:prstGeom prst="bracketPair">
            <a:avLst>
              <a:gd name="adj" fmla="val 8349"/>
            </a:avLst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 보험 심사 평가원과  연결해 처방전 제공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공인 인증서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00246-DD7F-495E-B42F-F5639641E42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1266855" y="1886184"/>
            <a:ext cx="623734" cy="24362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5F738AB-ADA1-4131-9572-05DD3FF01A2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7105473" y="1897304"/>
            <a:ext cx="623734" cy="2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제안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(UI)  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92" name="그림 91" descr="스크린샷이(가) 표시된 사진&#10;&#10;자동 생성된 설명">
            <a:extLst>
              <a:ext uri="{FF2B5EF4-FFF2-40B4-BE49-F238E27FC236}">
                <a16:creationId xmlns:a16="http://schemas.microsoft.com/office/drawing/2014/main" id="{4CA9EDEF-0660-4F86-97AE-BFAE2333E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1264873" y="1848441"/>
            <a:ext cx="2152461" cy="4579073"/>
          </a:xfrm>
          <a:prstGeom prst="rect">
            <a:avLst/>
          </a:prstGeom>
        </p:spPr>
      </p:pic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EF07708A-6F98-407F-855B-833D99A6F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2906049" y="1854633"/>
            <a:ext cx="409317" cy="111792"/>
          </a:xfrm>
          <a:prstGeom prst="rect">
            <a:avLst/>
          </a:prstGeom>
        </p:spPr>
      </p:pic>
      <p:pic>
        <p:nvPicPr>
          <p:cNvPr id="95" name="그림 94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48BD80E3-89F1-4C54-B0B5-D21289AA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10" y="1710788"/>
            <a:ext cx="2410998" cy="4859845"/>
          </a:xfrm>
          <a:prstGeom prst="rect">
            <a:avLst/>
          </a:prstGeom>
        </p:spPr>
      </p:pic>
      <p:pic>
        <p:nvPicPr>
          <p:cNvPr id="96" name="그림 95" descr="스크린샷이(가) 표시된 사진&#10;&#10;자동 생성된 설명">
            <a:extLst>
              <a:ext uri="{FF2B5EF4-FFF2-40B4-BE49-F238E27FC236}">
                <a16:creationId xmlns:a16="http://schemas.microsoft.com/office/drawing/2014/main" id="{AD43E1C6-B2BC-4434-8490-AA881D61B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1366815" y="1872858"/>
            <a:ext cx="334296" cy="98324"/>
          </a:xfrm>
          <a:prstGeom prst="rect">
            <a:avLst/>
          </a:prstGeom>
        </p:spPr>
      </p:pic>
      <p:pic>
        <p:nvPicPr>
          <p:cNvPr id="97" name="그림 96" descr="스크린샷이(가) 표시된 사진&#10;&#10;자동 생성된 설명">
            <a:extLst>
              <a:ext uri="{FF2B5EF4-FFF2-40B4-BE49-F238E27FC236}">
                <a16:creationId xmlns:a16="http://schemas.microsoft.com/office/drawing/2014/main" id="{081DC10C-02B0-44E5-BD41-8DA63FE2F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817897" y="2442989"/>
            <a:ext cx="860387" cy="288638"/>
          </a:xfrm>
          <a:prstGeom prst="rect">
            <a:avLst/>
          </a:prstGeom>
        </p:spPr>
      </p:pic>
      <p:pic>
        <p:nvPicPr>
          <p:cNvPr id="98" name="그림 97" descr="스크린샷이(가) 표시된 사진&#10;&#10;자동 생성된 설명">
            <a:extLst>
              <a:ext uri="{FF2B5EF4-FFF2-40B4-BE49-F238E27FC236}">
                <a16:creationId xmlns:a16="http://schemas.microsoft.com/office/drawing/2014/main" id="{D81D569C-403A-491A-8A4A-673E64CB5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889015" y="2016698"/>
            <a:ext cx="860387" cy="288638"/>
          </a:xfrm>
          <a:prstGeom prst="rect">
            <a:avLst/>
          </a:prstGeom>
        </p:spPr>
      </p:pic>
      <p:pic>
        <p:nvPicPr>
          <p:cNvPr id="99" name="그림 98" descr="스크린샷이(가) 표시된 사진&#10;&#10;자동 생성된 설명">
            <a:extLst>
              <a:ext uri="{FF2B5EF4-FFF2-40B4-BE49-F238E27FC236}">
                <a16:creationId xmlns:a16="http://schemas.microsoft.com/office/drawing/2014/main" id="{AC877175-2DE2-4E1F-9270-0DA369C58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275545" y="2658867"/>
            <a:ext cx="2107213" cy="658527"/>
          </a:xfrm>
          <a:prstGeom prst="rect">
            <a:avLst/>
          </a:prstGeom>
        </p:spPr>
      </p:pic>
      <p:pic>
        <p:nvPicPr>
          <p:cNvPr id="100" name="그림 99" descr="스크린샷이(가) 표시된 사진&#10;&#10;자동 생성된 설명">
            <a:extLst>
              <a:ext uri="{FF2B5EF4-FFF2-40B4-BE49-F238E27FC236}">
                <a16:creationId xmlns:a16="http://schemas.microsoft.com/office/drawing/2014/main" id="{E9F2C5E5-929E-4FA5-8F91-FA773E6B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2522373" y="2706104"/>
            <a:ext cx="860387" cy="611290"/>
          </a:xfrm>
          <a:prstGeom prst="rect">
            <a:avLst/>
          </a:prstGeom>
        </p:spPr>
      </p:pic>
      <p:pic>
        <p:nvPicPr>
          <p:cNvPr id="101" name="그림 100" descr="스크린샷이(가) 표시된 사진&#10;&#10;자동 생성된 설명">
            <a:extLst>
              <a:ext uri="{FF2B5EF4-FFF2-40B4-BE49-F238E27FC236}">
                <a16:creationId xmlns:a16="http://schemas.microsoft.com/office/drawing/2014/main" id="{22990E34-D3A8-4A41-ADB3-C124E18D8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274802" y="3313942"/>
            <a:ext cx="2107957" cy="81387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62B9B58-E826-4FDD-9E5A-27CFACF84111}"/>
              </a:ext>
            </a:extLst>
          </p:cNvPr>
          <p:cNvSpPr txBox="1"/>
          <p:nvPr/>
        </p:nvSpPr>
        <p:spPr>
          <a:xfrm>
            <a:off x="1343955" y="2465596"/>
            <a:ext cx="162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동국 약국 </a:t>
            </a:r>
            <a:r>
              <a:rPr lang="en-US" altLang="ko-KR" sz="1100" dirty="0"/>
              <a:t> </a:t>
            </a:r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pic>
        <p:nvPicPr>
          <p:cNvPr id="104" name="그림 103" descr="스크린샷이(가) 표시된 사진&#10;&#10;자동 생성된 설명">
            <a:extLst>
              <a:ext uri="{FF2B5EF4-FFF2-40B4-BE49-F238E27FC236}">
                <a16:creationId xmlns:a16="http://schemas.microsoft.com/office/drawing/2014/main" id="{92F9EC56-EE30-4CB8-9A2C-92B101DC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366815" y="4203081"/>
            <a:ext cx="1948550" cy="264160"/>
          </a:xfrm>
          <a:prstGeom prst="rect">
            <a:avLst/>
          </a:prstGeom>
        </p:spPr>
      </p:pic>
      <p:pic>
        <p:nvPicPr>
          <p:cNvPr id="105" name="그림 104" descr="스크린샷이(가) 표시된 사진&#10;&#10;자동 생성된 설명">
            <a:extLst>
              <a:ext uri="{FF2B5EF4-FFF2-40B4-BE49-F238E27FC236}">
                <a16:creationId xmlns:a16="http://schemas.microsoft.com/office/drawing/2014/main" id="{D40E2FF0-824B-4D71-BE34-BD6FF6C1DF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420894" y="4551999"/>
            <a:ext cx="1894471" cy="264160"/>
          </a:xfrm>
          <a:prstGeom prst="rect">
            <a:avLst/>
          </a:prstGeom>
        </p:spPr>
      </p:pic>
      <p:pic>
        <p:nvPicPr>
          <p:cNvPr id="106" name="그림 105" descr="스크린샷이(가) 표시된 사진&#10;&#10;자동 생성된 설명">
            <a:extLst>
              <a:ext uri="{FF2B5EF4-FFF2-40B4-BE49-F238E27FC236}">
                <a16:creationId xmlns:a16="http://schemas.microsoft.com/office/drawing/2014/main" id="{C271EEC0-939D-4A8D-9B61-A5CF6C19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434209" y="4943518"/>
            <a:ext cx="1948549" cy="264160"/>
          </a:xfrm>
          <a:prstGeom prst="rect">
            <a:avLst/>
          </a:prstGeom>
        </p:spPr>
      </p:pic>
      <p:pic>
        <p:nvPicPr>
          <p:cNvPr id="107" name="그림 106" descr="스크린샷이(가) 표시된 사진&#10;&#10;자동 생성된 설명">
            <a:extLst>
              <a:ext uri="{FF2B5EF4-FFF2-40B4-BE49-F238E27FC236}">
                <a16:creationId xmlns:a16="http://schemas.microsoft.com/office/drawing/2014/main" id="{29705360-B64A-478D-9866-4E9ACB0BC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434209" y="5356586"/>
            <a:ext cx="1918069" cy="264160"/>
          </a:xfrm>
          <a:prstGeom prst="rect">
            <a:avLst/>
          </a:prstGeom>
        </p:spPr>
      </p:pic>
      <p:pic>
        <p:nvPicPr>
          <p:cNvPr id="108" name="그림 107" descr="스크린샷이(가) 표시된 사진&#10;&#10;자동 생성된 설명">
            <a:extLst>
              <a:ext uri="{FF2B5EF4-FFF2-40B4-BE49-F238E27FC236}">
                <a16:creationId xmlns:a16="http://schemas.microsoft.com/office/drawing/2014/main" id="{B64882A4-4D2F-4C57-B1E9-E21DAFABA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3242074" y="4424639"/>
            <a:ext cx="108897" cy="1002251"/>
          </a:xfrm>
          <a:prstGeom prst="rect">
            <a:avLst/>
          </a:prstGeom>
        </p:spPr>
      </p:pic>
      <p:pic>
        <p:nvPicPr>
          <p:cNvPr id="109" name="그림 108" descr="그리기이(가) 표시된 사진&#10;&#10;자동 생성된 설명">
            <a:extLst>
              <a:ext uri="{FF2B5EF4-FFF2-40B4-BE49-F238E27FC236}">
                <a16:creationId xmlns:a16="http://schemas.microsoft.com/office/drawing/2014/main" id="{13BBEC97-1A20-4342-BB12-3F026CD8A69A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96" y="4630822"/>
            <a:ext cx="180000" cy="180000"/>
          </a:xfrm>
          <a:prstGeom prst="rect">
            <a:avLst/>
          </a:prstGeom>
        </p:spPr>
      </p:pic>
      <p:pic>
        <p:nvPicPr>
          <p:cNvPr id="110" name="그림 109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B7754CFE-BAE2-4B63-ACDB-B4FD5CD53C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77" y="4968927"/>
            <a:ext cx="180000" cy="180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FDECC89-AAF4-4489-9FD4-FB9643DF32FF}"/>
              </a:ext>
            </a:extLst>
          </p:cNvPr>
          <p:cNvSpPr txBox="1"/>
          <p:nvPr/>
        </p:nvSpPr>
        <p:spPr>
          <a:xfrm>
            <a:off x="1722367" y="4603979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D8D23D-C090-4769-844B-ED19D08D372E}"/>
              </a:ext>
            </a:extLst>
          </p:cNvPr>
          <p:cNvSpPr txBox="1"/>
          <p:nvPr/>
        </p:nvSpPr>
        <p:spPr>
          <a:xfrm>
            <a:off x="1722367" y="4952897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CF57330-0220-4F0F-9EDE-21A11FFE9EA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57" y="5334988"/>
            <a:ext cx="188268" cy="180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2678A3A-226A-4F4A-82EF-9131AC15159E}"/>
              </a:ext>
            </a:extLst>
          </p:cNvPr>
          <p:cNvSpPr txBox="1"/>
          <p:nvPr/>
        </p:nvSpPr>
        <p:spPr>
          <a:xfrm>
            <a:off x="1723104" y="5320614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AC8BC0D5-D83C-4703-887E-0A086759EC4D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9" y="4288954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52ECAB0-FF62-46B3-AED5-C9C9E4189514}"/>
              </a:ext>
            </a:extLst>
          </p:cNvPr>
          <p:cNvSpPr txBox="1"/>
          <p:nvPr/>
        </p:nvSpPr>
        <p:spPr>
          <a:xfrm>
            <a:off x="1722366" y="4245788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처방 상세 확인</a:t>
            </a:r>
          </a:p>
        </p:txBody>
      </p:sp>
      <p:pic>
        <p:nvPicPr>
          <p:cNvPr id="117" name="그림 116" descr="스크린샷이(가) 표시된 사진&#10;&#10;자동 생성된 설명">
            <a:extLst>
              <a:ext uri="{FF2B5EF4-FFF2-40B4-BE49-F238E27FC236}">
                <a16:creationId xmlns:a16="http://schemas.microsoft.com/office/drawing/2014/main" id="{4D478A53-F9B1-4C95-AE9D-CDB0ABBD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2241365" y="6024054"/>
            <a:ext cx="223519" cy="144000"/>
          </a:xfrm>
          <a:prstGeom prst="rect">
            <a:avLst/>
          </a:prstGeom>
        </p:spPr>
      </p:pic>
      <p:pic>
        <p:nvPicPr>
          <p:cNvPr id="118" name="그림 117" descr="그리기이(가) 표시된 사진&#10;&#10;자동 생성된 설명">
            <a:extLst>
              <a:ext uri="{FF2B5EF4-FFF2-40B4-BE49-F238E27FC236}">
                <a16:creationId xmlns:a16="http://schemas.microsoft.com/office/drawing/2014/main" id="{63D56DC6-933A-43C2-AB1B-15033E36B8B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61" y="6004633"/>
            <a:ext cx="181005" cy="144000"/>
          </a:xfrm>
          <a:prstGeom prst="rect">
            <a:avLst/>
          </a:prstGeom>
        </p:spPr>
      </p:pic>
      <p:pic>
        <p:nvPicPr>
          <p:cNvPr id="119" name="그림 11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9F204E8-35D3-4201-8129-AF86DC936BC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b="14782"/>
          <a:stretch/>
        </p:blipFill>
        <p:spPr>
          <a:xfrm>
            <a:off x="1325426" y="2767003"/>
            <a:ext cx="1997246" cy="1302739"/>
          </a:xfrm>
          <a:prstGeom prst="rect">
            <a:avLst/>
          </a:prstGeom>
        </p:spPr>
      </p:pic>
      <p:pic>
        <p:nvPicPr>
          <p:cNvPr id="120" name="그림 119" descr="스크린샷이(가) 표시된 사진&#10;&#10;자동 생성된 설명">
            <a:extLst>
              <a:ext uri="{FF2B5EF4-FFF2-40B4-BE49-F238E27FC236}">
                <a16:creationId xmlns:a16="http://schemas.microsoft.com/office/drawing/2014/main" id="{0C878ABE-4C94-4DB5-9FE3-EA25936A1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5499463" y="1870195"/>
            <a:ext cx="2152461" cy="4579073"/>
          </a:xfrm>
          <a:prstGeom prst="rect">
            <a:avLst/>
          </a:prstGeom>
        </p:spPr>
      </p:pic>
      <p:pic>
        <p:nvPicPr>
          <p:cNvPr id="121" name="그림 120" descr="스크린샷이(가) 표시된 사진&#10;&#10;자동 생성된 설명">
            <a:extLst>
              <a:ext uri="{FF2B5EF4-FFF2-40B4-BE49-F238E27FC236}">
                <a16:creationId xmlns:a16="http://schemas.microsoft.com/office/drawing/2014/main" id="{8CD10BE1-C4D2-45ED-96EB-2E3295181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7140639" y="1876387"/>
            <a:ext cx="409317" cy="111792"/>
          </a:xfrm>
          <a:prstGeom prst="rect">
            <a:avLst/>
          </a:prstGeom>
        </p:spPr>
      </p:pic>
      <p:pic>
        <p:nvPicPr>
          <p:cNvPr id="122" name="그림 121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686E5781-74C2-4D20-9515-37EF36588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0" y="1732542"/>
            <a:ext cx="2410998" cy="4859845"/>
          </a:xfrm>
          <a:prstGeom prst="rect">
            <a:avLst/>
          </a:prstGeom>
        </p:spPr>
      </p:pic>
      <p:pic>
        <p:nvPicPr>
          <p:cNvPr id="123" name="그림 122" descr="스크린샷이(가) 표시된 사진&#10;&#10;자동 생성된 설명">
            <a:extLst>
              <a:ext uri="{FF2B5EF4-FFF2-40B4-BE49-F238E27FC236}">
                <a16:creationId xmlns:a16="http://schemas.microsoft.com/office/drawing/2014/main" id="{B3ED1D23-1F49-44C7-A225-0C9600AC5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5601405" y="1894612"/>
            <a:ext cx="334296" cy="98324"/>
          </a:xfrm>
          <a:prstGeom prst="rect">
            <a:avLst/>
          </a:prstGeom>
        </p:spPr>
      </p:pic>
      <p:pic>
        <p:nvPicPr>
          <p:cNvPr id="124" name="그림 123" descr="스크린샷이(가) 표시된 사진&#10;&#10;자동 생성된 설명">
            <a:extLst>
              <a:ext uri="{FF2B5EF4-FFF2-40B4-BE49-F238E27FC236}">
                <a16:creationId xmlns:a16="http://schemas.microsoft.com/office/drawing/2014/main" id="{FD612561-FAE1-4D5C-A98E-D7D522955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052487" y="2464743"/>
            <a:ext cx="860387" cy="288638"/>
          </a:xfrm>
          <a:prstGeom prst="rect">
            <a:avLst/>
          </a:prstGeom>
        </p:spPr>
      </p:pic>
      <p:pic>
        <p:nvPicPr>
          <p:cNvPr id="125" name="그림 124" descr="스크린샷이(가) 표시된 사진&#10;&#10;자동 생성된 설명">
            <a:extLst>
              <a:ext uri="{FF2B5EF4-FFF2-40B4-BE49-F238E27FC236}">
                <a16:creationId xmlns:a16="http://schemas.microsoft.com/office/drawing/2014/main" id="{C4736254-F0CF-428E-95EE-F897990E0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123605" y="2038452"/>
            <a:ext cx="860387" cy="288638"/>
          </a:xfrm>
          <a:prstGeom prst="rect">
            <a:avLst/>
          </a:prstGeom>
        </p:spPr>
      </p:pic>
      <p:pic>
        <p:nvPicPr>
          <p:cNvPr id="126" name="그림 125" descr="스크린샷이(가) 표시된 사진&#10;&#10;자동 생성된 설명">
            <a:extLst>
              <a:ext uri="{FF2B5EF4-FFF2-40B4-BE49-F238E27FC236}">
                <a16:creationId xmlns:a16="http://schemas.microsoft.com/office/drawing/2014/main" id="{8F13D3E6-E4AE-47BF-AC27-C484CD217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5500610" y="2680621"/>
            <a:ext cx="2107213" cy="658527"/>
          </a:xfrm>
          <a:prstGeom prst="rect">
            <a:avLst/>
          </a:prstGeom>
        </p:spPr>
      </p:pic>
      <p:pic>
        <p:nvPicPr>
          <p:cNvPr id="127" name="그림 126" descr="스크린샷이(가) 표시된 사진&#10;&#10;자동 생성된 설명">
            <a:extLst>
              <a:ext uri="{FF2B5EF4-FFF2-40B4-BE49-F238E27FC236}">
                <a16:creationId xmlns:a16="http://schemas.microsoft.com/office/drawing/2014/main" id="{6062DA7E-7323-48F2-B913-3BC462A48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499867" y="3335696"/>
            <a:ext cx="2107957" cy="81387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098F65-FAE6-4F51-BD38-0E37DA35F60E}"/>
              </a:ext>
            </a:extLst>
          </p:cNvPr>
          <p:cNvSpPr txBox="1"/>
          <p:nvPr/>
        </p:nvSpPr>
        <p:spPr>
          <a:xfrm>
            <a:off x="5578545" y="2487350"/>
            <a:ext cx="162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동국 약국 </a:t>
            </a:r>
            <a:r>
              <a:rPr lang="en-US" altLang="ko-KR" sz="1100" dirty="0"/>
              <a:t> </a:t>
            </a:r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pic>
        <p:nvPicPr>
          <p:cNvPr id="130" name="그림 129" descr="스크린샷이(가) 표시된 사진&#10;&#10;자동 생성된 설명">
            <a:extLst>
              <a:ext uri="{FF2B5EF4-FFF2-40B4-BE49-F238E27FC236}">
                <a16:creationId xmlns:a16="http://schemas.microsoft.com/office/drawing/2014/main" id="{827CD07A-4A6B-4352-AFCD-470F02276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01405" y="4224835"/>
            <a:ext cx="1948550" cy="264160"/>
          </a:xfrm>
          <a:prstGeom prst="rect">
            <a:avLst/>
          </a:prstGeom>
        </p:spPr>
      </p:pic>
      <p:pic>
        <p:nvPicPr>
          <p:cNvPr id="131" name="그림 130" descr="스크린샷이(가) 표시된 사진&#10;&#10;자동 생성된 설명">
            <a:extLst>
              <a:ext uri="{FF2B5EF4-FFF2-40B4-BE49-F238E27FC236}">
                <a16:creationId xmlns:a16="http://schemas.microsoft.com/office/drawing/2014/main" id="{7BC187D8-5567-4EBC-A242-D767897F68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55484" y="4573753"/>
            <a:ext cx="1894471" cy="264160"/>
          </a:xfrm>
          <a:prstGeom prst="rect">
            <a:avLst/>
          </a:prstGeom>
        </p:spPr>
      </p:pic>
      <p:pic>
        <p:nvPicPr>
          <p:cNvPr id="132" name="그림 131" descr="스크린샷이(가) 표시된 사진&#10;&#10;자동 생성된 설명">
            <a:extLst>
              <a:ext uri="{FF2B5EF4-FFF2-40B4-BE49-F238E27FC236}">
                <a16:creationId xmlns:a16="http://schemas.microsoft.com/office/drawing/2014/main" id="{2DEDD05B-B8C1-45D8-9522-E46962EE6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59274" y="4965272"/>
            <a:ext cx="1948549" cy="264160"/>
          </a:xfrm>
          <a:prstGeom prst="rect">
            <a:avLst/>
          </a:prstGeom>
        </p:spPr>
      </p:pic>
      <p:pic>
        <p:nvPicPr>
          <p:cNvPr id="133" name="그림 132" descr="스크린샷이(가) 표시된 사진&#10;&#10;자동 생성된 설명">
            <a:extLst>
              <a:ext uri="{FF2B5EF4-FFF2-40B4-BE49-F238E27FC236}">
                <a16:creationId xmlns:a16="http://schemas.microsoft.com/office/drawing/2014/main" id="{1259E690-A2D9-4153-994D-A8F2C16FA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68799" y="5378340"/>
            <a:ext cx="1918069" cy="264160"/>
          </a:xfrm>
          <a:prstGeom prst="rect">
            <a:avLst/>
          </a:prstGeom>
        </p:spPr>
      </p:pic>
      <p:pic>
        <p:nvPicPr>
          <p:cNvPr id="135" name="그림 134" descr="스크린샷이(가) 표시된 사진&#10;&#10;자동 생성된 설명">
            <a:extLst>
              <a:ext uri="{FF2B5EF4-FFF2-40B4-BE49-F238E27FC236}">
                <a16:creationId xmlns:a16="http://schemas.microsoft.com/office/drawing/2014/main" id="{CD2B351A-BC47-43EF-AEEC-C6A2FD30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6475955" y="6045808"/>
            <a:ext cx="223519" cy="144000"/>
          </a:xfrm>
          <a:prstGeom prst="rect">
            <a:avLst/>
          </a:prstGeom>
        </p:spPr>
      </p:pic>
      <p:pic>
        <p:nvPicPr>
          <p:cNvPr id="136" name="그림 135" descr="그리기이(가) 표시된 사진&#10;&#10;자동 생성된 설명">
            <a:extLst>
              <a:ext uri="{FF2B5EF4-FFF2-40B4-BE49-F238E27FC236}">
                <a16:creationId xmlns:a16="http://schemas.microsoft.com/office/drawing/2014/main" id="{47137D5D-84F8-4D0E-92FF-063E0B07688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51" y="6026387"/>
            <a:ext cx="181005" cy="144000"/>
          </a:xfrm>
          <a:prstGeom prst="rect">
            <a:avLst/>
          </a:prstGeom>
        </p:spPr>
      </p:pic>
      <p:pic>
        <p:nvPicPr>
          <p:cNvPr id="137" name="그림 136" descr="스크린샷이(가) 표시된 사진&#10;&#10;자동 생성된 설명">
            <a:extLst>
              <a:ext uri="{FF2B5EF4-FFF2-40B4-BE49-F238E27FC236}">
                <a16:creationId xmlns:a16="http://schemas.microsoft.com/office/drawing/2014/main" id="{EA11B77E-CAF8-4BA1-83B2-832BD928D4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496284" y="4526640"/>
            <a:ext cx="2107957" cy="95212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25234B1-C13A-4DD3-8442-FB4B926D0C95}"/>
              </a:ext>
            </a:extLst>
          </p:cNvPr>
          <p:cNvSpPr txBox="1"/>
          <p:nvPr/>
        </p:nvSpPr>
        <p:spPr>
          <a:xfrm>
            <a:off x="5490586" y="3344558"/>
            <a:ext cx="21072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써스펜이알서방정</a:t>
            </a:r>
            <a:r>
              <a:rPr lang="ko-KR" altLang="en-US" sz="900" dirty="0"/>
              <a:t>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엘도랄정</a:t>
            </a:r>
            <a:r>
              <a:rPr lang="ko-KR" altLang="en-US" sz="900" dirty="0"/>
              <a:t>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코데밀정</a:t>
            </a:r>
            <a:r>
              <a:rPr lang="ko-KR" altLang="en-US" sz="900" dirty="0"/>
              <a:t>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종근당세파클러캅셀</a:t>
            </a:r>
            <a:r>
              <a:rPr lang="ko-KR" altLang="en-US" sz="900" dirty="0"/>
              <a:t>  </a:t>
            </a:r>
            <a:r>
              <a:rPr lang="en-US" altLang="ko-KR" sz="900" dirty="0"/>
              <a:t>(1</a:t>
            </a:r>
            <a:r>
              <a:rPr lang="ko-KR" altLang="en-US" sz="900" dirty="0"/>
              <a:t>캡슐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레바미드정</a:t>
            </a:r>
            <a:r>
              <a:rPr lang="ko-KR" altLang="en-US" sz="900" dirty="0"/>
              <a:t>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시네츄라시럽</a:t>
            </a:r>
            <a:r>
              <a:rPr lang="ko-KR" altLang="en-US" sz="900" dirty="0"/>
              <a:t>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포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pic>
        <p:nvPicPr>
          <p:cNvPr id="139" name="그림 138" descr="그리기이(가) 표시된 사진&#10;&#10;자동 생성된 설명">
            <a:extLst>
              <a:ext uri="{FF2B5EF4-FFF2-40B4-BE49-F238E27FC236}">
                <a16:creationId xmlns:a16="http://schemas.microsoft.com/office/drawing/2014/main" id="{59148AE8-464E-4545-969F-73035DC253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84" y="2889858"/>
            <a:ext cx="301124" cy="301124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6E7D7BE-0FC2-4D77-B79D-36E0B8452CAF}"/>
              </a:ext>
            </a:extLst>
          </p:cNvPr>
          <p:cNvSpPr txBox="1"/>
          <p:nvPr/>
        </p:nvSpPr>
        <p:spPr>
          <a:xfrm>
            <a:off x="6012801" y="2885184"/>
            <a:ext cx="137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알맞은 처방</a:t>
            </a:r>
          </a:p>
        </p:txBody>
      </p:sp>
      <p:pic>
        <p:nvPicPr>
          <p:cNvPr id="141" name="그림 140" descr="스크린샷이(가) 표시된 사진&#10;&#10;자동 생성된 설명">
            <a:extLst>
              <a:ext uri="{FF2B5EF4-FFF2-40B4-BE49-F238E27FC236}">
                <a16:creationId xmlns:a16="http://schemas.microsoft.com/office/drawing/2014/main" id="{C5D6B823-5084-4A8E-B22D-19302FAC7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8813143" y="1861333"/>
            <a:ext cx="2152461" cy="4579073"/>
          </a:xfrm>
          <a:prstGeom prst="rect">
            <a:avLst/>
          </a:prstGeom>
        </p:spPr>
      </p:pic>
      <p:pic>
        <p:nvPicPr>
          <p:cNvPr id="142" name="그림 141" descr="스크린샷이(가) 표시된 사진&#10;&#10;자동 생성된 설명">
            <a:extLst>
              <a:ext uri="{FF2B5EF4-FFF2-40B4-BE49-F238E27FC236}">
                <a16:creationId xmlns:a16="http://schemas.microsoft.com/office/drawing/2014/main" id="{AC2A3580-232B-4211-835B-457AFC030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10454319" y="1867525"/>
            <a:ext cx="409317" cy="111792"/>
          </a:xfrm>
          <a:prstGeom prst="rect">
            <a:avLst/>
          </a:prstGeom>
        </p:spPr>
      </p:pic>
      <p:pic>
        <p:nvPicPr>
          <p:cNvPr id="143" name="그림 142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63E636CA-4659-414B-882E-9E74DFA87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80" y="1723680"/>
            <a:ext cx="2410998" cy="4859845"/>
          </a:xfrm>
          <a:prstGeom prst="rect">
            <a:avLst/>
          </a:prstGeom>
        </p:spPr>
      </p:pic>
      <p:pic>
        <p:nvPicPr>
          <p:cNvPr id="144" name="그림 143" descr="스크린샷이(가) 표시된 사진&#10;&#10;자동 생성된 설명">
            <a:extLst>
              <a:ext uri="{FF2B5EF4-FFF2-40B4-BE49-F238E27FC236}">
                <a16:creationId xmlns:a16="http://schemas.microsoft.com/office/drawing/2014/main" id="{DEEA4077-5E5E-4D23-9708-F250335A9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8915085" y="1885750"/>
            <a:ext cx="334296" cy="98324"/>
          </a:xfrm>
          <a:prstGeom prst="rect">
            <a:avLst/>
          </a:prstGeom>
        </p:spPr>
      </p:pic>
      <p:pic>
        <p:nvPicPr>
          <p:cNvPr id="145" name="그림 144" descr="스크린샷이(가) 표시된 사진&#10;&#10;자동 생성된 설명">
            <a:extLst>
              <a:ext uri="{FF2B5EF4-FFF2-40B4-BE49-F238E27FC236}">
                <a16:creationId xmlns:a16="http://schemas.microsoft.com/office/drawing/2014/main" id="{D0EFA123-B559-4AE5-B1DE-2BC42CD5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9366167" y="2455881"/>
            <a:ext cx="860387" cy="288638"/>
          </a:xfrm>
          <a:prstGeom prst="rect">
            <a:avLst/>
          </a:prstGeom>
        </p:spPr>
      </p:pic>
      <p:pic>
        <p:nvPicPr>
          <p:cNvPr id="146" name="그림 145" descr="스크린샷이(가) 표시된 사진&#10;&#10;자동 생성된 설명">
            <a:extLst>
              <a:ext uri="{FF2B5EF4-FFF2-40B4-BE49-F238E27FC236}">
                <a16:creationId xmlns:a16="http://schemas.microsoft.com/office/drawing/2014/main" id="{E84DF815-CAAF-425D-BD8D-889B9E99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9437285" y="2029590"/>
            <a:ext cx="860387" cy="288638"/>
          </a:xfrm>
          <a:prstGeom prst="rect">
            <a:avLst/>
          </a:prstGeom>
        </p:spPr>
      </p:pic>
      <p:pic>
        <p:nvPicPr>
          <p:cNvPr id="147" name="그림 146" descr="스크린샷이(가) 표시된 사진&#10;&#10;자동 생성된 설명">
            <a:extLst>
              <a:ext uri="{FF2B5EF4-FFF2-40B4-BE49-F238E27FC236}">
                <a16:creationId xmlns:a16="http://schemas.microsoft.com/office/drawing/2014/main" id="{3ACA54DF-6A0A-47DD-A72E-E2245F72B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8814290" y="2671759"/>
            <a:ext cx="2107213" cy="658527"/>
          </a:xfrm>
          <a:prstGeom prst="rect">
            <a:avLst/>
          </a:prstGeom>
        </p:spPr>
      </p:pic>
      <p:pic>
        <p:nvPicPr>
          <p:cNvPr id="148" name="그림 147" descr="스크린샷이(가) 표시된 사진&#10;&#10;자동 생성된 설명">
            <a:extLst>
              <a:ext uri="{FF2B5EF4-FFF2-40B4-BE49-F238E27FC236}">
                <a16:creationId xmlns:a16="http://schemas.microsoft.com/office/drawing/2014/main" id="{76D03F8C-C719-4B29-89DC-D9B8CF2F5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813547" y="3326834"/>
            <a:ext cx="2107957" cy="813877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1781E3EF-E04D-41E1-910E-92C0D6489EA3}"/>
              </a:ext>
            </a:extLst>
          </p:cNvPr>
          <p:cNvSpPr txBox="1"/>
          <p:nvPr/>
        </p:nvSpPr>
        <p:spPr>
          <a:xfrm>
            <a:off x="8892225" y="2478488"/>
            <a:ext cx="162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동국 약국 </a:t>
            </a:r>
            <a:r>
              <a:rPr lang="en-US" altLang="ko-KR" sz="1100" dirty="0"/>
              <a:t> </a:t>
            </a:r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pic>
        <p:nvPicPr>
          <p:cNvPr id="151" name="그림 150" descr="스크린샷이(가) 표시된 사진&#10;&#10;자동 생성된 설명">
            <a:extLst>
              <a:ext uri="{FF2B5EF4-FFF2-40B4-BE49-F238E27FC236}">
                <a16:creationId xmlns:a16="http://schemas.microsoft.com/office/drawing/2014/main" id="{050F15CC-0046-480E-9E04-2BA52BF4B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15085" y="4215973"/>
            <a:ext cx="1948550" cy="264160"/>
          </a:xfrm>
          <a:prstGeom prst="rect">
            <a:avLst/>
          </a:prstGeom>
        </p:spPr>
      </p:pic>
      <p:pic>
        <p:nvPicPr>
          <p:cNvPr id="152" name="그림 151" descr="스크린샷이(가) 표시된 사진&#10;&#10;자동 생성된 설명">
            <a:extLst>
              <a:ext uri="{FF2B5EF4-FFF2-40B4-BE49-F238E27FC236}">
                <a16:creationId xmlns:a16="http://schemas.microsoft.com/office/drawing/2014/main" id="{AF5F7A04-7563-4561-AD7C-173C253EC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69164" y="4564891"/>
            <a:ext cx="1894471" cy="264160"/>
          </a:xfrm>
          <a:prstGeom prst="rect">
            <a:avLst/>
          </a:prstGeom>
        </p:spPr>
      </p:pic>
      <p:pic>
        <p:nvPicPr>
          <p:cNvPr id="153" name="그림 152" descr="스크린샷이(가) 표시된 사진&#10;&#10;자동 생성된 설명">
            <a:extLst>
              <a:ext uri="{FF2B5EF4-FFF2-40B4-BE49-F238E27FC236}">
                <a16:creationId xmlns:a16="http://schemas.microsoft.com/office/drawing/2014/main" id="{E9995650-432B-4356-9CFB-8A2BC15B7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72954" y="4956410"/>
            <a:ext cx="1948549" cy="264160"/>
          </a:xfrm>
          <a:prstGeom prst="rect">
            <a:avLst/>
          </a:prstGeom>
        </p:spPr>
      </p:pic>
      <p:pic>
        <p:nvPicPr>
          <p:cNvPr id="154" name="그림 153" descr="스크린샷이(가) 표시된 사진&#10;&#10;자동 생성된 설명">
            <a:extLst>
              <a:ext uri="{FF2B5EF4-FFF2-40B4-BE49-F238E27FC236}">
                <a16:creationId xmlns:a16="http://schemas.microsoft.com/office/drawing/2014/main" id="{3F53C310-D1A1-4D41-800C-EFFD5E930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21519" y="5369478"/>
            <a:ext cx="1918069" cy="264160"/>
          </a:xfrm>
          <a:prstGeom prst="rect">
            <a:avLst/>
          </a:prstGeom>
        </p:spPr>
      </p:pic>
      <p:pic>
        <p:nvPicPr>
          <p:cNvPr id="155" name="그림 154" descr="스크린샷이(가) 표시된 사진&#10;&#10;자동 생성된 설명">
            <a:extLst>
              <a:ext uri="{FF2B5EF4-FFF2-40B4-BE49-F238E27FC236}">
                <a16:creationId xmlns:a16="http://schemas.microsoft.com/office/drawing/2014/main" id="{7BA64C7F-637B-443B-B75A-3BB774FC2E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0790344" y="4437531"/>
            <a:ext cx="108897" cy="1002251"/>
          </a:xfrm>
          <a:prstGeom prst="rect">
            <a:avLst/>
          </a:prstGeom>
        </p:spPr>
      </p:pic>
      <p:pic>
        <p:nvPicPr>
          <p:cNvPr id="156" name="그림 155" descr="스크린샷이(가) 표시된 사진&#10;&#10;자동 생성된 설명">
            <a:extLst>
              <a:ext uri="{FF2B5EF4-FFF2-40B4-BE49-F238E27FC236}">
                <a16:creationId xmlns:a16="http://schemas.microsoft.com/office/drawing/2014/main" id="{E98DF5B0-9049-4510-A625-B0FFA86D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9789635" y="6036946"/>
            <a:ext cx="223519" cy="144000"/>
          </a:xfrm>
          <a:prstGeom prst="rect">
            <a:avLst/>
          </a:prstGeom>
        </p:spPr>
      </p:pic>
      <p:pic>
        <p:nvPicPr>
          <p:cNvPr id="157" name="그림 156" descr="그리기이(가) 표시된 사진&#10;&#10;자동 생성된 설명">
            <a:extLst>
              <a:ext uri="{FF2B5EF4-FFF2-40B4-BE49-F238E27FC236}">
                <a16:creationId xmlns:a16="http://schemas.microsoft.com/office/drawing/2014/main" id="{610D7375-F093-419B-8AC5-600A86A19FF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1" y="6017525"/>
            <a:ext cx="181005" cy="144000"/>
          </a:xfrm>
          <a:prstGeom prst="rect">
            <a:avLst/>
          </a:prstGeom>
        </p:spPr>
      </p:pic>
      <p:pic>
        <p:nvPicPr>
          <p:cNvPr id="158" name="그림 157" descr="스크린샷이(가) 표시된 사진&#10;&#10;자동 생성된 설명">
            <a:extLst>
              <a:ext uri="{FF2B5EF4-FFF2-40B4-BE49-F238E27FC236}">
                <a16:creationId xmlns:a16="http://schemas.microsoft.com/office/drawing/2014/main" id="{1F1FD8E7-0A2E-4759-AE99-2E09B1B04A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809964" y="4517778"/>
            <a:ext cx="2107957" cy="952124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C743CB84-D2D1-418B-AD17-C7AB5E630B1F}"/>
              </a:ext>
            </a:extLst>
          </p:cNvPr>
          <p:cNvSpPr txBox="1"/>
          <p:nvPr/>
        </p:nvSpPr>
        <p:spPr>
          <a:xfrm>
            <a:off x="8804266" y="3335696"/>
            <a:ext cx="21072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써스펜이알서방정</a:t>
            </a:r>
            <a:r>
              <a:rPr lang="ko-KR" altLang="en-US" sz="900" dirty="0"/>
              <a:t>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도세핀</a:t>
            </a:r>
            <a:r>
              <a:rPr lang="ko-KR" altLang="en-US" sz="900" dirty="0"/>
              <a:t>   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포모테롤</a:t>
            </a:r>
            <a:r>
              <a:rPr lang="ko-KR" altLang="en-US" sz="900" dirty="0"/>
              <a:t>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종근당세파클러캅셀</a:t>
            </a:r>
            <a:r>
              <a:rPr lang="ko-KR" altLang="en-US" sz="900" dirty="0"/>
              <a:t>  </a:t>
            </a:r>
            <a:r>
              <a:rPr lang="en-US" altLang="ko-KR" sz="900" dirty="0"/>
              <a:t>(1</a:t>
            </a:r>
            <a:r>
              <a:rPr lang="ko-KR" altLang="en-US" sz="900" dirty="0"/>
              <a:t>캡슐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레바미드정</a:t>
            </a:r>
            <a:r>
              <a:rPr lang="ko-KR" altLang="en-US" sz="900" dirty="0"/>
              <a:t>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시네츄라시럽</a:t>
            </a:r>
            <a:r>
              <a:rPr lang="ko-KR" altLang="en-US" sz="900" dirty="0"/>
              <a:t>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포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89D3F7-D4B2-4629-A801-74FA7F63BB63}"/>
              </a:ext>
            </a:extLst>
          </p:cNvPr>
          <p:cNvSpPr txBox="1"/>
          <p:nvPr/>
        </p:nvSpPr>
        <p:spPr>
          <a:xfrm>
            <a:off x="9278008" y="2792343"/>
            <a:ext cx="1585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부적합 처방 </a:t>
            </a:r>
            <a:endParaRPr lang="en-US" altLang="ko-KR" sz="1400" b="1" dirty="0"/>
          </a:p>
          <a:p>
            <a:r>
              <a:rPr lang="en-US" altLang="ko-KR" sz="1050" b="1" dirty="0"/>
              <a:t>  - </a:t>
            </a:r>
            <a:r>
              <a:rPr lang="ko-KR" altLang="en-US" sz="1050" b="1" dirty="0"/>
              <a:t>병용 금기</a:t>
            </a:r>
            <a:endParaRPr lang="ko-KR" altLang="en-US" sz="1400" b="1" dirty="0"/>
          </a:p>
        </p:txBody>
      </p:sp>
      <p:pic>
        <p:nvPicPr>
          <p:cNvPr id="161" name="그림 160" descr="그리기, 시계, 방이(가) 표시된 사진&#10;&#10;자동 생성된 설명">
            <a:extLst>
              <a:ext uri="{FF2B5EF4-FFF2-40B4-BE49-F238E27FC236}">
                <a16:creationId xmlns:a16="http://schemas.microsoft.com/office/drawing/2014/main" id="{2076DF4D-528D-42A7-A5D5-0DEBF7AC3EE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60" y="2891027"/>
            <a:ext cx="284271" cy="284271"/>
          </a:xfrm>
          <a:prstGeom prst="rect">
            <a:avLst/>
          </a:prstGeom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171DC24-79B9-4E16-A805-D1C5132FB20B}"/>
              </a:ext>
            </a:extLst>
          </p:cNvPr>
          <p:cNvCxnSpPr/>
          <p:nvPr/>
        </p:nvCxnSpPr>
        <p:spPr>
          <a:xfrm>
            <a:off x="8888250" y="3803561"/>
            <a:ext cx="1098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DF1FACF-3770-4107-B11A-B3CE749A85FC}"/>
              </a:ext>
            </a:extLst>
          </p:cNvPr>
          <p:cNvCxnSpPr/>
          <p:nvPr/>
        </p:nvCxnSpPr>
        <p:spPr>
          <a:xfrm>
            <a:off x="8892898" y="4094114"/>
            <a:ext cx="1098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4" name="그림 163" descr="스크린샷이(가) 표시된 사진&#10;&#10;자동 생성된 설명">
            <a:extLst>
              <a:ext uri="{FF2B5EF4-FFF2-40B4-BE49-F238E27FC236}">
                <a16:creationId xmlns:a16="http://schemas.microsoft.com/office/drawing/2014/main" id="{D75DC624-7BE6-4C5F-8B17-0499D524B1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551427" y="5424379"/>
            <a:ext cx="1948549" cy="264160"/>
          </a:xfrm>
          <a:prstGeom prst="rect">
            <a:avLst/>
          </a:prstGeom>
        </p:spPr>
      </p:pic>
      <p:pic>
        <p:nvPicPr>
          <p:cNvPr id="165" name="그림 164" descr="스크린샷이(가) 표시된 사진&#10;&#10;자동 생성된 설명">
            <a:extLst>
              <a:ext uri="{FF2B5EF4-FFF2-40B4-BE49-F238E27FC236}">
                <a16:creationId xmlns:a16="http://schemas.microsoft.com/office/drawing/2014/main" id="{E052F930-DB99-4290-9381-ED706B81E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5496104" y="5315273"/>
            <a:ext cx="1884783" cy="93306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F4784EE7-3F0F-48D9-AB9C-483B683C40D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12" y="5716498"/>
            <a:ext cx="188268" cy="180000"/>
          </a:xfrm>
          <a:prstGeom prst="rect">
            <a:avLst/>
          </a:prstGeom>
        </p:spPr>
      </p:pic>
      <p:pic>
        <p:nvPicPr>
          <p:cNvPr id="167" name="그림 166" descr="스크린샷이(가) 표시된 사진&#10;&#10;자동 생성된 설명">
            <a:extLst>
              <a:ext uri="{FF2B5EF4-FFF2-40B4-BE49-F238E27FC236}">
                <a16:creationId xmlns:a16="http://schemas.microsoft.com/office/drawing/2014/main" id="{6B506FF2-D0AA-4D9C-A8F1-365CA9146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5511003" y="5635792"/>
            <a:ext cx="1884783" cy="93306"/>
          </a:xfrm>
          <a:prstGeom prst="rect">
            <a:avLst/>
          </a:prstGeom>
        </p:spPr>
      </p:pic>
      <p:pic>
        <p:nvPicPr>
          <p:cNvPr id="168" name="그림 167" descr="그리기이(가) 표시된 사진&#10;&#10;자동 생성된 설명">
            <a:extLst>
              <a:ext uri="{FF2B5EF4-FFF2-40B4-BE49-F238E27FC236}">
                <a16:creationId xmlns:a16="http://schemas.microsoft.com/office/drawing/2014/main" id="{13D8209B-4783-4231-B8FD-5736E7B1086C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2" y="5140859"/>
            <a:ext cx="180000" cy="18000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EBEB874A-9BB6-4EA8-A17B-5D02FAF5FC7C}"/>
              </a:ext>
            </a:extLst>
          </p:cNvPr>
          <p:cNvSpPr txBox="1"/>
          <p:nvPr/>
        </p:nvSpPr>
        <p:spPr>
          <a:xfrm>
            <a:off x="5895533" y="511401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pic>
        <p:nvPicPr>
          <p:cNvPr id="170" name="그림 169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96B17497-614B-4EE2-9B0E-4C7A6D185C7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50" y="5421795"/>
            <a:ext cx="180000" cy="1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04B8F7C-E020-4E8A-9E52-0076CC1F9735}"/>
              </a:ext>
            </a:extLst>
          </p:cNvPr>
          <p:cNvSpPr txBox="1"/>
          <p:nvPr/>
        </p:nvSpPr>
        <p:spPr>
          <a:xfrm>
            <a:off x="5886240" y="5405765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4E8F731-07EC-4BE5-9A6C-9E101EAF15BE}"/>
              </a:ext>
            </a:extLst>
          </p:cNvPr>
          <p:cNvSpPr txBox="1"/>
          <p:nvPr/>
        </p:nvSpPr>
        <p:spPr>
          <a:xfrm>
            <a:off x="5894359" y="5702124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173" name="그림 172" descr="스크린샷이(가) 표시된 사진&#10;&#10;자동 생성된 설명">
            <a:extLst>
              <a:ext uri="{FF2B5EF4-FFF2-40B4-BE49-F238E27FC236}">
                <a16:creationId xmlns:a16="http://schemas.microsoft.com/office/drawing/2014/main" id="{422D6EFF-8BF5-4724-909C-931EF808F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8807459" y="5290433"/>
            <a:ext cx="1884783" cy="93306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E2E436AC-2936-46D9-A3C5-CFFBFAAFAF4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07" y="5691658"/>
            <a:ext cx="188268" cy="180000"/>
          </a:xfrm>
          <a:prstGeom prst="rect">
            <a:avLst/>
          </a:prstGeom>
        </p:spPr>
      </p:pic>
      <p:pic>
        <p:nvPicPr>
          <p:cNvPr id="175" name="그림 174" descr="스크린샷이(가) 표시된 사진&#10;&#10;자동 생성된 설명">
            <a:extLst>
              <a:ext uri="{FF2B5EF4-FFF2-40B4-BE49-F238E27FC236}">
                <a16:creationId xmlns:a16="http://schemas.microsoft.com/office/drawing/2014/main" id="{BFFA9FF7-E42B-4180-94E3-97F5C9E81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8812198" y="5610952"/>
            <a:ext cx="1884783" cy="93306"/>
          </a:xfrm>
          <a:prstGeom prst="rect">
            <a:avLst/>
          </a:prstGeom>
        </p:spPr>
      </p:pic>
      <p:pic>
        <p:nvPicPr>
          <p:cNvPr id="176" name="그림 175" descr="그리기이(가) 표시된 사진&#10;&#10;자동 생성된 설명">
            <a:extLst>
              <a:ext uri="{FF2B5EF4-FFF2-40B4-BE49-F238E27FC236}">
                <a16:creationId xmlns:a16="http://schemas.microsoft.com/office/drawing/2014/main" id="{132F206C-FBAB-4869-89E8-F43BBEADD7D8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957" y="5116019"/>
            <a:ext cx="180000" cy="180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70F2B-8A8B-44FA-BC87-7ED2F0197ABE}"/>
              </a:ext>
            </a:extLst>
          </p:cNvPr>
          <p:cNvSpPr txBox="1"/>
          <p:nvPr/>
        </p:nvSpPr>
        <p:spPr>
          <a:xfrm>
            <a:off x="9196728" y="508917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pic>
        <p:nvPicPr>
          <p:cNvPr id="178" name="그림 177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9FFC2E4B-EA51-4C45-9741-B17EBBCF98D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45" y="5396955"/>
            <a:ext cx="180000" cy="1800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C6DF67C-EF98-4700-933D-88932ACA0B16}"/>
              </a:ext>
            </a:extLst>
          </p:cNvPr>
          <p:cNvSpPr txBox="1"/>
          <p:nvPr/>
        </p:nvSpPr>
        <p:spPr>
          <a:xfrm>
            <a:off x="9187435" y="5380925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3CF55BC-F123-473C-8296-05CB3FF735B2}"/>
              </a:ext>
            </a:extLst>
          </p:cNvPr>
          <p:cNvSpPr txBox="1"/>
          <p:nvPr/>
        </p:nvSpPr>
        <p:spPr>
          <a:xfrm>
            <a:off x="9195554" y="5677284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AC2B41E-2915-43FF-9BE5-2275142F145F}"/>
              </a:ext>
            </a:extLst>
          </p:cNvPr>
          <p:cNvSpPr/>
          <p:nvPr/>
        </p:nvSpPr>
        <p:spPr>
          <a:xfrm>
            <a:off x="1366815" y="4203081"/>
            <a:ext cx="1863022" cy="329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오른쪽 181">
            <a:extLst>
              <a:ext uri="{FF2B5EF4-FFF2-40B4-BE49-F238E27FC236}">
                <a16:creationId xmlns:a16="http://schemas.microsoft.com/office/drawing/2014/main" id="{25E1F5AE-0826-4A0C-AAFF-DC80A4BE384D}"/>
              </a:ext>
            </a:extLst>
          </p:cNvPr>
          <p:cNvSpPr/>
          <p:nvPr/>
        </p:nvSpPr>
        <p:spPr>
          <a:xfrm>
            <a:off x="3975368" y="4135891"/>
            <a:ext cx="886340" cy="561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그림 182">
            <a:extLst>
              <a:ext uri="{FF2B5EF4-FFF2-40B4-BE49-F238E27FC236}">
                <a16:creationId xmlns:a16="http://schemas.microsoft.com/office/drawing/2014/main" id="{5AFF34A6-8AE6-4AB0-B1CE-87C07C3EE9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2000380" y="1996712"/>
            <a:ext cx="623734" cy="243622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4B9845C9-A1BE-4470-8C27-4525DFB858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9586915" y="1996712"/>
            <a:ext cx="623734" cy="243622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EE4692CE-60C4-4137-A2C6-49766345BF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6250849" y="1996712"/>
            <a:ext cx="623734" cy="243622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2C4EABF-9B20-499F-9C2E-B65F9E50F716}"/>
              </a:ext>
            </a:extLst>
          </p:cNvPr>
          <p:cNvGrpSpPr/>
          <p:nvPr/>
        </p:nvGrpSpPr>
        <p:grpSpPr>
          <a:xfrm>
            <a:off x="3723471" y="930776"/>
            <a:ext cx="6574201" cy="492438"/>
            <a:chOff x="1151880" y="4437112"/>
            <a:chExt cx="7776864" cy="2016224"/>
          </a:xfrm>
        </p:grpSpPr>
        <p:sp>
          <p:nvSpPr>
            <p:cNvPr id="187" name="모서리가 둥근 직사각형 27">
              <a:extLst>
                <a:ext uri="{FF2B5EF4-FFF2-40B4-BE49-F238E27FC236}">
                  <a16:creationId xmlns:a16="http://schemas.microsoft.com/office/drawing/2014/main" id="{B5E8E8CC-591B-4D8F-9466-E887A80723EA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12027D5-27CA-493D-AA0F-A50DC7175B19}"/>
                </a:ext>
              </a:extLst>
            </p:cNvPr>
            <p:cNvSpPr txBox="1"/>
            <p:nvPr/>
          </p:nvSpPr>
          <p:spPr>
            <a:xfrm>
              <a:off x="1403909" y="4769444"/>
              <a:ext cx="7272808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개인 정보</a:t>
              </a:r>
              <a:r>
                <a:rPr lang="en-US" altLang="ko-KR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병용 금기 정보 등과 함께 분석해 적합성 판단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56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창의성 및 파급 효과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0179C1-320D-4359-A5F0-A2AF2132E327}"/>
              </a:ext>
            </a:extLst>
          </p:cNvPr>
          <p:cNvSpPr/>
          <p:nvPr/>
        </p:nvSpPr>
        <p:spPr>
          <a:xfrm>
            <a:off x="488516" y="1794492"/>
            <a:ext cx="11047956" cy="4617602"/>
          </a:xfrm>
          <a:prstGeom prst="rect">
            <a:avLst/>
          </a:prstGeom>
          <a:noFill/>
          <a:ln w="38100"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72489F-2F81-45DC-BF39-AF5312D3284A}"/>
              </a:ext>
            </a:extLst>
          </p:cNvPr>
          <p:cNvSpPr txBox="1"/>
          <p:nvPr/>
        </p:nvSpPr>
        <p:spPr>
          <a:xfrm>
            <a:off x="764086" y="1928321"/>
            <a:ext cx="10759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- 4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차 산업혁명의 핵심인 인공지능 기술을 적용한 헬스케어 애플리케이션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적정 처방 여부를 기준으로 한 평가 시스템으로 평가의 공정성 제고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법률에 근거한 국민의 공공 데이터 이용권 보장</a:t>
            </a:r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국민의 알 권리 충족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 정보 관련 산업계의 새로운 형태의 사업 기회 창출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lvl="0">
              <a:defRPr/>
            </a:pPr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여러 공공 데이터를 활용한 부가가치 서비스를 창출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lvl="0">
              <a:defRPr/>
            </a:pP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lvl="0">
              <a:defRPr/>
            </a:pPr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여러 헬스케어 애플리케이션과 접목해 시너지효과 기대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4A24C-8CE7-4BF3-8022-0D4BD6684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411">
            <a:off x="9947601" y="352047"/>
            <a:ext cx="1231219" cy="13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1309F-E4BD-4423-90D4-064D8F6CAB77}"/>
              </a:ext>
            </a:extLst>
          </p:cNvPr>
          <p:cNvSpPr txBox="1"/>
          <p:nvPr/>
        </p:nvSpPr>
        <p:spPr>
          <a:xfrm>
            <a:off x="3287102" y="2105561"/>
            <a:ext cx="66607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Q &amp; A</a:t>
            </a:r>
            <a:endParaRPr lang="ko-KR" altLang="en-US" sz="16600" b="1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95772A8-F200-4AF7-AF0B-599FE89EA53C}"/>
              </a:ext>
            </a:extLst>
          </p:cNvPr>
          <p:cNvCxnSpPr/>
          <p:nvPr/>
        </p:nvCxnSpPr>
        <p:spPr>
          <a:xfrm>
            <a:off x="4434465" y="1392148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3D1D9FD-4F69-4F76-ABEB-997C93D5D89D}"/>
              </a:ext>
            </a:extLst>
          </p:cNvPr>
          <p:cNvGrpSpPr/>
          <p:nvPr/>
        </p:nvGrpSpPr>
        <p:grpSpPr>
          <a:xfrm>
            <a:off x="3191115" y="1423736"/>
            <a:ext cx="717259" cy="946760"/>
            <a:chOff x="2557290" y="3247324"/>
            <a:chExt cx="2098675" cy="27701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46495282-9FA6-4835-A621-FADFB1287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A88D4F04-676F-440C-9103-08D9CA4A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DE2790E2-5B7E-4B35-9B4A-6326972E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CF4E78CE-BCA3-4167-8971-B835C328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6409BF78-8327-4507-B4B4-AE7E4DC0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729409D-3E9F-4B6E-94B8-09CF30E2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28AE4E5E-A413-4A17-8C13-2E31C4C4C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250F288-91EA-466C-9D2B-F314CD26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목차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92E0C9EE-1362-47AE-8374-502562DD1443}"/>
              </a:ext>
            </a:extLst>
          </p:cNvPr>
          <p:cNvSpPr txBox="1"/>
          <p:nvPr/>
        </p:nvSpPr>
        <p:spPr>
          <a:xfrm>
            <a:off x="4806631" y="142640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선정 배경</a:t>
            </a: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4806631" y="205902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주제</a:t>
            </a: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566CB616-DE80-4E4F-912D-F7DA5ACAF5B8}"/>
              </a:ext>
            </a:extLst>
          </p:cNvPr>
          <p:cNvSpPr txBox="1"/>
          <p:nvPr/>
        </p:nvSpPr>
        <p:spPr>
          <a:xfrm>
            <a:off x="4806631" y="269164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헬스 케어 관련 공공 데이터 설명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D421D8D-665B-40CD-8B3D-EC0875175258}"/>
              </a:ext>
            </a:extLst>
          </p:cNvPr>
          <p:cNvSpPr txBox="1"/>
          <p:nvPr/>
        </p:nvSpPr>
        <p:spPr>
          <a:xfrm>
            <a:off x="4806631" y="332426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빅데이터를 이용한 서비스 사례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DD940DAD-313F-40C1-956F-5C01EE14AEDB}"/>
              </a:ext>
            </a:extLst>
          </p:cNvPr>
          <p:cNvSpPr txBox="1"/>
          <p:nvPr/>
        </p:nvSpPr>
        <p:spPr>
          <a:xfrm>
            <a:off x="4806631" y="395688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타기관 공공 데이터 설명</a:t>
            </a: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D92CA116-D23C-4DBE-A41B-49B0B35D2D36}"/>
              </a:ext>
            </a:extLst>
          </p:cNvPr>
          <p:cNvSpPr txBox="1"/>
          <p:nvPr/>
        </p:nvSpPr>
        <p:spPr>
          <a:xfrm>
            <a:off x="4806631" y="458950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제안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(UI)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0C31F2BF-C6E2-455D-9D16-75EC69608720}"/>
              </a:ext>
            </a:extLst>
          </p:cNvPr>
          <p:cNvSpPr txBox="1"/>
          <p:nvPr/>
        </p:nvSpPr>
        <p:spPr>
          <a:xfrm>
            <a:off x="4806631" y="5222126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창의성 및 파급 효과</a:t>
            </a:r>
          </a:p>
        </p:txBody>
      </p:sp>
    </p:spTree>
    <p:extLst>
      <p:ext uri="{BB962C8B-B14F-4D97-AF65-F5344CB8AC3E}">
        <p14:creationId xmlns:p14="http://schemas.microsoft.com/office/powerpoint/2010/main" val="71914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38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선정 배경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B4CBDC-4E76-4A00-9A66-A3864F7DCF4D}"/>
              </a:ext>
            </a:extLst>
          </p:cNvPr>
          <p:cNvGrpSpPr/>
          <p:nvPr/>
        </p:nvGrpSpPr>
        <p:grpSpPr>
          <a:xfrm>
            <a:off x="1346985" y="982744"/>
            <a:ext cx="9498029" cy="4944736"/>
            <a:chOff x="2031304" y="641868"/>
            <a:chExt cx="8555276" cy="4856008"/>
          </a:xfrm>
        </p:grpSpPr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A695BA63-EE24-4178-A4D1-885A6BD4DCF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4511685"/>
                </p:ext>
              </p:extLst>
            </p:nvPr>
          </p:nvGraphicFramePr>
          <p:xfrm>
            <a:off x="2031304" y="641868"/>
            <a:ext cx="4217482" cy="4856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C3FCCB48-3A4E-464A-83C5-E2C2EFA455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2565528"/>
                </p:ext>
              </p:extLst>
            </p:nvPr>
          </p:nvGraphicFramePr>
          <p:xfrm>
            <a:off x="6674671" y="641868"/>
            <a:ext cx="3911909" cy="4179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B3B80E-2A21-4DA7-94DB-7785CF15F311}"/>
              </a:ext>
            </a:extLst>
          </p:cNvPr>
          <p:cNvGrpSpPr/>
          <p:nvPr/>
        </p:nvGrpSpPr>
        <p:grpSpPr>
          <a:xfrm>
            <a:off x="1346985" y="5141170"/>
            <a:ext cx="9970693" cy="1287480"/>
            <a:chOff x="1151880" y="4437112"/>
            <a:chExt cx="7776864" cy="2016224"/>
          </a:xfrm>
        </p:grpSpPr>
        <p:sp>
          <p:nvSpPr>
            <p:cNvPr id="33" name="모서리가 둥근 직사각형 27">
              <a:extLst>
                <a:ext uri="{FF2B5EF4-FFF2-40B4-BE49-F238E27FC236}">
                  <a16:creationId xmlns:a16="http://schemas.microsoft.com/office/drawing/2014/main" id="{0296409D-454C-46FA-94C3-808C56D78A3C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6B0918-4980-41AA-B7EC-3CAAB69C2828}"/>
                </a:ext>
              </a:extLst>
            </p:cNvPr>
            <p:cNvSpPr txBox="1"/>
            <p:nvPr/>
          </p:nvSpPr>
          <p:spPr>
            <a:xfrm>
              <a:off x="1403908" y="4706917"/>
              <a:ext cx="7272808" cy="150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약화 사고 중 조제 오류가 </a:t>
              </a:r>
              <a:r>
                <a:rPr lang="en-US" altLang="ko-KR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60%</a:t>
              </a: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로 가장 큰 비중을 차지</a:t>
              </a:r>
              <a:endParaRPr lang="en-US" altLang="ko-KR" sz="2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조제 오류 중에서는 약물 선택 오류와 수량</a:t>
              </a:r>
              <a:r>
                <a:rPr lang="en-US" altLang="ko-KR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, </a:t>
              </a: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용량 오류가 대부분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999D83-9991-4511-905C-B13811A9E305}"/>
              </a:ext>
            </a:extLst>
          </p:cNvPr>
          <p:cNvSpPr txBox="1"/>
          <p:nvPr/>
        </p:nvSpPr>
        <p:spPr>
          <a:xfrm>
            <a:off x="8912887" y="1239563"/>
            <a:ext cx="285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대한 약사회</a:t>
            </a:r>
            <a:r>
              <a:rPr lang="en-US" altLang="ko-KR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(2014 ~ 2018)</a:t>
            </a:r>
            <a:endParaRPr lang="ko-KR" altLang="en-US" sz="1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8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38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선정 배경</a:t>
            </a:r>
          </a:p>
        </p:txBody>
      </p:sp>
      <p:pic>
        <p:nvPicPr>
          <p:cNvPr id="12" name="_x146188056" descr="EMB00003e1c1e74">
            <a:extLst>
              <a:ext uri="{FF2B5EF4-FFF2-40B4-BE49-F238E27FC236}">
                <a16:creationId xmlns:a16="http://schemas.microsoft.com/office/drawing/2014/main" id="{84767E0A-73E7-4BF7-9E72-18123EBFD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24530" r="43836" b="34604"/>
          <a:stretch/>
        </p:blipFill>
        <p:spPr bwMode="auto">
          <a:xfrm>
            <a:off x="834015" y="2530095"/>
            <a:ext cx="5408145" cy="291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4641A4-ECBD-409C-B7FE-8F99FDF24FF1}"/>
              </a:ext>
            </a:extLst>
          </p:cNvPr>
          <p:cNvSpPr txBox="1"/>
          <p:nvPr/>
        </p:nvSpPr>
        <p:spPr>
          <a:xfrm>
            <a:off x="2002612" y="5539737"/>
            <a:ext cx="297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연도별 의약품 부작용 보고 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0877E-EF4C-40A3-A114-D2C9C7A547CC}"/>
              </a:ext>
            </a:extLst>
          </p:cNvPr>
          <p:cNvSpPr txBox="1"/>
          <p:nvPr/>
        </p:nvSpPr>
        <p:spPr>
          <a:xfrm>
            <a:off x="4349959" y="2160467"/>
            <a:ext cx="20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의약 </a:t>
            </a:r>
            <a:r>
              <a:rPr lang="ko-KR" altLang="en-US" sz="1400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안전처</a:t>
            </a:r>
            <a:endParaRPr lang="ko-KR" altLang="en-US" sz="1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7143211" y="2610478"/>
            <a:ext cx="3832244" cy="2837285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&lt;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처방 분석 시스템의 필요성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pPr algn="ctr"/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2016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년은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2011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 대비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배 이상 증가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세계 의약품 부작용 보고 비율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 미국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en-US" altLang="ko-KR" sz="1600" b="1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</a:t>
            </a:r>
            <a:r>
              <a:rPr lang="ko-KR" altLang="en-US" sz="1600" b="1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 한국</a:t>
            </a:r>
            <a:endParaRPr lang="en-US" altLang="ko-KR" sz="1600" b="1" u="sng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E12F3-8B7B-4323-9F9E-AD8DE711B869}"/>
              </a:ext>
            </a:extLst>
          </p:cNvPr>
          <p:cNvSpPr/>
          <p:nvPr/>
        </p:nvSpPr>
        <p:spPr>
          <a:xfrm>
            <a:off x="9468201" y="3710863"/>
            <a:ext cx="834013" cy="399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99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38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주제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EA136-686B-4BDF-A512-5634856AD8A8}"/>
              </a:ext>
            </a:extLst>
          </p:cNvPr>
          <p:cNvSpPr txBox="1"/>
          <p:nvPr/>
        </p:nvSpPr>
        <p:spPr>
          <a:xfrm>
            <a:off x="1713596" y="1975275"/>
            <a:ext cx="317282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병원 진료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환자가 병원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위치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보고 방문 후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병명에 맞는 처방전을 받는다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CF109-11BB-40BC-B7FA-FE72C54CB16F}"/>
              </a:ext>
            </a:extLst>
          </p:cNvPr>
          <p:cNvSpPr txBox="1"/>
          <p:nvPr/>
        </p:nvSpPr>
        <p:spPr>
          <a:xfrm>
            <a:off x="7648063" y="2113774"/>
            <a:ext cx="287712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약국 처방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약국에 가서 처방된 약을 받는다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</p:txBody>
      </p:sp>
      <p:sp>
        <p:nvSpPr>
          <p:cNvPr id="18" name="오른쪽 화살표 1">
            <a:extLst>
              <a:ext uri="{FF2B5EF4-FFF2-40B4-BE49-F238E27FC236}">
                <a16:creationId xmlns:a16="http://schemas.microsoft.com/office/drawing/2014/main" id="{D0ED1529-8303-46A4-B0C0-10D886E9142E}"/>
              </a:ext>
            </a:extLst>
          </p:cNvPr>
          <p:cNvSpPr/>
          <p:nvPr/>
        </p:nvSpPr>
        <p:spPr>
          <a:xfrm>
            <a:off x="5636144" y="2522218"/>
            <a:ext cx="1262193" cy="288508"/>
          </a:xfrm>
          <a:prstGeom prst="rightArrow">
            <a:avLst>
              <a:gd name="adj1" fmla="val 50000"/>
              <a:gd name="adj2" fmla="val 119657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0">
            <a:extLst>
              <a:ext uri="{FF2B5EF4-FFF2-40B4-BE49-F238E27FC236}">
                <a16:creationId xmlns:a16="http://schemas.microsoft.com/office/drawing/2014/main" id="{BEFAC524-8D04-4E7E-8F40-55C39F3B66F8}"/>
              </a:ext>
            </a:extLst>
          </p:cNvPr>
          <p:cNvSpPr/>
          <p:nvPr/>
        </p:nvSpPr>
        <p:spPr>
          <a:xfrm rot="5400000">
            <a:off x="8694080" y="3717485"/>
            <a:ext cx="785091" cy="275577"/>
          </a:xfrm>
          <a:prstGeom prst="rightArrow">
            <a:avLst>
              <a:gd name="adj1" fmla="val 50000"/>
              <a:gd name="adj2" fmla="val 130218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5DBD4-558D-4D20-B08F-D53516936794}"/>
              </a:ext>
            </a:extLst>
          </p:cNvPr>
          <p:cNvSpPr txBox="1"/>
          <p:nvPr/>
        </p:nvSpPr>
        <p:spPr>
          <a:xfrm>
            <a:off x="7521410" y="4651826"/>
            <a:ext cx="347887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처방 정보 입력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OCR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문자 인식을 통해 약 봉투를 스캔 후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 저장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처방전 다운 후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스캔 및 정보 저장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(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현재는 건강보험심사평가원에서 다운 가능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1061E-C35C-494E-8CE5-3154BB9B3DA9}"/>
              </a:ext>
            </a:extLst>
          </p:cNvPr>
          <p:cNvSpPr txBox="1"/>
          <p:nvPr/>
        </p:nvSpPr>
        <p:spPr>
          <a:xfrm>
            <a:off x="1705010" y="5643511"/>
            <a:ext cx="25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5D0C6FD6-1B27-4C13-AE6B-C755677C5E27}"/>
              </a:ext>
            </a:extLst>
          </p:cNvPr>
          <p:cNvSpPr/>
          <p:nvPr/>
        </p:nvSpPr>
        <p:spPr>
          <a:xfrm rot="10800000">
            <a:off x="5636544" y="5539669"/>
            <a:ext cx="1262193" cy="288508"/>
          </a:xfrm>
          <a:prstGeom prst="rightArrow">
            <a:avLst>
              <a:gd name="adj1" fmla="val 50000"/>
              <a:gd name="adj2" fmla="val 123140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AD2AE-5CDB-49C1-9A02-F42B8E7BB10F}"/>
              </a:ext>
            </a:extLst>
          </p:cNvPr>
          <p:cNvSpPr/>
          <p:nvPr/>
        </p:nvSpPr>
        <p:spPr>
          <a:xfrm>
            <a:off x="1282708" y="4528532"/>
            <a:ext cx="403459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처방 정보 확인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자신의 개인 정보와 공공 데이터를 활용하여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알맞은 처방인지 확인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및 병원의 처방전과 약국의 처방이 </a:t>
            </a:r>
            <a:r>
              <a:rPr lang="ko-KR" altLang="en-US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같은지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확인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병원과 약국의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에 저장 및 후기 작성 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블록체인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기술을 통해 위조 방지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</p:txBody>
      </p:sp>
      <p:sp>
        <p:nvSpPr>
          <p:cNvPr id="30" name="오른쪽 화살표 32">
            <a:extLst>
              <a:ext uri="{FF2B5EF4-FFF2-40B4-BE49-F238E27FC236}">
                <a16:creationId xmlns:a16="http://schemas.microsoft.com/office/drawing/2014/main" id="{E0C39F44-209F-4545-ACE5-87D556A09FF2}"/>
              </a:ext>
            </a:extLst>
          </p:cNvPr>
          <p:cNvSpPr/>
          <p:nvPr/>
        </p:nvSpPr>
        <p:spPr>
          <a:xfrm rot="16200000">
            <a:off x="2907461" y="3714068"/>
            <a:ext cx="785091" cy="275577"/>
          </a:xfrm>
          <a:prstGeom prst="rightArrow">
            <a:avLst>
              <a:gd name="adj1" fmla="val 50000"/>
              <a:gd name="adj2" fmla="val 108340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738638B-B2FA-465E-A278-8C4519AD2F90}"/>
              </a:ext>
            </a:extLst>
          </p:cNvPr>
          <p:cNvGrpSpPr/>
          <p:nvPr/>
        </p:nvGrpSpPr>
        <p:grpSpPr>
          <a:xfrm>
            <a:off x="3203615" y="790713"/>
            <a:ext cx="8436612" cy="917711"/>
            <a:chOff x="1151880" y="4437112"/>
            <a:chExt cx="7776864" cy="2855383"/>
          </a:xfrm>
        </p:grpSpPr>
        <p:sp>
          <p:nvSpPr>
            <p:cNvPr id="34" name="모서리가 둥근 직사각형 27">
              <a:extLst>
                <a:ext uri="{FF2B5EF4-FFF2-40B4-BE49-F238E27FC236}">
                  <a16:creationId xmlns:a16="http://schemas.microsoft.com/office/drawing/2014/main" id="{4C9B84D3-B1E7-4A8D-8786-3B7EE79280E2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028E2B-B522-4B20-8C06-15841959F424}"/>
                </a:ext>
              </a:extLst>
            </p:cNvPr>
            <p:cNvSpPr txBox="1"/>
            <p:nvPr/>
          </p:nvSpPr>
          <p:spPr>
            <a:xfrm>
              <a:off x="1403909" y="4706916"/>
              <a:ext cx="7272808" cy="258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의약품 처방 정보</a:t>
              </a:r>
              <a:r>
                <a:rPr lang="en-US" altLang="ko-KR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, </a:t>
              </a:r>
              <a:r>
                <a:rPr lang="ko-KR" altLang="en-US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적정 사용 정보를 활용한</a:t>
              </a:r>
              <a:r>
                <a:rPr lang="en-US" altLang="ko-KR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</a:t>
              </a:r>
              <a:r>
                <a:rPr lang="ko-KR" altLang="en-US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처방 확인 서비스</a:t>
              </a:r>
              <a:endPara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2A8707-17B8-4B6E-9365-E7D61B48F6A6}"/>
              </a:ext>
            </a:extLst>
          </p:cNvPr>
          <p:cNvCxnSpPr>
            <a:cxnSpLocks/>
          </p:cNvCxnSpPr>
          <p:nvPr/>
        </p:nvCxnSpPr>
        <p:spPr>
          <a:xfrm flipV="1">
            <a:off x="3487073" y="1323069"/>
            <a:ext cx="788979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63DBEC85-1842-45D2-BB77-560C353DD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0" y="1948585"/>
            <a:ext cx="828667" cy="1400383"/>
          </a:xfrm>
          <a:prstGeom prst="rect">
            <a:avLst/>
          </a:prstGeom>
        </p:spPr>
      </p:pic>
      <p:pic>
        <p:nvPicPr>
          <p:cNvPr id="41" name="그림 40" descr="검은색, 모니터, 컴퓨터이(가) 표시된 사진&#10;&#10;자동 생성된 설명">
            <a:extLst>
              <a:ext uri="{FF2B5EF4-FFF2-40B4-BE49-F238E27FC236}">
                <a16:creationId xmlns:a16="http://schemas.microsoft.com/office/drawing/2014/main" id="{8665B70D-6C41-4E4E-B0BD-6DC5C18881F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9567">
            <a:off x="10859605" y="4275057"/>
            <a:ext cx="876206" cy="717362"/>
          </a:xfrm>
          <a:prstGeom prst="rect">
            <a:avLst/>
          </a:prstGeom>
        </p:spPr>
      </p:pic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:a16="http://schemas.microsoft.com/office/drawing/2014/main" id="{2367274E-B83E-4CEF-A5C7-5D6B50CFB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72" y="1782899"/>
            <a:ext cx="1646063" cy="140220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B5A64A-0572-41AB-8A87-A196B4705036}"/>
              </a:ext>
            </a:extLst>
          </p:cNvPr>
          <p:cNvGrpSpPr/>
          <p:nvPr/>
        </p:nvGrpSpPr>
        <p:grpSpPr>
          <a:xfrm>
            <a:off x="454040" y="5322779"/>
            <a:ext cx="828667" cy="1160134"/>
            <a:chOff x="4649921" y="2321166"/>
            <a:chExt cx="1066892" cy="1493649"/>
          </a:xfrm>
        </p:grpSpPr>
        <p:sp>
          <p:nvSpPr>
            <p:cNvPr id="47" name="사각형: 잘린 한쪽 모서리 46">
              <a:extLst>
                <a:ext uri="{FF2B5EF4-FFF2-40B4-BE49-F238E27FC236}">
                  <a16:creationId xmlns:a16="http://schemas.microsoft.com/office/drawing/2014/main" id="{AC93A86D-D077-4C35-B4C7-05FE101D91CA}"/>
                </a:ext>
              </a:extLst>
            </p:cNvPr>
            <p:cNvSpPr/>
            <p:nvPr/>
          </p:nvSpPr>
          <p:spPr>
            <a:xfrm>
              <a:off x="4693919" y="2350535"/>
              <a:ext cx="782433" cy="1025123"/>
            </a:xfrm>
            <a:prstGeom prst="snip1Rect">
              <a:avLst>
                <a:gd name="adj" fmla="val 243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EB44355-98B8-4360-9F94-08B34E0B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921" y="2321166"/>
              <a:ext cx="1066892" cy="149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26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6971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헬스 케어 관련 공공 데이터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 출처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9356276-1EA5-4897-9C49-456E830D826E}"/>
              </a:ext>
            </a:extLst>
          </p:cNvPr>
          <p:cNvGrpSpPr/>
          <p:nvPr/>
        </p:nvGrpSpPr>
        <p:grpSpPr>
          <a:xfrm>
            <a:off x="615586" y="1626830"/>
            <a:ext cx="2961627" cy="4828458"/>
            <a:chOff x="777240" y="601561"/>
            <a:chExt cx="6220155" cy="3105706"/>
          </a:xfrm>
        </p:grpSpPr>
        <p:pic>
          <p:nvPicPr>
            <p:cNvPr id="62" name="_x175578624" descr="EMB00003c444863">
              <a:extLst>
                <a:ext uri="{FF2B5EF4-FFF2-40B4-BE49-F238E27FC236}">
                  <a16:creationId xmlns:a16="http://schemas.microsoft.com/office/drawing/2014/main" id="{B1F19588-05D2-4A26-B4D9-413D43CC7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1" t="9872" r="11896" b="5834"/>
            <a:stretch/>
          </p:blipFill>
          <p:spPr bwMode="auto">
            <a:xfrm>
              <a:off x="777240" y="601561"/>
              <a:ext cx="5915867" cy="310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2369CB5-5797-4D5F-A1FB-20CE645CD4A0}"/>
                </a:ext>
              </a:extLst>
            </p:cNvPr>
            <p:cNvSpPr/>
            <p:nvPr/>
          </p:nvSpPr>
          <p:spPr>
            <a:xfrm>
              <a:off x="2337601" y="2545236"/>
              <a:ext cx="1879982" cy="2289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3F23E0-610B-448E-A82E-5597513029B9}"/>
                </a:ext>
              </a:extLst>
            </p:cNvPr>
            <p:cNvSpPr/>
            <p:nvPr/>
          </p:nvSpPr>
          <p:spPr>
            <a:xfrm>
              <a:off x="853413" y="1986860"/>
              <a:ext cx="1129854" cy="2609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cxnSp>
          <p:nvCxnSpPr>
            <p:cNvPr id="65" name="꺾인 연결선 21">
              <a:extLst>
                <a:ext uri="{FF2B5EF4-FFF2-40B4-BE49-F238E27FC236}">
                  <a16:creationId xmlns:a16="http://schemas.microsoft.com/office/drawing/2014/main" id="{DBFEB8E3-1342-4148-A7C0-C255A4C0FBB2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217583" y="712020"/>
              <a:ext cx="2779812" cy="194767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양쪽 대괄호 65">
            <a:extLst>
              <a:ext uri="{FF2B5EF4-FFF2-40B4-BE49-F238E27FC236}">
                <a16:creationId xmlns:a16="http://schemas.microsoft.com/office/drawing/2014/main" id="{2B21943C-F245-40B8-8F16-677EB27D67D4}"/>
              </a:ext>
            </a:extLst>
          </p:cNvPr>
          <p:cNvSpPr/>
          <p:nvPr/>
        </p:nvSpPr>
        <p:spPr>
          <a:xfrm>
            <a:off x="3938874" y="1595544"/>
            <a:ext cx="3765754" cy="4828458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&lt;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의약품 처방정보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  <a:endParaRPr lang="en-US" altLang="ko-KR" sz="11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endParaRPr lang="en-US" altLang="ko-KR" sz="1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공공 데이터 포털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2438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https://www.data.go.kr/dataset/15007117/fileData.do</a:t>
            </a: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제공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국민건강보험공단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의약품 처방정보 데이터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(2003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~ 2017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매년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만 명에 대한 기본정보와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 처방전별 개별 의약품 처방내역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개인정보와 민감성 데이터는 제외 또는 </a:t>
            </a:r>
            <a:r>
              <a:rPr lang="ko-KR" altLang="en-US" sz="1600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마스킹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처리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67" name="양쪽 대괄호 66">
            <a:extLst>
              <a:ext uri="{FF2B5EF4-FFF2-40B4-BE49-F238E27FC236}">
                <a16:creationId xmlns:a16="http://schemas.microsoft.com/office/drawing/2014/main" id="{0DF698FA-2432-4929-B73A-FD481A9DDC33}"/>
              </a:ext>
            </a:extLst>
          </p:cNvPr>
          <p:cNvSpPr/>
          <p:nvPr/>
        </p:nvSpPr>
        <p:spPr>
          <a:xfrm>
            <a:off x="7980770" y="1595544"/>
            <a:ext cx="3765754" cy="4828458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&lt;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의약품 적정 사용 정보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2438" indent="-452438"/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 의약품 안전 관리원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2438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https://www.drugsafe.or.kr/ko/index.do -&gt; DUR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-&gt; DUR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 검색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제공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 의약품 안전 관리원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새로운 약물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약물간 상호작용 문제가 제기된 경우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이전에 인지되지 못한 위험인구집단이 의심되는 경우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예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특정 질환 동반자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국내외 문헌 등 그 외 경로로 의약품 안전성 문제가 제기되는 경우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69" name="모서리가 둥근 직사각형 27">
            <a:extLst>
              <a:ext uri="{FF2B5EF4-FFF2-40B4-BE49-F238E27FC236}">
                <a16:creationId xmlns:a16="http://schemas.microsoft.com/office/drawing/2014/main" id="{8774ED5F-44CE-4FBD-9655-D331639F5F10}"/>
              </a:ext>
            </a:extLst>
          </p:cNvPr>
          <p:cNvSpPr/>
          <p:nvPr/>
        </p:nvSpPr>
        <p:spPr>
          <a:xfrm>
            <a:off x="4083756" y="3871770"/>
            <a:ext cx="3456127" cy="2115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71" name="모서리가 둥근 직사각형 27">
            <a:extLst>
              <a:ext uri="{FF2B5EF4-FFF2-40B4-BE49-F238E27FC236}">
                <a16:creationId xmlns:a16="http://schemas.microsoft.com/office/drawing/2014/main" id="{9F62DDE0-C44D-47EC-8E21-5A595D4D8EFD}"/>
              </a:ext>
            </a:extLst>
          </p:cNvPr>
          <p:cNvSpPr/>
          <p:nvPr/>
        </p:nvSpPr>
        <p:spPr>
          <a:xfrm>
            <a:off x="8135583" y="3871770"/>
            <a:ext cx="3456127" cy="2115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694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헬스 케어 관련 공공 데이터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 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7114AE-B34E-4991-805B-7F9833030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4" t="29534" r="10484" b="56846"/>
          <a:stretch/>
        </p:blipFill>
        <p:spPr>
          <a:xfrm>
            <a:off x="493856" y="1668211"/>
            <a:ext cx="6483249" cy="20313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F5FD34-EC91-4264-9953-969CA0328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0" t="25706" r="56141" b="54783"/>
          <a:stretch/>
        </p:blipFill>
        <p:spPr>
          <a:xfrm>
            <a:off x="7147226" y="1678259"/>
            <a:ext cx="4349646" cy="20313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83A97C-B23E-4758-8EE9-DEAB054C5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85" y="6128848"/>
            <a:ext cx="7409518" cy="3467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9743DC-1211-4256-8AC3-7923CC48B461}"/>
              </a:ext>
            </a:extLst>
          </p:cNvPr>
          <p:cNvGrpSpPr/>
          <p:nvPr/>
        </p:nvGrpSpPr>
        <p:grpSpPr>
          <a:xfrm>
            <a:off x="1887742" y="3877923"/>
            <a:ext cx="8436612" cy="2617806"/>
            <a:chOff x="1151880" y="4437109"/>
            <a:chExt cx="7776864" cy="11469852"/>
          </a:xfrm>
        </p:grpSpPr>
        <p:sp>
          <p:nvSpPr>
            <p:cNvPr id="24" name="모서리가 둥근 직사각형 27">
              <a:extLst>
                <a:ext uri="{FF2B5EF4-FFF2-40B4-BE49-F238E27FC236}">
                  <a16:creationId xmlns:a16="http://schemas.microsoft.com/office/drawing/2014/main" id="{E3690902-25AF-42CD-857B-90D3C44C54E8}"/>
                </a:ext>
              </a:extLst>
            </p:cNvPr>
            <p:cNvSpPr/>
            <p:nvPr/>
          </p:nvSpPr>
          <p:spPr>
            <a:xfrm>
              <a:off x="1151880" y="4437109"/>
              <a:ext cx="7776864" cy="94428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417969-95B7-49EF-B675-4751D597F13B}"/>
                </a:ext>
              </a:extLst>
            </p:cNvPr>
            <p:cNvSpPr txBox="1"/>
            <p:nvPr/>
          </p:nvSpPr>
          <p:spPr>
            <a:xfrm>
              <a:off x="1403907" y="4579432"/>
              <a:ext cx="7427881" cy="113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데이터 형태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CSV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파일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사이즈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1. Columns 15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Rows 1,000,000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(03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~17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 총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1500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만 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)</a:t>
              </a:r>
            </a:p>
            <a:p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           2. Columns 6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Rows 8000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기본정보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가입자 일련번호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성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연령대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시도코드 등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73375" indent="-2873375"/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개별 의약품에 대한 처방내역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요양개시일자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1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회 </a:t>
              </a:r>
              <a:r>
                <a:rPr lang="ko-KR" altLang="en-US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투약량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1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일 </a:t>
              </a:r>
              <a:r>
                <a:rPr lang="ko-KR" altLang="en-US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투약량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총 투여일 수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단가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금액 등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의약품 적정 사용 정보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주의 의약품 명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주의 성분 명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일련 번호 등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endPara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endPara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  <p:sp>
        <p:nvSpPr>
          <p:cNvPr id="3" name="1/2 액자 2">
            <a:extLst>
              <a:ext uri="{FF2B5EF4-FFF2-40B4-BE49-F238E27FC236}">
                <a16:creationId xmlns:a16="http://schemas.microsoft.com/office/drawing/2014/main" id="{C439EFA6-B319-413A-9A2F-C5C8E5B299F6}"/>
              </a:ext>
            </a:extLst>
          </p:cNvPr>
          <p:cNvSpPr/>
          <p:nvPr/>
        </p:nvSpPr>
        <p:spPr>
          <a:xfrm>
            <a:off x="394073" y="1573086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A9ECDD9F-11CC-415F-838D-A5DB619E0D43}"/>
              </a:ext>
            </a:extLst>
          </p:cNvPr>
          <p:cNvSpPr/>
          <p:nvPr/>
        </p:nvSpPr>
        <p:spPr>
          <a:xfrm rot="10800000">
            <a:off x="10452910" y="3110979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F721C463-480F-4A1E-9D65-A038DC6CB6FA}"/>
              </a:ext>
            </a:extLst>
          </p:cNvPr>
          <p:cNvSpPr/>
          <p:nvPr/>
        </p:nvSpPr>
        <p:spPr>
          <a:xfrm rot="10800000">
            <a:off x="5918404" y="3110979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2078E7AA-5F85-4242-AC17-DF19A6A674D3}"/>
              </a:ext>
            </a:extLst>
          </p:cNvPr>
          <p:cNvSpPr/>
          <p:nvPr/>
        </p:nvSpPr>
        <p:spPr>
          <a:xfrm>
            <a:off x="7030422" y="1573086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빅데이터를 이용한 서비스 사례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&lt;</a:t>
            </a:r>
            <a:r>
              <a:rPr lang="ko-KR" altLang="en-US" sz="28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아이메시피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4E64CC-34A6-4D76-BDF4-5FA878D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44" y="3124895"/>
            <a:ext cx="5376132" cy="31442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8EF876-19AA-416A-9AB2-0B2BFF05D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1" t="2199" r="1369" b="7399"/>
          <a:stretch/>
        </p:blipFill>
        <p:spPr>
          <a:xfrm>
            <a:off x="735254" y="3124894"/>
            <a:ext cx="5390890" cy="31442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874D3A5-19DC-4B91-870F-D97B887BF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76" b="96624" l="0" r="97154">
                        <a14:foregroundMark x1="10163" y1="72574" x2="10163" y2="72574"/>
                        <a14:foregroundMark x1="8537" y1="81013" x2="8537" y2="81013"/>
                        <a14:foregroundMark x1="18699" y1="78481" x2="18699" y2="78481"/>
                        <a14:foregroundMark x1="21545" y1="79325" x2="21545" y2="79325"/>
                        <a14:foregroundMark x1="35366" y1="81857" x2="35366" y2="81857"/>
                        <a14:foregroundMark x1="50000" y1="79747" x2="50000" y2="79747"/>
                        <a14:foregroundMark x1="66260" y1="71308" x2="66260" y2="71308"/>
                        <a14:foregroundMark x1="64228" y1="83544" x2="64228" y2="83544"/>
                        <a14:foregroundMark x1="71951" y1="80591" x2="71951" y2="80591"/>
                        <a14:foregroundMark x1="86585" y1="83122" x2="86585" y2="83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620" y="1576624"/>
            <a:ext cx="1366800" cy="13167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714809-37B9-4A68-BD6A-72C040FFD91F}"/>
              </a:ext>
            </a:extLst>
          </p:cNvPr>
          <p:cNvGrpSpPr/>
          <p:nvPr/>
        </p:nvGrpSpPr>
        <p:grpSpPr>
          <a:xfrm>
            <a:off x="2801685" y="1935514"/>
            <a:ext cx="8436612" cy="648008"/>
            <a:chOff x="1151880" y="4437112"/>
            <a:chExt cx="7776864" cy="2016224"/>
          </a:xfrm>
        </p:grpSpPr>
        <p:sp>
          <p:nvSpPr>
            <p:cNvPr id="31" name="모서리가 둥근 직사각형 27">
              <a:extLst>
                <a:ext uri="{FF2B5EF4-FFF2-40B4-BE49-F238E27FC236}">
                  <a16:creationId xmlns:a16="http://schemas.microsoft.com/office/drawing/2014/main" id="{2B18B9A0-5109-4CBA-81EE-0CCF3D10DA97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40D80-BE29-4325-9344-7F0D5AD412E4}"/>
                </a:ext>
              </a:extLst>
            </p:cNvPr>
            <p:cNvSpPr txBox="1"/>
            <p:nvPr/>
          </p:nvSpPr>
          <p:spPr>
            <a:xfrm>
              <a:off x="1403909" y="4769443"/>
              <a:ext cx="7272808" cy="124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아이들이 복용하는 약의 정보와 섭취하는 음식의 정보를 제공하는 서비스</a:t>
              </a:r>
              <a:endParaRPr lang="en-US" altLang="ko-KR" sz="2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빅데이터를 이용한 서비스 사례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&lt;</a:t>
            </a:r>
            <a:r>
              <a:rPr lang="ko-KR" altLang="en-US" sz="28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아이메시피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BCF35-D6B5-47B2-9544-B9F12AD92088}"/>
              </a:ext>
            </a:extLst>
          </p:cNvPr>
          <p:cNvSpPr txBox="1"/>
          <p:nvPr/>
        </p:nvSpPr>
        <p:spPr>
          <a:xfrm>
            <a:off x="767535" y="1493932"/>
            <a:ext cx="193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활용 데이터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-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475C87-21AB-4C13-A703-1C14EB893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46"/>
          <a:stretch/>
        </p:blipFill>
        <p:spPr>
          <a:xfrm>
            <a:off x="513276" y="1906128"/>
            <a:ext cx="1794047" cy="435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1730B9-3620-44BA-9B5F-8D7BD9665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40"/>
          <a:stretch/>
        </p:blipFill>
        <p:spPr>
          <a:xfrm>
            <a:off x="6288419" y="1901105"/>
            <a:ext cx="1794047" cy="5232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FCAD6E-0C06-49E6-8A59-316482097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64" y="2668732"/>
            <a:ext cx="5351865" cy="24703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70A269-3BAE-47A9-AFC6-DABEB3A22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401" y="2668731"/>
            <a:ext cx="5351865" cy="24703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9C3EF8-7A19-4F58-9E04-2DFAEB44C769}"/>
              </a:ext>
            </a:extLst>
          </p:cNvPr>
          <p:cNvSpPr/>
          <p:nvPr/>
        </p:nvSpPr>
        <p:spPr>
          <a:xfrm>
            <a:off x="2407804" y="1914376"/>
            <a:ext cx="3735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약물 유전 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 부작용 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영양 성분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첨가물 정보 등의 데이터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2B5B67-B0FA-4BA5-BA21-042095C76CFD}"/>
              </a:ext>
            </a:extLst>
          </p:cNvPr>
          <p:cNvSpPr/>
          <p:nvPr/>
        </p:nvSpPr>
        <p:spPr>
          <a:xfrm>
            <a:off x="8192995" y="1916910"/>
            <a:ext cx="3767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건강검진정보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의약품처방정보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진료내역정보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질병예측정보 등의 데이터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4E4EDAD-DF35-407E-8040-25E3F360BD10}"/>
              </a:ext>
            </a:extLst>
          </p:cNvPr>
          <p:cNvSpPr/>
          <p:nvPr/>
        </p:nvSpPr>
        <p:spPr>
          <a:xfrm>
            <a:off x="2399626" y="1957790"/>
            <a:ext cx="3689672" cy="506521"/>
          </a:xfrm>
          <a:prstGeom prst="bracketPair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A1499F5D-57DB-46E4-8335-7F8E77A6BAA5}"/>
              </a:ext>
            </a:extLst>
          </p:cNvPr>
          <p:cNvSpPr/>
          <p:nvPr/>
        </p:nvSpPr>
        <p:spPr>
          <a:xfrm>
            <a:off x="8172898" y="1956036"/>
            <a:ext cx="3689672" cy="506521"/>
          </a:xfrm>
          <a:prstGeom prst="bracketPair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AA7CAF-43DA-4E88-B95B-6C95B3C4481B}"/>
              </a:ext>
            </a:extLst>
          </p:cNvPr>
          <p:cNvGrpSpPr/>
          <p:nvPr/>
        </p:nvGrpSpPr>
        <p:grpSpPr>
          <a:xfrm>
            <a:off x="1140822" y="5743766"/>
            <a:ext cx="9936051" cy="788357"/>
            <a:chOff x="1151880" y="4331746"/>
            <a:chExt cx="7776864" cy="2452910"/>
          </a:xfrm>
        </p:grpSpPr>
        <p:sp>
          <p:nvSpPr>
            <p:cNvPr id="34" name="모서리가 둥근 직사각형 27">
              <a:extLst>
                <a:ext uri="{FF2B5EF4-FFF2-40B4-BE49-F238E27FC236}">
                  <a16:creationId xmlns:a16="http://schemas.microsoft.com/office/drawing/2014/main" id="{5D224E6A-3C93-43ED-9009-3B4E2A1A1428}"/>
                </a:ext>
              </a:extLst>
            </p:cNvPr>
            <p:cNvSpPr/>
            <p:nvPr/>
          </p:nvSpPr>
          <p:spPr>
            <a:xfrm>
              <a:off x="1151880" y="4437109"/>
              <a:ext cx="7776864" cy="2345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A2CA18-A3DC-4DE5-A3B7-0658D709F575}"/>
                </a:ext>
              </a:extLst>
            </p:cNvPr>
            <p:cNvSpPr txBox="1"/>
            <p:nvPr/>
          </p:nvSpPr>
          <p:spPr>
            <a:xfrm>
              <a:off x="1403909" y="4331746"/>
              <a:ext cx="7272808" cy="2452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식품 </a:t>
              </a:r>
              <a:r>
                <a:rPr lang="ko-KR" altLang="en-US" sz="1600" b="1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분류별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열량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탄수화물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단백질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지방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당류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나트륨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콜레스테롤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포화지방산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트랜스지방산 함량정보 </a:t>
              </a:r>
              <a:endParaRPr lang="en-US" altLang="ko-KR" sz="1600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품목기준코드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한글 </a:t>
              </a:r>
              <a:r>
                <a:rPr lang="ko-KR" altLang="en-US" sz="1600" b="1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성분명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제품명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특허 등록 번호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청구 일자 등 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-&gt;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약품명과 성분 표시</a:t>
              </a:r>
              <a:endParaRPr lang="en-US" altLang="ko-KR" sz="1600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98043CA-04CA-4200-B58F-6674BC7A2C0E}"/>
              </a:ext>
            </a:extLst>
          </p:cNvPr>
          <p:cNvSpPr txBox="1"/>
          <p:nvPr/>
        </p:nvSpPr>
        <p:spPr>
          <a:xfrm>
            <a:off x="4039203" y="5116709"/>
            <a:ext cx="20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영양 성분 데이터</a:t>
            </a:r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400" u="sng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84421-5023-468C-92A3-5905CD04E283}"/>
              </a:ext>
            </a:extLst>
          </p:cNvPr>
          <p:cNvSpPr txBox="1"/>
          <p:nvPr/>
        </p:nvSpPr>
        <p:spPr>
          <a:xfrm>
            <a:off x="9706706" y="5117362"/>
            <a:ext cx="219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국내 소송 의약품 </a:t>
            </a:r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특허</a:t>
            </a:r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)&gt;</a:t>
            </a:r>
            <a:endParaRPr lang="ko-KR" altLang="en-US" sz="1400" u="sng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8" name="오른쪽 화살표 20">
            <a:extLst>
              <a:ext uri="{FF2B5EF4-FFF2-40B4-BE49-F238E27FC236}">
                <a16:creationId xmlns:a16="http://schemas.microsoft.com/office/drawing/2014/main" id="{7E32104A-4D2E-41CA-9762-C9C5AADB6349}"/>
              </a:ext>
            </a:extLst>
          </p:cNvPr>
          <p:cNvSpPr/>
          <p:nvPr/>
        </p:nvSpPr>
        <p:spPr>
          <a:xfrm rot="5400000">
            <a:off x="5877306" y="5325955"/>
            <a:ext cx="431947" cy="279799"/>
          </a:xfrm>
          <a:prstGeom prst="rightArrow">
            <a:avLst>
              <a:gd name="adj1" fmla="val 50000"/>
              <a:gd name="adj2" fmla="val 79940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3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993</Words>
  <Application>Microsoft Office PowerPoint</Application>
  <PresentationFormat>와이드스크린</PresentationFormat>
  <Paragraphs>172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포천 오성과 한음 Bold</vt:lpstr>
      <vt:lpstr>포천 오성과 한음 Regular</vt:lpstr>
      <vt:lpstr>Office 테마</vt:lpstr>
      <vt:lpstr>스마트폰 이미지 분석을 통한 처방전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이미지분석을 통한 처방전분석</dc:title>
  <dc:creator>임세훈</dc:creator>
  <cp:lastModifiedBy>admin</cp:lastModifiedBy>
  <cp:revision>821</cp:revision>
  <dcterms:created xsi:type="dcterms:W3CDTF">2019-11-09T15:39:02Z</dcterms:created>
  <dcterms:modified xsi:type="dcterms:W3CDTF">2023-05-28T06:58:05Z</dcterms:modified>
</cp:coreProperties>
</file>