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81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290" r:id="rId15"/>
  </p:sldIdLst>
  <p:sldSz cx="12192000" cy="6858000"/>
  <p:notesSz cx="6858000" cy="9144000"/>
  <p:embeddedFontLst>
    <p:embeddedFont>
      <p:font typeface="포천 오성과 한음 Bold" panose="020B0803000000000000" pitchFamily="50" charset="-127"/>
      <p:bold r:id="rId17"/>
    </p:embeddedFont>
    <p:embeddedFont>
      <p:font typeface="맑은 고딕" panose="020B0503020000020004" pitchFamily="50" charset="-127"/>
      <p:regular r:id="rId18"/>
      <p:bold r:id="rId19"/>
    </p:embeddedFont>
    <p:embeddedFont>
      <p:font typeface="포천 오성과 한음 Regular" panose="020B0303000000000000" pitchFamily="50" charset="-127"/>
      <p:regular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DECEC"/>
    <a:srgbClr val="5CD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26" autoAdjust="0"/>
    <p:restoredTop sz="92929" autoAdjust="0"/>
  </p:normalViewPr>
  <p:slideViewPr>
    <p:cSldViewPr snapToGrid="0">
      <p:cViewPr varScale="1">
        <p:scale>
          <a:sx n="64" d="100"/>
          <a:sy n="64" d="100"/>
        </p:scale>
        <p:origin x="920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  <a:cs typeface="+mn-cs"/>
              </a:defRPr>
            </a:pPr>
            <a:r>
              <a:rPr lang="en-US" altLang="ko-KR" b="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&lt;</a:t>
            </a:r>
            <a:r>
              <a:rPr lang="ko-KR" altLang="en-US" b="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의약품 약화 사고 현황</a:t>
            </a:r>
            <a:r>
              <a:rPr lang="en-US" altLang="ko-KR" b="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&gt;</a:t>
            </a:r>
          </a:p>
        </c:rich>
      </c:tx>
      <c:layout>
        <c:manualLayout>
          <c:xMode val="edge"/>
          <c:yMode val="edge"/>
          <c:x val="0.29040991151652096"/>
          <c:y val="0.1560269345016599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  <a:cs typeface="+mn-cs"/>
            </a:defRPr>
          </a:pPr>
          <a:endParaRPr lang="ko-KR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6134612029350781"/>
          <c:y val="0.16570000355293105"/>
          <c:w val="0.81496916919140761"/>
          <c:h val="0.71284341912864524"/>
        </c:manualLayout>
      </c:layout>
      <c:pie3DChart>
        <c:varyColors val="1"/>
        <c:ser>
          <c:idx val="0"/>
          <c:order val="0"/>
          <c:tx>
            <c:strRef>
              <c:f>Sheet1!$C$3</c:f>
              <c:strCache>
                <c:ptCount val="1"/>
                <c:pt idx="0">
                  <c:v>건수(건)</c:v>
                </c:pt>
              </c:strCache>
            </c:strRef>
          </c:tx>
          <c:dPt>
            <c:idx val="0"/>
            <c:bubble3D val="0"/>
            <c:explosion val="12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36D6-4E64-AFE8-B10AF8F6AA0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36D6-4E64-AFE8-B10AF8F6AA0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5-36D6-4E64-AFE8-B10AF8F6AA0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7-36D6-4E64-AFE8-B10AF8F6AA0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9-36D6-4E64-AFE8-B10AF8F6AA0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B-36D6-4E64-AFE8-B10AF8F6AA0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D-36D6-4E64-AFE8-B10AF8F6AA02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F-36D6-4E64-AFE8-B10AF8F6AA02}"/>
              </c:ext>
            </c:extLst>
          </c:dPt>
          <c:dLbls>
            <c:dLbl>
              <c:idx val="0"/>
              <c:layout>
                <c:manualLayout>
                  <c:x val="-3.70107240993343E-2"/>
                  <c:y val="0.15019551035819539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60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386BBC7-D5AB-4177-AF53-246F9216E4CA}" type="CATEGORYNAME">
                      <a:rPr lang="ko-KR" altLang="en-US" sz="1400"/>
                      <a:pPr>
                        <a:defRPr sz="1600"/>
                      </a:pPr>
                      <a:t>[범주 이름]</a:t>
                    </a:fld>
                    <a:r>
                      <a:rPr lang="ko-KR" altLang="en-US" baseline="0" dirty="0"/>
                      <a:t>
</a:t>
                    </a:r>
                    <a:fld id="{E356C5B8-2157-49DD-A92F-1EE79EEEE3C0}" type="PERCENTAGE">
                      <a:rPr lang="en-US" altLang="ko-KR" baseline="0"/>
                      <a:pPr>
                        <a:defRPr sz="1600"/>
                      </a:pPr>
                      <a:t>[백분율]</a:t>
                    </a:fld>
                    <a:endParaRPr lang="ko-KR" altLang="en-US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326414977478673"/>
                      <c:h val="0.2343298004180607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6D6-4E64-AFE8-B10AF8F6AA02}"/>
                </c:ext>
              </c:extLst>
            </c:dLbl>
            <c:dLbl>
              <c:idx val="1"/>
              <c:layout>
                <c:manualLayout>
                  <c:x val="-2.1201584313454088E-2"/>
                  <c:y val="9.023405598017512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36D6-4E64-AFE8-B10AF8F6AA02}"/>
                </c:ext>
              </c:extLst>
            </c:dLbl>
            <c:dLbl>
              <c:idx val="2"/>
              <c:layout>
                <c:manualLayout>
                  <c:x val="-3.0676322409997493E-2"/>
                  <c:y val="7.980801604087937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36D6-4E64-AFE8-B10AF8F6AA02}"/>
                </c:ext>
              </c:extLst>
            </c:dLbl>
            <c:dLbl>
              <c:idx val="3"/>
              <c:layout>
                <c:manualLayout>
                  <c:x val="0"/>
                  <c:y val="-2.50894939828574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050248651163586"/>
                      <c:h val="0.1153532785698558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36D6-4E64-AFE8-B10AF8F6AA02}"/>
                </c:ext>
              </c:extLst>
            </c:dLbl>
            <c:dLbl>
              <c:idx val="4"/>
              <c:layout>
                <c:manualLayout>
                  <c:x val="5.2946636669131252E-3"/>
                  <c:y val="-5.218216433442120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36D6-4E64-AFE8-B10AF8F6AA02}"/>
                </c:ext>
              </c:extLst>
            </c:dLbl>
            <c:dLbl>
              <c:idx val="5"/>
              <c:layout>
                <c:manualLayout>
                  <c:x val="-1.3236659167282802E-2"/>
                  <c:y val="-6.1390781569907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36D6-4E64-AFE8-B10AF8F6AA02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D-36D6-4E64-AFE8-B10AF8F6AA02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F-36D6-4E64-AFE8-B10AF8F6AA02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Sheet1!$B$4:$B$11</c:f>
              <c:strCache>
                <c:ptCount val="8"/>
                <c:pt idx="0">
                  <c:v>조제오류</c:v>
                </c:pt>
                <c:pt idx="1">
                  <c:v>투약오류</c:v>
                </c:pt>
                <c:pt idx="2">
                  <c:v>복약오류</c:v>
                </c:pt>
                <c:pt idx="3">
                  <c:v>처방검토 오류</c:v>
                </c:pt>
                <c:pt idx="4">
                  <c:v>일반의약품</c:v>
                </c:pt>
                <c:pt idx="5">
                  <c:v>부작용</c:v>
                </c:pt>
                <c:pt idx="6">
                  <c:v>기타</c:v>
                </c:pt>
                <c:pt idx="7">
                  <c:v>내용없음</c:v>
                </c:pt>
              </c:strCache>
            </c:strRef>
          </c:cat>
          <c:val>
            <c:numRef>
              <c:f>Sheet1!$C$4:$C$11</c:f>
              <c:numCache>
                <c:formatCode>General</c:formatCode>
                <c:ptCount val="8"/>
                <c:pt idx="0">
                  <c:v>254</c:v>
                </c:pt>
                <c:pt idx="1">
                  <c:v>40</c:v>
                </c:pt>
                <c:pt idx="2">
                  <c:v>9</c:v>
                </c:pt>
                <c:pt idx="3">
                  <c:v>4</c:v>
                </c:pt>
                <c:pt idx="4">
                  <c:v>19</c:v>
                </c:pt>
                <c:pt idx="5">
                  <c:v>37</c:v>
                </c:pt>
                <c:pt idx="6">
                  <c:v>18</c:v>
                </c:pt>
                <c:pt idx="7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36D6-4E64-AFE8-B10AF8F6AA02}"/>
            </c:ext>
          </c:extLst>
        </c:ser>
        <c:ser>
          <c:idx val="1"/>
          <c:order val="1"/>
          <c:tx>
            <c:strRef>
              <c:f>Sheet1!$D$3</c:f>
              <c:strCache>
                <c:ptCount val="1"/>
                <c:pt idx="0">
                  <c:v>비율(%)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2-36D6-4E64-AFE8-B10AF8F6AA0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4-36D6-4E64-AFE8-B10AF8F6AA0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6-36D6-4E64-AFE8-B10AF8F6AA0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8-36D6-4E64-AFE8-B10AF8F6AA0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A-36D6-4E64-AFE8-B10AF8F6AA0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C-36D6-4E64-AFE8-B10AF8F6AA0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E-36D6-4E64-AFE8-B10AF8F6AA02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20-36D6-4E64-AFE8-B10AF8F6AA02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2-36D6-4E64-AFE8-B10AF8F6AA02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4-36D6-4E64-AFE8-B10AF8F6AA02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6-36D6-4E64-AFE8-B10AF8F6AA02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8-36D6-4E64-AFE8-B10AF8F6AA02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A-36D6-4E64-AFE8-B10AF8F6AA02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C-36D6-4E64-AFE8-B10AF8F6AA02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1E-36D6-4E64-AFE8-B10AF8F6AA02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20-36D6-4E64-AFE8-B10AF8F6AA02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Sheet1!$B$4:$B$11</c:f>
              <c:strCache>
                <c:ptCount val="8"/>
                <c:pt idx="0">
                  <c:v>조제오류</c:v>
                </c:pt>
                <c:pt idx="1">
                  <c:v>투약오류</c:v>
                </c:pt>
                <c:pt idx="2">
                  <c:v>복약오류</c:v>
                </c:pt>
                <c:pt idx="3">
                  <c:v>처방검토 오류</c:v>
                </c:pt>
                <c:pt idx="4">
                  <c:v>일반의약품</c:v>
                </c:pt>
                <c:pt idx="5">
                  <c:v>부작용</c:v>
                </c:pt>
                <c:pt idx="6">
                  <c:v>기타</c:v>
                </c:pt>
                <c:pt idx="7">
                  <c:v>내용없음</c:v>
                </c:pt>
              </c:strCache>
            </c:strRef>
          </c:cat>
          <c:val>
            <c:numRef>
              <c:f>Sheet1!$D$4:$D$11</c:f>
              <c:numCache>
                <c:formatCode>General</c:formatCode>
                <c:ptCount val="8"/>
                <c:pt idx="0">
                  <c:v>60</c:v>
                </c:pt>
                <c:pt idx="1">
                  <c:v>9</c:v>
                </c:pt>
                <c:pt idx="2">
                  <c:v>2</c:v>
                </c:pt>
                <c:pt idx="3">
                  <c:v>1</c:v>
                </c:pt>
                <c:pt idx="4">
                  <c:v>5</c:v>
                </c:pt>
                <c:pt idx="5">
                  <c:v>9</c:v>
                </c:pt>
                <c:pt idx="6">
                  <c:v>4</c:v>
                </c:pt>
                <c:pt idx="7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36D6-4E64-AFE8-B10AF8F6AA02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  <a:cs typeface="+mn-cs"/>
              </a:defRPr>
            </a:pPr>
            <a:r>
              <a:rPr lang="en-US" altLang="ko-KR" b="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&lt;</a:t>
            </a:r>
            <a:r>
              <a:rPr lang="ko-KR" altLang="en-US" b="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조제 오류 분석</a:t>
            </a:r>
            <a:r>
              <a:rPr lang="en-US" altLang="ko-KR" b="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&gt;</a:t>
            </a:r>
          </a:p>
        </c:rich>
      </c:tx>
      <c:layout>
        <c:manualLayout>
          <c:xMode val="edge"/>
          <c:yMode val="edge"/>
          <c:x val="0.34159416659144959"/>
          <c:y val="0.1836950900689335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  <a:cs typeface="+mn-cs"/>
            </a:defRPr>
          </a:pPr>
          <a:endParaRPr lang="ko-KR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9.8611111111111108E-2"/>
          <c:y val="0.2703108240502195"/>
          <c:w val="0.81388888888888888"/>
          <c:h val="0.67563641641568994"/>
        </c:manualLayout>
      </c:layout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1DE5-4171-AE32-4923B76EA79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1DE5-4171-AE32-4923B76EA79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5-1DE5-4171-AE32-4923B76EA79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7-1DE5-4171-AE32-4923B76EA79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9-1DE5-4171-AE32-4923B76EA79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B-1DE5-4171-AE32-4923B76EA791}"/>
              </c:ext>
            </c:extLst>
          </c:dPt>
          <c:dLbls>
            <c:dLbl>
              <c:idx val="0"/>
              <c:layout>
                <c:manualLayout>
                  <c:x val="-1.7549914989325312E-2"/>
                  <c:y val="-0.1069037146195521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618680612224222"/>
                      <c:h val="0.1715164178529363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1DE5-4171-AE32-4923B76EA791}"/>
                </c:ext>
              </c:extLst>
            </c:dLbl>
            <c:dLbl>
              <c:idx val="1"/>
              <c:layout>
                <c:manualLayout>
                  <c:x val="-0.125"/>
                  <c:y val="-1.843317972350243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1DE5-4171-AE32-4923B76EA791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1DE5-4171-AE32-4923B76EA791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1DE5-4171-AE32-4923B76EA791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1DE5-4171-AE32-4923B76EA791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1DE5-4171-AE32-4923B76EA791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Sheet1!$B$16:$B$21</c:f>
              <c:strCache>
                <c:ptCount val="6"/>
                <c:pt idx="0">
                  <c:v>약물선택오류</c:v>
                </c:pt>
                <c:pt idx="1">
                  <c:v>수량,용량 오류</c:v>
                </c:pt>
                <c:pt idx="2">
                  <c:v>함량선택오류</c:v>
                </c:pt>
                <c:pt idx="3">
                  <c:v>용법오류</c:v>
                </c:pt>
                <c:pt idx="4">
                  <c:v>이물질 혼입</c:v>
                </c:pt>
                <c:pt idx="5">
                  <c:v>라벨</c:v>
                </c:pt>
              </c:strCache>
            </c:strRef>
          </c:cat>
          <c:val>
            <c:numRef>
              <c:f>Sheet1!$C$16:$C$21</c:f>
              <c:numCache>
                <c:formatCode>0%</c:formatCode>
                <c:ptCount val="6"/>
                <c:pt idx="0">
                  <c:v>0.4</c:v>
                </c:pt>
                <c:pt idx="1">
                  <c:v>0.31612903225806449</c:v>
                </c:pt>
                <c:pt idx="2">
                  <c:v>0.17419354838709677</c:v>
                </c:pt>
                <c:pt idx="3">
                  <c:v>4.5161290322580643E-2</c:v>
                </c:pt>
                <c:pt idx="4">
                  <c:v>4.5161290322580643E-2</c:v>
                </c:pt>
                <c:pt idx="5">
                  <c:v>1.935483870967742E-2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1DE5-4171-AE32-4923B76EA791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CA1D9-0827-45DB-8D6C-594B53CEB15B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F177C7-882F-4D76-BBF1-9BC055A581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908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F177C7-882F-4D76-BBF1-9BC055A5815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641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F177C7-882F-4D76-BBF1-9BC055A5815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264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F177C7-882F-4D76-BBF1-9BC055A5815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4817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F177C7-882F-4D76-BBF1-9BC055A5815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193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F177C7-882F-4D76-BBF1-9BC055A5815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460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F177C7-882F-4D76-BBF1-9BC055A5815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234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F177C7-882F-4D76-BBF1-9BC055A5815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982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F177C7-882F-4D76-BBF1-9BC055A5815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557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F177C7-882F-4D76-BBF1-9BC055A5815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590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F177C7-882F-4D76-BBF1-9BC055A5815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631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F177C7-882F-4D76-BBF1-9BC055A5815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094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F177C7-882F-4D76-BBF1-9BC055A5815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019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0DEC9-0CB8-4AE8-95D3-3A696054F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E3C16D-7C2B-4689-95B3-243D3C2DF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665D4-3030-4765-97B2-C6F7200DC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ED00-B049-48CD-AFA4-858541E38B0D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08D127-5540-4812-9CF9-973EA347D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D39BB1-029B-4CE7-852C-1D03AFA6F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A033-D277-493E-B2D0-2C9D94965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157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1DEA6-81BC-4125-A20B-804C9B40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9ED286-92E7-48CA-B84E-52D44AF05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A1FA36-ADCB-441E-99E7-853CC899E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ED00-B049-48CD-AFA4-858541E38B0D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2B6C1A-4BF7-4D6C-97F7-F44AF65B3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4F4C90-CCCF-464B-AAA5-CE419A700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A033-D277-493E-B2D0-2C9D94965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322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A4F6AF-01C0-4522-AAD2-B3B3AC48D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20AD90-A0AA-441D-828E-5733589BC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4FBD05-0286-434A-B559-DBDFF9001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ED00-B049-48CD-AFA4-858541E38B0D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5826D2-F17E-4CDC-9F1B-56098A53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7A31DC-B0BE-48B5-A896-CE2EBDE40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A033-D277-493E-B2D0-2C9D94965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427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2E4AA-3633-46C3-A8CE-C86DAD1B7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172236-4E51-4EEB-9F81-B4AC883F4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DD1EB4-8B31-4568-8795-B11E8255B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ED00-B049-48CD-AFA4-858541E38B0D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32F293-6708-4C66-A6DE-F1ABD6925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129739-7A55-4152-B923-36CF1C008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A033-D277-493E-B2D0-2C9D94965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574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0456B-74F0-49DE-A7E1-572DD2483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FD83D2-85A1-4AAC-AE0F-16D470E7B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60745E-0AF5-4C57-B799-0C85B7B84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ED00-B049-48CD-AFA4-858541E38B0D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831BC7-EEE6-474A-9092-6684FF0B3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CFC919-A127-439F-A198-464F0AAC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A033-D277-493E-B2D0-2C9D94965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47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742C1F-0908-40CE-A202-800A98C2B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59A3E4-37E8-4CD8-97C5-66A23AC91D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8AEAF6-DEAC-48F7-B7A7-74DB96F276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91F435-B790-463F-AA62-F4502B61B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ED00-B049-48CD-AFA4-858541E38B0D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3E7229-D6FB-4E43-B5FB-17A933808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D0527B-848B-4927-A59E-8CC797198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A033-D277-493E-B2D0-2C9D94965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714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9C562-227C-4296-8996-D9277AD0C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2C885F-CE88-495D-92B7-CFE93233F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C3B828-8885-4F8D-884B-FB1CA869C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30CF8DC-4C0E-44F6-B013-BEB2FC2160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6293BD-9981-4E15-812B-64BCB6FABD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5870F7-EC1E-400B-940D-1BDE5CC8F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ED00-B049-48CD-AFA4-858541E38B0D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F1AB409-5331-456D-93D8-370DEA1E8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3536BF-418B-49D4-AA1D-0653CBA7E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A033-D277-493E-B2D0-2C9D94965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03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05B10C-A054-4770-9B38-3B97F811A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5B6F0A-082A-4D93-BFBB-8789548EB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ED00-B049-48CD-AFA4-858541E38B0D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9A64E3-7F05-4ACF-8CCC-C847F5043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E9ABEC-1061-468A-90CF-541710B3E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A033-D277-493E-B2D0-2C9D94965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728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91D3FC-8126-46DF-A7BE-2D9B4BC4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ED00-B049-48CD-AFA4-858541E38B0D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418CAF-B8E7-47BC-86E9-75E84CCE6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D034BC-0733-4C74-8D7A-4F80B4440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A033-D277-493E-B2D0-2C9D94965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112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2E89D3-1850-42A8-9B5B-AF460D0AF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EAD3ED-CBE4-4F3E-9677-A8CE4DCDE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0FA58D-1DB4-4869-97FD-4FF6E5ADD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7B54EE-C658-4C15-B739-8CE020601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ED00-B049-48CD-AFA4-858541E38B0D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2632C5-97CA-4204-9CEF-44964143E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9CF939-37EC-45A7-9B76-7D6360FDA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A033-D277-493E-B2D0-2C9D94965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244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4E60C-ED82-4CE5-84D2-2B46DE24A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E264E6-424D-4C27-80D1-A693F8D193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E08818-8407-4E86-AD40-1459F68DE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0FF436-C7EF-463E-9D4B-709050C22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ED00-B049-48CD-AFA4-858541E38B0D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8E3E3E-9593-4339-B64F-64CFB9418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467399-3A50-407D-8921-7485A0AD7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1A033-D277-493E-B2D0-2C9D94965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818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8719EE-BDC8-431A-B03D-220A22C6C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49F393-ED48-4C38-9B65-D186635BA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981EB6-6172-4DE2-839D-4B4109DCAD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4ED00-B049-48CD-AFA4-858541E38B0D}" type="datetimeFigureOut">
              <a:rPr lang="ko-KR" altLang="en-US" smtClean="0"/>
              <a:t>2023-05-16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888CC4-8914-4F2E-B491-FA1F2E7D80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0C8E7D-FD1C-4390-8FBA-2B98BF740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1A033-D277-493E-B2D0-2C9D949650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6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hyperlink" Target="http://www.hira.or.kr/ra/api/service.do?pgmid=HIRAA070001000422" TargetMode="Externa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jp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jp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5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7.png"/><Relationship Id="rId5" Type="http://schemas.openxmlformats.org/officeDocument/2006/relationships/image" Target="../media/image24.png"/><Relationship Id="rId10" Type="http://schemas.openxmlformats.org/officeDocument/2006/relationships/image" Target="../media/image36.jpe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0FCE6F6-C8E2-4575-BA8C-A2A757D817CA}"/>
              </a:ext>
            </a:extLst>
          </p:cNvPr>
          <p:cNvSpPr/>
          <p:nvPr/>
        </p:nvSpPr>
        <p:spPr>
          <a:xfrm>
            <a:off x="1477107" y="2268548"/>
            <a:ext cx="9445451" cy="1628842"/>
          </a:xfrm>
          <a:prstGeom prst="roundRect">
            <a:avLst/>
          </a:prstGeom>
          <a:noFill/>
          <a:ln w="76200">
            <a:solidFill>
              <a:srgbClr val="5CD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8778DFD-CE96-4A03-8B77-A06E29E23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8920" y="2676164"/>
            <a:ext cx="8982430" cy="753321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스마트폰 이미지 분석을 통한 처방전 분석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65C2BE-88C1-4E3A-95DE-9250BDC13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77062">
            <a:off x="651239" y="1943030"/>
            <a:ext cx="1236407" cy="131222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76C89C0C-14A5-4AFD-9860-4C782C9391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536" y="3514262"/>
            <a:ext cx="1607959" cy="148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621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796D70-5939-478C-8963-9A9AC118819F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D8BB51-E410-4AC4-B199-7CF481820F99}"/>
              </a:ext>
            </a:extLst>
          </p:cNvPr>
          <p:cNvSpPr/>
          <p:nvPr/>
        </p:nvSpPr>
        <p:spPr>
          <a:xfrm>
            <a:off x="169335" y="768986"/>
            <a:ext cx="135466" cy="704850"/>
          </a:xfrm>
          <a:prstGeom prst="rect">
            <a:avLst/>
          </a:prstGeom>
          <a:solidFill>
            <a:srgbClr val="5CD484"/>
          </a:solidFill>
          <a:ln>
            <a:solidFill>
              <a:srgbClr val="5CD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73D94F-D82B-49D7-84DB-06CB5FB66754}"/>
              </a:ext>
            </a:extLst>
          </p:cNvPr>
          <p:cNvSpPr txBox="1"/>
          <p:nvPr/>
        </p:nvSpPr>
        <p:spPr>
          <a:xfrm>
            <a:off x="394072" y="870232"/>
            <a:ext cx="7714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5. </a:t>
            </a:r>
            <a:r>
              <a:rPr lang="ko-KR" altLang="en-US" sz="28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타기관 공공 데이터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27693836-A15C-4D3D-9E03-9CA377EDB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27" y="1753069"/>
            <a:ext cx="6273207" cy="4575981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2426E14B-BD79-4AFB-9639-34812420E9AA}"/>
              </a:ext>
            </a:extLst>
          </p:cNvPr>
          <p:cNvGrpSpPr/>
          <p:nvPr/>
        </p:nvGrpSpPr>
        <p:grpSpPr>
          <a:xfrm>
            <a:off x="7342423" y="3629082"/>
            <a:ext cx="4140557" cy="2854409"/>
            <a:chOff x="7646436" y="4027666"/>
            <a:chExt cx="4140557" cy="2854409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DB68CD72-B326-4D3C-B289-1242F1505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60625" y="4027666"/>
              <a:ext cx="2379686" cy="1585097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F621FAB-533A-4FAE-8F07-D27AA72607FC}"/>
                </a:ext>
              </a:extLst>
            </p:cNvPr>
            <p:cNvSpPr txBox="1"/>
            <p:nvPr/>
          </p:nvSpPr>
          <p:spPr>
            <a:xfrm>
              <a:off x="7646436" y="5620191"/>
              <a:ext cx="414055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2000" u="sng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  <a:p>
              <a:pPr algn="ctr"/>
              <a:r>
                <a:rPr lang="ko-KR" altLang="en-US" sz="2000" u="sng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신청 대기 중</a:t>
              </a:r>
              <a:endParaRPr lang="en-US" altLang="ko-KR" sz="2000" u="sng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  <a:p>
              <a:r>
                <a:rPr lang="af-ZA" altLang="ko-KR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  <a:hlinkClick r:id="rId5"/>
                </a:rPr>
                <a:t>http://www.hira.or.kr/ra/api/service.do?pgmid=HIRAA070001000422</a:t>
              </a:r>
              <a:endParaRPr lang="en-US" altLang="ko-KR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EBA02F8-FDA0-4383-988C-EEF7A4C97913}"/>
              </a:ext>
            </a:extLst>
          </p:cNvPr>
          <p:cNvSpPr txBox="1"/>
          <p:nvPr/>
        </p:nvSpPr>
        <p:spPr>
          <a:xfrm>
            <a:off x="7539232" y="2405985"/>
            <a:ext cx="37469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의료 기관명</a:t>
            </a:r>
            <a:r>
              <a:rPr lang="en-US" altLang="ko-KR" sz="20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, </a:t>
            </a:r>
            <a:r>
              <a:rPr lang="ko-KR" altLang="en-US" sz="20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주소</a:t>
            </a:r>
            <a:r>
              <a:rPr lang="en-US" altLang="ko-KR" sz="20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, </a:t>
            </a:r>
            <a:r>
              <a:rPr lang="ko-KR" altLang="en-US" sz="20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전화번호</a:t>
            </a:r>
            <a:r>
              <a:rPr lang="en-US" altLang="ko-KR" sz="20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,</a:t>
            </a:r>
          </a:p>
          <a:p>
            <a:r>
              <a:rPr lang="ko-KR" altLang="en-US" sz="20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진료 과목</a:t>
            </a:r>
            <a:r>
              <a:rPr lang="en-US" altLang="ko-KR" sz="20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, </a:t>
            </a:r>
            <a:r>
              <a:rPr lang="ko-KR" altLang="en-US" sz="20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위치 정보</a:t>
            </a:r>
            <a:r>
              <a:rPr lang="en-US" altLang="ko-KR" sz="20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, </a:t>
            </a:r>
            <a:r>
              <a:rPr lang="ko-KR" altLang="en-US" sz="20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과목별 의사 수</a:t>
            </a:r>
            <a:r>
              <a:rPr lang="en-US" altLang="ko-KR" sz="20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, </a:t>
            </a:r>
            <a:r>
              <a:rPr lang="ko-KR" altLang="en-US" sz="20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의료 장비 등의 정보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45B392AD-8DD1-4B93-8334-6E8C4A18EB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9232" y="1643821"/>
            <a:ext cx="2232853" cy="5486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0" name="양쪽 대괄호 29">
            <a:extLst>
              <a:ext uri="{FF2B5EF4-FFF2-40B4-BE49-F238E27FC236}">
                <a16:creationId xmlns:a16="http://schemas.microsoft.com/office/drawing/2014/main" id="{B2E17F59-CD94-4120-9F01-AA2A6C54ED77}"/>
              </a:ext>
            </a:extLst>
          </p:cNvPr>
          <p:cNvSpPr/>
          <p:nvPr/>
        </p:nvSpPr>
        <p:spPr>
          <a:xfrm>
            <a:off x="7062445" y="1493932"/>
            <a:ext cx="4563502" cy="5088041"/>
          </a:xfrm>
          <a:prstGeom prst="bracketPair">
            <a:avLst>
              <a:gd name="adj" fmla="val 8349"/>
            </a:avLst>
          </a:prstGeom>
          <a:noFill/>
          <a:ln w="38100">
            <a:solidFill>
              <a:srgbClr val="5CD4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altLang="ko-KR" sz="2000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2497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796D70-5939-478C-8963-9A9AC118819F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D8BB51-E410-4AC4-B199-7CF481820F99}"/>
              </a:ext>
            </a:extLst>
          </p:cNvPr>
          <p:cNvSpPr/>
          <p:nvPr/>
        </p:nvSpPr>
        <p:spPr>
          <a:xfrm>
            <a:off x="169335" y="768986"/>
            <a:ext cx="135466" cy="704850"/>
          </a:xfrm>
          <a:prstGeom prst="rect">
            <a:avLst/>
          </a:prstGeom>
          <a:solidFill>
            <a:srgbClr val="5CD484"/>
          </a:solidFill>
          <a:ln>
            <a:solidFill>
              <a:srgbClr val="5CD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73D94F-D82B-49D7-84DB-06CB5FB66754}"/>
              </a:ext>
            </a:extLst>
          </p:cNvPr>
          <p:cNvSpPr txBox="1"/>
          <p:nvPr/>
        </p:nvSpPr>
        <p:spPr>
          <a:xfrm>
            <a:off x="394072" y="870232"/>
            <a:ext cx="7714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6. </a:t>
            </a:r>
            <a:r>
              <a:rPr lang="ko-KR" altLang="en-US" sz="28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서비스 제안 </a:t>
            </a:r>
            <a:r>
              <a:rPr lang="en-US" altLang="ko-KR" sz="28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(UI) </a:t>
            </a:r>
            <a:endParaRPr lang="ko-KR" altLang="en-US" sz="28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57DC4BD7-E0FA-4ADC-A07F-16181EB9FB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4"/>
          <a:stretch/>
        </p:blipFill>
        <p:spPr>
          <a:xfrm>
            <a:off x="528961" y="1750030"/>
            <a:ext cx="2152461" cy="4579073"/>
          </a:xfrm>
          <a:prstGeom prst="rect">
            <a:avLst/>
          </a:prstGeom>
        </p:spPr>
      </p:pic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C0EDA173-E2CA-4215-9BCA-61885FC12D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73" b="97262"/>
          <a:stretch/>
        </p:blipFill>
        <p:spPr>
          <a:xfrm>
            <a:off x="2170137" y="1756222"/>
            <a:ext cx="409317" cy="111792"/>
          </a:xfrm>
          <a:prstGeom prst="rect">
            <a:avLst/>
          </a:prstGeom>
        </p:spPr>
      </p:pic>
      <p:pic>
        <p:nvPicPr>
          <p:cNvPr id="14" name="그림 13" descr="모니터, 여행가방, 컴퓨터, 거울이(가) 표시된 사진&#10;&#10;자동 생성된 설명">
            <a:extLst>
              <a:ext uri="{FF2B5EF4-FFF2-40B4-BE49-F238E27FC236}">
                <a16:creationId xmlns:a16="http://schemas.microsoft.com/office/drawing/2014/main" id="{0B8B1BAF-8F8A-4C04-B1A1-67CD9F752E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98" y="1612377"/>
            <a:ext cx="2410998" cy="4859845"/>
          </a:xfrm>
          <a:prstGeom prst="rect">
            <a:avLst/>
          </a:prstGeom>
        </p:spPr>
      </p:pic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425F8672-1E79-47D5-9E65-B7AFAED695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48" t="329" r="43092" b="97262"/>
          <a:stretch/>
        </p:blipFill>
        <p:spPr>
          <a:xfrm>
            <a:off x="630903" y="1774447"/>
            <a:ext cx="334296" cy="98324"/>
          </a:xfrm>
          <a:prstGeom prst="rect">
            <a:avLst/>
          </a:prstGeom>
        </p:spPr>
      </p:pic>
      <p:pic>
        <p:nvPicPr>
          <p:cNvPr id="16" name="그림 15" descr="스크린샷이(가) 표시된 사진&#10;&#10;자동 생성된 설명">
            <a:extLst>
              <a:ext uri="{FF2B5EF4-FFF2-40B4-BE49-F238E27FC236}">
                <a16:creationId xmlns:a16="http://schemas.microsoft.com/office/drawing/2014/main" id="{54C49B83-BAA8-4C8E-B266-98C2F3A72C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8" t="11064" r="58050" b="81866"/>
          <a:stretch/>
        </p:blipFill>
        <p:spPr>
          <a:xfrm>
            <a:off x="1081985" y="2344578"/>
            <a:ext cx="860387" cy="288638"/>
          </a:xfrm>
          <a:prstGeom prst="rect">
            <a:avLst/>
          </a:prstGeom>
        </p:spPr>
      </p:pic>
      <p:pic>
        <p:nvPicPr>
          <p:cNvPr id="17" name="그림 16" descr="스크린샷이(가) 표시된 사진&#10;&#10;자동 생성된 설명">
            <a:extLst>
              <a:ext uri="{FF2B5EF4-FFF2-40B4-BE49-F238E27FC236}">
                <a16:creationId xmlns:a16="http://schemas.microsoft.com/office/drawing/2014/main" id="{07BA59B0-6E3D-47B3-9AE9-7C65D69B8B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8" t="11064" r="58050" b="81866"/>
          <a:stretch/>
        </p:blipFill>
        <p:spPr>
          <a:xfrm>
            <a:off x="1153103" y="1918287"/>
            <a:ext cx="860387" cy="288638"/>
          </a:xfrm>
          <a:prstGeom prst="rect">
            <a:avLst/>
          </a:prstGeom>
        </p:spPr>
      </p:pic>
      <p:pic>
        <p:nvPicPr>
          <p:cNvPr id="18" name="그림 17" descr="스크린샷이(가) 표시된 사진&#10;&#10;자동 생성된 설명">
            <a:extLst>
              <a:ext uri="{FF2B5EF4-FFF2-40B4-BE49-F238E27FC236}">
                <a16:creationId xmlns:a16="http://schemas.microsoft.com/office/drawing/2014/main" id="{5A009311-F2F2-4A67-A38F-19412E1E82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8" t="11064" r="58050" b="81866"/>
          <a:stretch/>
        </p:blipFill>
        <p:spPr>
          <a:xfrm>
            <a:off x="539633" y="2560456"/>
            <a:ext cx="2107213" cy="658527"/>
          </a:xfrm>
          <a:prstGeom prst="rect">
            <a:avLst/>
          </a:prstGeom>
        </p:spPr>
      </p:pic>
      <p:pic>
        <p:nvPicPr>
          <p:cNvPr id="22" name="그림 21" descr="스크린샷이(가) 표시된 사진&#10;&#10;자동 생성된 설명">
            <a:extLst>
              <a:ext uri="{FF2B5EF4-FFF2-40B4-BE49-F238E27FC236}">
                <a16:creationId xmlns:a16="http://schemas.microsoft.com/office/drawing/2014/main" id="{AAAB46C6-0111-42A2-BDAB-B58D2D4D5C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8" t="11064" r="58050" b="81866"/>
          <a:stretch/>
        </p:blipFill>
        <p:spPr>
          <a:xfrm>
            <a:off x="1786461" y="2607693"/>
            <a:ext cx="860387" cy="611290"/>
          </a:xfrm>
          <a:prstGeom prst="rect">
            <a:avLst/>
          </a:prstGeom>
        </p:spPr>
      </p:pic>
      <p:pic>
        <p:nvPicPr>
          <p:cNvPr id="23" name="그림 22" descr="스크린샷이(가) 표시된 사진&#10;&#10;자동 생성된 설명">
            <a:extLst>
              <a:ext uri="{FF2B5EF4-FFF2-40B4-BE49-F238E27FC236}">
                <a16:creationId xmlns:a16="http://schemas.microsoft.com/office/drawing/2014/main" id="{6509A6D4-D12F-463E-8C2E-2217658545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7" t="81128" r="14358" b="12402"/>
          <a:stretch/>
        </p:blipFill>
        <p:spPr>
          <a:xfrm>
            <a:off x="538890" y="3215531"/>
            <a:ext cx="2107957" cy="813877"/>
          </a:xfrm>
          <a:prstGeom prst="rect">
            <a:avLst/>
          </a:prstGeom>
        </p:spPr>
      </p:pic>
      <p:pic>
        <p:nvPicPr>
          <p:cNvPr id="32" name="그림 31" descr="스크린샷이(가) 표시된 사진&#10;&#10;자동 생성된 설명">
            <a:extLst>
              <a:ext uri="{FF2B5EF4-FFF2-40B4-BE49-F238E27FC236}">
                <a16:creationId xmlns:a16="http://schemas.microsoft.com/office/drawing/2014/main" id="{FC9441FA-0FF0-43B2-9C62-A4147B3B5B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7" t="81128" r="14358" b="12402"/>
          <a:stretch/>
        </p:blipFill>
        <p:spPr>
          <a:xfrm>
            <a:off x="630903" y="4104670"/>
            <a:ext cx="1948550" cy="264160"/>
          </a:xfrm>
          <a:prstGeom prst="rect">
            <a:avLst/>
          </a:prstGeom>
        </p:spPr>
      </p:pic>
      <p:pic>
        <p:nvPicPr>
          <p:cNvPr id="33" name="그림 32" descr="스크린샷이(가) 표시된 사진&#10;&#10;자동 생성된 설명">
            <a:extLst>
              <a:ext uri="{FF2B5EF4-FFF2-40B4-BE49-F238E27FC236}">
                <a16:creationId xmlns:a16="http://schemas.microsoft.com/office/drawing/2014/main" id="{965F126B-B15F-4647-9F1D-8B1FD3054F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7" t="81128" r="14358" b="12402"/>
          <a:stretch/>
        </p:blipFill>
        <p:spPr>
          <a:xfrm>
            <a:off x="684982" y="4453588"/>
            <a:ext cx="1894471" cy="264160"/>
          </a:xfrm>
          <a:prstGeom prst="rect">
            <a:avLst/>
          </a:prstGeom>
        </p:spPr>
      </p:pic>
      <p:pic>
        <p:nvPicPr>
          <p:cNvPr id="34" name="그림 33" descr="스크린샷이(가) 표시된 사진&#10;&#10;자동 생성된 설명">
            <a:extLst>
              <a:ext uri="{FF2B5EF4-FFF2-40B4-BE49-F238E27FC236}">
                <a16:creationId xmlns:a16="http://schemas.microsoft.com/office/drawing/2014/main" id="{9E5E4D8F-21E3-4AC1-9D60-DBBAD361F1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7" t="81128" r="14358" b="12402"/>
          <a:stretch/>
        </p:blipFill>
        <p:spPr>
          <a:xfrm>
            <a:off x="698297" y="4845107"/>
            <a:ext cx="1948549" cy="264160"/>
          </a:xfrm>
          <a:prstGeom prst="rect">
            <a:avLst/>
          </a:prstGeom>
        </p:spPr>
      </p:pic>
      <p:pic>
        <p:nvPicPr>
          <p:cNvPr id="35" name="그림 34" descr="스크린샷이(가) 표시된 사진&#10;&#10;자동 생성된 설명">
            <a:extLst>
              <a:ext uri="{FF2B5EF4-FFF2-40B4-BE49-F238E27FC236}">
                <a16:creationId xmlns:a16="http://schemas.microsoft.com/office/drawing/2014/main" id="{A43E0132-7AC8-4E86-9446-234A9E8550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7" t="81128" r="14358" b="12402"/>
          <a:stretch/>
        </p:blipFill>
        <p:spPr>
          <a:xfrm>
            <a:off x="698297" y="5258175"/>
            <a:ext cx="1918069" cy="264160"/>
          </a:xfrm>
          <a:prstGeom prst="rect">
            <a:avLst/>
          </a:prstGeom>
        </p:spPr>
      </p:pic>
      <p:pic>
        <p:nvPicPr>
          <p:cNvPr id="36" name="그림 35" descr="스크린샷이(가) 표시된 사진&#10;&#10;자동 생성된 설명">
            <a:extLst>
              <a:ext uri="{FF2B5EF4-FFF2-40B4-BE49-F238E27FC236}">
                <a16:creationId xmlns:a16="http://schemas.microsoft.com/office/drawing/2014/main" id="{966F11BC-E319-4932-957E-E4D5AB549B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7" t="81128" r="14358" b="12402"/>
          <a:stretch/>
        </p:blipFill>
        <p:spPr>
          <a:xfrm>
            <a:off x="2506162" y="4326228"/>
            <a:ext cx="108897" cy="1002251"/>
          </a:xfrm>
          <a:prstGeom prst="rect">
            <a:avLst/>
          </a:prstGeom>
        </p:spPr>
      </p:pic>
      <p:pic>
        <p:nvPicPr>
          <p:cNvPr id="37" name="그림 36" descr="그리기이(가) 표시된 사진&#10;&#10;자동 생성된 설명">
            <a:extLst>
              <a:ext uri="{FF2B5EF4-FFF2-40B4-BE49-F238E27FC236}">
                <a16:creationId xmlns:a16="http://schemas.microsoft.com/office/drawing/2014/main" id="{2CC383A1-529D-41AD-A6D4-191F8050CCDF}"/>
              </a:ext>
            </a:extLst>
          </p:cNvPr>
          <p:cNvPicPr>
            <a:picLocks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84" y="4532411"/>
            <a:ext cx="180000" cy="180000"/>
          </a:xfrm>
          <a:prstGeom prst="rect">
            <a:avLst/>
          </a:prstGeom>
        </p:spPr>
      </p:pic>
      <p:pic>
        <p:nvPicPr>
          <p:cNvPr id="38" name="그림 37" descr="앉아있는, 빨간색이(가) 표시된 사진&#10;&#10;자동 생성된 설명">
            <a:extLst>
              <a:ext uri="{FF2B5EF4-FFF2-40B4-BE49-F238E27FC236}">
                <a16:creationId xmlns:a16="http://schemas.microsoft.com/office/drawing/2014/main" id="{017F7D54-42C6-4C95-A167-7C31DEDA5F98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65" y="4870516"/>
            <a:ext cx="180000" cy="1800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7A58DD9-AD84-40B8-8AEA-F08382B3CDE5}"/>
              </a:ext>
            </a:extLst>
          </p:cNvPr>
          <p:cNvSpPr txBox="1"/>
          <p:nvPr/>
        </p:nvSpPr>
        <p:spPr>
          <a:xfrm>
            <a:off x="986455" y="4505568"/>
            <a:ext cx="1623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내 처방 내역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3EBF11C-9717-4CF4-AB7E-FCFE2C626EE4}"/>
              </a:ext>
            </a:extLst>
          </p:cNvPr>
          <p:cNvSpPr txBox="1"/>
          <p:nvPr/>
        </p:nvSpPr>
        <p:spPr>
          <a:xfrm>
            <a:off x="986455" y="4854486"/>
            <a:ext cx="1623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복용 주의 사항 확인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4876DD80-0A1E-42FC-9B42-E31D4F751199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45" y="5236577"/>
            <a:ext cx="188268" cy="1800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2ECFF4CA-186F-4523-80B1-53B35D0440A4}"/>
              </a:ext>
            </a:extLst>
          </p:cNvPr>
          <p:cNvSpPr txBox="1"/>
          <p:nvPr/>
        </p:nvSpPr>
        <p:spPr>
          <a:xfrm>
            <a:off x="987192" y="5222203"/>
            <a:ext cx="1623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병원</a:t>
            </a:r>
            <a:r>
              <a:rPr lang="en-US" altLang="ko-KR" sz="900" dirty="0"/>
              <a:t>, </a:t>
            </a:r>
            <a:r>
              <a:rPr lang="ko-KR" altLang="en-US" sz="900" dirty="0"/>
              <a:t>약국 이용 평가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C493EAFD-54F9-4622-94C3-891920640BF4}"/>
              </a:ext>
            </a:extLst>
          </p:cNvPr>
          <p:cNvPicPr>
            <a:picLocks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17" y="4190543"/>
            <a:ext cx="180000" cy="1800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27ED3BA-814B-4B50-AE4C-99D798509D54}"/>
              </a:ext>
            </a:extLst>
          </p:cNvPr>
          <p:cNvSpPr txBox="1"/>
          <p:nvPr/>
        </p:nvSpPr>
        <p:spPr>
          <a:xfrm>
            <a:off x="986454" y="4147377"/>
            <a:ext cx="1623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처방 상세 확인</a:t>
            </a:r>
          </a:p>
        </p:txBody>
      </p:sp>
      <p:pic>
        <p:nvPicPr>
          <p:cNvPr id="45" name="그림 44" descr="스크린샷이(가) 표시된 사진&#10;&#10;자동 생성된 설명">
            <a:extLst>
              <a:ext uri="{FF2B5EF4-FFF2-40B4-BE49-F238E27FC236}">
                <a16:creationId xmlns:a16="http://schemas.microsoft.com/office/drawing/2014/main" id="{511DF3E2-C9D2-4219-A517-09724A548B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52" t="90449" r="47925" b="8546"/>
          <a:stretch/>
        </p:blipFill>
        <p:spPr>
          <a:xfrm>
            <a:off x="1505453" y="5925643"/>
            <a:ext cx="223519" cy="144000"/>
          </a:xfrm>
          <a:prstGeom prst="rect">
            <a:avLst/>
          </a:prstGeom>
        </p:spPr>
      </p:pic>
      <p:pic>
        <p:nvPicPr>
          <p:cNvPr id="46" name="그림 45" descr="그리기이(가) 표시된 사진&#10;&#10;자동 생성된 설명">
            <a:extLst>
              <a:ext uri="{FF2B5EF4-FFF2-40B4-BE49-F238E27FC236}">
                <a16:creationId xmlns:a16="http://schemas.microsoft.com/office/drawing/2014/main" id="{83BDDC7D-2452-40F6-A435-FA6A6953FAFB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449" y="5906222"/>
            <a:ext cx="181005" cy="1440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DCA49C5-5AE2-4333-AA37-2DBED555F064}"/>
              </a:ext>
            </a:extLst>
          </p:cNvPr>
          <p:cNvSpPr txBox="1"/>
          <p:nvPr/>
        </p:nvSpPr>
        <p:spPr>
          <a:xfrm>
            <a:off x="568927" y="2203971"/>
            <a:ext cx="2041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병원</a:t>
            </a:r>
            <a:r>
              <a:rPr lang="en-US" altLang="ko-KR" sz="1200" dirty="0"/>
              <a:t>, </a:t>
            </a:r>
            <a:r>
              <a:rPr lang="ko-KR" altLang="en-US" sz="1200" dirty="0"/>
              <a:t>약국 위치</a:t>
            </a:r>
            <a:endParaRPr lang="ko-KR" altLang="en-US" sz="1400" dirty="0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A8FC01FA-4D20-46F2-95B4-C1ADAEAC1639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33822" t="34990" r="48761" b="20807"/>
          <a:stretch/>
        </p:blipFill>
        <p:spPr>
          <a:xfrm>
            <a:off x="624273" y="2525769"/>
            <a:ext cx="1930340" cy="2524747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A2C17866-27A2-4979-A2BB-DAE6049BF1E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61637" t="14963" r="21113" b="72530"/>
          <a:stretch/>
        </p:blipFill>
        <p:spPr>
          <a:xfrm>
            <a:off x="663939" y="5055793"/>
            <a:ext cx="1769278" cy="721567"/>
          </a:xfrm>
          <a:prstGeom prst="rect">
            <a:avLst/>
          </a:prstGeom>
        </p:spPr>
      </p:pic>
      <p:pic>
        <p:nvPicPr>
          <p:cNvPr id="50" name="그림 49" descr="스크린샷이(가) 표시된 사진&#10;&#10;자동 생성된 설명">
            <a:extLst>
              <a:ext uri="{FF2B5EF4-FFF2-40B4-BE49-F238E27FC236}">
                <a16:creationId xmlns:a16="http://schemas.microsoft.com/office/drawing/2014/main" id="{0F27CA1C-634F-40D6-811E-95ABFF4DF8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4"/>
          <a:stretch/>
        </p:blipFill>
        <p:spPr>
          <a:xfrm>
            <a:off x="6343589" y="1750030"/>
            <a:ext cx="2152461" cy="4579073"/>
          </a:xfrm>
          <a:prstGeom prst="rect">
            <a:avLst/>
          </a:prstGeom>
        </p:spPr>
      </p:pic>
      <p:pic>
        <p:nvPicPr>
          <p:cNvPr id="51" name="그림 50" descr="스크린샷이(가) 표시된 사진&#10;&#10;자동 생성된 설명">
            <a:extLst>
              <a:ext uri="{FF2B5EF4-FFF2-40B4-BE49-F238E27FC236}">
                <a16:creationId xmlns:a16="http://schemas.microsoft.com/office/drawing/2014/main" id="{9FB416F8-7293-4AC1-A3DB-91F9AE9DD7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73" b="97262"/>
          <a:stretch/>
        </p:blipFill>
        <p:spPr>
          <a:xfrm>
            <a:off x="7984765" y="1756222"/>
            <a:ext cx="409317" cy="111792"/>
          </a:xfrm>
          <a:prstGeom prst="rect">
            <a:avLst/>
          </a:prstGeom>
        </p:spPr>
      </p:pic>
      <p:pic>
        <p:nvPicPr>
          <p:cNvPr id="52" name="그림 51" descr="모니터, 여행가방, 컴퓨터, 거울이(가) 표시된 사진&#10;&#10;자동 생성된 설명">
            <a:extLst>
              <a:ext uri="{FF2B5EF4-FFF2-40B4-BE49-F238E27FC236}">
                <a16:creationId xmlns:a16="http://schemas.microsoft.com/office/drawing/2014/main" id="{817649AD-3A9A-47F1-B8A3-72D9F6CFBF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426" y="1612377"/>
            <a:ext cx="2410998" cy="4859845"/>
          </a:xfrm>
          <a:prstGeom prst="rect">
            <a:avLst/>
          </a:prstGeom>
        </p:spPr>
      </p:pic>
      <p:pic>
        <p:nvPicPr>
          <p:cNvPr id="53" name="그림 52" descr="스크린샷이(가) 표시된 사진&#10;&#10;자동 생성된 설명">
            <a:extLst>
              <a:ext uri="{FF2B5EF4-FFF2-40B4-BE49-F238E27FC236}">
                <a16:creationId xmlns:a16="http://schemas.microsoft.com/office/drawing/2014/main" id="{1C4B4524-A8F1-4193-B58A-B8898E9B38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48" t="329" r="43092" b="97262"/>
          <a:stretch/>
        </p:blipFill>
        <p:spPr>
          <a:xfrm>
            <a:off x="6445531" y="1774447"/>
            <a:ext cx="334296" cy="98324"/>
          </a:xfrm>
          <a:prstGeom prst="rect">
            <a:avLst/>
          </a:prstGeom>
        </p:spPr>
      </p:pic>
      <p:pic>
        <p:nvPicPr>
          <p:cNvPr id="54" name="그림 53" descr="스크린샷이(가) 표시된 사진&#10;&#10;자동 생성된 설명">
            <a:extLst>
              <a:ext uri="{FF2B5EF4-FFF2-40B4-BE49-F238E27FC236}">
                <a16:creationId xmlns:a16="http://schemas.microsoft.com/office/drawing/2014/main" id="{A6FC18A2-6E35-4F8A-8B2B-BDB0699DE0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8" t="11064" r="58050" b="81866"/>
          <a:stretch/>
        </p:blipFill>
        <p:spPr>
          <a:xfrm>
            <a:off x="6896613" y="2344578"/>
            <a:ext cx="860387" cy="288638"/>
          </a:xfrm>
          <a:prstGeom prst="rect">
            <a:avLst/>
          </a:prstGeom>
        </p:spPr>
      </p:pic>
      <p:pic>
        <p:nvPicPr>
          <p:cNvPr id="55" name="그림 54" descr="스크린샷이(가) 표시된 사진&#10;&#10;자동 생성된 설명">
            <a:extLst>
              <a:ext uri="{FF2B5EF4-FFF2-40B4-BE49-F238E27FC236}">
                <a16:creationId xmlns:a16="http://schemas.microsoft.com/office/drawing/2014/main" id="{606871A0-093A-4757-AD22-1543085259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8" t="11064" r="58050" b="81866"/>
          <a:stretch/>
        </p:blipFill>
        <p:spPr>
          <a:xfrm>
            <a:off x="6967731" y="1918287"/>
            <a:ext cx="860387" cy="288638"/>
          </a:xfrm>
          <a:prstGeom prst="rect">
            <a:avLst/>
          </a:prstGeom>
        </p:spPr>
      </p:pic>
      <p:pic>
        <p:nvPicPr>
          <p:cNvPr id="56" name="그림 55" descr="스크린샷이(가) 표시된 사진&#10;&#10;자동 생성된 설명">
            <a:extLst>
              <a:ext uri="{FF2B5EF4-FFF2-40B4-BE49-F238E27FC236}">
                <a16:creationId xmlns:a16="http://schemas.microsoft.com/office/drawing/2014/main" id="{B684BA18-45F3-48DC-B91F-335208A304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8" t="11064" r="58050" b="81866"/>
          <a:stretch/>
        </p:blipFill>
        <p:spPr>
          <a:xfrm>
            <a:off x="6354261" y="2560456"/>
            <a:ext cx="2107213" cy="658527"/>
          </a:xfrm>
          <a:prstGeom prst="rect">
            <a:avLst/>
          </a:prstGeom>
        </p:spPr>
      </p:pic>
      <p:pic>
        <p:nvPicPr>
          <p:cNvPr id="57" name="그림 56" descr="스크린샷이(가) 표시된 사진&#10;&#10;자동 생성된 설명">
            <a:extLst>
              <a:ext uri="{FF2B5EF4-FFF2-40B4-BE49-F238E27FC236}">
                <a16:creationId xmlns:a16="http://schemas.microsoft.com/office/drawing/2014/main" id="{4D68045B-4812-45E1-A603-0B20910DC6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8" t="11064" r="58050" b="81866"/>
          <a:stretch/>
        </p:blipFill>
        <p:spPr>
          <a:xfrm>
            <a:off x="7601089" y="2607693"/>
            <a:ext cx="860387" cy="611290"/>
          </a:xfrm>
          <a:prstGeom prst="rect">
            <a:avLst/>
          </a:prstGeom>
        </p:spPr>
      </p:pic>
      <p:pic>
        <p:nvPicPr>
          <p:cNvPr id="58" name="그림 57" descr="스크린샷이(가) 표시된 사진&#10;&#10;자동 생성된 설명">
            <a:extLst>
              <a:ext uri="{FF2B5EF4-FFF2-40B4-BE49-F238E27FC236}">
                <a16:creationId xmlns:a16="http://schemas.microsoft.com/office/drawing/2014/main" id="{85F7FD0B-8606-4DBC-A715-B1240214D0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7" t="81128" r="14358" b="12402"/>
          <a:stretch/>
        </p:blipFill>
        <p:spPr>
          <a:xfrm>
            <a:off x="6353518" y="3215531"/>
            <a:ext cx="2107957" cy="813877"/>
          </a:xfrm>
          <a:prstGeom prst="rect">
            <a:avLst/>
          </a:prstGeom>
        </p:spPr>
      </p:pic>
      <p:pic>
        <p:nvPicPr>
          <p:cNvPr id="60" name="그림 59" descr="스크린샷이(가) 표시된 사진&#10;&#10;자동 생성된 설명">
            <a:extLst>
              <a:ext uri="{FF2B5EF4-FFF2-40B4-BE49-F238E27FC236}">
                <a16:creationId xmlns:a16="http://schemas.microsoft.com/office/drawing/2014/main" id="{2D574809-01F5-46EE-8687-49660CC4EB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7" t="81128" r="14358" b="12402"/>
          <a:stretch/>
        </p:blipFill>
        <p:spPr>
          <a:xfrm>
            <a:off x="6445531" y="4104670"/>
            <a:ext cx="1948550" cy="264160"/>
          </a:xfrm>
          <a:prstGeom prst="rect">
            <a:avLst/>
          </a:prstGeom>
        </p:spPr>
      </p:pic>
      <p:pic>
        <p:nvPicPr>
          <p:cNvPr id="61" name="그림 60" descr="스크린샷이(가) 표시된 사진&#10;&#10;자동 생성된 설명">
            <a:extLst>
              <a:ext uri="{FF2B5EF4-FFF2-40B4-BE49-F238E27FC236}">
                <a16:creationId xmlns:a16="http://schemas.microsoft.com/office/drawing/2014/main" id="{2F11BBE8-FEFB-4638-AEFD-C2CF5CA57A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7" t="81128" r="14358" b="12402"/>
          <a:stretch/>
        </p:blipFill>
        <p:spPr>
          <a:xfrm>
            <a:off x="6499610" y="4453588"/>
            <a:ext cx="1894471" cy="264160"/>
          </a:xfrm>
          <a:prstGeom prst="rect">
            <a:avLst/>
          </a:prstGeom>
        </p:spPr>
      </p:pic>
      <p:pic>
        <p:nvPicPr>
          <p:cNvPr id="62" name="그림 61" descr="스크린샷이(가) 표시된 사진&#10;&#10;자동 생성된 설명">
            <a:extLst>
              <a:ext uri="{FF2B5EF4-FFF2-40B4-BE49-F238E27FC236}">
                <a16:creationId xmlns:a16="http://schemas.microsoft.com/office/drawing/2014/main" id="{957E0F75-42E4-4C1F-9263-89934DACCB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7" t="81128" r="14358" b="12402"/>
          <a:stretch/>
        </p:blipFill>
        <p:spPr>
          <a:xfrm>
            <a:off x="6512925" y="4845107"/>
            <a:ext cx="1948549" cy="264160"/>
          </a:xfrm>
          <a:prstGeom prst="rect">
            <a:avLst/>
          </a:prstGeom>
        </p:spPr>
      </p:pic>
      <p:pic>
        <p:nvPicPr>
          <p:cNvPr id="63" name="그림 62" descr="스크린샷이(가) 표시된 사진&#10;&#10;자동 생성된 설명">
            <a:extLst>
              <a:ext uri="{FF2B5EF4-FFF2-40B4-BE49-F238E27FC236}">
                <a16:creationId xmlns:a16="http://schemas.microsoft.com/office/drawing/2014/main" id="{981BDAED-E8DA-4B8F-9B0D-5DEC0B6801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7" t="81128" r="14358" b="12402"/>
          <a:stretch/>
        </p:blipFill>
        <p:spPr>
          <a:xfrm>
            <a:off x="6512925" y="5258175"/>
            <a:ext cx="1918069" cy="264160"/>
          </a:xfrm>
          <a:prstGeom prst="rect">
            <a:avLst/>
          </a:prstGeom>
        </p:spPr>
      </p:pic>
      <p:pic>
        <p:nvPicPr>
          <p:cNvPr id="64" name="그림 63" descr="스크린샷이(가) 표시된 사진&#10;&#10;자동 생성된 설명">
            <a:extLst>
              <a:ext uri="{FF2B5EF4-FFF2-40B4-BE49-F238E27FC236}">
                <a16:creationId xmlns:a16="http://schemas.microsoft.com/office/drawing/2014/main" id="{D466AF47-0EBC-4A7B-AA62-3275983EE0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7" t="81128" r="14358" b="12402"/>
          <a:stretch/>
        </p:blipFill>
        <p:spPr>
          <a:xfrm>
            <a:off x="8320790" y="4326228"/>
            <a:ext cx="108897" cy="1002251"/>
          </a:xfrm>
          <a:prstGeom prst="rect">
            <a:avLst/>
          </a:prstGeom>
        </p:spPr>
      </p:pic>
      <p:pic>
        <p:nvPicPr>
          <p:cNvPr id="65" name="그림 64" descr="그리기이(가) 표시된 사진&#10;&#10;자동 생성된 설명">
            <a:extLst>
              <a:ext uri="{FF2B5EF4-FFF2-40B4-BE49-F238E27FC236}">
                <a16:creationId xmlns:a16="http://schemas.microsoft.com/office/drawing/2014/main" id="{CE19BBDC-42DD-4A24-B07D-D96877EEBFAE}"/>
              </a:ext>
            </a:extLst>
          </p:cNvPr>
          <p:cNvPicPr>
            <a:picLocks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312" y="4532411"/>
            <a:ext cx="180000" cy="180000"/>
          </a:xfrm>
          <a:prstGeom prst="rect">
            <a:avLst/>
          </a:prstGeom>
        </p:spPr>
      </p:pic>
      <p:pic>
        <p:nvPicPr>
          <p:cNvPr id="66" name="그림 65" descr="앉아있는, 빨간색이(가) 표시된 사진&#10;&#10;자동 생성된 설명">
            <a:extLst>
              <a:ext uri="{FF2B5EF4-FFF2-40B4-BE49-F238E27FC236}">
                <a16:creationId xmlns:a16="http://schemas.microsoft.com/office/drawing/2014/main" id="{4CA7575A-E1B6-4C76-BD23-B72904208C15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793" y="4870516"/>
            <a:ext cx="180000" cy="18000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33BF8061-F5F1-4C58-B1C4-B068D0C06288}"/>
              </a:ext>
            </a:extLst>
          </p:cNvPr>
          <p:cNvSpPr txBox="1"/>
          <p:nvPr/>
        </p:nvSpPr>
        <p:spPr>
          <a:xfrm>
            <a:off x="6801083" y="4505568"/>
            <a:ext cx="1623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내 처방 내역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1F95FA8-54F7-4CC9-A62F-A416B75B5BEB}"/>
              </a:ext>
            </a:extLst>
          </p:cNvPr>
          <p:cNvSpPr txBox="1"/>
          <p:nvPr/>
        </p:nvSpPr>
        <p:spPr>
          <a:xfrm>
            <a:off x="6801083" y="4854486"/>
            <a:ext cx="1623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복용 주의 사항 확인</a:t>
            </a: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0D65B380-5A6F-4B9A-9E1C-34F6953BA9F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173" y="5236577"/>
            <a:ext cx="188268" cy="18000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66100EA0-9DC6-4138-8EEA-3AF7AD415F4A}"/>
              </a:ext>
            </a:extLst>
          </p:cNvPr>
          <p:cNvSpPr txBox="1"/>
          <p:nvPr/>
        </p:nvSpPr>
        <p:spPr>
          <a:xfrm>
            <a:off x="6801820" y="5222203"/>
            <a:ext cx="1623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병원</a:t>
            </a:r>
            <a:r>
              <a:rPr lang="en-US" altLang="ko-KR" sz="900" dirty="0"/>
              <a:t>, </a:t>
            </a:r>
            <a:r>
              <a:rPr lang="ko-KR" altLang="en-US" sz="900" dirty="0"/>
              <a:t>약국 이용 평가</a:t>
            </a: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65EB1314-5718-4D18-A9FB-181A18208B22}"/>
              </a:ext>
            </a:extLst>
          </p:cNvPr>
          <p:cNvPicPr>
            <a:picLocks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045" y="4190543"/>
            <a:ext cx="180000" cy="18000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F32591A8-2E25-4AA0-BF2A-8033BDFDC989}"/>
              </a:ext>
            </a:extLst>
          </p:cNvPr>
          <p:cNvSpPr txBox="1"/>
          <p:nvPr/>
        </p:nvSpPr>
        <p:spPr>
          <a:xfrm>
            <a:off x="6801082" y="4147377"/>
            <a:ext cx="1623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처방 상세 확인</a:t>
            </a:r>
          </a:p>
        </p:txBody>
      </p:sp>
      <p:pic>
        <p:nvPicPr>
          <p:cNvPr id="73" name="그림 72" descr="스크린샷이(가) 표시된 사진&#10;&#10;자동 생성된 설명">
            <a:extLst>
              <a:ext uri="{FF2B5EF4-FFF2-40B4-BE49-F238E27FC236}">
                <a16:creationId xmlns:a16="http://schemas.microsoft.com/office/drawing/2014/main" id="{B5EC2BD6-0246-467B-B1B6-6361BD7AB4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52" t="90449" r="47925" b="8546"/>
          <a:stretch/>
        </p:blipFill>
        <p:spPr>
          <a:xfrm>
            <a:off x="7320081" y="5925643"/>
            <a:ext cx="223519" cy="144000"/>
          </a:xfrm>
          <a:prstGeom prst="rect">
            <a:avLst/>
          </a:prstGeom>
        </p:spPr>
      </p:pic>
      <p:pic>
        <p:nvPicPr>
          <p:cNvPr id="74" name="그림 73" descr="그리기이(가) 표시된 사진&#10;&#10;자동 생성된 설명">
            <a:extLst>
              <a:ext uri="{FF2B5EF4-FFF2-40B4-BE49-F238E27FC236}">
                <a16:creationId xmlns:a16="http://schemas.microsoft.com/office/drawing/2014/main" id="{10C1A9E6-F6E1-4A1F-B330-A2C44ED229EE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077" y="5906222"/>
            <a:ext cx="181005" cy="144000"/>
          </a:xfrm>
          <a:prstGeom prst="rect">
            <a:avLst/>
          </a:prstGeom>
        </p:spPr>
      </p:pic>
      <p:sp>
        <p:nvSpPr>
          <p:cNvPr id="75" name="직사각형 74">
            <a:extLst>
              <a:ext uri="{FF2B5EF4-FFF2-40B4-BE49-F238E27FC236}">
                <a16:creationId xmlns:a16="http://schemas.microsoft.com/office/drawing/2014/main" id="{6163657B-B999-4B78-8C47-BF5D7950B796}"/>
              </a:ext>
            </a:extLst>
          </p:cNvPr>
          <p:cNvSpPr/>
          <p:nvPr/>
        </p:nvSpPr>
        <p:spPr>
          <a:xfrm>
            <a:off x="6445531" y="4104670"/>
            <a:ext cx="1863022" cy="3294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6" name="그림 75" descr="스크린샷, 모니터, 은색, 전화이(가) 표시된 사진&#10;&#10;자동 생성된 설명">
            <a:extLst>
              <a:ext uri="{FF2B5EF4-FFF2-40B4-BE49-F238E27FC236}">
                <a16:creationId xmlns:a16="http://schemas.microsoft.com/office/drawing/2014/main" id="{72FBBE5B-AB92-4167-8E08-C71F438C0153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91" t="19308" r="35212" b="41246"/>
          <a:stretch/>
        </p:blipFill>
        <p:spPr>
          <a:xfrm>
            <a:off x="6403582" y="2680131"/>
            <a:ext cx="1990499" cy="1268127"/>
          </a:xfrm>
          <a:prstGeom prst="rect">
            <a:avLst/>
          </a:prstGeom>
        </p:spPr>
      </p:pic>
      <p:grpSp>
        <p:nvGrpSpPr>
          <p:cNvPr id="77" name="그룹 76">
            <a:extLst>
              <a:ext uri="{FF2B5EF4-FFF2-40B4-BE49-F238E27FC236}">
                <a16:creationId xmlns:a16="http://schemas.microsoft.com/office/drawing/2014/main" id="{DE9303BD-6992-4901-ADBE-B54AC39C323F}"/>
              </a:ext>
            </a:extLst>
          </p:cNvPr>
          <p:cNvGrpSpPr/>
          <p:nvPr/>
        </p:nvGrpSpPr>
        <p:grpSpPr>
          <a:xfrm>
            <a:off x="6341033" y="2590812"/>
            <a:ext cx="2107212" cy="3075371"/>
            <a:chOff x="3452026" y="1339700"/>
            <a:chExt cx="2786214" cy="4092563"/>
          </a:xfrm>
        </p:grpSpPr>
        <p:pic>
          <p:nvPicPr>
            <p:cNvPr id="78" name="그림 77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FB57923E-126A-4026-AA55-3507AF899A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57" t="41295" r="14275" b="8617"/>
            <a:stretch/>
          </p:blipFill>
          <p:spPr>
            <a:xfrm>
              <a:off x="3452026" y="1339700"/>
              <a:ext cx="2786214" cy="4092563"/>
            </a:xfrm>
            <a:prstGeom prst="rect">
              <a:avLst/>
            </a:prstGeom>
          </p:spPr>
        </p:pic>
        <p:pic>
          <p:nvPicPr>
            <p:cNvPr id="79" name="그림 78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446E99E8-2621-4BF8-9D90-FB68E6AC8E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172" t="48295" r="19969" b="42737"/>
            <a:stretch/>
          </p:blipFill>
          <p:spPr>
            <a:xfrm>
              <a:off x="4031358" y="1425737"/>
              <a:ext cx="805794" cy="823797"/>
            </a:xfrm>
            <a:prstGeom prst="rect">
              <a:avLst/>
            </a:prstGeom>
          </p:spPr>
        </p:pic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1241619A-2038-42FE-92DA-C6F4394FC565}"/>
              </a:ext>
            </a:extLst>
          </p:cNvPr>
          <p:cNvSpPr txBox="1"/>
          <p:nvPr/>
        </p:nvSpPr>
        <p:spPr>
          <a:xfrm>
            <a:off x="6754615" y="2641822"/>
            <a:ext cx="1623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2019. 12. 12</a:t>
            </a:r>
            <a:endParaRPr lang="ko-KR" altLang="en-US" sz="11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5EBDE61-C30D-4EB0-896B-02B3267EB3E0}"/>
              </a:ext>
            </a:extLst>
          </p:cNvPr>
          <p:cNvSpPr txBox="1"/>
          <p:nvPr/>
        </p:nvSpPr>
        <p:spPr>
          <a:xfrm>
            <a:off x="6746416" y="2865856"/>
            <a:ext cx="1623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동국 병원</a:t>
            </a:r>
            <a:endParaRPr lang="ko-KR" altLang="en-US" sz="11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77BF232-4B0D-492D-9DA1-62A973388A64}"/>
              </a:ext>
            </a:extLst>
          </p:cNvPr>
          <p:cNvSpPr txBox="1"/>
          <p:nvPr/>
        </p:nvSpPr>
        <p:spPr>
          <a:xfrm>
            <a:off x="6744455" y="3078702"/>
            <a:ext cx="1623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김철수</a:t>
            </a:r>
            <a:endParaRPr lang="ko-KR" altLang="en-US" sz="1100" dirty="0"/>
          </a:p>
        </p:txBody>
      </p:sp>
      <p:pic>
        <p:nvPicPr>
          <p:cNvPr id="83" name="그림 82" descr="스크린샷이(가) 표시된 사진&#10;&#10;자동 생성된 설명">
            <a:extLst>
              <a:ext uri="{FF2B5EF4-FFF2-40B4-BE49-F238E27FC236}">
                <a16:creationId xmlns:a16="http://schemas.microsoft.com/office/drawing/2014/main" id="{F3EF0114-D05E-40C3-92F0-EC0FA3C05704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72" t="48295" r="19969" b="42737"/>
          <a:stretch/>
        </p:blipFill>
        <p:spPr>
          <a:xfrm>
            <a:off x="7815459" y="2600794"/>
            <a:ext cx="609422" cy="619045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829C63F0-7641-4C17-969E-9AB063BED778}"/>
              </a:ext>
            </a:extLst>
          </p:cNvPr>
          <p:cNvSpPr txBox="1"/>
          <p:nvPr/>
        </p:nvSpPr>
        <p:spPr>
          <a:xfrm>
            <a:off x="6656352" y="2214784"/>
            <a:ext cx="2041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처방전</a:t>
            </a:r>
            <a:r>
              <a:rPr lang="en-US" altLang="ko-KR" sz="900" dirty="0"/>
              <a:t>&lt;</a:t>
            </a:r>
            <a:r>
              <a:rPr lang="ko-KR" altLang="en-US" sz="900" dirty="0"/>
              <a:t>건강보험심사평가원</a:t>
            </a:r>
            <a:r>
              <a:rPr lang="en-US" altLang="ko-KR" sz="900" dirty="0"/>
              <a:t>&gt;</a:t>
            </a:r>
            <a:endParaRPr lang="ko-KR" altLang="en-US" sz="1400" dirty="0"/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6BA2912A-44E5-4B94-905C-C365D14EB7FB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337" y="2201686"/>
            <a:ext cx="277976" cy="295022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741365FC-C40B-4532-A0B9-742DEE7D0ABB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064" y="5134412"/>
            <a:ext cx="135810" cy="129846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AFCC47A7-C9D4-4BC1-9CE1-CF0C5D10F179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464" y="5134412"/>
            <a:ext cx="135810" cy="129846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57AF18E8-127A-4B07-8426-B832C80C3A41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024" y="5134412"/>
            <a:ext cx="135810" cy="129846"/>
          </a:xfrm>
          <a:prstGeom prst="rect">
            <a:avLst/>
          </a:prstGeom>
        </p:spPr>
      </p:pic>
      <p:pic>
        <p:nvPicPr>
          <p:cNvPr id="89" name="그림 88" descr="그리기, 시계, 방이(가) 표시된 사진&#10;&#10;자동 생성된 설명">
            <a:extLst>
              <a:ext uri="{FF2B5EF4-FFF2-40B4-BE49-F238E27FC236}">
                <a16:creationId xmlns:a16="http://schemas.microsoft.com/office/drawing/2014/main" id="{468EEAB0-C3E0-4783-B484-E034C80E3C8E}"/>
              </a:ext>
            </a:extLst>
          </p:cNvPr>
          <p:cNvPicPr>
            <a:picLocks noChangeAspect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760" y="5317950"/>
            <a:ext cx="129845" cy="129845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8390071A-AE14-46C3-B5DC-BB570C7B685E}"/>
              </a:ext>
            </a:extLst>
          </p:cNvPr>
          <p:cNvSpPr txBox="1"/>
          <p:nvPr/>
        </p:nvSpPr>
        <p:spPr>
          <a:xfrm>
            <a:off x="2235843" y="5287470"/>
            <a:ext cx="4088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2.1%</a:t>
            </a:r>
            <a:endParaRPr lang="ko-KR" altLang="en-US" sz="700" dirty="0"/>
          </a:p>
        </p:txBody>
      </p:sp>
      <p:sp>
        <p:nvSpPr>
          <p:cNvPr id="91" name="양쪽 대괄호 90">
            <a:extLst>
              <a:ext uri="{FF2B5EF4-FFF2-40B4-BE49-F238E27FC236}">
                <a16:creationId xmlns:a16="http://schemas.microsoft.com/office/drawing/2014/main" id="{22A1880A-69D8-4A29-8BAE-AA4EF9E12974}"/>
              </a:ext>
            </a:extLst>
          </p:cNvPr>
          <p:cNvSpPr/>
          <p:nvPr/>
        </p:nvSpPr>
        <p:spPr>
          <a:xfrm>
            <a:off x="2925751" y="2600860"/>
            <a:ext cx="3046385" cy="2942797"/>
          </a:xfrm>
          <a:prstGeom prst="bracketPair">
            <a:avLst>
              <a:gd name="adj" fmla="val 8349"/>
            </a:avLst>
          </a:prstGeom>
          <a:noFill/>
          <a:ln w="38100">
            <a:solidFill>
              <a:srgbClr val="5CD4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위치</a:t>
            </a:r>
            <a:r>
              <a:rPr lang="en-US" altLang="ko-KR" sz="20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,</a:t>
            </a:r>
            <a:r>
              <a:rPr lang="ko-KR" altLang="en-US" sz="20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 평점 등의 관련 데이터를 보고 방문 기관 결정</a:t>
            </a:r>
            <a:endParaRPr lang="en-US" altLang="ko-KR" sz="2000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algn="ctr"/>
            <a:endParaRPr lang="en-US" altLang="ko-KR" sz="2000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algn="ctr"/>
            <a:r>
              <a:rPr lang="ko-KR" altLang="en-US" sz="20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적절한 처방을 기준으로</a:t>
            </a:r>
            <a:r>
              <a:rPr lang="en-US" altLang="ko-KR" sz="20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 </a:t>
            </a:r>
            <a:r>
              <a:rPr lang="ko-KR" altLang="en-US" sz="20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병원과 약국의 데이터에 평점 부여 및 후기 작성</a:t>
            </a:r>
            <a:endParaRPr lang="en-US" altLang="ko-KR" sz="2000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93" name="양쪽 대괄호 92">
            <a:extLst>
              <a:ext uri="{FF2B5EF4-FFF2-40B4-BE49-F238E27FC236}">
                <a16:creationId xmlns:a16="http://schemas.microsoft.com/office/drawing/2014/main" id="{C0A40FF5-CF06-4CFA-A6E3-76E366F62959}"/>
              </a:ext>
            </a:extLst>
          </p:cNvPr>
          <p:cNvSpPr/>
          <p:nvPr/>
        </p:nvSpPr>
        <p:spPr>
          <a:xfrm>
            <a:off x="8747027" y="3469856"/>
            <a:ext cx="3132036" cy="1533788"/>
          </a:xfrm>
          <a:prstGeom prst="bracketPair">
            <a:avLst>
              <a:gd name="adj" fmla="val 8349"/>
            </a:avLst>
          </a:prstGeom>
          <a:noFill/>
          <a:ln w="38100">
            <a:solidFill>
              <a:srgbClr val="5CD4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건강 보험 심사 평가원과  연결해 처방전 제공</a:t>
            </a:r>
            <a:endParaRPr lang="en-US" altLang="ko-KR" sz="2000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algn="ctr"/>
            <a:r>
              <a:rPr lang="en-US" altLang="ko-KR" sz="20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(</a:t>
            </a:r>
            <a:r>
              <a:rPr lang="ko-KR" altLang="en-US" sz="20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공인 인증서</a:t>
            </a:r>
            <a:r>
              <a:rPr lang="en-US" altLang="ko-KR" sz="20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3900246-DD7F-495E-B42F-F5639641E424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428" b="74795"/>
          <a:stretch/>
        </p:blipFill>
        <p:spPr>
          <a:xfrm>
            <a:off x="1266855" y="1886184"/>
            <a:ext cx="623734" cy="243622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25F738AB-ADA1-4131-9572-05DD3FF01A23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428" b="74795"/>
          <a:stretch/>
        </p:blipFill>
        <p:spPr>
          <a:xfrm>
            <a:off x="7105473" y="1897304"/>
            <a:ext cx="623734" cy="24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172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796D70-5939-478C-8963-9A9AC118819F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D8BB51-E410-4AC4-B199-7CF481820F99}"/>
              </a:ext>
            </a:extLst>
          </p:cNvPr>
          <p:cNvSpPr/>
          <p:nvPr/>
        </p:nvSpPr>
        <p:spPr>
          <a:xfrm>
            <a:off x="169335" y="768986"/>
            <a:ext cx="135466" cy="704850"/>
          </a:xfrm>
          <a:prstGeom prst="rect">
            <a:avLst/>
          </a:prstGeom>
          <a:solidFill>
            <a:srgbClr val="5CD484"/>
          </a:solidFill>
          <a:ln>
            <a:solidFill>
              <a:srgbClr val="5CD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73D94F-D82B-49D7-84DB-06CB5FB66754}"/>
              </a:ext>
            </a:extLst>
          </p:cNvPr>
          <p:cNvSpPr txBox="1"/>
          <p:nvPr/>
        </p:nvSpPr>
        <p:spPr>
          <a:xfrm>
            <a:off x="394072" y="870232"/>
            <a:ext cx="7714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6. </a:t>
            </a:r>
            <a:r>
              <a:rPr lang="ko-KR" altLang="en-US" sz="28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서비스 제안 </a:t>
            </a:r>
            <a:r>
              <a:rPr lang="en-US" altLang="ko-KR" sz="28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(UI)  </a:t>
            </a:r>
            <a:endParaRPr lang="ko-KR" altLang="en-US" sz="28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pic>
        <p:nvPicPr>
          <p:cNvPr id="92" name="그림 91" descr="스크린샷이(가) 표시된 사진&#10;&#10;자동 생성된 설명">
            <a:extLst>
              <a:ext uri="{FF2B5EF4-FFF2-40B4-BE49-F238E27FC236}">
                <a16:creationId xmlns:a16="http://schemas.microsoft.com/office/drawing/2014/main" id="{4CA9EDEF-0660-4F86-97AE-BFAE2333E8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4"/>
          <a:stretch/>
        </p:blipFill>
        <p:spPr>
          <a:xfrm>
            <a:off x="1264873" y="1848441"/>
            <a:ext cx="2152461" cy="4579073"/>
          </a:xfrm>
          <a:prstGeom prst="rect">
            <a:avLst/>
          </a:prstGeom>
        </p:spPr>
      </p:pic>
      <p:pic>
        <p:nvPicPr>
          <p:cNvPr id="94" name="그림 93" descr="스크린샷이(가) 표시된 사진&#10;&#10;자동 생성된 설명">
            <a:extLst>
              <a:ext uri="{FF2B5EF4-FFF2-40B4-BE49-F238E27FC236}">
                <a16:creationId xmlns:a16="http://schemas.microsoft.com/office/drawing/2014/main" id="{EF07708A-6F98-407F-855B-833D99A6F1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73" b="97262"/>
          <a:stretch/>
        </p:blipFill>
        <p:spPr>
          <a:xfrm>
            <a:off x="2906049" y="1854633"/>
            <a:ext cx="409317" cy="111792"/>
          </a:xfrm>
          <a:prstGeom prst="rect">
            <a:avLst/>
          </a:prstGeom>
        </p:spPr>
      </p:pic>
      <p:pic>
        <p:nvPicPr>
          <p:cNvPr id="95" name="그림 94" descr="모니터, 여행가방, 컴퓨터, 거울이(가) 표시된 사진&#10;&#10;자동 생성된 설명">
            <a:extLst>
              <a:ext uri="{FF2B5EF4-FFF2-40B4-BE49-F238E27FC236}">
                <a16:creationId xmlns:a16="http://schemas.microsoft.com/office/drawing/2014/main" id="{48BD80E3-89F1-4C54-B0B5-D21289AAD9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10" y="1710788"/>
            <a:ext cx="2410998" cy="4859845"/>
          </a:xfrm>
          <a:prstGeom prst="rect">
            <a:avLst/>
          </a:prstGeom>
        </p:spPr>
      </p:pic>
      <p:pic>
        <p:nvPicPr>
          <p:cNvPr id="96" name="그림 95" descr="스크린샷이(가) 표시된 사진&#10;&#10;자동 생성된 설명">
            <a:extLst>
              <a:ext uri="{FF2B5EF4-FFF2-40B4-BE49-F238E27FC236}">
                <a16:creationId xmlns:a16="http://schemas.microsoft.com/office/drawing/2014/main" id="{AD43E1C6-B2BC-4434-8490-AA881D61BA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48" t="329" r="43092" b="97262"/>
          <a:stretch/>
        </p:blipFill>
        <p:spPr>
          <a:xfrm>
            <a:off x="1366815" y="1872858"/>
            <a:ext cx="334296" cy="98324"/>
          </a:xfrm>
          <a:prstGeom prst="rect">
            <a:avLst/>
          </a:prstGeom>
        </p:spPr>
      </p:pic>
      <p:pic>
        <p:nvPicPr>
          <p:cNvPr id="97" name="그림 96" descr="스크린샷이(가) 표시된 사진&#10;&#10;자동 생성된 설명">
            <a:extLst>
              <a:ext uri="{FF2B5EF4-FFF2-40B4-BE49-F238E27FC236}">
                <a16:creationId xmlns:a16="http://schemas.microsoft.com/office/drawing/2014/main" id="{081DC10C-02B0-44E5-BD41-8DA63FE2FD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8" t="11064" r="58050" b="81866"/>
          <a:stretch/>
        </p:blipFill>
        <p:spPr>
          <a:xfrm>
            <a:off x="1817897" y="2442989"/>
            <a:ext cx="860387" cy="288638"/>
          </a:xfrm>
          <a:prstGeom prst="rect">
            <a:avLst/>
          </a:prstGeom>
        </p:spPr>
      </p:pic>
      <p:pic>
        <p:nvPicPr>
          <p:cNvPr id="98" name="그림 97" descr="스크린샷이(가) 표시된 사진&#10;&#10;자동 생성된 설명">
            <a:extLst>
              <a:ext uri="{FF2B5EF4-FFF2-40B4-BE49-F238E27FC236}">
                <a16:creationId xmlns:a16="http://schemas.microsoft.com/office/drawing/2014/main" id="{D81D569C-403A-491A-8A4A-673E64CB51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8" t="11064" r="58050" b="81866"/>
          <a:stretch/>
        </p:blipFill>
        <p:spPr>
          <a:xfrm>
            <a:off x="1889015" y="2016698"/>
            <a:ext cx="860387" cy="288638"/>
          </a:xfrm>
          <a:prstGeom prst="rect">
            <a:avLst/>
          </a:prstGeom>
        </p:spPr>
      </p:pic>
      <p:pic>
        <p:nvPicPr>
          <p:cNvPr id="99" name="그림 98" descr="스크린샷이(가) 표시된 사진&#10;&#10;자동 생성된 설명">
            <a:extLst>
              <a:ext uri="{FF2B5EF4-FFF2-40B4-BE49-F238E27FC236}">
                <a16:creationId xmlns:a16="http://schemas.microsoft.com/office/drawing/2014/main" id="{AC877175-2DE2-4E1F-9270-0DA369C587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8" t="11064" r="58050" b="81866"/>
          <a:stretch/>
        </p:blipFill>
        <p:spPr>
          <a:xfrm>
            <a:off x="1275545" y="2658867"/>
            <a:ext cx="2107213" cy="658527"/>
          </a:xfrm>
          <a:prstGeom prst="rect">
            <a:avLst/>
          </a:prstGeom>
        </p:spPr>
      </p:pic>
      <p:pic>
        <p:nvPicPr>
          <p:cNvPr id="100" name="그림 99" descr="스크린샷이(가) 표시된 사진&#10;&#10;자동 생성된 설명">
            <a:extLst>
              <a:ext uri="{FF2B5EF4-FFF2-40B4-BE49-F238E27FC236}">
                <a16:creationId xmlns:a16="http://schemas.microsoft.com/office/drawing/2014/main" id="{E9F2C5E5-929E-4FA5-8F91-FA773E6B67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8" t="11064" r="58050" b="81866"/>
          <a:stretch/>
        </p:blipFill>
        <p:spPr>
          <a:xfrm>
            <a:off x="2522373" y="2706104"/>
            <a:ext cx="860387" cy="611290"/>
          </a:xfrm>
          <a:prstGeom prst="rect">
            <a:avLst/>
          </a:prstGeom>
        </p:spPr>
      </p:pic>
      <p:pic>
        <p:nvPicPr>
          <p:cNvPr id="101" name="그림 100" descr="스크린샷이(가) 표시된 사진&#10;&#10;자동 생성된 설명">
            <a:extLst>
              <a:ext uri="{FF2B5EF4-FFF2-40B4-BE49-F238E27FC236}">
                <a16:creationId xmlns:a16="http://schemas.microsoft.com/office/drawing/2014/main" id="{22990E34-D3A8-4A41-ADB3-C124E18D89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7" t="81128" r="14358" b="12402"/>
          <a:stretch/>
        </p:blipFill>
        <p:spPr>
          <a:xfrm>
            <a:off x="1274802" y="3313942"/>
            <a:ext cx="2107957" cy="813877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D62B9B58-E826-4FDD-9E5A-27CFACF84111}"/>
              </a:ext>
            </a:extLst>
          </p:cNvPr>
          <p:cNvSpPr txBox="1"/>
          <p:nvPr/>
        </p:nvSpPr>
        <p:spPr>
          <a:xfrm>
            <a:off x="1343955" y="2465596"/>
            <a:ext cx="16237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동국 약국 </a:t>
            </a:r>
            <a:r>
              <a:rPr lang="en-US" altLang="ko-KR" sz="1100" dirty="0"/>
              <a:t> </a:t>
            </a:r>
            <a:r>
              <a:rPr lang="en-US" altLang="ko-KR" sz="900" dirty="0"/>
              <a:t>2019. 12. 12</a:t>
            </a:r>
            <a:endParaRPr lang="ko-KR" altLang="en-US" sz="1100" dirty="0"/>
          </a:p>
        </p:txBody>
      </p:sp>
      <p:pic>
        <p:nvPicPr>
          <p:cNvPr id="104" name="그림 103" descr="스크린샷이(가) 표시된 사진&#10;&#10;자동 생성된 설명">
            <a:extLst>
              <a:ext uri="{FF2B5EF4-FFF2-40B4-BE49-F238E27FC236}">
                <a16:creationId xmlns:a16="http://schemas.microsoft.com/office/drawing/2014/main" id="{92F9EC56-EE30-4CB8-9A2C-92B101DC29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7" t="81128" r="14358" b="12402"/>
          <a:stretch/>
        </p:blipFill>
        <p:spPr>
          <a:xfrm>
            <a:off x="1366815" y="4203081"/>
            <a:ext cx="1948550" cy="264160"/>
          </a:xfrm>
          <a:prstGeom prst="rect">
            <a:avLst/>
          </a:prstGeom>
        </p:spPr>
      </p:pic>
      <p:pic>
        <p:nvPicPr>
          <p:cNvPr id="105" name="그림 104" descr="스크린샷이(가) 표시된 사진&#10;&#10;자동 생성된 설명">
            <a:extLst>
              <a:ext uri="{FF2B5EF4-FFF2-40B4-BE49-F238E27FC236}">
                <a16:creationId xmlns:a16="http://schemas.microsoft.com/office/drawing/2014/main" id="{D40E2FF0-824B-4D71-BE34-BD6FF6C1DF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7" t="81128" r="14358" b="12402"/>
          <a:stretch/>
        </p:blipFill>
        <p:spPr>
          <a:xfrm>
            <a:off x="1420894" y="4551999"/>
            <a:ext cx="1894471" cy="264160"/>
          </a:xfrm>
          <a:prstGeom prst="rect">
            <a:avLst/>
          </a:prstGeom>
        </p:spPr>
      </p:pic>
      <p:pic>
        <p:nvPicPr>
          <p:cNvPr id="106" name="그림 105" descr="스크린샷이(가) 표시된 사진&#10;&#10;자동 생성된 설명">
            <a:extLst>
              <a:ext uri="{FF2B5EF4-FFF2-40B4-BE49-F238E27FC236}">
                <a16:creationId xmlns:a16="http://schemas.microsoft.com/office/drawing/2014/main" id="{C271EEC0-939D-4A8D-9B61-A5CF6C190A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7" t="81128" r="14358" b="12402"/>
          <a:stretch/>
        </p:blipFill>
        <p:spPr>
          <a:xfrm>
            <a:off x="1434209" y="4943518"/>
            <a:ext cx="1948549" cy="264160"/>
          </a:xfrm>
          <a:prstGeom prst="rect">
            <a:avLst/>
          </a:prstGeom>
        </p:spPr>
      </p:pic>
      <p:pic>
        <p:nvPicPr>
          <p:cNvPr id="107" name="그림 106" descr="스크린샷이(가) 표시된 사진&#10;&#10;자동 생성된 설명">
            <a:extLst>
              <a:ext uri="{FF2B5EF4-FFF2-40B4-BE49-F238E27FC236}">
                <a16:creationId xmlns:a16="http://schemas.microsoft.com/office/drawing/2014/main" id="{29705360-B64A-478D-9866-4E9ACB0BC4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7" t="81128" r="14358" b="12402"/>
          <a:stretch/>
        </p:blipFill>
        <p:spPr>
          <a:xfrm>
            <a:off x="1434209" y="5356586"/>
            <a:ext cx="1918069" cy="264160"/>
          </a:xfrm>
          <a:prstGeom prst="rect">
            <a:avLst/>
          </a:prstGeom>
        </p:spPr>
      </p:pic>
      <p:pic>
        <p:nvPicPr>
          <p:cNvPr id="108" name="그림 107" descr="스크린샷이(가) 표시된 사진&#10;&#10;자동 생성된 설명">
            <a:extLst>
              <a:ext uri="{FF2B5EF4-FFF2-40B4-BE49-F238E27FC236}">
                <a16:creationId xmlns:a16="http://schemas.microsoft.com/office/drawing/2014/main" id="{B64882A4-4D2F-4C57-B1E9-E21DAFABA2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7" t="81128" r="14358" b="12402"/>
          <a:stretch/>
        </p:blipFill>
        <p:spPr>
          <a:xfrm>
            <a:off x="3242074" y="4424639"/>
            <a:ext cx="108897" cy="1002251"/>
          </a:xfrm>
          <a:prstGeom prst="rect">
            <a:avLst/>
          </a:prstGeom>
        </p:spPr>
      </p:pic>
      <p:pic>
        <p:nvPicPr>
          <p:cNvPr id="109" name="그림 108" descr="그리기이(가) 표시된 사진&#10;&#10;자동 생성된 설명">
            <a:extLst>
              <a:ext uri="{FF2B5EF4-FFF2-40B4-BE49-F238E27FC236}">
                <a16:creationId xmlns:a16="http://schemas.microsoft.com/office/drawing/2014/main" id="{13BBEC97-1A20-4342-BB12-3F026CD8A69A}"/>
              </a:ext>
            </a:extLst>
          </p:cNvPr>
          <p:cNvPicPr>
            <a:picLocks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596" y="4630822"/>
            <a:ext cx="180000" cy="180000"/>
          </a:xfrm>
          <a:prstGeom prst="rect">
            <a:avLst/>
          </a:prstGeom>
        </p:spPr>
      </p:pic>
      <p:pic>
        <p:nvPicPr>
          <p:cNvPr id="110" name="그림 109" descr="앉아있는, 빨간색이(가) 표시된 사진&#10;&#10;자동 생성된 설명">
            <a:extLst>
              <a:ext uri="{FF2B5EF4-FFF2-40B4-BE49-F238E27FC236}">
                <a16:creationId xmlns:a16="http://schemas.microsoft.com/office/drawing/2014/main" id="{B7754CFE-BAE2-4B63-ACDB-B4FD5CD53C1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077" y="4968927"/>
            <a:ext cx="180000" cy="180000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FFDECC89-AAF4-4489-9FD4-FB9643DF32FF}"/>
              </a:ext>
            </a:extLst>
          </p:cNvPr>
          <p:cNvSpPr txBox="1"/>
          <p:nvPr/>
        </p:nvSpPr>
        <p:spPr>
          <a:xfrm>
            <a:off x="1722367" y="4603979"/>
            <a:ext cx="1623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내 처방 내역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ED8D23D-C090-4769-844B-ED19D08D372E}"/>
              </a:ext>
            </a:extLst>
          </p:cNvPr>
          <p:cNvSpPr txBox="1"/>
          <p:nvPr/>
        </p:nvSpPr>
        <p:spPr>
          <a:xfrm>
            <a:off x="1722367" y="4952897"/>
            <a:ext cx="1623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복용 주의 사항 확인</a:t>
            </a:r>
          </a:p>
        </p:txBody>
      </p:sp>
      <p:pic>
        <p:nvPicPr>
          <p:cNvPr id="113" name="그림 112">
            <a:extLst>
              <a:ext uri="{FF2B5EF4-FFF2-40B4-BE49-F238E27FC236}">
                <a16:creationId xmlns:a16="http://schemas.microsoft.com/office/drawing/2014/main" id="{DCF57330-0220-4F0F-9EDE-21A11FFE9EA9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457" y="5334988"/>
            <a:ext cx="188268" cy="180000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32678A3A-226A-4F4A-82EF-9131AC15159E}"/>
              </a:ext>
            </a:extLst>
          </p:cNvPr>
          <p:cNvSpPr txBox="1"/>
          <p:nvPr/>
        </p:nvSpPr>
        <p:spPr>
          <a:xfrm>
            <a:off x="1723104" y="5320614"/>
            <a:ext cx="1623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병원</a:t>
            </a:r>
            <a:r>
              <a:rPr lang="en-US" altLang="ko-KR" sz="900" dirty="0"/>
              <a:t>, </a:t>
            </a:r>
            <a:r>
              <a:rPr lang="ko-KR" altLang="en-US" sz="900" dirty="0"/>
              <a:t>약국 이용 평가</a:t>
            </a:r>
          </a:p>
        </p:txBody>
      </p:sp>
      <p:pic>
        <p:nvPicPr>
          <p:cNvPr id="115" name="그림 114">
            <a:extLst>
              <a:ext uri="{FF2B5EF4-FFF2-40B4-BE49-F238E27FC236}">
                <a16:creationId xmlns:a16="http://schemas.microsoft.com/office/drawing/2014/main" id="{AC8BC0D5-D83C-4703-887E-0A086759EC4D}"/>
              </a:ext>
            </a:extLst>
          </p:cNvPr>
          <p:cNvPicPr>
            <a:picLocks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329" y="4288954"/>
            <a:ext cx="180000" cy="18000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852ECAB0-FF62-46B3-AED5-C9C9E4189514}"/>
              </a:ext>
            </a:extLst>
          </p:cNvPr>
          <p:cNvSpPr txBox="1"/>
          <p:nvPr/>
        </p:nvSpPr>
        <p:spPr>
          <a:xfrm>
            <a:off x="1722366" y="4245788"/>
            <a:ext cx="1623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처방 상세 확인</a:t>
            </a:r>
          </a:p>
        </p:txBody>
      </p:sp>
      <p:pic>
        <p:nvPicPr>
          <p:cNvPr id="117" name="그림 116" descr="스크린샷이(가) 표시된 사진&#10;&#10;자동 생성된 설명">
            <a:extLst>
              <a:ext uri="{FF2B5EF4-FFF2-40B4-BE49-F238E27FC236}">
                <a16:creationId xmlns:a16="http://schemas.microsoft.com/office/drawing/2014/main" id="{4D478A53-F9B1-4C95-AE9D-CDB0ABBD88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52" t="90449" r="47925" b="8546"/>
          <a:stretch/>
        </p:blipFill>
        <p:spPr>
          <a:xfrm>
            <a:off x="2241365" y="6024054"/>
            <a:ext cx="223519" cy="144000"/>
          </a:xfrm>
          <a:prstGeom prst="rect">
            <a:avLst/>
          </a:prstGeom>
        </p:spPr>
      </p:pic>
      <p:pic>
        <p:nvPicPr>
          <p:cNvPr id="118" name="그림 117" descr="그리기이(가) 표시된 사진&#10;&#10;자동 생성된 설명">
            <a:extLst>
              <a:ext uri="{FF2B5EF4-FFF2-40B4-BE49-F238E27FC236}">
                <a16:creationId xmlns:a16="http://schemas.microsoft.com/office/drawing/2014/main" id="{63D56DC6-933A-43C2-AB1B-15033E36B8B5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361" y="6004633"/>
            <a:ext cx="181005" cy="144000"/>
          </a:xfrm>
          <a:prstGeom prst="rect">
            <a:avLst/>
          </a:prstGeom>
        </p:spPr>
      </p:pic>
      <p:pic>
        <p:nvPicPr>
          <p:cNvPr id="119" name="그림 118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F9F204E8-35D3-4201-8129-AF86DC936BC1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3" b="14782"/>
          <a:stretch/>
        </p:blipFill>
        <p:spPr>
          <a:xfrm>
            <a:off x="1325426" y="2767003"/>
            <a:ext cx="1997246" cy="1302739"/>
          </a:xfrm>
          <a:prstGeom prst="rect">
            <a:avLst/>
          </a:prstGeom>
        </p:spPr>
      </p:pic>
      <p:pic>
        <p:nvPicPr>
          <p:cNvPr id="120" name="그림 119" descr="스크린샷이(가) 표시된 사진&#10;&#10;자동 생성된 설명">
            <a:extLst>
              <a:ext uri="{FF2B5EF4-FFF2-40B4-BE49-F238E27FC236}">
                <a16:creationId xmlns:a16="http://schemas.microsoft.com/office/drawing/2014/main" id="{0C878ABE-4C94-4DB5-9FE3-EA25936A10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4"/>
          <a:stretch/>
        </p:blipFill>
        <p:spPr>
          <a:xfrm>
            <a:off x="5499463" y="1870195"/>
            <a:ext cx="2152461" cy="4579073"/>
          </a:xfrm>
          <a:prstGeom prst="rect">
            <a:avLst/>
          </a:prstGeom>
        </p:spPr>
      </p:pic>
      <p:pic>
        <p:nvPicPr>
          <p:cNvPr id="121" name="그림 120" descr="스크린샷이(가) 표시된 사진&#10;&#10;자동 생성된 설명">
            <a:extLst>
              <a:ext uri="{FF2B5EF4-FFF2-40B4-BE49-F238E27FC236}">
                <a16:creationId xmlns:a16="http://schemas.microsoft.com/office/drawing/2014/main" id="{8CD10BE1-C4D2-45ED-96EB-2E3295181A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73" b="97262"/>
          <a:stretch/>
        </p:blipFill>
        <p:spPr>
          <a:xfrm>
            <a:off x="7140639" y="1876387"/>
            <a:ext cx="409317" cy="111792"/>
          </a:xfrm>
          <a:prstGeom prst="rect">
            <a:avLst/>
          </a:prstGeom>
        </p:spPr>
      </p:pic>
      <p:pic>
        <p:nvPicPr>
          <p:cNvPr id="122" name="그림 121" descr="모니터, 여행가방, 컴퓨터, 거울이(가) 표시된 사진&#10;&#10;자동 생성된 설명">
            <a:extLst>
              <a:ext uri="{FF2B5EF4-FFF2-40B4-BE49-F238E27FC236}">
                <a16:creationId xmlns:a16="http://schemas.microsoft.com/office/drawing/2014/main" id="{686E5781-74C2-4D20-9515-37EF365880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300" y="1732542"/>
            <a:ext cx="2410998" cy="4859845"/>
          </a:xfrm>
          <a:prstGeom prst="rect">
            <a:avLst/>
          </a:prstGeom>
        </p:spPr>
      </p:pic>
      <p:pic>
        <p:nvPicPr>
          <p:cNvPr id="123" name="그림 122" descr="스크린샷이(가) 표시된 사진&#10;&#10;자동 생성된 설명">
            <a:extLst>
              <a:ext uri="{FF2B5EF4-FFF2-40B4-BE49-F238E27FC236}">
                <a16:creationId xmlns:a16="http://schemas.microsoft.com/office/drawing/2014/main" id="{B3ED1D23-1F49-44C7-A225-0C9600AC56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48" t="329" r="43092" b="97262"/>
          <a:stretch/>
        </p:blipFill>
        <p:spPr>
          <a:xfrm>
            <a:off x="5601405" y="1894612"/>
            <a:ext cx="334296" cy="98324"/>
          </a:xfrm>
          <a:prstGeom prst="rect">
            <a:avLst/>
          </a:prstGeom>
        </p:spPr>
      </p:pic>
      <p:pic>
        <p:nvPicPr>
          <p:cNvPr id="124" name="그림 123" descr="스크린샷이(가) 표시된 사진&#10;&#10;자동 생성된 설명">
            <a:extLst>
              <a:ext uri="{FF2B5EF4-FFF2-40B4-BE49-F238E27FC236}">
                <a16:creationId xmlns:a16="http://schemas.microsoft.com/office/drawing/2014/main" id="{FD612561-FAE1-4D5C-A98E-D7D5229558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8" t="11064" r="58050" b="81866"/>
          <a:stretch/>
        </p:blipFill>
        <p:spPr>
          <a:xfrm>
            <a:off x="6052487" y="2464743"/>
            <a:ext cx="860387" cy="288638"/>
          </a:xfrm>
          <a:prstGeom prst="rect">
            <a:avLst/>
          </a:prstGeom>
        </p:spPr>
      </p:pic>
      <p:pic>
        <p:nvPicPr>
          <p:cNvPr id="125" name="그림 124" descr="스크린샷이(가) 표시된 사진&#10;&#10;자동 생성된 설명">
            <a:extLst>
              <a:ext uri="{FF2B5EF4-FFF2-40B4-BE49-F238E27FC236}">
                <a16:creationId xmlns:a16="http://schemas.microsoft.com/office/drawing/2014/main" id="{C4736254-F0CF-428E-95EE-F897990E05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8" t="11064" r="58050" b="81866"/>
          <a:stretch/>
        </p:blipFill>
        <p:spPr>
          <a:xfrm>
            <a:off x="6123605" y="2038452"/>
            <a:ext cx="860387" cy="288638"/>
          </a:xfrm>
          <a:prstGeom prst="rect">
            <a:avLst/>
          </a:prstGeom>
        </p:spPr>
      </p:pic>
      <p:pic>
        <p:nvPicPr>
          <p:cNvPr id="126" name="그림 125" descr="스크린샷이(가) 표시된 사진&#10;&#10;자동 생성된 설명">
            <a:extLst>
              <a:ext uri="{FF2B5EF4-FFF2-40B4-BE49-F238E27FC236}">
                <a16:creationId xmlns:a16="http://schemas.microsoft.com/office/drawing/2014/main" id="{8F13D3E6-E4AE-47BF-AC27-C484CD217C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8" t="11064" r="58050" b="81866"/>
          <a:stretch/>
        </p:blipFill>
        <p:spPr>
          <a:xfrm>
            <a:off x="5500610" y="2680621"/>
            <a:ext cx="2107213" cy="658527"/>
          </a:xfrm>
          <a:prstGeom prst="rect">
            <a:avLst/>
          </a:prstGeom>
        </p:spPr>
      </p:pic>
      <p:pic>
        <p:nvPicPr>
          <p:cNvPr id="127" name="그림 126" descr="스크린샷이(가) 표시된 사진&#10;&#10;자동 생성된 설명">
            <a:extLst>
              <a:ext uri="{FF2B5EF4-FFF2-40B4-BE49-F238E27FC236}">
                <a16:creationId xmlns:a16="http://schemas.microsoft.com/office/drawing/2014/main" id="{6062DA7E-7323-48F2-B913-3BC462A480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7" t="81128" r="14358" b="12402"/>
          <a:stretch/>
        </p:blipFill>
        <p:spPr>
          <a:xfrm>
            <a:off x="5499867" y="3335696"/>
            <a:ext cx="2107957" cy="813877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11098F65-FAE6-4F51-BD38-0E37DA35F60E}"/>
              </a:ext>
            </a:extLst>
          </p:cNvPr>
          <p:cNvSpPr txBox="1"/>
          <p:nvPr/>
        </p:nvSpPr>
        <p:spPr>
          <a:xfrm>
            <a:off x="5578545" y="2487350"/>
            <a:ext cx="16237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동국 약국 </a:t>
            </a:r>
            <a:r>
              <a:rPr lang="en-US" altLang="ko-KR" sz="1100" dirty="0"/>
              <a:t> </a:t>
            </a:r>
            <a:r>
              <a:rPr lang="en-US" altLang="ko-KR" sz="900" dirty="0"/>
              <a:t>2019. 12. 12</a:t>
            </a:r>
            <a:endParaRPr lang="ko-KR" altLang="en-US" sz="1100" dirty="0"/>
          </a:p>
        </p:txBody>
      </p:sp>
      <p:pic>
        <p:nvPicPr>
          <p:cNvPr id="130" name="그림 129" descr="스크린샷이(가) 표시된 사진&#10;&#10;자동 생성된 설명">
            <a:extLst>
              <a:ext uri="{FF2B5EF4-FFF2-40B4-BE49-F238E27FC236}">
                <a16:creationId xmlns:a16="http://schemas.microsoft.com/office/drawing/2014/main" id="{827CD07A-4A6B-4352-AFCD-470F022766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7" t="81128" r="14358" b="12402"/>
          <a:stretch/>
        </p:blipFill>
        <p:spPr>
          <a:xfrm>
            <a:off x="5601405" y="4224835"/>
            <a:ext cx="1948550" cy="264160"/>
          </a:xfrm>
          <a:prstGeom prst="rect">
            <a:avLst/>
          </a:prstGeom>
        </p:spPr>
      </p:pic>
      <p:pic>
        <p:nvPicPr>
          <p:cNvPr id="131" name="그림 130" descr="스크린샷이(가) 표시된 사진&#10;&#10;자동 생성된 설명">
            <a:extLst>
              <a:ext uri="{FF2B5EF4-FFF2-40B4-BE49-F238E27FC236}">
                <a16:creationId xmlns:a16="http://schemas.microsoft.com/office/drawing/2014/main" id="{7BC187D8-5567-4EBC-A242-D767897F68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7" t="81128" r="14358" b="12402"/>
          <a:stretch/>
        </p:blipFill>
        <p:spPr>
          <a:xfrm>
            <a:off x="5655484" y="4573753"/>
            <a:ext cx="1894471" cy="264160"/>
          </a:xfrm>
          <a:prstGeom prst="rect">
            <a:avLst/>
          </a:prstGeom>
        </p:spPr>
      </p:pic>
      <p:pic>
        <p:nvPicPr>
          <p:cNvPr id="132" name="그림 131" descr="스크린샷이(가) 표시된 사진&#10;&#10;자동 생성된 설명">
            <a:extLst>
              <a:ext uri="{FF2B5EF4-FFF2-40B4-BE49-F238E27FC236}">
                <a16:creationId xmlns:a16="http://schemas.microsoft.com/office/drawing/2014/main" id="{2DEDD05B-B8C1-45D8-9522-E46962EE66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7" t="81128" r="14358" b="12402"/>
          <a:stretch/>
        </p:blipFill>
        <p:spPr>
          <a:xfrm>
            <a:off x="5659274" y="4965272"/>
            <a:ext cx="1948549" cy="264160"/>
          </a:xfrm>
          <a:prstGeom prst="rect">
            <a:avLst/>
          </a:prstGeom>
        </p:spPr>
      </p:pic>
      <p:pic>
        <p:nvPicPr>
          <p:cNvPr id="133" name="그림 132" descr="스크린샷이(가) 표시된 사진&#10;&#10;자동 생성된 설명">
            <a:extLst>
              <a:ext uri="{FF2B5EF4-FFF2-40B4-BE49-F238E27FC236}">
                <a16:creationId xmlns:a16="http://schemas.microsoft.com/office/drawing/2014/main" id="{1259E690-A2D9-4153-994D-A8F2C16FA9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7" t="81128" r="14358" b="12402"/>
          <a:stretch/>
        </p:blipFill>
        <p:spPr>
          <a:xfrm>
            <a:off x="5668799" y="5378340"/>
            <a:ext cx="1918069" cy="264160"/>
          </a:xfrm>
          <a:prstGeom prst="rect">
            <a:avLst/>
          </a:prstGeom>
        </p:spPr>
      </p:pic>
      <p:pic>
        <p:nvPicPr>
          <p:cNvPr id="135" name="그림 134" descr="스크린샷이(가) 표시된 사진&#10;&#10;자동 생성된 설명">
            <a:extLst>
              <a:ext uri="{FF2B5EF4-FFF2-40B4-BE49-F238E27FC236}">
                <a16:creationId xmlns:a16="http://schemas.microsoft.com/office/drawing/2014/main" id="{CD2B351A-BC47-43EF-AEEC-C6A2FD30CB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52" t="90449" r="47925" b="8546"/>
          <a:stretch/>
        </p:blipFill>
        <p:spPr>
          <a:xfrm>
            <a:off x="6475955" y="6045808"/>
            <a:ext cx="223519" cy="144000"/>
          </a:xfrm>
          <a:prstGeom prst="rect">
            <a:avLst/>
          </a:prstGeom>
        </p:spPr>
      </p:pic>
      <p:pic>
        <p:nvPicPr>
          <p:cNvPr id="136" name="그림 135" descr="그리기이(가) 표시된 사진&#10;&#10;자동 생성된 설명">
            <a:extLst>
              <a:ext uri="{FF2B5EF4-FFF2-40B4-BE49-F238E27FC236}">
                <a16:creationId xmlns:a16="http://schemas.microsoft.com/office/drawing/2014/main" id="{47137D5D-84F8-4D0E-92FF-063E0B07688F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951" y="6026387"/>
            <a:ext cx="181005" cy="144000"/>
          </a:xfrm>
          <a:prstGeom prst="rect">
            <a:avLst/>
          </a:prstGeom>
        </p:spPr>
      </p:pic>
      <p:pic>
        <p:nvPicPr>
          <p:cNvPr id="137" name="그림 136" descr="스크린샷이(가) 표시된 사진&#10;&#10;자동 생성된 설명">
            <a:extLst>
              <a:ext uri="{FF2B5EF4-FFF2-40B4-BE49-F238E27FC236}">
                <a16:creationId xmlns:a16="http://schemas.microsoft.com/office/drawing/2014/main" id="{EA11B77E-CAF8-4BA1-83B2-832BD928D4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7" t="81128" r="14358" b="12402"/>
          <a:stretch/>
        </p:blipFill>
        <p:spPr>
          <a:xfrm>
            <a:off x="5496284" y="4526640"/>
            <a:ext cx="2107957" cy="952124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D25234B1-C13A-4DD3-8442-FB4B926D0C95}"/>
              </a:ext>
            </a:extLst>
          </p:cNvPr>
          <p:cNvSpPr txBox="1"/>
          <p:nvPr/>
        </p:nvSpPr>
        <p:spPr>
          <a:xfrm>
            <a:off x="5490586" y="3344558"/>
            <a:ext cx="210721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써스펜이알서방정</a:t>
            </a:r>
            <a:r>
              <a:rPr lang="ko-KR" altLang="en-US" sz="900" dirty="0"/>
              <a:t>       </a:t>
            </a:r>
            <a:r>
              <a:rPr lang="en-US" altLang="ko-KR" sz="900" dirty="0"/>
              <a:t>(1</a:t>
            </a:r>
            <a:r>
              <a:rPr lang="ko-KR" altLang="en-US" sz="900" dirty="0"/>
              <a:t>정</a:t>
            </a:r>
            <a:r>
              <a:rPr lang="en-US" altLang="ko-KR" sz="900" dirty="0"/>
              <a:t>, 3</a:t>
            </a:r>
            <a:r>
              <a:rPr lang="ko-KR" altLang="en-US" sz="900" dirty="0"/>
              <a:t>회</a:t>
            </a:r>
            <a:r>
              <a:rPr lang="en-US" altLang="ko-KR" sz="900" dirty="0"/>
              <a:t>, 3</a:t>
            </a:r>
            <a:r>
              <a:rPr lang="ko-KR" altLang="en-US" sz="900" dirty="0"/>
              <a:t>일</a:t>
            </a:r>
            <a:r>
              <a:rPr lang="en-US" altLang="ko-KR" sz="900" dirty="0"/>
              <a:t>)</a:t>
            </a:r>
          </a:p>
          <a:p>
            <a:endParaRPr lang="en-US" altLang="ko-KR" sz="900" dirty="0"/>
          </a:p>
          <a:p>
            <a:r>
              <a:rPr lang="ko-KR" altLang="en-US" sz="900" dirty="0" err="1"/>
              <a:t>엘도랄정</a:t>
            </a:r>
            <a:r>
              <a:rPr lang="ko-KR" altLang="en-US" sz="900" dirty="0"/>
              <a:t>                   </a:t>
            </a:r>
            <a:r>
              <a:rPr lang="en-US" altLang="ko-KR" sz="900" dirty="0"/>
              <a:t>(1</a:t>
            </a:r>
            <a:r>
              <a:rPr lang="ko-KR" altLang="en-US" sz="900" dirty="0"/>
              <a:t>정</a:t>
            </a:r>
            <a:r>
              <a:rPr lang="en-US" altLang="ko-KR" sz="900" dirty="0"/>
              <a:t>, 3</a:t>
            </a:r>
            <a:r>
              <a:rPr lang="ko-KR" altLang="en-US" sz="900" dirty="0"/>
              <a:t>회</a:t>
            </a:r>
            <a:r>
              <a:rPr lang="en-US" altLang="ko-KR" sz="900" dirty="0"/>
              <a:t>, 3</a:t>
            </a:r>
            <a:r>
              <a:rPr lang="ko-KR" altLang="en-US" sz="900" dirty="0"/>
              <a:t>일</a:t>
            </a:r>
            <a:r>
              <a:rPr lang="en-US" altLang="ko-KR" sz="900" dirty="0"/>
              <a:t>)</a:t>
            </a:r>
          </a:p>
          <a:p>
            <a:endParaRPr lang="en-US" altLang="ko-KR" sz="900" dirty="0"/>
          </a:p>
          <a:p>
            <a:r>
              <a:rPr lang="ko-KR" altLang="en-US" sz="900" dirty="0" err="1"/>
              <a:t>코데밀정</a:t>
            </a:r>
            <a:r>
              <a:rPr lang="ko-KR" altLang="en-US" sz="900" dirty="0"/>
              <a:t>                   </a:t>
            </a:r>
            <a:r>
              <a:rPr lang="en-US" altLang="ko-KR" sz="900" dirty="0"/>
              <a:t>(1</a:t>
            </a:r>
            <a:r>
              <a:rPr lang="ko-KR" altLang="en-US" sz="900" dirty="0"/>
              <a:t>정</a:t>
            </a:r>
            <a:r>
              <a:rPr lang="en-US" altLang="ko-KR" sz="900" dirty="0"/>
              <a:t>, 3</a:t>
            </a:r>
            <a:r>
              <a:rPr lang="ko-KR" altLang="en-US" sz="900" dirty="0"/>
              <a:t>회</a:t>
            </a:r>
            <a:r>
              <a:rPr lang="en-US" altLang="ko-KR" sz="900" dirty="0"/>
              <a:t>, 3</a:t>
            </a:r>
            <a:r>
              <a:rPr lang="ko-KR" altLang="en-US" sz="900" dirty="0"/>
              <a:t>일</a:t>
            </a:r>
            <a:r>
              <a:rPr lang="en-US" altLang="ko-KR" sz="900" dirty="0"/>
              <a:t>)</a:t>
            </a:r>
          </a:p>
          <a:p>
            <a:endParaRPr lang="en-US" altLang="ko-KR" sz="900" dirty="0"/>
          </a:p>
          <a:p>
            <a:r>
              <a:rPr lang="ko-KR" altLang="en-US" sz="900" dirty="0" err="1"/>
              <a:t>종근당세파클러캅셀</a:t>
            </a:r>
            <a:r>
              <a:rPr lang="ko-KR" altLang="en-US" sz="900" dirty="0"/>
              <a:t>  </a:t>
            </a:r>
            <a:r>
              <a:rPr lang="en-US" altLang="ko-KR" sz="900" dirty="0"/>
              <a:t>(1</a:t>
            </a:r>
            <a:r>
              <a:rPr lang="ko-KR" altLang="en-US" sz="900" dirty="0"/>
              <a:t>캡슐</a:t>
            </a:r>
            <a:r>
              <a:rPr lang="en-US" altLang="ko-KR" sz="900" dirty="0"/>
              <a:t>, 3</a:t>
            </a:r>
            <a:r>
              <a:rPr lang="ko-KR" altLang="en-US" sz="900" dirty="0"/>
              <a:t>회</a:t>
            </a:r>
            <a:r>
              <a:rPr lang="en-US" altLang="ko-KR" sz="900" dirty="0"/>
              <a:t>, 3</a:t>
            </a:r>
            <a:r>
              <a:rPr lang="ko-KR" altLang="en-US" sz="900" dirty="0"/>
              <a:t>일</a:t>
            </a:r>
            <a:r>
              <a:rPr lang="en-US" altLang="ko-KR" sz="900" dirty="0"/>
              <a:t>)</a:t>
            </a:r>
          </a:p>
          <a:p>
            <a:endParaRPr lang="en-US" altLang="ko-KR" sz="900" dirty="0"/>
          </a:p>
          <a:p>
            <a:r>
              <a:rPr lang="ko-KR" altLang="en-US" sz="900" dirty="0" err="1"/>
              <a:t>레바미드정</a:t>
            </a:r>
            <a:r>
              <a:rPr lang="ko-KR" altLang="en-US" sz="900" dirty="0"/>
              <a:t>                </a:t>
            </a:r>
            <a:r>
              <a:rPr lang="en-US" altLang="ko-KR" sz="900" dirty="0"/>
              <a:t>(1</a:t>
            </a:r>
            <a:r>
              <a:rPr lang="ko-KR" altLang="en-US" sz="900" dirty="0"/>
              <a:t>정</a:t>
            </a:r>
            <a:r>
              <a:rPr lang="en-US" altLang="ko-KR" sz="900" dirty="0"/>
              <a:t>, 3</a:t>
            </a:r>
            <a:r>
              <a:rPr lang="ko-KR" altLang="en-US" sz="900" dirty="0"/>
              <a:t>회</a:t>
            </a:r>
            <a:r>
              <a:rPr lang="en-US" altLang="ko-KR" sz="900" dirty="0"/>
              <a:t>, 3</a:t>
            </a:r>
            <a:r>
              <a:rPr lang="ko-KR" altLang="en-US" sz="900" dirty="0"/>
              <a:t>일</a:t>
            </a:r>
            <a:r>
              <a:rPr lang="en-US" altLang="ko-KR" sz="900" dirty="0"/>
              <a:t>)</a:t>
            </a:r>
          </a:p>
          <a:p>
            <a:endParaRPr lang="en-US" altLang="ko-KR" sz="900" dirty="0"/>
          </a:p>
          <a:p>
            <a:r>
              <a:rPr lang="ko-KR" altLang="en-US" sz="900" dirty="0" err="1"/>
              <a:t>시네츄라시럽</a:t>
            </a:r>
            <a:r>
              <a:rPr lang="ko-KR" altLang="en-US" sz="900" dirty="0"/>
              <a:t>             </a:t>
            </a:r>
            <a:r>
              <a:rPr lang="en-US" altLang="ko-KR" sz="900" dirty="0"/>
              <a:t>(1</a:t>
            </a:r>
            <a:r>
              <a:rPr lang="ko-KR" altLang="en-US" sz="900" dirty="0"/>
              <a:t>포</a:t>
            </a:r>
            <a:r>
              <a:rPr lang="en-US" altLang="ko-KR" sz="900" dirty="0"/>
              <a:t>, 3</a:t>
            </a:r>
            <a:r>
              <a:rPr lang="ko-KR" altLang="en-US" sz="900" dirty="0"/>
              <a:t>회</a:t>
            </a:r>
            <a:r>
              <a:rPr lang="en-US" altLang="ko-KR" sz="900" dirty="0"/>
              <a:t>, 3</a:t>
            </a:r>
            <a:r>
              <a:rPr lang="ko-KR" altLang="en-US" sz="900" dirty="0"/>
              <a:t>일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pic>
        <p:nvPicPr>
          <p:cNvPr id="139" name="그림 138" descr="그리기이(가) 표시된 사진&#10;&#10;자동 생성된 설명">
            <a:extLst>
              <a:ext uri="{FF2B5EF4-FFF2-40B4-BE49-F238E27FC236}">
                <a16:creationId xmlns:a16="http://schemas.microsoft.com/office/drawing/2014/main" id="{59148AE8-464E-4545-969F-73035DC25310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484" y="2889858"/>
            <a:ext cx="301124" cy="301124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F6E7D7BE-0FC2-4D77-B79D-36E0B8452CAF}"/>
              </a:ext>
            </a:extLst>
          </p:cNvPr>
          <p:cNvSpPr txBox="1"/>
          <p:nvPr/>
        </p:nvSpPr>
        <p:spPr>
          <a:xfrm>
            <a:off x="6012801" y="2885184"/>
            <a:ext cx="1370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알맞은 처방</a:t>
            </a:r>
          </a:p>
        </p:txBody>
      </p:sp>
      <p:pic>
        <p:nvPicPr>
          <p:cNvPr id="141" name="그림 140" descr="스크린샷이(가) 표시된 사진&#10;&#10;자동 생성된 설명">
            <a:extLst>
              <a:ext uri="{FF2B5EF4-FFF2-40B4-BE49-F238E27FC236}">
                <a16:creationId xmlns:a16="http://schemas.microsoft.com/office/drawing/2014/main" id="{C5D6B823-5084-4A8E-B22D-19302FAC76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4"/>
          <a:stretch/>
        </p:blipFill>
        <p:spPr>
          <a:xfrm>
            <a:off x="8813143" y="1861333"/>
            <a:ext cx="2152461" cy="4579073"/>
          </a:xfrm>
          <a:prstGeom prst="rect">
            <a:avLst/>
          </a:prstGeom>
        </p:spPr>
      </p:pic>
      <p:pic>
        <p:nvPicPr>
          <p:cNvPr id="142" name="그림 141" descr="스크린샷이(가) 표시된 사진&#10;&#10;자동 생성된 설명">
            <a:extLst>
              <a:ext uri="{FF2B5EF4-FFF2-40B4-BE49-F238E27FC236}">
                <a16:creationId xmlns:a16="http://schemas.microsoft.com/office/drawing/2014/main" id="{AC2A3580-232B-4211-835B-457AFC0308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73" b="97262"/>
          <a:stretch/>
        </p:blipFill>
        <p:spPr>
          <a:xfrm>
            <a:off x="10454319" y="1867525"/>
            <a:ext cx="409317" cy="111792"/>
          </a:xfrm>
          <a:prstGeom prst="rect">
            <a:avLst/>
          </a:prstGeom>
        </p:spPr>
      </p:pic>
      <p:pic>
        <p:nvPicPr>
          <p:cNvPr id="143" name="그림 142" descr="모니터, 여행가방, 컴퓨터, 거울이(가) 표시된 사진&#10;&#10;자동 생성된 설명">
            <a:extLst>
              <a:ext uri="{FF2B5EF4-FFF2-40B4-BE49-F238E27FC236}">
                <a16:creationId xmlns:a16="http://schemas.microsoft.com/office/drawing/2014/main" id="{63E636CA-4659-414B-882E-9E74DFA876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980" y="1723680"/>
            <a:ext cx="2410998" cy="4859845"/>
          </a:xfrm>
          <a:prstGeom prst="rect">
            <a:avLst/>
          </a:prstGeom>
        </p:spPr>
      </p:pic>
      <p:pic>
        <p:nvPicPr>
          <p:cNvPr id="144" name="그림 143" descr="스크린샷이(가) 표시된 사진&#10;&#10;자동 생성된 설명">
            <a:extLst>
              <a:ext uri="{FF2B5EF4-FFF2-40B4-BE49-F238E27FC236}">
                <a16:creationId xmlns:a16="http://schemas.microsoft.com/office/drawing/2014/main" id="{DEEA4077-5E5E-4D23-9708-F250335A94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48" t="329" r="43092" b="97262"/>
          <a:stretch/>
        </p:blipFill>
        <p:spPr>
          <a:xfrm>
            <a:off x="8915085" y="1885750"/>
            <a:ext cx="334296" cy="98324"/>
          </a:xfrm>
          <a:prstGeom prst="rect">
            <a:avLst/>
          </a:prstGeom>
        </p:spPr>
      </p:pic>
      <p:pic>
        <p:nvPicPr>
          <p:cNvPr id="145" name="그림 144" descr="스크린샷이(가) 표시된 사진&#10;&#10;자동 생성된 설명">
            <a:extLst>
              <a:ext uri="{FF2B5EF4-FFF2-40B4-BE49-F238E27FC236}">
                <a16:creationId xmlns:a16="http://schemas.microsoft.com/office/drawing/2014/main" id="{D0EFA123-B559-4AE5-B1DE-2BC42CD577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8" t="11064" r="58050" b="81866"/>
          <a:stretch/>
        </p:blipFill>
        <p:spPr>
          <a:xfrm>
            <a:off x="9366167" y="2455881"/>
            <a:ext cx="860387" cy="288638"/>
          </a:xfrm>
          <a:prstGeom prst="rect">
            <a:avLst/>
          </a:prstGeom>
        </p:spPr>
      </p:pic>
      <p:pic>
        <p:nvPicPr>
          <p:cNvPr id="146" name="그림 145" descr="스크린샷이(가) 표시된 사진&#10;&#10;자동 생성된 설명">
            <a:extLst>
              <a:ext uri="{FF2B5EF4-FFF2-40B4-BE49-F238E27FC236}">
                <a16:creationId xmlns:a16="http://schemas.microsoft.com/office/drawing/2014/main" id="{E84DF815-CAAF-425D-BD8D-889B9E998B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8" t="11064" r="58050" b="81866"/>
          <a:stretch/>
        </p:blipFill>
        <p:spPr>
          <a:xfrm>
            <a:off x="9437285" y="2029590"/>
            <a:ext cx="860387" cy="288638"/>
          </a:xfrm>
          <a:prstGeom prst="rect">
            <a:avLst/>
          </a:prstGeom>
        </p:spPr>
      </p:pic>
      <p:pic>
        <p:nvPicPr>
          <p:cNvPr id="147" name="그림 146" descr="스크린샷이(가) 표시된 사진&#10;&#10;자동 생성된 설명">
            <a:extLst>
              <a:ext uri="{FF2B5EF4-FFF2-40B4-BE49-F238E27FC236}">
                <a16:creationId xmlns:a16="http://schemas.microsoft.com/office/drawing/2014/main" id="{3ACA54DF-6A0A-47DD-A72E-E2245F72BA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8" t="11064" r="58050" b="81866"/>
          <a:stretch/>
        </p:blipFill>
        <p:spPr>
          <a:xfrm>
            <a:off x="8814290" y="2671759"/>
            <a:ext cx="2107213" cy="658527"/>
          </a:xfrm>
          <a:prstGeom prst="rect">
            <a:avLst/>
          </a:prstGeom>
        </p:spPr>
      </p:pic>
      <p:pic>
        <p:nvPicPr>
          <p:cNvPr id="148" name="그림 147" descr="스크린샷이(가) 표시된 사진&#10;&#10;자동 생성된 설명">
            <a:extLst>
              <a:ext uri="{FF2B5EF4-FFF2-40B4-BE49-F238E27FC236}">
                <a16:creationId xmlns:a16="http://schemas.microsoft.com/office/drawing/2014/main" id="{76D03F8C-C719-4B29-89DC-D9B8CF2F59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7" t="81128" r="14358" b="12402"/>
          <a:stretch/>
        </p:blipFill>
        <p:spPr>
          <a:xfrm>
            <a:off x="8813547" y="3326834"/>
            <a:ext cx="2107957" cy="813877"/>
          </a:xfrm>
          <a:prstGeom prst="rect">
            <a:avLst/>
          </a:prstGeom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1781E3EF-E04D-41E1-910E-92C0D6489EA3}"/>
              </a:ext>
            </a:extLst>
          </p:cNvPr>
          <p:cNvSpPr txBox="1"/>
          <p:nvPr/>
        </p:nvSpPr>
        <p:spPr>
          <a:xfrm>
            <a:off x="8892225" y="2478488"/>
            <a:ext cx="16237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동국 약국 </a:t>
            </a:r>
            <a:r>
              <a:rPr lang="en-US" altLang="ko-KR" sz="1100" dirty="0"/>
              <a:t> </a:t>
            </a:r>
            <a:r>
              <a:rPr lang="en-US" altLang="ko-KR" sz="900" dirty="0"/>
              <a:t>2019. 12. 12</a:t>
            </a:r>
            <a:endParaRPr lang="ko-KR" altLang="en-US" sz="1100" dirty="0"/>
          </a:p>
        </p:txBody>
      </p:sp>
      <p:pic>
        <p:nvPicPr>
          <p:cNvPr id="151" name="그림 150" descr="스크린샷이(가) 표시된 사진&#10;&#10;자동 생성된 설명">
            <a:extLst>
              <a:ext uri="{FF2B5EF4-FFF2-40B4-BE49-F238E27FC236}">
                <a16:creationId xmlns:a16="http://schemas.microsoft.com/office/drawing/2014/main" id="{050F15CC-0046-480E-9E04-2BA52BF4BC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7" t="81128" r="14358" b="12402"/>
          <a:stretch/>
        </p:blipFill>
        <p:spPr>
          <a:xfrm>
            <a:off x="8915085" y="4215973"/>
            <a:ext cx="1948550" cy="264160"/>
          </a:xfrm>
          <a:prstGeom prst="rect">
            <a:avLst/>
          </a:prstGeom>
        </p:spPr>
      </p:pic>
      <p:pic>
        <p:nvPicPr>
          <p:cNvPr id="152" name="그림 151" descr="스크린샷이(가) 표시된 사진&#10;&#10;자동 생성된 설명">
            <a:extLst>
              <a:ext uri="{FF2B5EF4-FFF2-40B4-BE49-F238E27FC236}">
                <a16:creationId xmlns:a16="http://schemas.microsoft.com/office/drawing/2014/main" id="{AF5F7A04-7563-4561-AD7C-173C253EC1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7" t="81128" r="14358" b="12402"/>
          <a:stretch/>
        </p:blipFill>
        <p:spPr>
          <a:xfrm>
            <a:off x="8969164" y="4564891"/>
            <a:ext cx="1894471" cy="264160"/>
          </a:xfrm>
          <a:prstGeom prst="rect">
            <a:avLst/>
          </a:prstGeom>
        </p:spPr>
      </p:pic>
      <p:pic>
        <p:nvPicPr>
          <p:cNvPr id="153" name="그림 152" descr="스크린샷이(가) 표시된 사진&#10;&#10;자동 생성된 설명">
            <a:extLst>
              <a:ext uri="{FF2B5EF4-FFF2-40B4-BE49-F238E27FC236}">
                <a16:creationId xmlns:a16="http://schemas.microsoft.com/office/drawing/2014/main" id="{E9995650-432B-4356-9CFB-8A2BC15B74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7" t="81128" r="14358" b="12402"/>
          <a:stretch/>
        </p:blipFill>
        <p:spPr>
          <a:xfrm>
            <a:off x="8972954" y="4956410"/>
            <a:ext cx="1948549" cy="264160"/>
          </a:xfrm>
          <a:prstGeom prst="rect">
            <a:avLst/>
          </a:prstGeom>
        </p:spPr>
      </p:pic>
      <p:pic>
        <p:nvPicPr>
          <p:cNvPr id="154" name="그림 153" descr="스크린샷이(가) 표시된 사진&#10;&#10;자동 생성된 설명">
            <a:extLst>
              <a:ext uri="{FF2B5EF4-FFF2-40B4-BE49-F238E27FC236}">
                <a16:creationId xmlns:a16="http://schemas.microsoft.com/office/drawing/2014/main" id="{3F53C310-D1A1-4D41-800C-EFFD5E9302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7" t="81128" r="14358" b="12402"/>
          <a:stretch/>
        </p:blipFill>
        <p:spPr>
          <a:xfrm>
            <a:off x="8921519" y="5369478"/>
            <a:ext cx="1918069" cy="264160"/>
          </a:xfrm>
          <a:prstGeom prst="rect">
            <a:avLst/>
          </a:prstGeom>
        </p:spPr>
      </p:pic>
      <p:pic>
        <p:nvPicPr>
          <p:cNvPr id="155" name="그림 154" descr="스크린샷이(가) 표시된 사진&#10;&#10;자동 생성된 설명">
            <a:extLst>
              <a:ext uri="{FF2B5EF4-FFF2-40B4-BE49-F238E27FC236}">
                <a16:creationId xmlns:a16="http://schemas.microsoft.com/office/drawing/2014/main" id="{7BA64C7F-637B-443B-B75A-3BB774FC2E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7" t="81128" r="14358" b="12402"/>
          <a:stretch/>
        </p:blipFill>
        <p:spPr>
          <a:xfrm>
            <a:off x="10790344" y="4437531"/>
            <a:ext cx="108897" cy="1002251"/>
          </a:xfrm>
          <a:prstGeom prst="rect">
            <a:avLst/>
          </a:prstGeom>
        </p:spPr>
      </p:pic>
      <p:pic>
        <p:nvPicPr>
          <p:cNvPr id="156" name="그림 155" descr="스크린샷이(가) 표시된 사진&#10;&#10;자동 생성된 설명">
            <a:extLst>
              <a:ext uri="{FF2B5EF4-FFF2-40B4-BE49-F238E27FC236}">
                <a16:creationId xmlns:a16="http://schemas.microsoft.com/office/drawing/2014/main" id="{E98DF5B0-9049-4510-A625-B0FFA86D5E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52" t="90449" r="47925" b="8546"/>
          <a:stretch/>
        </p:blipFill>
        <p:spPr>
          <a:xfrm>
            <a:off x="9789635" y="6036946"/>
            <a:ext cx="223519" cy="144000"/>
          </a:xfrm>
          <a:prstGeom prst="rect">
            <a:avLst/>
          </a:prstGeom>
        </p:spPr>
      </p:pic>
      <p:pic>
        <p:nvPicPr>
          <p:cNvPr id="157" name="그림 156" descr="그리기이(가) 표시된 사진&#10;&#10;자동 생성된 설명">
            <a:extLst>
              <a:ext uri="{FF2B5EF4-FFF2-40B4-BE49-F238E27FC236}">
                <a16:creationId xmlns:a16="http://schemas.microsoft.com/office/drawing/2014/main" id="{610D7375-F093-419B-8AC5-600A86A19FF7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0631" y="6017525"/>
            <a:ext cx="181005" cy="144000"/>
          </a:xfrm>
          <a:prstGeom prst="rect">
            <a:avLst/>
          </a:prstGeom>
        </p:spPr>
      </p:pic>
      <p:pic>
        <p:nvPicPr>
          <p:cNvPr id="158" name="그림 157" descr="스크린샷이(가) 표시된 사진&#10;&#10;자동 생성된 설명">
            <a:extLst>
              <a:ext uri="{FF2B5EF4-FFF2-40B4-BE49-F238E27FC236}">
                <a16:creationId xmlns:a16="http://schemas.microsoft.com/office/drawing/2014/main" id="{1F1FD8E7-0A2E-4759-AE99-2E09B1B04A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7" t="81128" r="14358" b="12402"/>
          <a:stretch/>
        </p:blipFill>
        <p:spPr>
          <a:xfrm>
            <a:off x="8809964" y="4517778"/>
            <a:ext cx="2107957" cy="952124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C743CB84-D2D1-418B-AD17-C7AB5E630B1F}"/>
              </a:ext>
            </a:extLst>
          </p:cNvPr>
          <p:cNvSpPr txBox="1"/>
          <p:nvPr/>
        </p:nvSpPr>
        <p:spPr>
          <a:xfrm>
            <a:off x="8804266" y="3335696"/>
            <a:ext cx="210721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써스펜이알서방정</a:t>
            </a:r>
            <a:r>
              <a:rPr lang="ko-KR" altLang="en-US" sz="900" dirty="0"/>
              <a:t>       </a:t>
            </a:r>
            <a:r>
              <a:rPr lang="en-US" altLang="ko-KR" sz="900" dirty="0"/>
              <a:t>(1</a:t>
            </a:r>
            <a:r>
              <a:rPr lang="ko-KR" altLang="en-US" sz="900" dirty="0"/>
              <a:t>정</a:t>
            </a:r>
            <a:r>
              <a:rPr lang="en-US" altLang="ko-KR" sz="900" dirty="0"/>
              <a:t>, 3</a:t>
            </a:r>
            <a:r>
              <a:rPr lang="ko-KR" altLang="en-US" sz="900" dirty="0"/>
              <a:t>회</a:t>
            </a:r>
            <a:r>
              <a:rPr lang="en-US" altLang="ko-KR" sz="900" dirty="0"/>
              <a:t>, 3</a:t>
            </a:r>
            <a:r>
              <a:rPr lang="ko-KR" altLang="en-US" sz="900" dirty="0"/>
              <a:t>일</a:t>
            </a:r>
            <a:r>
              <a:rPr lang="en-US" altLang="ko-KR" sz="900" dirty="0"/>
              <a:t>)</a:t>
            </a:r>
          </a:p>
          <a:p>
            <a:endParaRPr lang="en-US" altLang="ko-KR" sz="900" dirty="0"/>
          </a:p>
          <a:p>
            <a:r>
              <a:rPr lang="ko-KR" altLang="en-US" sz="900" dirty="0" err="1"/>
              <a:t>도세핀</a:t>
            </a:r>
            <a:r>
              <a:rPr lang="ko-KR" altLang="en-US" sz="900" dirty="0"/>
              <a:t>                      </a:t>
            </a:r>
            <a:r>
              <a:rPr lang="en-US" altLang="ko-KR" sz="900" dirty="0"/>
              <a:t>(1</a:t>
            </a:r>
            <a:r>
              <a:rPr lang="ko-KR" altLang="en-US" sz="900" dirty="0"/>
              <a:t>정</a:t>
            </a:r>
            <a:r>
              <a:rPr lang="en-US" altLang="ko-KR" sz="900" dirty="0"/>
              <a:t>, 3</a:t>
            </a:r>
            <a:r>
              <a:rPr lang="ko-KR" altLang="en-US" sz="900" dirty="0"/>
              <a:t>회</a:t>
            </a:r>
            <a:r>
              <a:rPr lang="en-US" altLang="ko-KR" sz="900" dirty="0"/>
              <a:t>, 3</a:t>
            </a:r>
            <a:r>
              <a:rPr lang="ko-KR" altLang="en-US" sz="900" dirty="0"/>
              <a:t>일</a:t>
            </a:r>
            <a:r>
              <a:rPr lang="en-US" altLang="ko-KR" sz="900" dirty="0"/>
              <a:t>)</a:t>
            </a:r>
          </a:p>
          <a:p>
            <a:endParaRPr lang="en-US" altLang="ko-KR" sz="900" dirty="0"/>
          </a:p>
          <a:p>
            <a:r>
              <a:rPr lang="ko-KR" altLang="en-US" sz="900" dirty="0" err="1"/>
              <a:t>포모테롤</a:t>
            </a:r>
            <a:r>
              <a:rPr lang="ko-KR" altLang="en-US" sz="900" dirty="0"/>
              <a:t>                   </a:t>
            </a:r>
            <a:r>
              <a:rPr lang="en-US" altLang="ko-KR" sz="900" dirty="0"/>
              <a:t>(1</a:t>
            </a:r>
            <a:r>
              <a:rPr lang="ko-KR" altLang="en-US" sz="900" dirty="0"/>
              <a:t>정</a:t>
            </a:r>
            <a:r>
              <a:rPr lang="en-US" altLang="ko-KR" sz="900" dirty="0"/>
              <a:t>, 3</a:t>
            </a:r>
            <a:r>
              <a:rPr lang="ko-KR" altLang="en-US" sz="900" dirty="0"/>
              <a:t>회</a:t>
            </a:r>
            <a:r>
              <a:rPr lang="en-US" altLang="ko-KR" sz="900" dirty="0"/>
              <a:t>, 3</a:t>
            </a:r>
            <a:r>
              <a:rPr lang="ko-KR" altLang="en-US" sz="900" dirty="0"/>
              <a:t>일</a:t>
            </a:r>
            <a:r>
              <a:rPr lang="en-US" altLang="ko-KR" sz="900" dirty="0"/>
              <a:t>)</a:t>
            </a:r>
          </a:p>
          <a:p>
            <a:endParaRPr lang="en-US" altLang="ko-KR" sz="900" dirty="0"/>
          </a:p>
          <a:p>
            <a:r>
              <a:rPr lang="ko-KR" altLang="en-US" sz="900" dirty="0" err="1"/>
              <a:t>종근당세파클러캅셀</a:t>
            </a:r>
            <a:r>
              <a:rPr lang="ko-KR" altLang="en-US" sz="900" dirty="0"/>
              <a:t>  </a:t>
            </a:r>
            <a:r>
              <a:rPr lang="en-US" altLang="ko-KR" sz="900" dirty="0"/>
              <a:t>(1</a:t>
            </a:r>
            <a:r>
              <a:rPr lang="ko-KR" altLang="en-US" sz="900" dirty="0"/>
              <a:t>캡슐</a:t>
            </a:r>
            <a:r>
              <a:rPr lang="en-US" altLang="ko-KR" sz="900" dirty="0"/>
              <a:t>, 3</a:t>
            </a:r>
            <a:r>
              <a:rPr lang="ko-KR" altLang="en-US" sz="900" dirty="0"/>
              <a:t>회</a:t>
            </a:r>
            <a:r>
              <a:rPr lang="en-US" altLang="ko-KR" sz="900" dirty="0"/>
              <a:t>, 3</a:t>
            </a:r>
            <a:r>
              <a:rPr lang="ko-KR" altLang="en-US" sz="900" dirty="0"/>
              <a:t>일</a:t>
            </a:r>
            <a:r>
              <a:rPr lang="en-US" altLang="ko-KR" sz="900" dirty="0"/>
              <a:t>)</a:t>
            </a:r>
          </a:p>
          <a:p>
            <a:endParaRPr lang="en-US" altLang="ko-KR" sz="900" dirty="0"/>
          </a:p>
          <a:p>
            <a:r>
              <a:rPr lang="ko-KR" altLang="en-US" sz="900" dirty="0" err="1"/>
              <a:t>레바미드정</a:t>
            </a:r>
            <a:r>
              <a:rPr lang="ko-KR" altLang="en-US" sz="900" dirty="0"/>
              <a:t>                </a:t>
            </a:r>
            <a:r>
              <a:rPr lang="en-US" altLang="ko-KR" sz="900" dirty="0"/>
              <a:t>(1</a:t>
            </a:r>
            <a:r>
              <a:rPr lang="ko-KR" altLang="en-US" sz="900" dirty="0"/>
              <a:t>정</a:t>
            </a:r>
            <a:r>
              <a:rPr lang="en-US" altLang="ko-KR" sz="900" dirty="0"/>
              <a:t>, 3</a:t>
            </a:r>
            <a:r>
              <a:rPr lang="ko-KR" altLang="en-US" sz="900" dirty="0"/>
              <a:t>회</a:t>
            </a:r>
            <a:r>
              <a:rPr lang="en-US" altLang="ko-KR" sz="900" dirty="0"/>
              <a:t>, 3</a:t>
            </a:r>
            <a:r>
              <a:rPr lang="ko-KR" altLang="en-US" sz="900" dirty="0"/>
              <a:t>일</a:t>
            </a:r>
            <a:r>
              <a:rPr lang="en-US" altLang="ko-KR" sz="900" dirty="0"/>
              <a:t>)</a:t>
            </a:r>
          </a:p>
          <a:p>
            <a:endParaRPr lang="en-US" altLang="ko-KR" sz="900" dirty="0"/>
          </a:p>
          <a:p>
            <a:r>
              <a:rPr lang="ko-KR" altLang="en-US" sz="900" dirty="0" err="1"/>
              <a:t>시네츄라시럽</a:t>
            </a:r>
            <a:r>
              <a:rPr lang="ko-KR" altLang="en-US" sz="900" dirty="0"/>
              <a:t>             </a:t>
            </a:r>
            <a:r>
              <a:rPr lang="en-US" altLang="ko-KR" sz="900" dirty="0"/>
              <a:t>(1</a:t>
            </a:r>
            <a:r>
              <a:rPr lang="ko-KR" altLang="en-US" sz="900" dirty="0"/>
              <a:t>포</a:t>
            </a:r>
            <a:r>
              <a:rPr lang="en-US" altLang="ko-KR" sz="900" dirty="0"/>
              <a:t>, 3</a:t>
            </a:r>
            <a:r>
              <a:rPr lang="ko-KR" altLang="en-US" sz="900" dirty="0"/>
              <a:t>회</a:t>
            </a:r>
            <a:r>
              <a:rPr lang="en-US" altLang="ko-KR" sz="900" dirty="0"/>
              <a:t>, 3</a:t>
            </a:r>
            <a:r>
              <a:rPr lang="ko-KR" altLang="en-US" sz="900" dirty="0"/>
              <a:t>일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8C89D3F7-D4B2-4629-A801-74FA7F63BB63}"/>
              </a:ext>
            </a:extLst>
          </p:cNvPr>
          <p:cNvSpPr txBox="1"/>
          <p:nvPr/>
        </p:nvSpPr>
        <p:spPr>
          <a:xfrm>
            <a:off x="9278008" y="2792343"/>
            <a:ext cx="1585627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부적합 처방 </a:t>
            </a:r>
            <a:endParaRPr lang="en-US" altLang="ko-KR" sz="1400" b="1" dirty="0"/>
          </a:p>
          <a:p>
            <a:r>
              <a:rPr lang="en-US" altLang="ko-KR" sz="1050" b="1" dirty="0"/>
              <a:t>  - </a:t>
            </a:r>
            <a:r>
              <a:rPr lang="ko-KR" altLang="en-US" sz="1050" b="1" dirty="0"/>
              <a:t>병용 금기</a:t>
            </a:r>
            <a:endParaRPr lang="ko-KR" altLang="en-US" sz="1400" b="1" dirty="0"/>
          </a:p>
        </p:txBody>
      </p:sp>
      <p:pic>
        <p:nvPicPr>
          <p:cNvPr id="161" name="그림 160" descr="그리기, 시계, 방이(가) 표시된 사진&#10;&#10;자동 생성된 설명">
            <a:extLst>
              <a:ext uri="{FF2B5EF4-FFF2-40B4-BE49-F238E27FC236}">
                <a16:creationId xmlns:a16="http://schemas.microsoft.com/office/drawing/2014/main" id="{2076DF4D-528D-42A7-A5D5-0DEBF7AC3EE2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60" y="2891027"/>
            <a:ext cx="284271" cy="284271"/>
          </a:xfrm>
          <a:prstGeom prst="rect">
            <a:avLst/>
          </a:prstGeom>
        </p:spPr>
      </p:pic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6171DC24-79B9-4E16-A805-D1C5132FB20B}"/>
              </a:ext>
            </a:extLst>
          </p:cNvPr>
          <p:cNvCxnSpPr/>
          <p:nvPr/>
        </p:nvCxnSpPr>
        <p:spPr>
          <a:xfrm>
            <a:off x="8888250" y="3803561"/>
            <a:ext cx="109806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1DF1FACF-3770-4107-B11A-B3CE749A85FC}"/>
              </a:ext>
            </a:extLst>
          </p:cNvPr>
          <p:cNvCxnSpPr/>
          <p:nvPr/>
        </p:nvCxnSpPr>
        <p:spPr>
          <a:xfrm>
            <a:off x="8892898" y="4094114"/>
            <a:ext cx="109806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4" name="그림 163" descr="스크린샷이(가) 표시된 사진&#10;&#10;자동 생성된 설명">
            <a:extLst>
              <a:ext uri="{FF2B5EF4-FFF2-40B4-BE49-F238E27FC236}">
                <a16:creationId xmlns:a16="http://schemas.microsoft.com/office/drawing/2014/main" id="{D75DC624-7BE6-4C5F-8B17-0499D524B1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7" t="81128" r="14358" b="12402"/>
          <a:stretch/>
        </p:blipFill>
        <p:spPr>
          <a:xfrm>
            <a:off x="5551427" y="5424379"/>
            <a:ext cx="1948549" cy="264160"/>
          </a:xfrm>
          <a:prstGeom prst="rect">
            <a:avLst/>
          </a:prstGeom>
        </p:spPr>
      </p:pic>
      <p:pic>
        <p:nvPicPr>
          <p:cNvPr id="165" name="그림 164" descr="스크린샷이(가) 표시된 사진&#10;&#10;자동 생성된 설명">
            <a:extLst>
              <a:ext uri="{FF2B5EF4-FFF2-40B4-BE49-F238E27FC236}">
                <a16:creationId xmlns:a16="http://schemas.microsoft.com/office/drawing/2014/main" id="{E052F930-DB99-4290-9381-ED706B81EF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5" t="58342" r="13968" b="39373"/>
          <a:stretch/>
        </p:blipFill>
        <p:spPr>
          <a:xfrm>
            <a:off x="5496104" y="5315273"/>
            <a:ext cx="1884783" cy="93306"/>
          </a:xfrm>
          <a:prstGeom prst="rect">
            <a:avLst/>
          </a:prstGeom>
        </p:spPr>
      </p:pic>
      <p:pic>
        <p:nvPicPr>
          <p:cNvPr id="166" name="그림 165">
            <a:extLst>
              <a:ext uri="{FF2B5EF4-FFF2-40B4-BE49-F238E27FC236}">
                <a16:creationId xmlns:a16="http://schemas.microsoft.com/office/drawing/2014/main" id="{F4784EE7-3F0F-48D9-AB9C-483B683C40D7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712" y="5716498"/>
            <a:ext cx="188268" cy="180000"/>
          </a:xfrm>
          <a:prstGeom prst="rect">
            <a:avLst/>
          </a:prstGeom>
        </p:spPr>
      </p:pic>
      <p:pic>
        <p:nvPicPr>
          <p:cNvPr id="167" name="그림 166" descr="스크린샷이(가) 표시된 사진&#10;&#10;자동 생성된 설명">
            <a:extLst>
              <a:ext uri="{FF2B5EF4-FFF2-40B4-BE49-F238E27FC236}">
                <a16:creationId xmlns:a16="http://schemas.microsoft.com/office/drawing/2014/main" id="{6B506FF2-D0AA-4D9C-A8F1-365CA91466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5" t="58342" r="13968" b="39373"/>
          <a:stretch/>
        </p:blipFill>
        <p:spPr>
          <a:xfrm>
            <a:off x="5511003" y="5635792"/>
            <a:ext cx="1884783" cy="93306"/>
          </a:xfrm>
          <a:prstGeom prst="rect">
            <a:avLst/>
          </a:prstGeom>
        </p:spPr>
      </p:pic>
      <p:pic>
        <p:nvPicPr>
          <p:cNvPr id="168" name="그림 167" descr="그리기이(가) 표시된 사진&#10;&#10;자동 생성된 설명">
            <a:extLst>
              <a:ext uri="{FF2B5EF4-FFF2-40B4-BE49-F238E27FC236}">
                <a16:creationId xmlns:a16="http://schemas.microsoft.com/office/drawing/2014/main" id="{13D8209B-4783-4231-B8FD-5736E7B1086C}"/>
              </a:ext>
            </a:extLst>
          </p:cNvPr>
          <p:cNvPicPr>
            <a:picLocks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762" y="5140859"/>
            <a:ext cx="180000" cy="180000"/>
          </a:xfrm>
          <a:prstGeom prst="rect">
            <a:avLst/>
          </a:prstGeom>
        </p:spPr>
      </p:pic>
      <p:sp>
        <p:nvSpPr>
          <p:cNvPr id="169" name="TextBox 168">
            <a:extLst>
              <a:ext uri="{FF2B5EF4-FFF2-40B4-BE49-F238E27FC236}">
                <a16:creationId xmlns:a16="http://schemas.microsoft.com/office/drawing/2014/main" id="{EBEB874A-9BB6-4EA8-A17B-5D02FAF5FC7C}"/>
              </a:ext>
            </a:extLst>
          </p:cNvPr>
          <p:cNvSpPr txBox="1"/>
          <p:nvPr/>
        </p:nvSpPr>
        <p:spPr>
          <a:xfrm>
            <a:off x="5895533" y="5114016"/>
            <a:ext cx="1623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내 처방 내역</a:t>
            </a:r>
          </a:p>
        </p:txBody>
      </p:sp>
      <p:pic>
        <p:nvPicPr>
          <p:cNvPr id="170" name="그림 169" descr="앉아있는, 빨간색이(가) 표시된 사진&#10;&#10;자동 생성된 설명">
            <a:extLst>
              <a:ext uri="{FF2B5EF4-FFF2-40B4-BE49-F238E27FC236}">
                <a16:creationId xmlns:a16="http://schemas.microsoft.com/office/drawing/2014/main" id="{96B17497-614B-4EE2-9B0E-4C7A6D185C7A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950" y="5421795"/>
            <a:ext cx="180000" cy="180000"/>
          </a:xfrm>
          <a:prstGeom prst="rect">
            <a:avLst/>
          </a:prstGeom>
        </p:spPr>
      </p:pic>
      <p:sp>
        <p:nvSpPr>
          <p:cNvPr id="171" name="TextBox 170">
            <a:extLst>
              <a:ext uri="{FF2B5EF4-FFF2-40B4-BE49-F238E27FC236}">
                <a16:creationId xmlns:a16="http://schemas.microsoft.com/office/drawing/2014/main" id="{404B8F7C-E020-4E8A-9E52-0076CC1F9735}"/>
              </a:ext>
            </a:extLst>
          </p:cNvPr>
          <p:cNvSpPr txBox="1"/>
          <p:nvPr/>
        </p:nvSpPr>
        <p:spPr>
          <a:xfrm>
            <a:off x="5886240" y="5405765"/>
            <a:ext cx="1623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복용 주의 사항 확인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D4E8F731-07EC-4BE5-9A6C-9E101EAF15BE}"/>
              </a:ext>
            </a:extLst>
          </p:cNvPr>
          <p:cNvSpPr txBox="1"/>
          <p:nvPr/>
        </p:nvSpPr>
        <p:spPr>
          <a:xfrm>
            <a:off x="5894359" y="5702124"/>
            <a:ext cx="1623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병원</a:t>
            </a:r>
            <a:r>
              <a:rPr lang="en-US" altLang="ko-KR" sz="900" dirty="0"/>
              <a:t>, </a:t>
            </a:r>
            <a:r>
              <a:rPr lang="ko-KR" altLang="en-US" sz="900" dirty="0"/>
              <a:t>약국 이용 평가</a:t>
            </a:r>
          </a:p>
        </p:txBody>
      </p:sp>
      <p:pic>
        <p:nvPicPr>
          <p:cNvPr id="173" name="그림 172" descr="스크린샷이(가) 표시된 사진&#10;&#10;자동 생성된 설명">
            <a:extLst>
              <a:ext uri="{FF2B5EF4-FFF2-40B4-BE49-F238E27FC236}">
                <a16:creationId xmlns:a16="http://schemas.microsoft.com/office/drawing/2014/main" id="{422D6EFF-8BF5-4724-909C-931EF808F0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5" t="58342" r="13968" b="39373"/>
          <a:stretch/>
        </p:blipFill>
        <p:spPr>
          <a:xfrm>
            <a:off x="8807459" y="5290433"/>
            <a:ext cx="1884783" cy="93306"/>
          </a:xfrm>
          <a:prstGeom prst="rect">
            <a:avLst/>
          </a:prstGeom>
        </p:spPr>
      </p:pic>
      <p:pic>
        <p:nvPicPr>
          <p:cNvPr id="174" name="그림 173">
            <a:extLst>
              <a:ext uri="{FF2B5EF4-FFF2-40B4-BE49-F238E27FC236}">
                <a16:creationId xmlns:a16="http://schemas.microsoft.com/office/drawing/2014/main" id="{E2E436AC-2936-46D9-A3C5-CFFBFAAFAF40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907" y="5691658"/>
            <a:ext cx="188268" cy="180000"/>
          </a:xfrm>
          <a:prstGeom prst="rect">
            <a:avLst/>
          </a:prstGeom>
        </p:spPr>
      </p:pic>
      <p:pic>
        <p:nvPicPr>
          <p:cNvPr id="175" name="그림 174" descr="스크린샷이(가) 표시된 사진&#10;&#10;자동 생성된 설명">
            <a:extLst>
              <a:ext uri="{FF2B5EF4-FFF2-40B4-BE49-F238E27FC236}">
                <a16:creationId xmlns:a16="http://schemas.microsoft.com/office/drawing/2014/main" id="{BFFA9FF7-E42B-4180-94E3-97F5C9E816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5" t="58342" r="13968" b="39373"/>
          <a:stretch/>
        </p:blipFill>
        <p:spPr>
          <a:xfrm>
            <a:off x="8812198" y="5610952"/>
            <a:ext cx="1884783" cy="93306"/>
          </a:xfrm>
          <a:prstGeom prst="rect">
            <a:avLst/>
          </a:prstGeom>
        </p:spPr>
      </p:pic>
      <p:pic>
        <p:nvPicPr>
          <p:cNvPr id="176" name="그림 175" descr="그리기이(가) 표시된 사진&#10;&#10;자동 생성된 설명">
            <a:extLst>
              <a:ext uri="{FF2B5EF4-FFF2-40B4-BE49-F238E27FC236}">
                <a16:creationId xmlns:a16="http://schemas.microsoft.com/office/drawing/2014/main" id="{132F206C-FBAB-4869-89E8-F43BBEADD7D8}"/>
              </a:ext>
            </a:extLst>
          </p:cNvPr>
          <p:cNvPicPr>
            <a:picLocks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4957" y="5116019"/>
            <a:ext cx="180000" cy="180000"/>
          </a:xfrm>
          <a:prstGeom prst="rect">
            <a:avLst/>
          </a:prstGeom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id="{C5270F2B-8A8B-44FA-BC87-7ED2F0197ABE}"/>
              </a:ext>
            </a:extLst>
          </p:cNvPr>
          <p:cNvSpPr txBox="1"/>
          <p:nvPr/>
        </p:nvSpPr>
        <p:spPr>
          <a:xfrm>
            <a:off x="9196728" y="5089176"/>
            <a:ext cx="1623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내 처방 내역</a:t>
            </a:r>
          </a:p>
        </p:txBody>
      </p:sp>
      <p:pic>
        <p:nvPicPr>
          <p:cNvPr id="178" name="그림 177" descr="앉아있는, 빨간색이(가) 표시된 사진&#10;&#10;자동 생성된 설명">
            <a:extLst>
              <a:ext uri="{FF2B5EF4-FFF2-40B4-BE49-F238E27FC236}">
                <a16:creationId xmlns:a16="http://schemas.microsoft.com/office/drawing/2014/main" id="{9FFC2E4B-EA51-4C45-9741-B17EBBCF98DA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145" y="5396955"/>
            <a:ext cx="180000" cy="180000"/>
          </a:xfrm>
          <a:prstGeom prst="rect">
            <a:avLst/>
          </a:prstGeom>
        </p:spPr>
      </p:pic>
      <p:sp>
        <p:nvSpPr>
          <p:cNvPr id="179" name="TextBox 178">
            <a:extLst>
              <a:ext uri="{FF2B5EF4-FFF2-40B4-BE49-F238E27FC236}">
                <a16:creationId xmlns:a16="http://schemas.microsoft.com/office/drawing/2014/main" id="{3C6DF67C-EF98-4700-933D-88932ACA0B16}"/>
              </a:ext>
            </a:extLst>
          </p:cNvPr>
          <p:cNvSpPr txBox="1"/>
          <p:nvPr/>
        </p:nvSpPr>
        <p:spPr>
          <a:xfrm>
            <a:off x="9187435" y="5380925"/>
            <a:ext cx="1623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복용 주의 사항 확인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13CF55BC-F123-473C-8296-05CB3FF735B2}"/>
              </a:ext>
            </a:extLst>
          </p:cNvPr>
          <p:cNvSpPr txBox="1"/>
          <p:nvPr/>
        </p:nvSpPr>
        <p:spPr>
          <a:xfrm>
            <a:off x="9195554" y="5677284"/>
            <a:ext cx="1623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병원</a:t>
            </a:r>
            <a:r>
              <a:rPr lang="en-US" altLang="ko-KR" sz="900" dirty="0"/>
              <a:t>, </a:t>
            </a:r>
            <a:r>
              <a:rPr lang="ko-KR" altLang="en-US" sz="900" dirty="0"/>
              <a:t>약국 이용 평가</a:t>
            </a: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DAC2B41E-2915-43FF-9BE5-2275142F145F}"/>
              </a:ext>
            </a:extLst>
          </p:cNvPr>
          <p:cNvSpPr/>
          <p:nvPr/>
        </p:nvSpPr>
        <p:spPr>
          <a:xfrm>
            <a:off x="1366815" y="4203081"/>
            <a:ext cx="1863022" cy="3294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화살표: 오른쪽 181">
            <a:extLst>
              <a:ext uri="{FF2B5EF4-FFF2-40B4-BE49-F238E27FC236}">
                <a16:creationId xmlns:a16="http://schemas.microsoft.com/office/drawing/2014/main" id="{25E1F5AE-0826-4A0C-AAFF-DC80A4BE384D}"/>
              </a:ext>
            </a:extLst>
          </p:cNvPr>
          <p:cNvSpPr/>
          <p:nvPr/>
        </p:nvSpPr>
        <p:spPr>
          <a:xfrm>
            <a:off x="3975368" y="4135891"/>
            <a:ext cx="886340" cy="5610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3" name="그림 182">
            <a:extLst>
              <a:ext uri="{FF2B5EF4-FFF2-40B4-BE49-F238E27FC236}">
                <a16:creationId xmlns:a16="http://schemas.microsoft.com/office/drawing/2014/main" id="{5AFF34A6-8AE6-4AB0-B1CE-87C07C3EE9B1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428" b="74795"/>
          <a:stretch/>
        </p:blipFill>
        <p:spPr>
          <a:xfrm>
            <a:off x="2000380" y="1996712"/>
            <a:ext cx="623734" cy="243622"/>
          </a:xfrm>
          <a:prstGeom prst="rect">
            <a:avLst/>
          </a:prstGeom>
        </p:spPr>
      </p:pic>
      <p:pic>
        <p:nvPicPr>
          <p:cNvPr id="184" name="그림 183">
            <a:extLst>
              <a:ext uri="{FF2B5EF4-FFF2-40B4-BE49-F238E27FC236}">
                <a16:creationId xmlns:a16="http://schemas.microsoft.com/office/drawing/2014/main" id="{4B9845C9-A1BE-4470-8C27-4525DFB858EB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428" b="74795"/>
          <a:stretch/>
        </p:blipFill>
        <p:spPr>
          <a:xfrm>
            <a:off x="9586915" y="1996712"/>
            <a:ext cx="623734" cy="243622"/>
          </a:xfrm>
          <a:prstGeom prst="rect">
            <a:avLst/>
          </a:prstGeom>
        </p:spPr>
      </p:pic>
      <p:pic>
        <p:nvPicPr>
          <p:cNvPr id="185" name="그림 184">
            <a:extLst>
              <a:ext uri="{FF2B5EF4-FFF2-40B4-BE49-F238E27FC236}">
                <a16:creationId xmlns:a16="http://schemas.microsoft.com/office/drawing/2014/main" id="{EE4692CE-60C4-4137-A2C6-49766345BFE6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428" b="74795"/>
          <a:stretch/>
        </p:blipFill>
        <p:spPr>
          <a:xfrm>
            <a:off x="6250849" y="1996712"/>
            <a:ext cx="623734" cy="243622"/>
          </a:xfrm>
          <a:prstGeom prst="rect">
            <a:avLst/>
          </a:prstGeom>
        </p:spPr>
      </p:pic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D2C4EABF-9B20-499F-9C2E-B65F9E50F716}"/>
              </a:ext>
            </a:extLst>
          </p:cNvPr>
          <p:cNvGrpSpPr/>
          <p:nvPr/>
        </p:nvGrpSpPr>
        <p:grpSpPr>
          <a:xfrm>
            <a:off x="3723471" y="930776"/>
            <a:ext cx="6574201" cy="492438"/>
            <a:chOff x="1151880" y="4437112"/>
            <a:chExt cx="7776864" cy="2016224"/>
          </a:xfrm>
        </p:grpSpPr>
        <p:sp>
          <p:nvSpPr>
            <p:cNvPr id="187" name="모서리가 둥근 직사각형 27">
              <a:extLst>
                <a:ext uri="{FF2B5EF4-FFF2-40B4-BE49-F238E27FC236}">
                  <a16:creationId xmlns:a16="http://schemas.microsoft.com/office/drawing/2014/main" id="{B5E8E8CC-591B-4D8F-9466-E887A80723EA}"/>
                </a:ext>
              </a:extLst>
            </p:cNvPr>
            <p:cNvSpPr/>
            <p:nvPr/>
          </p:nvSpPr>
          <p:spPr>
            <a:xfrm>
              <a:off x="1151880" y="4437112"/>
              <a:ext cx="7776864" cy="201622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212027D5-27CA-493D-AA0F-A50DC7175B19}"/>
                </a:ext>
              </a:extLst>
            </p:cNvPr>
            <p:cNvSpPr txBox="1"/>
            <p:nvPr/>
          </p:nvSpPr>
          <p:spPr>
            <a:xfrm>
              <a:off x="1403909" y="4769444"/>
              <a:ext cx="7272808" cy="1512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개인 정보</a:t>
              </a:r>
              <a:r>
                <a:rPr lang="en-US" altLang="ko-KR" b="1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, </a:t>
              </a:r>
              <a:r>
                <a:rPr lang="ko-KR" altLang="en-US" b="1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병용 금기 정보 등과 함께 분석해 적합성 판단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6564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796D70-5939-478C-8963-9A9AC118819F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D8BB51-E410-4AC4-B199-7CF481820F99}"/>
              </a:ext>
            </a:extLst>
          </p:cNvPr>
          <p:cNvSpPr/>
          <p:nvPr/>
        </p:nvSpPr>
        <p:spPr>
          <a:xfrm>
            <a:off x="169335" y="768986"/>
            <a:ext cx="135466" cy="704850"/>
          </a:xfrm>
          <a:prstGeom prst="rect">
            <a:avLst/>
          </a:prstGeom>
          <a:solidFill>
            <a:srgbClr val="5CD484"/>
          </a:solidFill>
          <a:ln>
            <a:solidFill>
              <a:srgbClr val="5CD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73D94F-D82B-49D7-84DB-06CB5FB66754}"/>
              </a:ext>
            </a:extLst>
          </p:cNvPr>
          <p:cNvSpPr txBox="1"/>
          <p:nvPr/>
        </p:nvSpPr>
        <p:spPr>
          <a:xfrm>
            <a:off x="394072" y="870232"/>
            <a:ext cx="7714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7. </a:t>
            </a:r>
            <a:r>
              <a:rPr lang="ko-KR" altLang="en-US" sz="28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창의성 및 파급 효과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30179C1-320D-4359-A5F0-A2AF2132E327}"/>
              </a:ext>
            </a:extLst>
          </p:cNvPr>
          <p:cNvSpPr/>
          <p:nvPr/>
        </p:nvSpPr>
        <p:spPr>
          <a:xfrm>
            <a:off x="488516" y="1794492"/>
            <a:ext cx="11047956" cy="4617602"/>
          </a:xfrm>
          <a:prstGeom prst="rect">
            <a:avLst/>
          </a:prstGeom>
          <a:noFill/>
          <a:ln w="38100">
            <a:solidFill>
              <a:srgbClr val="5CD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672489F-2F81-45DC-BF39-AF5312D3284A}"/>
              </a:ext>
            </a:extLst>
          </p:cNvPr>
          <p:cNvSpPr txBox="1"/>
          <p:nvPr/>
        </p:nvSpPr>
        <p:spPr>
          <a:xfrm>
            <a:off x="764086" y="1928321"/>
            <a:ext cx="1075985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- 4</a:t>
            </a:r>
            <a:r>
              <a:rPr lang="ko-KR" altLang="en-US" sz="24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차 산업혁명의 핵심인 인공지능 기술을 적용한 헬스케어 애플리케이션</a:t>
            </a:r>
            <a:endParaRPr lang="en-US" altLang="ko-KR" sz="2400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endParaRPr lang="en-US" altLang="ko-KR" sz="2400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r>
              <a:rPr lang="en-US" altLang="ko-KR" sz="24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- </a:t>
            </a:r>
            <a:r>
              <a:rPr lang="ko-KR" altLang="en-US" sz="24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적정 처방 여부를 기준으로 한 평가 시스템으로 평가의 공정성 제고</a:t>
            </a:r>
            <a:endParaRPr lang="en-US" altLang="ko-KR" sz="2400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endParaRPr lang="en-US" altLang="ko-KR" sz="2400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r>
              <a:rPr lang="en-US" altLang="ko-KR" sz="24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- </a:t>
            </a:r>
            <a:r>
              <a:rPr lang="ko-KR" altLang="en-US" sz="24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법률에 근거한 국민의 공공 데이터 이용권 보장</a:t>
            </a:r>
            <a:r>
              <a:rPr lang="en-US" altLang="ko-KR" sz="24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, </a:t>
            </a:r>
            <a:r>
              <a:rPr lang="ko-KR" altLang="en-US" sz="24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국민의 알 권리 충족</a:t>
            </a:r>
            <a:endParaRPr lang="en-US" altLang="ko-KR" sz="2400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endParaRPr lang="en-US" altLang="ko-KR" sz="2400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r>
              <a:rPr lang="en-US" altLang="ko-KR" sz="24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- </a:t>
            </a:r>
            <a:r>
              <a:rPr lang="ko-KR" altLang="en-US" sz="24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건강 정보 관련 산업계의 새로운 형태의 사업 기회 창출</a:t>
            </a:r>
            <a:endParaRPr lang="en-US" altLang="ko-KR" sz="2400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endParaRPr lang="en-US" altLang="ko-KR" sz="2400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lvl="0">
              <a:defRPr/>
            </a:pPr>
            <a:r>
              <a:rPr lang="en-US" altLang="ko-KR" sz="24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- </a:t>
            </a:r>
            <a:r>
              <a:rPr lang="ko-KR" altLang="en-US" sz="24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여러 공공 데이터를 활용한 부가가치 서비스를 창출</a:t>
            </a:r>
            <a:endParaRPr lang="en-US" altLang="ko-KR" sz="2400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lvl="0">
              <a:defRPr/>
            </a:pPr>
            <a:endParaRPr lang="en-US" altLang="ko-KR" sz="2400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lvl="0">
              <a:defRPr/>
            </a:pPr>
            <a:r>
              <a:rPr lang="en-US" altLang="ko-KR" sz="24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- </a:t>
            </a:r>
            <a:r>
              <a:rPr lang="ko-KR" altLang="en-US" sz="24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여러 헬스케어 애플리케이션과 접목해 시너지효과 기대</a:t>
            </a:r>
            <a:endParaRPr lang="en-US" altLang="ko-KR" sz="2400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64A24C-8CE7-4BF3-8022-0D4BD66841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03411">
            <a:off x="9947601" y="352047"/>
            <a:ext cx="1231219" cy="136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432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F1309F-E4BD-4423-90D4-064D8F6CAB77}"/>
              </a:ext>
            </a:extLst>
          </p:cNvPr>
          <p:cNvSpPr txBox="1"/>
          <p:nvPr/>
        </p:nvSpPr>
        <p:spPr>
          <a:xfrm>
            <a:off x="3287102" y="2105561"/>
            <a:ext cx="666076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Q &amp; A</a:t>
            </a:r>
            <a:endParaRPr lang="ko-KR" altLang="en-US" sz="16600" b="1" dirty="0">
              <a:solidFill>
                <a:schemeClr val="tx1">
                  <a:lumMod val="65000"/>
                  <a:lumOff val="35000"/>
                </a:schemeClr>
              </a:solidFill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2862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495772A8-F200-4AF7-AF0B-599FE89EA53C}"/>
              </a:ext>
            </a:extLst>
          </p:cNvPr>
          <p:cNvCxnSpPr/>
          <p:nvPr/>
        </p:nvCxnSpPr>
        <p:spPr>
          <a:xfrm>
            <a:off x="4434465" y="1392148"/>
            <a:ext cx="0" cy="4165053"/>
          </a:xfrm>
          <a:prstGeom prst="line">
            <a:avLst/>
          </a:prstGeom>
          <a:ln w="57150">
            <a:solidFill>
              <a:srgbClr val="5CD4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43D1D9FD-4F69-4F76-ABEB-997C93D5D89D}"/>
              </a:ext>
            </a:extLst>
          </p:cNvPr>
          <p:cNvGrpSpPr/>
          <p:nvPr/>
        </p:nvGrpSpPr>
        <p:grpSpPr>
          <a:xfrm>
            <a:off x="3191115" y="1423736"/>
            <a:ext cx="717259" cy="946760"/>
            <a:chOff x="2557290" y="3247324"/>
            <a:chExt cx="2098675" cy="277018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9" name="Freeform 5">
              <a:extLst>
                <a:ext uri="{FF2B5EF4-FFF2-40B4-BE49-F238E27FC236}">
                  <a16:creationId xmlns:a16="http://schemas.microsoft.com/office/drawing/2014/main" id="{46495282-9FA6-4835-A621-FADFB12878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57290" y="3247324"/>
              <a:ext cx="2098675" cy="2770187"/>
            </a:xfrm>
            <a:custGeom>
              <a:avLst/>
              <a:gdLst>
                <a:gd name="T0" fmla="*/ 3101 w 5289"/>
                <a:gd name="T1" fmla="*/ 215 h 6981"/>
                <a:gd name="T2" fmla="*/ 2821 w 5289"/>
                <a:gd name="T3" fmla="*/ 27 h 6981"/>
                <a:gd name="T4" fmla="*/ 2536 w 5289"/>
                <a:gd name="T5" fmla="*/ 10 h 6981"/>
                <a:gd name="T6" fmla="*/ 2234 w 5289"/>
                <a:gd name="T7" fmla="*/ 164 h 6981"/>
                <a:gd name="T8" fmla="*/ 716 w 5289"/>
                <a:gd name="T9" fmla="*/ 241 h 6981"/>
                <a:gd name="T10" fmla="*/ 405 w 5289"/>
                <a:gd name="T11" fmla="*/ 311 h 6981"/>
                <a:gd name="T12" fmla="*/ 142 w 5289"/>
                <a:gd name="T13" fmla="*/ 530 h 6981"/>
                <a:gd name="T14" fmla="*/ 8 w 5289"/>
                <a:gd name="T15" fmla="*/ 848 h 6981"/>
                <a:gd name="T16" fmla="*/ 8 w 5289"/>
                <a:gd name="T17" fmla="*/ 6373 h 6981"/>
                <a:gd name="T18" fmla="*/ 142 w 5289"/>
                <a:gd name="T19" fmla="*/ 6693 h 6981"/>
                <a:gd name="T20" fmla="*/ 405 w 5289"/>
                <a:gd name="T21" fmla="*/ 6910 h 6981"/>
                <a:gd name="T22" fmla="*/ 716 w 5289"/>
                <a:gd name="T23" fmla="*/ 6981 h 6981"/>
                <a:gd name="T24" fmla="*/ 4819 w 5289"/>
                <a:gd name="T25" fmla="*/ 6938 h 6981"/>
                <a:gd name="T26" fmla="*/ 5103 w 5289"/>
                <a:gd name="T27" fmla="*/ 6746 h 6981"/>
                <a:gd name="T28" fmla="*/ 5266 w 5289"/>
                <a:gd name="T29" fmla="*/ 6443 h 6981"/>
                <a:gd name="T30" fmla="*/ 5288 w 5289"/>
                <a:gd name="T31" fmla="*/ 920 h 6981"/>
                <a:gd name="T32" fmla="*/ 5186 w 5289"/>
                <a:gd name="T33" fmla="*/ 586 h 6981"/>
                <a:gd name="T34" fmla="*/ 4945 w 5289"/>
                <a:gd name="T35" fmla="*/ 345 h 6981"/>
                <a:gd name="T36" fmla="*/ 4610 w 5289"/>
                <a:gd name="T37" fmla="*/ 242 h 6981"/>
                <a:gd name="T38" fmla="*/ 2821 w 5289"/>
                <a:gd name="T39" fmla="*/ 270 h 6981"/>
                <a:gd name="T40" fmla="*/ 3012 w 5289"/>
                <a:gd name="T41" fmla="*/ 557 h 6981"/>
                <a:gd name="T42" fmla="*/ 3063 w 5289"/>
                <a:gd name="T43" fmla="*/ 811 h 6981"/>
                <a:gd name="T44" fmla="*/ 3681 w 5289"/>
                <a:gd name="T45" fmla="*/ 850 h 6981"/>
                <a:gd name="T46" fmla="*/ 3715 w 5289"/>
                <a:gd name="T47" fmla="*/ 1030 h 6981"/>
                <a:gd name="T48" fmla="*/ 1654 w 5289"/>
                <a:gd name="T49" fmla="*/ 1084 h 6981"/>
                <a:gd name="T50" fmla="*/ 1554 w 5289"/>
                <a:gd name="T51" fmla="*/ 931 h 6981"/>
                <a:gd name="T52" fmla="*/ 2162 w 5289"/>
                <a:gd name="T53" fmla="*/ 830 h 6981"/>
                <a:gd name="T54" fmla="*/ 2276 w 5289"/>
                <a:gd name="T55" fmla="*/ 716 h 6981"/>
                <a:gd name="T56" fmla="*/ 2359 w 5289"/>
                <a:gd name="T57" fmla="*/ 361 h 6981"/>
                <a:gd name="T58" fmla="*/ 2645 w 5289"/>
                <a:gd name="T59" fmla="*/ 227 h 6981"/>
                <a:gd name="T60" fmla="*/ 3778 w 5289"/>
                <a:gd name="T61" fmla="*/ 1269 h 6981"/>
                <a:gd name="T62" fmla="*/ 3961 w 5289"/>
                <a:gd name="T63" fmla="*/ 994 h 6981"/>
                <a:gd name="T64" fmla="*/ 4579 w 5289"/>
                <a:gd name="T65" fmla="*/ 952 h 6981"/>
                <a:gd name="T66" fmla="*/ 716 w 5289"/>
                <a:gd name="T67" fmla="*/ 6272 h 6981"/>
                <a:gd name="T68" fmla="*/ 716 w 5289"/>
                <a:gd name="T69" fmla="*/ 950 h 6981"/>
                <a:gd name="T70" fmla="*/ 1341 w 5289"/>
                <a:gd name="T71" fmla="*/ 1063 h 6981"/>
                <a:gd name="T72" fmla="*/ 1574 w 5289"/>
                <a:gd name="T73" fmla="*/ 1297 h 6981"/>
                <a:gd name="T74" fmla="*/ 5041 w 5289"/>
                <a:gd name="T75" fmla="*/ 6411 h 6981"/>
                <a:gd name="T76" fmla="*/ 4719 w 5289"/>
                <a:gd name="T77" fmla="*/ 6733 h 6981"/>
                <a:gd name="T78" fmla="*/ 570 w 5289"/>
                <a:gd name="T79" fmla="*/ 6733 h 6981"/>
                <a:gd name="T80" fmla="*/ 247 w 5289"/>
                <a:gd name="T81" fmla="*/ 6411 h 6981"/>
                <a:gd name="T82" fmla="*/ 247 w 5289"/>
                <a:gd name="T83" fmla="*/ 812 h 6981"/>
                <a:gd name="T84" fmla="*/ 570 w 5289"/>
                <a:gd name="T85" fmla="*/ 488 h 6981"/>
                <a:gd name="T86" fmla="*/ 2050 w 5289"/>
                <a:gd name="T87" fmla="*/ 563 h 6981"/>
                <a:gd name="T88" fmla="*/ 1566 w 5289"/>
                <a:gd name="T89" fmla="*/ 621 h 6981"/>
                <a:gd name="T90" fmla="*/ 692 w 5289"/>
                <a:gd name="T91" fmla="*/ 725 h 6981"/>
                <a:gd name="T92" fmla="*/ 510 w 5289"/>
                <a:gd name="T93" fmla="*/ 846 h 6981"/>
                <a:gd name="T94" fmla="*/ 483 w 5289"/>
                <a:gd name="T95" fmla="*/ 6289 h 6981"/>
                <a:gd name="T96" fmla="*/ 604 w 5289"/>
                <a:gd name="T97" fmla="*/ 6470 h 6981"/>
                <a:gd name="T98" fmla="*/ 4597 w 5289"/>
                <a:gd name="T99" fmla="*/ 6498 h 6981"/>
                <a:gd name="T100" fmla="*/ 4778 w 5289"/>
                <a:gd name="T101" fmla="*/ 6376 h 6981"/>
                <a:gd name="T102" fmla="*/ 4806 w 5289"/>
                <a:gd name="T103" fmla="*/ 934 h 6981"/>
                <a:gd name="T104" fmla="*/ 4684 w 5289"/>
                <a:gd name="T105" fmla="*/ 751 h 6981"/>
                <a:gd name="T106" fmla="*/ 3849 w 5289"/>
                <a:gd name="T107" fmla="*/ 697 h 6981"/>
                <a:gd name="T108" fmla="*/ 3240 w 5289"/>
                <a:gd name="T109" fmla="*/ 603 h 6981"/>
                <a:gd name="T110" fmla="*/ 4573 w 5289"/>
                <a:gd name="T111" fmla="*/ 468 h 6981"/>
                <a:gd name="T112" fmla="*/ 4952 w 5289"/>
                <a:gd name="T113" fmla="*/ 645 h 6981"/>
                <a:gd name="T114" fmla="*/ 5063 w 5289"/>
                <a:gd name="T115" fmla="*/ 6265 h 6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289" h="6981">
                  <a:moveTo>
                    <a:pt x="4573" y="241"/>
                  </a:moveTo>
                  <a:lnTo>
                    <a:pt x="3127" y="241"/>
                  </a:lnTo>
                  <a:lnTo>
                    <a:pt x="3124" y="241"/>
                  </a:lnTo>
                  <a:lnTo>
                    <a:pt x="3122" y="241"/>
                  </a:lnTo>
                  <a:lnTo>
                    <a:pt x="3101" y="215"/>
                  </a:lnTo>
                  <a:lnTo>
                    <a:pt x="3056" y="164"/>
                  </a:lnTo>
                  <a:lnTo>
                    <a:pt x="3003" y="121"/>
                  </a:lnTo>
                  <a:lnTo>
                    <a:pt x="2946" y="82"/>
                  </a:lnTo>
                  <a:lnTo>
                    <a:pt x="2886" y="51"/>
                  </a:lnTo>
                  <a:lnTo>
                    <a:pt x="2821" y="27"/>
                  </a:lnTo>
                  <a:lnTo>
                    <a:pt x="2752" y="10"/>
                  </a:lnTo>
                  <a:lnTo>
                    <a:pt x="2681" y="1"/>
                  </a:lnTo>
                  <a:lnTo>
                    <a:pt x="2645" y="0"/>
                  </a:lnTo>
                  <a:lnTo>
                    <a:pt x="2607" y="1"/>
                  </a:lnTo>
                  <a:lnTo>
                    <a:pt x="2536" y="10"/>
                  </a:lnTo>
                  <a:lnTo>
                    <a:pt x="2469" y="27"/>
                  </a:lnTo>
                  <a:lnTo>
                    <a:pt x="2404" y="51"/>
                  </a:lnTo>
                  <a:lnTo>
                    <a:pt x="2342" y="82"/>
                  </a:lnTo>
                  <a:lnTo>
                    <a:pt x="2285" y="121"/>
                  </a:lnTo>
                  <a:lnTo>
                    <a:pt x="2234" y="164"/>
                  </a:lnTo>
                  <a:lnTo>
                    <a:pt x="2187" y="215"/>
                  </a:lnTo>
                  <a:lnTo>
                    <a:pt x="2166" y="241"/>
                  </a:lnTo>
                  <a:lnTo>
                    <a:pt x="2164" y="241"/>
                  </a:lnTo>
                  <a:lnTo>
                    <a:pt x="2162" y="241"/>
                  </a:lnTo>
                  <a:lnTo>
                    <a:pt x="716" y="241"/>
                  </a:lnTo>
                  <a:lnTo>
                    <a:pt x="678" y="242"/>
                  </a:lnTo>
                  <a:lnTo>
                    <a:pt x="606" y="250"/>
                  </a:lnTo>
                  <a:lnTo>
                    <a:pt x="536" y="263"/>
                  </a:lnTo>
                  <a:lnTo>
                    <a:pt x="470" y="285"/>
                  </a:lnTo>
                  <a:lnTo>
                    <a:pt x="405" y="311"/>
                  </a:lnTo>
                  <a:lnTo>
                    <a:pt x="345" y="345"/>
                  </a:lnTo>
                  <a:lnTo>
                    <a:pt x="288" y="384"/>
                  </a:lnTo>
                  <a:lnTo>
                    <a:pt x="235" y="427"/>
                  </a:lnTo>
                  <a:lnTo>
                    <a:pt x="185" y="476"/>
                  </a:lnTo>
                  <a:lnTo>
                    <a:pt x="142" y="530"/>
                  </a:lnTo>
                  <a:lnTo>
                    <a:pt x="103" y="586"/>
                  </a:lnTo>
                  <a:lnTo>
                    <a:pt x="70" y="646"/>
                  </a:lnTo>
                  <a:lnTo>
                    <a:pt x="43" y="712"/>
                  </a:lnTo>
                  <a:lnTo>
                    <a:pt x="22" y="778"/>
                  </a:lnTo>
                  <a:lnTo>
                    <a:pt x="8" y="848"/>
                  </a:lnTo>
                  <a:lnTo>
                    <a:pt x="1" y="920"/>
                  </a:lnTo>
                  <a:lnTo>
                    <a:pt x="0" y="958"/>
                  </a:lnTo>
                  <a:lnTo>
                    <a:pt x="0" y="6265"/>
                  </a:lnTo>
                  <a:lnTo>
                    <a:pt x="1" y="6301"/>
                  </a:lnTo>
                  <a:lnTo>
                    <a:pt x="8" y="6373"/>
                  </a:lnTo>
                  <a:lnTo>
                    <a:pt x="22" y="6443"/>
                  </a:lnTo>
                  <a:lnTo>
                    <a:pt x="43" y="6511"/>
                  </a:lnTo>
                  <a:lnTo>
                    <a:pt x="70" y="6575"/>
                  </a:lnTo>
                  <a:lnTo>
                    <a:pt x="103" y="6636"/>
                  </a:lnTo>
                  <a:lnTo>
                    <a:pt x="142" y="6693"/>
                  </a:lnTo>
                  <a:lnTo>
                    <a:pt x="185" y="6746"/>
                  </a:lnTo>
                  <a:lnTo>
                    <a:pt x="235" y="6794"/>
                  </a:lnTo>
                  <a:lnTo>
                    <a:pt x="288" y="6839"/>
                  </a:lnTo>
                  <a:lnTo>
                    <a:pt x="345" y="6877"/>
                  </a:lnTo>
                  <a:lnTo>
                    <a:pt x="405" y="6910"/>
                  </a:lnTo>
                  <a:lnTo>
                    <a:pt x="470" y="6938"/>
                  </a:lnTo>
                  <a:lnTo>
                    <a:pt x="536" y="6958"/>
                  </a:lnTo>
                  <a:lnTo>
                    <a:pt x="606" y="6973"/>
                  </a:lnTo>
                  <a:lnTo>
                    <a:pt x="678" y="6980"/>
                  </a:lnTo>
                  <a:lnTo>
                    <a:pt x="716" y="6981"/>
                  </a:lnTo>
                  <a:lnTo>
                    <a:pt x="4573" y="6981"/>
                  </a:lnTo>
                  <a:lnTo>
                    <a:pt x="4610" y="6980"/>
                  </a:lnTo>
                  <a:lnTo>
                    <a:pt x="4682" y="6973"/>
                  </a:lnTo>
                  <a:lnTo>
                    <a:pt x="4752" y="6958"/>
                  </a:lnTo>
                  <a:lnTo>
                    <a:pt x="4819" y="6938"/>
                  </a:lnTo>
                  <a:lnTo>
                    <a:pt x="4883" y="6910"/>
                  </a:lnTo>
                  <a:lnTo>
                    <a:pt x="4945" y="6877"/>
                  </a:lnTo>
                  <a:lnTo>
                    <a:pt x="5001" y="6839"/>
                  </a:lnTo>
                  <a:lnTo>
                    <a:pt x="5054" y="6794"/>
                  </a:lnTo>
                  <a:lnTo>
                    <a:pt x="5103" y="6746"/>
                  </a:lnTo>
                  <a:lnTo>
                    <a:pt x="5147" y="6693"/>
                  </a:lnTo>
                  <a:lnTo>
                    <a:pt x="5186" y="6636"/>
                  </a:lnTo>
                  <a:lnTo>
                    <a:pt x="5218" y="6575"/>
                  </a:lnTo>
                  <a:lnTo>
                    <a:pt x="5246" y="6511"/>
                  </a:lnTo>
                  <a:lnTo>
                    <a:pt x="5266" y="6443"/>
                  </a:lnTo>
                  <a:lnTo>
                    <a:pt x="5281" y="6373"/>
                  </a:lnTo>
                  <a:lnTo>
                    <a:pt x="5288" y="6301"/>
                  </a:lnTo>
                  <a:lnTo>
                    <a:pt x="5289" y="6265"/>
                  </a:lnTo>
                  <a:lnTo>
                    <a:pt x="5289" y="958"/>
                  </a:lnTo>
                  <a:lnTo>
                    <a:pt x="5288" y="920"/>
                  </a:lnTo>
                  <a:lnTo>
                    <a:pt x="5281" y="848"/>
                  </a:lnTo>
                  <a:lnTo>
                    <a:pt x="5266" y="778"/>
                  </a:lnTo>
                  <a:lnTo>
                    <a:pt x="5246" y="712"/>
                  </a:lnTo>
                  <a:lnTo>
                    <a:pt x="5218" y="646"/>
                  </a:lnTo>
                  <a:lnTo>
                    <a:pt x="5186" y="586"/>
                  </a:lnTo>
                  <a:lnTo>
                    <a:pt x="5147" y="530"/>
                  </a:lnTo>
                  <a:lnTo>
                    <a:pt x="5103" y="476"/>
                  </a:lnTo>
                  <a:lnTo>
                    <a:pt x="5054" y="427"/>
                  </a:lnTo>
                  <a:lnTo>
                    <a:pt x="5001" y="384"/>
                  </a:lnTo>
                  <a:lnTo>
                    <a:pt x="4945" y="345"/>
                  </a:lnTo>
                  <a:lnTo>
                    <a:pt x="4883" y="311"/>
                  </a:lnTo>
                  <a:lnTo>
                    <a:pt x="4819" y="285"/>
                  </a:lnTo>
                  <a:lnTo>
                    <a:pt x="4752" y="263"/>
                  </a:lnTo>
                  <a:lnTo>
                    <a:pt x="4682" y="250"/>
                  </a:lnTo>
                  <a:lnTo>
                    <a:pt x="4610" y="242"/>
                  </a:lnTo>
                  <a:lnTo>
                    <a:pt x="4573" y="241"/>
                  </a:lnTo>
                  <a:close/>
                  <a:moveTo>
                    <a:pt x="2645" y="227"/>
                  </a:moveTo>
                  <a:lnTo>
                    <a:pt x="2682" y="228"/>
                  </a:lnTo>
                  <a:lnTo>
                    <a:pt x="2754" y="242"/>
                  </a:lnTo>
                  <a:lnTo>
                    <a:pt x="2821" y="270"/>
                  </a:lnTo>
                  <a:lnTo>
                    <a:pt x="2880" y="310"/>
                  </a:lnTo>
                  <a:lnTo>
                    <a:pt x="2929" y="361"/>
                  </a:lnTo>
                  <a:lnTo>
                    <a:pt x="2969" y="420"/>
                  </a:lnTo>
                  <a:lnTo>
                    <a:pt x="2998" y="486"/>
                  </a:lnTo>
                  <a:lnTo>
                    <a:pt x="3012" y="557"/>
                  </a:lnTo>
                  <a:lnTo>
                    <a:pt x="3013" y="596"/>
                  </a:lnTo>
                  <a:lnTo>
                    <a:pt x="3013" y="716"/>
                  </a:lnTo>
                  <a:lnTo>
                    <a:pt x="3015" y="739"/>
                  </a:lnTo>
                  <a:lnTo>
                    <a:pt x="3033" y="780"/>
                  </a:lnTo>
                  <a:lnTo>
                    <a:pt x="3063" y="811"/>
                  </a:lnTo>
                  <a:lnTo>
                    <a:pt x="3104" y="827"/>
                  </a:lnTo>
                  <a:lnTo>
                    <a:pt x="3127" y="830"/>
                  </a:lnTo>
                  <a:lnTo>
                    <a:pt x="3609" y="830"/>
                  </a:lnTo>
                  <a:lnTo>
                    <a:pt x="3634" y="831"/>
                  </a:lnTo>
                  <a:lnTo>
                    <a:pt x="3681" y="850"/>
                  </a:lnTo>
                  <a:lnTo>
                    <a:pt x="3715" y="885"/>
                  </a:lnTo>
                  <a:lnTo>
                    <a:pt x="3736" y="931"/>
                  </a:lnTo>
                  <a:lnTo>
                    <a:pt x="3737" y="958"/>
                  </a:lnTo>
                  <a:lnTo>
                    <a:pt x="3736" y="983"/>
                  </a:lnTo>
                  <a:lnTo>
                    <a:pt x="3715" y="1030"/>
                  </a:lnTo>
                  <a:lnTo>
                    <a:pt x="3681" y="1064"/>
                  </a:lnTo>
                  <a:lnTo>
                    <a:pt x="3634" y="1084"/>
                  </a:lnTo>
                  <a:lnTo>
                    <a:pt x="3609" y="1086"/>
                  </a:lnTo>
                  <a:lnTo>
                    <a:pt x="1680" y="1086"/>
                  </a:lnTo>
                  <a:lnTo>
                    <a:pt x="1654" y="1084"/>
                  </a:lnTo>
                  <a:lnTo>
                    <a:pt x="1608" y="1064"/>
                  </a:lnTo>
                  <a:lnTo>
                    <a:pt x="1573" y="1030"/>
                  </a:lnTo>
                  <a:lnTo>
                    <a:pt x="1554" y="983"/>
                  </a:lnTo>
                  <a:lnTo>
                    <a:pt x="1552" y="958"/>
                  </a:lnTo>
                  <a:lnTo>
                    <a:pt x="1554" y="931"/>
                  </a:lnTo>
                  <a:lnTo>
                    <a:pt x="1573" y="885"/>
                  </a:lnTo>
                  <a:lnTo>
                    <a:pt x="1608" y="850"/>
                  </a:lnTo>
                  <a:lnTo>
                    <a:pt x="1654" y="831"/>
                  </a:lnTo>
                  <a:lnTo>
                    <a:pt x="1680" y="830"/>
                  </a:lnTo>
                  <a:lnTo>
                    <a:pt x="2162" y="830"/>
                  </a:lnTo>
                  <a:lnTo>
                    <a:pt x="2185" y="827"/>
                  </a:lnTo>
                  <a:lnTo>
                    <a:pt x="2226" y="811"/>
                  </a:lnTo>
                  <a:lnTo>
                    <a:pt x="2256" y="780"/>
                  </a:lnTo>
                  <a:lnTo>
                    <a:pt x="2273" y="739"/>
                  </a:lnTo>
                  <a:lnTo>
                    <a:pt x="2276" y="716"/>
                  </a:lnTo>
                  <a:lnTo>
                    <a:pt x="2276" y="596"/>
                  </a:lnTo>
                  <a:lnTo>
                    <a:pt x="2277" y="557"/>
                  </a:lnTo>
                  <a:lnTo>
                    <a:pt x="2291" y="486"/>
                  </a:lnTo>
                  <a:lnTo>
                    <a:pt x="2319" y="420"/>
                  </a:lnTo>
                  <a:lnTo>
                    <a:pt x="2359" y="361"/>
                  </a:lnTo>
                  <a:lnTo>
                    <a:pt x="2410" y="310"/>
                  </a:lnTo>
                  <a:lnTo>
                    <a:pt x="2469" y="270"/>
                  </a:lnTo>
                  <a:lnTo>
                    <a:pt x="2535" y="242"/>
                  </a:lnTo>
                  <a:lnTo>
                    <a:pt x="2606" y="228"/>
                  </a:lnTo>
                  <a:lnTo>
                    <a:pt x="2645" y="227"/>
                  </a:lnTo>
                  <a:close/>
                  <a:moveTo>
                    <a:pt x="1680" y="1312"/>
                  </a:moveTo>
                  <a:lnTo>
                    <a:pt x="3609" y="1312"/>
                  </a:lnTo>
                  <a:lnTo>
                    <a:pt x="3645" y="1310"/>
                  </a:lnTo>
                  <a:lnTo>
                    <a:pt x="3714" y="1297"/>
                  </a:lnTo>
                  <a:lnTo>
                    <a:pt x="3778" y="1269"/>
                  </a:lnTo>
                  <a:lnTo>
                    <a:pt x="3834" y="1231"/>
                  </a:lnTo>
                  <a:lnTo>
                    <a:pt x="3883" y="1183"/>
                  </a:lnTo>
                  <a:lnTo>
                    <a:pt x="3920" y="1127"/>
                  </a:lnTo>
                  <a:lnTo>
                    <a:pt x="3948" y="1063"/>
                  </a:lnTo>
                  <a:lnTo>
                    <a:pt x="3961" y="994"/>
                  </a:lnTo>
                  <a:lnTo>
                    <a:pt x="3963" y="958"/>
                  </a:lnTo>
                  <a:lnTo>
                    <a:pt x="3962" y="954"/>
                  </a:lnTo>
                  <a:lnTo>
                    <a:pt x="3962" y="950"/>
                  </a:lnTo>
                  <a:lnTo>
                    <a:pt x="4573" y="950"/>
                  </a:lnTo>
                  <a:lnTo>
                    <a:pt x="4579" y="952"/>
                  </a:lnTo>
                  <a:lnTo>
                    <a:pt x="4581" y="958"/>
                  </a:lnTo>
                  <a:lnTo>
                    <a:pt x="4581" y="6265"/>
                  </a:lnTo>
                  <a:lnTo>
                    <a:pt x="4579" y="6271"/>
                  </a:lnTo>
                  <a:lnTo>
                    <a:pt x="4573" y="6272"/>
                  </a:lnTo>
                  <a:lnTo>
                    <a:pt x="716" y="6272"/>
                  </a:lnTo>
                  <a:lnTo>
                    <a:pt x="710" y="6271"/>
                  </a:lnTo>
                  <a:lnTo>
                    <a:pt x="709" y="6265"/>
                  </a:lnTo>
                  <a:lnTo>
                    <a:pt x="709" y="958"/>
                  </a:lnTo>
                  <a:lnTo>
                    <a:pt x="710" y="952"/>
                  </a:lnTo>
                  <a:lnTo>
                    <a:pt x="716" y="950"/>
                  </a:lnTo>
                  <a:lnTo>
                    <a:pt x="1326" y="950"/>
                  </a:lnTo>
                  <a:lnTo>
                    <a:pt x="1326" y="954"/>
                  </a:lnTo>
                  <a:lnTo>
                    <a:pt x="1326" y="958"/>
                  </a:lnTo>
                  <a:lnTo>
                    <a:pt x="1327" y="994"/>
                  </a:lnTo>
                  <a:lnTo>
                    <a:pt x="1341" y="1063"/>
                  </a:lnTo>
                  <a:lnTo>
                    <a:pt x="1368" y="1127"/>
                  </a:lnTo>
                  <a:lnTo>
                    <a:pt x="1407" y="1183"/>
                  </a:lnTo>
                  <a:lnTo>
                    <a:pt x="1455" y="1231"/>
                  </a:lnTo>
                  <a:lnTo>
                    <a:pt x="1511" y="1269"/>
                  </a:lnTo>
                  <a:lnTo>
                    <a:pt x="1574" y="1297"/>
                  </a:lnTo>
                  <a:lnTo>
                    <a:pt x="1644" y="1310"/>
                  </a:lnTo>
                  <a:lnTo>
                    <a:pt x="1680" y="1312"/>
                  </a:lnTo>
                  <a:close/>
                  <a:moveTo>
                    <a:pt x="5063" y="6265"/>
                  </a:moveTo>
                  <a:lnTo>
                    <a:pt x="5062" y="6314"/>
                  </a:lnTo>
                  <a:lnTo>
                    <a:pt x="5041" y="6411"/>
                  </a:lnTo>
                  <a:lnTo>
                    <a:pt x="5004" y="6499"/>
                  </a:lnTo>
                  <a:lnTo>
                    <a:pt x="4952" y="6576"/>
                  </a:lnTo>
                  <a:lnTo>
                    <a:pt x="4884" y="6643"/>
                  </a:lnTo>
                  <a:lnTo>
                    <a:pt x="4807" y="6695"/>
                  </a:lnTo>
                  <a:lnTo>
                    <a:pt x="4719" y="6733"/>
                  </a:lnTo>
                  <a:lnTo>
                    <a:pt x="4623" y="6753"/>
                  </a:lnTo>
                  <a:lnTo>
                    <a:pt x="4573" y="6754"/>
                  </a:lnTo>
                  <a:lnTo>
                    <a:pt x="716" y="6754"/>
                  </a:lnTo>
                  <a:lnTo>
                    <a:pt x="665" y="6753"/>
                  </a:lnTo>
                  <a:lnTo>
                    <a:pt x="570" y="6733"/>
                  </a:lnTo>
                  <a:lnTo>
                    <a:pt x="482" y="6695"/>
                  </a:lnTo>
                  <a:lnTo>
                    <a:pt x="404" y="6643"/>
                  </a:lnTo>
                  <a:lnTo>
                    <a:pt x="337" y="6576"/>
                  </a:lnTo>
                  <a:lnTo>
                    <a:pt x="284" y="6499"/>
                  </a:lnTo>
                  <a:lnTo>
                    <a:pt x="247" y="6411"/>
                  </a:lnTo>
                  <a:lnTo>
                    <a:pt x="228" y="6314"/>
                  </a:lnTo>
                  <a:lnTo>
                    <a:pt x="226" y="6265"/>
                  </a:lnTo>
                  <a:lnTo>
                    <a:pt x="226" y="958"/>
                  </a:lnTo>
                  <a:lnTo>
                    <a:pt x="228" y="907"/>
                  </a:lnTo>
                  <a:lnTo>
                    <a:pt x="247" y="812"/>
                  </a:lnTo>
                  <a:lnTo>
                    <a:pt x="284" y="724"/>
                  </a:lnTo>
                  <a:lnTo>
                    <a:pt x="337" y="645"/>
                  </a:lnTo>
                  <a:lnTo>
                    <a:pt x="404" y="579"/>
                  </a:lnTo>
                  <a:lnTo>
                    <a:pt x="482" y="526"/>
                  </a:lnTo>
                  <a:lnTo>
                    <a:pt x="570" y="488"/>
                  </a:lnTo>
                  <a:lnTo>
                    <a:pt x="665" y="469"/>
                  </a:lnTo>
                  <a:lnTo>
                    <a:pt x="716" y="468"/>
                  </a:lnTo>
                  <a:lnTo>
                    <a:pt x="2064" y="468"/>
                  </a:lnTo>
                  <a:lnTo>
                    <a:pt x="2056" y="498"/>
                  </a:lnTo>
                  <a:lnTo>
                    <a:pt x="2050" y="563"/>
                  </a:lnTo>
                  <a:lnTo>
                    <a:pt x="2049" y="596"/>
                  </a:lnTo>
                  <a:lnTo>
                    <a:pt x="2049" y="603"/>
                  </a:lnTo>
                  <a:lnTo>
                    <a:pt x="1680" y="603"/>
                  </a:lnTo>
                  <a:lnTo>
                    <a:pt x="1640" y="604"/>
                  </a:lnTo>
                  <a:lnTo>
                    <a:pt x="1566" y="621"/>
                  </a:lnTo>
                  <a:lnTo>
                    <a:pt x="1498" y="653"/>
                  </a:lnTo>
                  <a:lnTo>
                    <a:pt x="1439" y="697"/>
                  </a:lnTo>
                  <a:lnTo>
                    <a:pt x="1414" y="724"/>
                  </a:lnTo>
                  <a:lnTo>
                    <a:pt x="716" y="724"/>
                  </a:lnTo>
                  <a:lnTo>
                    <a:pt x="692" y="725"/>
                  </a:lnTo>
                  <a:lnTo>
                    <a:pt x="646" y="733"/>
                  </a:lnTo>
                  <a:lnTo>
                    <a:pt x="604" y="751"/>
                  </a:lnTo>
                  <a:lnTo>
                    <a:pt x="566" y="777"/>
                  </a:lnTo>
                  <a:lnTo>
                    <a:pt x="535" y="808"/>
                  </a:lnTo>
                  <a:lnTo>
                    <a:pt x="510" y="846"/>
                  </a:lnTo>
                  <a:lnTo>
                    <a:pt x="492" y="888"/>
                  </a:lnTo>
                  <a:lnTo>
                    <a:pt x="483" y="934"/>
                  </a:lnTo>
                  <a:lnTo>
                    <a:pt x="482" y="958"/>
                  </a:lnTo>
                  <a:lnTo>
                    <a:pt x="482" y="6265"/>
                  </a:lnTo>
                  <a:lnTo>
                    <a:pt x="483" y="6289"/>
                  </a:lnTo>
                  <a:lnTo>
                    <a:pt x="492" y="6334"/>
                  </a:lnTo>
                  <a:lnTo>
                    <a:pt x="510" y="6376"/>
                  </a:lnTo>
                  <a:lnTo>
                    <a:pt x="535" y="6413"/>
                  </a:lnTo>
                  <a:lnTo>
                    <a:pt x="566" y="6444"/>
                  </a:lnTo>
                  <a:lnTo>
                    <a:pt x="604" y="6470"/>
                  </a:lnTo>
                  <a:lnTo>
                    <a:pt x="646" y="6488"/>
                  </a:lnTo>
                  <a:lnTo>
                    <a:pt x="692" y="6498"/>
                  </a:lnTo>
                  <a:lnTo>
                    <a:pt x="716" y="6499"/>
                  </a:lnTo>
                  <a:lnTo>
                    <a:pt x="4573" y="6499"/>
                  </a:lnTo>
                  <a:lnTo>
                    <a:pt x="4597" y="6498"/>
                  </a:lnTo>
                  <a:lnTo>
                    <a:pt x="4642" y="6488"/>
                  </a:lnTo>
                  <a:lnTo>
                    <a:pt x="4684" y="6470"/>
                  </a:lnTo>
                  <a:lnTo>
                    <a:pt x="4722" y="6444"/>
                  </a:lnTo>
                  <a:lnTo>
                    <a:pt x="4753" y="6413"/>
                  </a:lnTo>
                  <a:lnTo>
                    <a:pt x="4778" y="6376"/>
                  </a:lnTo>
                  <a:lnTo>
                    <a:pt x="4796" y="6334"/>
                  </a:lnTo>
                  <a:lnTo>
                    <a:pt x="4806" y="6289"/>
                  </a:lnTo>
                  <a:lnTo>
                    <a:pt x="4807" y="6265"/>
                  </a:lnTo>
                  <a:lnTo>
                    <a:pt x="4807" y="958"/>
                  </a:lnTo>
                  <a:lnTo>
                    <a:pt x="4806" y="934"/>
                  </a:lnTo>
                  <a:lnTo>
                    <a:pt x="4796" y="888"/>
                  </a:lnTo>
                  <a:lnTo>
                    <a:pt x="4778" y="846"/>
                  </a:lnTo>
                  <a:lnTo>
                    <a:pt x="4753" y="808"/>
                  </a:lnTo>
                  <a:lnTo>
                    <a:pt x="4722" y="777"/>
                  </a:lnTo>
                  <a:lnTo>
                    <a:pt x="4684" y="751"/>
                  </a:lnTo>
                  <a:lnTo>
                    <a:pt x="4642" y="733"/>
                  </a:lnTo>
                  <a:lnTo>
                    <a:pt x="4597" y="725"/>
                  </a:lnTo>
                  <a:lnTo>
                    <a:pt x="4573" y="724"/>
                  </a:lnTo>
                  <a:lnTo>
                    <a:pt x="3874" y="724"/>
                  </a:lnTo>
                  <a:lnTo>
                    <a:pt x="3849" y="697"/>
                  </a:lnTo>
                  <a:lnTo>
                    <a:pt x="3790" y="653"/>
                  </a:lnTo>
                  <a:lnTo>
                    <a:pt x="3722" y="621"/>
                  </a:lnTo>
                  <a:lnTo>
                    <a:pt x="3648" y="604"/>
                  </a:lnTo>
                  <a:lnTo>
                    <a:pt x="3609" y="603"/>
                  </a:lnTo>
                  <a:lnTo>
                    <a:pt x="3240" y="603"/>
                  </a:lnTo>
                  <a:lnTo>
                    <a:pt x="3240" y="596"/>
                  </a:lnTo>
                  <a:lnTo>
                    <a:pt x="3239" y="563"/>
                  </a:lnTo>
                  <a:lnTo>
                    <a:pt x="3232" y="498"/>
                  </a:lnTo>
                  <a:lnTo>
                    <a:pt x="3226" y="468"/>
                  </a:lnTo>
                  <a:lnTo>
                    <a:pt x="4573" y="468"/>
                  </a:lnTo>
                  <a:lnTo>
                    <a:pt x="4623" y="469"/>
                  </a:lnTo>
                  <a:lnTo>
                    <a:pt x="4719" y="488"/>
                  </a:lnTo>
                  <a:lnTo>
                    <a:pt x="4807" y="526"/>
                  </a:lnTo>
                  <a:lnTo>
                    <a:pt x="4884" y="579"/>
                  </a:lnTo>
                  <a:lnTo>
                    <a:pt x="4952" y="645"/>
                  </a:lnTo>
                  <a:lnTo>
                    <a:pt x="5004" y="724"/>
                  </a:lnTo>
                  <a:lnTo>
                    <a:pt x="5041" y="812"/>
                  </a:lnTo>
                  <a:lnTo>
                    <a:pt x="5062" y="907"/>
                  </a:lnTo>
                  <a:lnTo>
                    <a:pt x="5063" y="958"/>
                  </a:lnTo>
                  <a:lnTo>
                    <a:pt x="5063" y="62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</p:txBody>
        </p:sp>
        <p:sp>
          <p:nvSpPr>
            <p:cNvPr id="90" name="Freeform 6">
              <a:extLst>
                <a:ext uri="{FF2B5EF4-FFF2-40B4-BE49-F238E27FC236}">
                  <a16:creationId xmlns:a16="http://schemas.microsoft.com/office/drawing/2014/main" id="{A88D4F04-676F-440C-9103-08D9CA4A0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2177" y="3439411"/>
              <a:ext cx="88900" cy="185737"/>
            </a:xfrm>
            <a:custGeom>
              <a:avLst/>
              <a:gdLst>
                <a:gd name="T0" fmla="*/ 114 w 227"/>
                <a:gd name="T1" fmla="*/ 468 h 468"/>
                <a:gd name="T2" fmla="*/ 137 w 227"/>
                <a:gd name="T3" fmla="*/ 466 h 468"/>
                <a:gd name="T4" fmla="*/ 177 w 227"/>
                <a:gd name="T5" fmla="*/ 449 h 468"/>
                <a:gd name="T6" fmla="*/ 208 w 227"/>
                <a:gd name="T7" fmla="*/ 419 h 468"/>
                <a:gd name="T8" fmla="*/ 225 w 227"/>
                <a:gd name="T9" fmla="*/ 378 h 468"/>
                <a:gd name="T10" fmla="*/ 227 w 227"/>
                <a:gd name="T11" fmla="*/ 355 h 468"/>
                <a:gd name="T12" fmla="*/ 227 w 227"/>
                <a:gd name="T13" fmla="*/ 114 h 468"/>
                <a:gd name="T14" fmla="*/ 225 w 227"/>
                <a:gd name="T15" fmla="*/ 91 h 468"/>
                <a:gd name="T16" fmla="*/ 208 w 227"/>
                <a:gd name="T17" fmla="*/ 50 h 468"/>
                <a:gd name="T18" fmla="*/ 177 w 227"/>
                <a:gd name="T19" fmla="*/ 20 h 468"/>
                <a:gd name="T20" fmla="*/ 137 w 227"/>
                <a:gd name="T21" fmla="*/ 2 h 468"/>
                <a:gd name="T22" fmla="*/ 114 w 227"/>
                <a:gd name="T23" fmla="*/ 0 h 468"/>
                <a:gd name="T24" fmla="*/ 91 w 227"/>
                <a:gd name="T25" fmla="*/ 2 h 468"/>
                <a:gd name="T26" fmla="*/ 50 w 227"/>
                <a:gd name="T27" fmla="*/ 20 h 468"/>
                <a:gd name="T28" fmla="*/ 20 w 227"/>
                <a:gd name="T29" fmla="*/ 50 h 468"/>
                <a:gd name="T30" fmla="*/ 1 w 227"/>
                <a:gd name="T31" fmla="*/ 91 h 468"/>
                <a:gd name="T32" fmla="*/ 0 w 227"/>
                <a:gd name="T33" fmla="*/ 114 h 468"/>
                <a:gd name="T34" fmla="*/ 0 w 227"/>
                <a:gd name="T35" fmla="*/ 355 h 468"/>
                <a:gd name="T36" fmla="*/ 1 w 227"/>
                <a:gd name="T37" fmla="*/ 378 h 468"/>
                <a:gd name="T38" fmla="*/ 20 w 227"/>
                <a:gd name="T39" fmla="*/ 419 h 468"/>
                <a:gd name="T40" fmla="*/ 50 w 227"/>
                <a:gd name="T41" fmla="*/ 449 h 468"/>
                <a:gd name="T42" fmla="*/ 91 w 227"/>
                <a:gd name="T43" fmla="*/ 466 h 468"/>
                <a:gd name="T44" fmla="*/ 114 w 227"/>
                <a:gd name="T45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27" h="468">
                  <a:moveTo>
                    <a:pt x="114" y="468"/>
                  </a:moveTo>
                  <a:lnTo>
                    <a:pt x="137" y="466"/>
                  </a:lnTo>
                  <a:lnTo>
                    <a:pt x="177" y="449"/>
                  </a:lnTo>
                  <a:lnTo>
                    <a:pt x="208" y="419"/>
                  </a:lnTo>
                  <a:lnTo>
                    <a:pt x="225" y="378"/>
                  </a:lnTo>
                  <a:lnTo>
                    <a:pt x="227" y="355"/>
                  </a:lnTo>
                  <a:lnTo>
                    <a:pt x="227" y="114"/>
                  </a:lnTo>
                  <a:lnTo>
                    <a:pt x="225" y="91"/>
                  </a:lnTo>
                  <a:lnTo>
                    <a:pt x="208" y="50"/>
                  </a:lnTo>
                  <a:lnTo>
                    <a:pt x="177" y="20"/>
                  </a:lnTo>
                  <a:lnTo>
                    <a:pt x="137" y="2"/>
                  </a:lnTo>
                  <a:lnTo>
                    <a:pt x="114" y="0"/>
                  </a:lnTo>
                  <a:lnTo>
                    <a:pt x="91" y="2"/>
                  </a:lnTo>
                  <a:lnTo>
                    <a:pt x="50" y="20"/>
                  </a:lnTo>
                  <a:lnTo>
                    <a:pt x="20" y="50"/>
                  </a:lnTo>
                  <a:lnTo>
                    <a:pt x="1" y="91"/>
                  </a:lnTo>
                  <a:lnTo>
                    <a:pt x="0" y="114"/>
                  </a:lnTo>
                  <a:lnTo>
                    <a:pt x="0" y="355"/>
                  </a:lnTo>
                  <a:lnTo>
                    <a:pt x="1" y="378"/>
                  </a:lnTo>
                  <a:lnTo>
                    <a:pt x="20" y="419"/>
                  </a:lnTo>
                  <a:lnTo>
                    <a:pt x="50" y="449"/>
                  </a:lnTo>
                  <a:lnTo>
                    <a:pt x="91" y="466"/>
                  </a:lnTo>
                  <a:lnTo>
                    <a:pt x="114" y="4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</p:txBody>
        </p:sp>
        <p:sp>
          <p:nvSpPr>
            <p:cNvPr id="91" name="Freeform 7">
              <a:extLst>
                <a:ext uri="{FF2B5EF4-FFF2-40B4-BE49-F238E27FC236}">
                  <a16:creationId xmlns:a16="http://schemas.microsoft.com/office/drawing/2014/main" id="{DE2790E2-5B7E-4B35-9B4A-6326972EB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4552" y="4204586"/>
              <a:ext cx="663575" cy="90487"/>
            </a:xfrm>
            <a:custGeom>
              <a:avLst/>
              <a:gdLst>
                <a:gd name="T0" fmla="*/ 113 w 1673"/>
                <a:gd name="T1" fmla="*/ 227 h 227"/>
                <a:gd name="T2" fmla="*/ 1560 w 1673"/>
                <a:gd name="T3" fmla="*/ 227 h 227"/>
                <a:gd name="T4" fmla="*/ 1583 w 1673"/>
                <a:gd name="T5" fmla="*/ 225 h 227"/>
                <a:gd name="T6" fmla="*/ 1623 w 1673"/>
                <a:gd name="T7" fmla="*/ 208 h 227"/>
                <a:gd name="T8" fmla="*/ 1654 w 1673"/>
                <a:gd name="T9" fmla="*/ 178 h 227"/>
                <a:gd name="T10" fmla="*/ 1671 w 1673"/>
                <a:gd name="T11" fmla="*/ 137 h 227"/>
                <a:gd name="T12" fmla="*/ 1673 w 1673"/>
                <a:gd name="T13" fmla="*/ 114 h 227"/>
                <a:gd name="T14" fmla="*/ 1671 w 1673"/>
                <a:gd name="T15" fmla="*/ 91 h 227"/>
                <a:gd name="T16" fmla="*/ 1654 w 1673"/>
                <a:gd name="T17" fmla="*/ 50 h 227"/>
                <a:gd name="T18" fmla="*/ 1623 w 1673"/>
                <a:gd name="T19" fmla="*/ 20 h 227"/>
                <a:gd name="T20" fmla="*/ 1583 w 1673"/>
                <a:gd name="T21" fmla="*/ 2 h 227"/>
                <a:gd name="T22" fmla="*/ 1560 w 1673"/>
                <a:gd name="T23" fmla="*/ 0 h 227"/>
                <a:gd name="T24" fmla="*/ 113 w 1673"/>
                <a:gd name="T25" fmla="*/ 0 h 227"/>
                <a:gd name="T26" fmla="*/ 90 w 1673"/>
                <a:gd name="T27" fmla="*/ 2 h 227"/>
                <a:gd name="T28" fmla="*/ 49 w 1673"/>
                <a:gd name="T29" fmla="*/ 20 h 227"/>
                <a:gd name="T30" fmla="*/ 19 w 1673"/>
                <a:gd name="T31" fmla="*/ 50 h 227"/>
                <a:gd name="T32" fmla="*/ 1 w 1673"/>
                <a:gd name="T33" fmla="*/ 91 h 227"/>
                <a:gd name="T34" fmla="*/ 0 w 1673"/>
                <a:gd name="T35" fmla="*/ 114 h 227"/>
                <a:gd name="T36" fmla="*/ 1 w 1673"/>
                <a:gd name="T37" fmla="*/ 137 h 227"/>
                <a:gd name="T38" fmla="*/ 19 w 1673"/>
                <a:gd name="T39" fmla="*/ 178 h 227"/>
                <a:gd name="T40" fmla="*/ 49 w 1673"/>
                <a:gd name="T41" fmla="*/ 208 h 227"/>
                <a:gd name="T42" fmla="*/ 90 w 1673"/>
                <a:gd name="T43" fmla="*/ 225 h 227"/>
                <a:gd name="T44" fmla="*/ 113 w 1673"/>
                <a:gd name="T45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73" h="227">
                  <a:moveTo>
                    <a:pt x="113" y="227"/>
                  </a:moveTo>
                  <a:lnTo>
                    <a:pt x="1560" y="227"/>
                  </a:lnTo>
                  <a:lnTo>
                    <a:pt x="1583" y="225"/>
                  </a:lnTo>
                  <a:lnTo>
                    <a:pt x="1623" y="208"/>
                  </a:lnTo>
                  <a:lnTo>
                    <a:pt x="1654" y="178"/>
                  </a:lnTo>
                  <a:lnTo>
                    <a:pt x="1671" y="137"/>
                  </a:lnTo>
                  <a:lnTo>
                    <a:pt x="1673" y="114"/>
                  </a:lnTo>
                  <a:lnTo>
                    <a:pt x="1671" y="91"/>
                  </a:lnTo>
                  <a:lnTo>
                    <a:pt x="1654" y="50"/>
                  </a:lnTo>
                  <a:lnTo>
                    <a:pt x="1623" y="20"/>
                  </a:lnTo>
                  <a:lnTo>
                    <a:pt x="1583" y="2"/>
                  </a:lnTo>
                  <a:lnTo>
                    <a:pt x="1560" y="0"/>
                  </a:lnTo>
                  <a:lnTo>
                    <a:pt x="113" y="0"/>
                  </a:lnTo>
                  <a:lnTo>
                    <a:pt x="90" y="2"/>
                  </a:lnTo>
                  <a:lnTo>
                    <a:pt x="49" y="20"/>
                  </a:lnTo>
                  <a:lnTo>
                    <a:pt x="19" y="50"/>
                  </a:lnTo>
                  <a:lnTo>
                    <a:pt x="1" y="91"/>
                  </a:lnTo>
                  <a:lnTo>
                    <a:pt x="0" y="114"/>
                  </a:lnTo>
                  <a:lnTo>
                    <a:pt x="1" y="137"/>
                  </a:lnTo>
                  <a:lnTo>
                    <a:pt x="19" y="178"/>
                  </a:lnTo>
                  <a:lnTo>
                    <a:pt x="49" y="208"/>
                  </a:lnTo>
                  <a:lnTo>
                    <a:pt x="90" y="225"/>
                  </a:lnTo>
                  <a:lnTo>
                    <a:pt x="113" y="2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</p:txBody>
        </p:sp>
        <p:sp>
          <p:nvSpPr>
            <p:cNvPr id="92" name="Freeform 8">
              <a:extLst>
                <a:ext uri="{FF2B5EF4-FFF2-40B4-BE49-F238E27FC236}">
                  <a16:creationId xmlns:a16="http://schemas.microsoft.com/office/drawing/2014/main" id="{CF4E78CE-BCA3-4167-8971-B835C3289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6715" y="4109336"/>
              <a:ext cx="374650" cy="280987"/>
            </a:xfrm>
            <a:custGeom>
              <a:avLst/>
              <a:gdLst>
                <a:gd name="T0" fmla="*/ 32 w 947"/>
                <a:gd name="T1" fmla="*/ 273 h 708"/>
                <a:gd name="T2" fmla="*/ 17 w 947"/>
                <a:gd name="T3" fmla="*/ 291 h 708"/>
                <a:gd name="T4" fmla="*/ 0 w 947"/>
                <a:gd name="T5" fmla="*/ 332 h 708"/>
                <a:gd name="T6" fmla="*/ 0 w 947"/>
                <a:gd name="T7" fmla="*/ 375 h 708"/>
                <a:gd name="T8" fmla="*/ 17 w 947"/>
                <a:gd name="T9" fmla="*/ 416 h 708"/>
                <a:gd name="T10" fmla="*/ 32 w 947"/>
                <a:gd name="T11" fmla="*/ 433 h 708"/>
                <a:gd name="T12" fmla="*/ 273 w 947"/>
                <a:gd name="T13" fmla="*/ 675 h 708"/>
                <a:gd name="T14" fmla="*/ 291 w 947"/>
                <a:gd name="T15" fmla="*/ 690 h 708"/>
                <a:gd name="T16" fmla="*/ 332 w 947"/>
                <a:gd name="T17" fmla="*/ 706 h 708"/>
                <a:gd name="T18" fmla="*/ 354 w 947"/>
                <a:gd name="T19" fmla="*/ 708 h 708"/>
                <a:gd name="T20" fmla="*/ 375 w 947"/>
                <a:gd name="T21" fmla="*/ 706 h 708"/>
                <a:gd name="T22" fmla="*/ 416 w 947"/>
                <a:gd name="T23" fmla="*/ 690 h 708"/>
                <a:gd name="T24" fmla="*/ 433 w 947"/>
                <a:gd name="T25" fmla="*/ 675 h 708"/>
                <a:gd name="T26" fmla="*/ 915 w 947"/>
                <a:gd name="T27" fmla="*/ 192 h 708"/>
                <a:gd name="T28" fmla="*/ 931 w 947"/>
                <a:gd name="T29" fmla="*/ 175 h 708"/>
                <a:gd name="T30" fmla="*/ 947 w 947"/>
                <a:gd name="T31" fmla="*/ 134 h 708"/>
                <a:gd name="T32" fmla="*/ 947 w 947"/>
                <a:gd name="T33" fmla="*/ 91 h 708"/>
                <a:gd name="T34" fmla="*/ 931 w 947"/>
                <a:gd name="T35" fmla="*/ 50 h 708"/>
                <a:gd name="T36" fmla="*/ 915 w 947"/>
                <a:gd name="T37" fmla="*/ 32 h 708"/>
                <a:gd name="T38" fmla="*/ 899 w 947"/>
                <a:gd name="T39" fmla="*/ 17 h 708"/>
                <a:gd name="T40" fmla="*/ 858 w 947"/>
                <a:gd name="T41" fmla="*/ 0 h 708"/>
                <a:gd name="T42" fmla="*/ 814 w 947"/>
                <a:gd name="T43" fmla="*/ 0 h 708"/>
                <a:gd name="T44" fmla="*/ 773 w 947"/>
                <a:gd name="T45" fmla="*/ 17 h 708"/>
                <a:gd name="T46" fmla="*/ 755 w 947"/>
                <a:gd name="T47" fmla="*/ 32 h 708"/>
                <a:gd name="T48" fmla="*/ 354 w 947"/>
                <a:gd name="T49" fmla="*/ 434 h 708"/>
                <a:gd name="T50" fmla="*/ 192 w 947"/>
                <a:gd name="T51" fmla="*/ 273 h 708"/>
                <a:gd name="T52" fmla="*/ 175 w 947"/>
                <a:gd name="T53" fmla="*/ 258 h 708"/>
                <a:gd name="T54" fmla="*/ 134 w 947"/>
                <a:gd name="T55" fmla="*/ 242 h 708"/>
                <a:gd name="T56" fmla="*/ 91 w 947"/>
                <a:gd name="T57" fmla="*/ 242 h 708"/>
                <a:gd name="T58" fmla="*/ 50 w 947"/>
                <a:gd name="T59" fmla="*/ 258 h 708"/>
                <a:gd name="T60" fmla="*/ 32 w 947"/>
                <a:gd name="T61" fmla="*/ 273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7" h="708">
                  <a:moveTo>
                    <a:pt x="32" y="273"/>
                  </a:moveTo>
                  <a:lnTo>
                    <a:pt x="17" y="291"/>
                  </a:lnTo>
                  <a:lnTo>
                    <a:pt x="0" y="332"/>
                  </a:lnTo>
                  <a:lnTo>
                    <a:pt x="0" y="375"/>
                  </a:lnTo>
                  <a:lnTo>
                    <a:pt x="17" y="416"/>
                  </a:lnTo>
                  <a:lnTo>
                    <a:pt x="32" y="433"/>
                  </a:lnTo>
                  <a:lnTo>
                    <a:pt x="273" y="675"/>
                  </a:lnTo>
                  <a:lnTo>
                    <a:pt x="291" y="690"/>
                  </a:lnTo>
                  <a:lnTo>
                    <a:pt x="332" y="706"/>
                  </a:lnTo>
                  <a:lnTo>
                    <a:pt x="354" y="708"/>
                  </a:lnTo>
                  <a:lnTo>
                    <a:pt x="375" y="706"/>
                  </a:lnTo>
                  <a:lnTo>
                    <a:pt x="416" y="690"/>
                  </a:lnTo>
                  <a:lnTo>
                    <a:pt x="433" y="675"/>
                  </a:lnTo>
                  <a:lnTo>
                    <a:pt x="915" y="192"/>
                  </a:lnTo>
                  <a:lnTo>
                    <a:pt x="931" y="175"/>
                  </a:lnTo>
                  <a:lnTo>
                    <a:pt x="947" y="134"/>
                  </a:lnTo>
                  <a:lnTo>
                    <a:pt x="947" y="91"/>
                  </a:lnTo>
                  <a:lnTo>
                    <a:pt x="931" y="50"/>
                  </a:lnTo>
                  <a:lnTo>
                    <a:pt x="915" y="32"/>
                  </a:lnTo>
                  <a:lnTo>
                    <a:pt x="899" y="17"/>
                  </a:lnTo>
                  <a:lnTo>
                    <a:pt x="858" y="0"/>
                  </a:lnTo>
                  <a:lnTo>
                    <a:pt x="814" y="0"/>
                  </a:lnTo>
                  <a:lnTo>
                    <a:pt x="773" y="17"/>
                  </a:lnTo>
                  <a:lnTo>
                    <a:pt x="755" y="32"/>
                  </a:lnTo>
                  <a:lnTo>
                    <a:pt x="354" y="434"/>
                  </a:lnTo>
                  <a:lnTo>
                    <a:pt x="192" y="273"/>
                  </a:lnTo>
                  <a:lnTo>
                    <a:pt x="175" y="258"/>
                  </a:lnTo>
                  <a:lnTo>
                    <a:pt x="134" y="242"/>
                  </a:lnTo>
                  <a:lnTo>
                    <a:pt x="91" y="242"/>
                  </a:lnTo>
                  <a:lnTo>
                    <a:pt x="50" y="258"/>
                  </a:lnTo>
                  <a:lnTo>
                    <a:pt x="32" y="2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</p:txBody>
        </p:sp>
        <p:sp>
          <p:nvSpPr>
            <p:cNvPr id="93" name="Freeform 9">
              <a:extLst>
                <a:ext uri="{FF2B5EF4-FFF2-40B4-BE49-F238E27FC236}">
                  <a16:creationId xmlns:a16="http://schemas.microsoft.com/office/drawing/2014/main" id="{6409BF78-8327-4507-B4B4-AE7E4DC099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4552" y="4684011"/>
              <a:ext cx="663575" cy="88900"/>
            </a:xfrm>
            <a:custGeom>
              <a:avLst/>
              <a:gdLst>
                <a:gd name="T0" fmla="*/ 113 w 1673"/>
                <a:gd name="T1" fmla="*/ 227 h 227"/>
                <a:gd name="T2" fmla="*/ 1560 w 1673"/>
                <a:gd name="T3" fmla="*/ 227 h 227"/>
                <a:gd name="T4" fmla="*/ 1583 w 1673"/>
                <a:gd name="T5" fmla="*/ 225 h 227"/>
                <a:gd name="T6" fmla="*/ 1623 w 1673"/>
                <a:gd name="T7" fmla="*/ 208 h 227"/>
                <a:gd name="T8" fmla="*/ 1654 w 1673"/>
                <a:gd name="T9" fmla="*/ 178 h 227"/>
                <a:gd name="T10" fmla="*/ 1671 w 1673"/>
                <a:gd name="T11" fmla="*/ 137 h 227"/>
                <a:gd name="T12" fmla="*/ 1673 w 1673"/>
                <a:gd name="T13" fmla="*/ 114 h 227"/>
                <a:gd name="T14" fmla="*/ 1671 w 1673"/>
                <a:gd name="T15" fmla="*/ 91 h 227"/>
                <a:gd name="T16" fmla="*/ 1654 w 1673"/>
                <a:gd name="T17" fmla="*/ 50 h 227"/>
                <a:gd name="T18" fmla="*/ 1623 w 1673"/>
                <a:gd name="T19" fmla="*/ 20 h 227"/>
                <a:gd name="T20" fmla="*/ 1583 w 1673"/>
                <a:gd name="T21" fmla="*/ 2 h 227"/>
                <a:gd name="T22" fmla="*/ 1560 w 1673"/>
                <a:gd name="T23" fmla="*/ 0 h 227"/>
                <a:gd name="T24" fmla="*/ 113 w 1673"/>
                <a:gd name="T25" fmla="*/ 0 h 227"/>
                <a:gd name="T26" fmla="*/ 90 w 1673"/>
                <a:gd name="T27" fmla="*/ 2 h 227"/>
                <a:gd name="T28" fmla="*/ 49 w 1673"/>
                <a:gd name="T29" fmla="*/ 20 h 227"/>
                <a:gd name="T30" fmla="*/ 19 w 1673"/>
                <a:gd name="T31" fmla="*/ 50 h 227"/>
                <a:gd name="T32" fmla="*/ 1 w 1673"/>
                <a:gd name="T33" fmla="*/ 91 h 227"/>
                <a:gd name="T34" fmla="*/ 0 w 1673"/>
                <a:gd name="T35" fmla="*/ 114 h 227"/>
                <a:gd name="T36" fmla="*/ 1 w 1673"/>
                <a:gd name="T37" fmla="*/ 137 h 227"/>
                <a:gd name="T38" fmla="*/ 19 w 1673"/>
                <a:gd name="T39" fmla="*/ 178 h 227"/>
                <a:gd name="T40" fmla="*/ 49 w 1673"/>
                <a:gd name="T41" fmla="*/ 208 h 227"/>
                <a:gd name="T42" fmla="*/ 90 w 1673"/>
                <a:gd name="T43" fmla="*/ 225 h 227"/>
                <a:gd name="T44" fmla="*/ 113 w 1673"/>
                <a:gd name="T45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73" h="227">
                  <a:moveTo>
                    <a:pt x="113" y="227"/>
                  </a:moveTo>
                  <a:lnTo>
                    <a:pt x="1560" y="227"/>
                  </a:lnTo>
                  <a:lnTo>
                    <a:pt x="1583" y="225"/>
                  </a:lnTo>
                  <a:lnTo>
                    <a:pt x="1623" y="208"/>
                  </a:lnTo>
                  <a:lnTo>
                    <a:pt x="1654" y="178"/>
                  </a:lnTo>
                  <a:lnTo>
                    <a:pt x="1671" y="137"/>
                  </a:lnTo>
                  <a:lnTo>
                    <a:pt x="1673" y="114"/>
                  </a:lnTo>
                  <a:lnTo>
                    <a:pt x="1671" y="91"/>
                  </a:lnTo>
                  <a:lnTo>
                    <a:pt x="1654" y="50"/>
                  </a:lnTo>
                  <a:lnTo>
                    <a:pt x="1623" y="20"/>
                  </a:lnTo>
                  <a:lnTo>
                    <a:pt x="1583" y="2"/>
                  </a:lnTo>
                  <a:lnTo>
                    <a:pt x="1560" y="0"/>
                  </a:lnTo>
                  <a:lnTo>
                    <a:pt x="113" y="0"/>
                  </a:lnTo>
                  <a:lnTo>
                    <a:pt x="90" y="2"/>
                  </a:lnTo>
                  <a:lnTo>
                    <a:pt x="49" y="20"/>
                  </a:lnTo>
                  <a:lnTo>
                    <a:pt x="19" y="50"/>
                  </a:lnTo>
                  <a:lnTo>
                    <a:pt x="1" y="91"/>
                  </a:lnTo>
                  <a:lnTo>
                    <a:pt x="0" y="114"/>
                  </a:lnTo>
                  <a:lnTo>
                    <a:pt x="1" y="137"/>
                  </a:lnTo>
                  <a:lnTo>
                    <a:pt x="19" y="178"/>
                  </a:lnTo>
                  <a:lnTo>
                    <a:pt x="49" y="208"/>
                  </a:lnTo>
                  <a:lnTo>
                    <a:pt x="90" y="225"/>
                  </a:lnTo>
                  <a:lnTo>
                    <a:pt x="113" y="2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</p:txBody>
        </p:sp>
        <p:sp>
          <p:nvSpPr>
            <p:cNvPr id="94" name="Freeform 10">
              <a:extLst>
                <a:ext uri="{FF2B5EF4-FFF2-40B4-BE49-F238E27FC236}">
                  <a16:creationId xmlns:a16="http://schemas.microsoft.com/office/drawing/2014/main" id="{7729409D-3E9F-4B6E-94B8-09CF30E22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6715" y="4588761"/>
              <a:ext cx="374650" cy="280987"/>
            </a:xfrm>
            <a:custGeom>
              <a:avLst/>
              <a:gdLst>
                <a:gd name="T0" fmla="*/ 755 w 947"/>
                <a:gd name="T1" fmla="*/ 32 h 708"/>
                <a:gd name="T2" fmla="*/ 354 w 947"/>
                <a:gd name="T3" fmla="*/ 435 h 708"/>
                <a:gd name="T4" fmla="*/ 192 w 947"/>
                <a:gd name="T5" fmla="*/ 273 h 708"/>
                <a:gd name="T6" fmla="*/ 175 w 947"/>
                <a:gd name="T7" fmla="*/ 259 h 708"/>
                <a:gd name="T8" fmla="*/ 134 w 947"/>
                <a:gd name="T9" fmla="*/ 242 h 708"/>
                <a:gd name="T10" fmla="*/ 91 w 947"/>
                <a:gd name="T11" fmla="*/ 242 h 708"/>
                <a:gd name="T12" fmla="*/ 50 w 947"/>
                <a:gd name="T13" fmla="*/ 259 h 708"/>
                <a:gd name="T14" fmla="*/ 32 w 947"/>
                <a:gd name="T15" fmla="*/ 273 h 708"/>
                <a:gd name="T16" fmla="*/ 17 w 947"/>
                <a:gd name="T17" fmla="*/ 291 h 708"/>
                <a:gd name="T18" fmla="*/ 0 w 947"/>
                <a:gd name="T19" fmla="*/ 332 h 708"/>
                <a:gd name="T20" fmla="*/ 0 w 947"/>
                <a:gd name="T21" fmla="*/ 376 h 708"/>
                <a:gd name="T22" fmla="*/ 17 w 947"/>
                <a:gd name="T23" fmla="*/ 417 h 708"/>
                <a:gd name="T24" fmla="*/ 32 w 947"/>
                <a:gd name="T25" fmla="*/ 433 h 708"/>
                <a:gd name="T26" fmla="*/ 273 w 947"/>
                <a:gd name="T27" fmla="*/ 675 h 708"/>
                <a:gd name="T28" fmla="*/ 291 w 947"/>
                <a:gd name="T29" fmla="*/ 690 h 708"/>
                <a:gd name="T30" fmla="*/ 332 w 947"/>
                <a:gd name="T31" fmla="*/ 706 h 708"/>
                <a:gd name="T32" fmla="*/ 354 w 947"/>
                <a:gd name="T33" fmla="*/ 708 h 708"/>
                <a:gd name="T34" fmla="*/ 375 w 947"/>
                <a:gd name="T35" fmla="*/ 706 h 708"/>
                <a:gd name="T36" fmla="*/ 416 w 947"/>
                <a:gd name="T37" fmla="*/ 690 h 708"/>
                <a:gd name="T38" fmla="*/ 433 w 947"/>
                <a:gd name="T39" fmla="*/ 675 h 708"/>
                <a:gd name="T40" fmla="*/ 915 w 947"/>
                <a:gd name="T41" fmla="*/ 192 h 708"/>
                <a:gd name="T42" fmla="*/ 931 w 947"/>
                <a:gd name="T43" fmla="*/ 175 h 708"/>
                <a:gd name="T44" fmla="*/ 947 w 947"/>
                <a:gd name="T45" fmla="*/ 134 h 708"/>
                <a:gd name="T46" fmla="*/ 947 w 947"/>
                <a:gd name="T47" fmla="*/ 91 h 708"/>
                <a:gd name="T48" fmla="*/ 931 w 947"/>
                <a:gd name="T49" fmla="*/ 50 h 708"/>
                <a:gd name="T50" fmla="*/ 915 w 947"/>
                <a:gd name="T51" fmla="*/ 32 h 708"/>
                <a:gd name="T52" fmla="*/ 899 w 947"/>
                <a:gd name="T53" fmla="*/ 17 h 708"/>
                <a:gd name="T54" fmla="*/ 858 w 947"/>
                <a:gd name="T55" fmla="*/ 0 h 708"/>
                <a:gd name="T56" fmla="*/ 814 w 947"/>
                <a:gd name="T57" fmla="*/ 0 h 708"/>
                <a:gd name="T58" fmla="*/ 773 w 947"/>
                <a:gd name="T59" fmla="*/ 17 h 708"/>
                <a:gd name="T60" fmla="*/ 755 w 947"/>
                <a:gd name="T61" fmla="*/ 32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7" h="708">
                  <a:moveTo>
                    <a:pt x="755" y="32"/>
                  </a:moveTo>
                  <a:lnTo>
                    <a:pt x="354" y="435"/>
                  </a:lnTo>
                  <a:lnTo>
                    <a:pt x="192" y="273"/>
                  </a:lnTo>
                  <a:lnTo>
                    <a:pt x="175" y="259"/>
                  </a:lnTo>
                  <a:lnTo>
                    <a:pt x="134" y="242"/>
                  </a:lnTo>
                  <a:lnTo>
                    <a:pt x="91" y="242"/>
                  </a:lnTo>
                  <a:lnTo>
                    <a:pt x="50" y="259"/>
                  </a:lnTo>
                  <a:lnTo>
                    <a:pt x="32" y="273"/>
                  </a:lnTo>
                  <a:lnTo>
                    <a:pt x="17" y="291"/>
                  </a:lnTo>
                  <a:lnTo>
                    <a:pt x="0" y="332"/>
                  </a:lnTo>
                  <a:lnTo>
                    <a:pt x="0" y="376"/>
                  </a:lnTo>
                  <a:lnTo>
                    <a:pt x="17" y="417"/>
                  </a:lnTo>
                  <a:lnTo>
                    <a:pt x="32" y="433"/>
                  </a:lnTo>
                  <a:lnTo>
                    <a:pt x="273" y="675"/>
                  </a:lnTo>
                  <a:lnTo>
                    <a:pt x="291" y="690"/>
                  </a:lnTo>
                  <a:lnTo>
                    <a:pt x="332" y="706"/>
                  </a:lnTo>
                  <a:lnTo>
                    <a:pt x="354" y="708"/>
                  </a:lnTo>
                  <a:lnTo>
                    <a:pt x="375" y="706"/>
                  </a:lnTo>
                  <a:lnTo>
                    <a:pt x="416" y="690"/>
                  </a:lnTo>
                  <a:lnTo>
                    <a:pt x="433" y="675"/>
                  </a:lnTo>
                  <a:lnTo>
                    <a:pt x="915" y="192"/>
                  </a:lnTo>
                  <a:lnTo>
                    <a:pt x="931" y="175"/>
                  </a:lnTo>
                  <a:lnTo>
                    <a:pt x="947" y="134"/>
                  </a:lnTo>
                  <a:lnTo>
                    <a:pt x="947" y="91"/>
                  </a:lnTo>
                  <a:lnTo>
                    <a:pt x="931" y="50"/>
                  </a:lnTo>
                  <a:lnTo>
                    <a:pt x="915" y="32"/>
                  </a:lnTo>
                  <a:lnTo>
                    <a:pt x="899" y="17"/>
                  </a:lnTo>
                  <a:lnTo>
                    <a:pt x="858" y="0"/>
                  </a:lnTo>
                  <a:lnTo>
                    <a:pt x="814" y="0"/>
                  </a:lnTo>
                  <a:lnTo>
                    <a:pt x="773" y="17"/>
                  </a:lnTo>
                  <a:lnTo>
                    <a:pt x="755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</p:txBody>
        </p:sp>
        <p:sp>
          <p:nvSpPr>
            <p:cNvPr id="95" name="Freeform 11">
              <a:extLst>
                <a:ext uri="{FF2B5EF4-FFF2-40B4-BE49-F238E27FC236}">
                  <a16:creationId xmlns:a16="http://schemas.microsoft.com/office/drawing/2014/main" id="{28AE4E5E-A413-4A17-8C13-2E31C4C4C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4552" y="5161849"/>
              <a:ext cx="663575" cy="90487"/>
            </a:xfrm>
            <a:custGeom>
              <a:avLst/>
              <a:gdLst>
                <a:gd name="T0" fmla="*/ 113 w 1673"/>
                <a:gd name="T1" fmla="*/ 226 h 226"/>
                <a:gd name="T2" fmla="*/ 1560 w 1673"/>
                <a:gd name="T3" fmla="*/ 226 h 226"/>
                <a:gd name="T4" fmla="*/ 1583 w 1673"/>
                <a:gd name="T5" fmla="*/ 224 h 226"/>
                <a:gd name="T6" fmla="*/ 1623 w 1673"/>
                <a:gd name="T7" fmla="*/ 207 h 226"/>
                <a:gd name="T8" fmla="*/ 1654 w 1673"/>
                <a:gd name="T9" fmla="*/ 177 h 226"/>
                <a:gd name="T10" fmla="*/ 1671 w 1673"/>
                <a:gd name="T11" fmla="*/ 136 h 226"/>
                <a:gd name="T12" fmla="*/ 1673 w 1673"/>
                <a:gd name="T13" fmla="*/ 113 h 226"/>
                <a:gd name="T14" fmla="*/ 1671 w 1673"/>
                <a:gd name="T15" fmla="*/ 90 h 226"/>
                <a:gd name="T16" fmla="*/ 1654 w 1673"/>
                <a:gd name="T17" fmla="*/ 49 h 226"/>
                <a:gd name="T18" fmla="*/ 1623 w 1673"/>
                <a:gd name="T19" fmla="*/ 19 h 226"/>
                <a:gd name="T20" fmla="*/ 1583 w 1673"/>
                <a:gd name="T21" fmla="*/ 1 h 226"/>
                <a:gd name="T22" fmla="*/ 1560 w 1673"/>
                <a:gd name="T23" fmla="*/ 0 h 226"/>
                <a:gd name="T24" fmla="*/ 113 w 1673"/>
                <a:gd name="T25" fmla="*/ 0 h 226"/>
                <a:gd name="T26" fmla="*/ 90 w 1673"/>
                <a:gd name="T27" fmla="*/ 1 h 226"/>
                <a:gd name="T28" fmla="*/ 49 w 1673"/>
                <a:gd name="T29" fmla="*/ 19 h 226"/>
                <a:gd name="T30" fmla="*/ 19 w 1673"/>
                <a:gd name="T31" fmla="*/ 49 h 226"/>
                <a:gd name="T32" fmla="*/ 1 w 1673"/>
                <a:gd name="T33" fmla="*/ 90 h 226"/>
                <a:gd name="T34" fmla="*/ 0 w 1673"/>
                <a:gd name="T35" fmla="*/ 113 h 226"/>
                <a:gd name="T36" fmla="*/ 1 w 1673"/>
                <a:gd name="T37" fmla="*/ 136 h 226"/>
                <a:gd name="T38" fmla="*/ 19 w 1673"/>
                <a:gd name="T39" fmla="*/ 177 h 226"/>
                <a:gd name="T40" fmla="*/ 49 w 1673"/>
                <a:gd name="T41" fmla="*/ 207 h 226"/>
                <a:gd name="T42" fmla="*/ 90 w 1673"/>
                <a:gd name="T43" fmla="*/ 224 h 226"/>
                <a:gd name="T44" fmla="*/ 113 w 1673"/>
                <a:gd name="T45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73" h="226">
                  <a:moveTo>
                    <a:pt x="113" y="226"/>
                  </a:moveTo>
                  <a:lnTo>
                    <a:pt x="1560" y="226"/>
                  </a:lnTo>
                  <a:lnTo>
                    <a:pt x="1583" y="224"/>
                  </a:lnTo>
                  <a:lnTo>
                    <a:pt x="1623" y="207"/>
                  </a:lnTo>
                  <a:lnTo>
                    <a:pt x="1654" y="177"/>
                  </a:lnTo>
                  <a:lnTo>
                    <a:pt x="1671" y="136"/>
                  </a:lnTo>
                  <a:lnTo>
                    <a:pt x="1673" y="113"/>
                  </a:lnTo>
                  <a:lnTo>
                    <a:pt x="1671" y="90"/>
                  </a:lnTo>
                  <a:lnTo>
                    <a:pt x="1654" y="49"/>
                  </a:lnTo>
                  <a:lnTo>
                    <a:pt x="1623" y="19"/>
                  </a:lnTo>
                  <a:lnTo>
                    <a:pt x="1583" y="1"/>
                  </a:lnTo>
                  <a:lnTo>
                    <a:pt x="1560" y="0"/>
                  </a:lnTo>
                  <a:lnTo>
                    <a:pt x="113" y="0"/>
                  </a:lnTo>
                  <a:lnTo>
                    <a:pt x="90" y="1"/>
                  </a:lnTo>
                  <a:lnTo>
                    <a:pt x="49" y="19"/>
                  </a:lnTo>
                  <a:lnTo>
                    <a:pt x="19" y="49"/>
                  </a:lnTo>
                  <a:lnTo>
                    <a:pt x="1" y="90"/>
                  </a:lnTo>
                  <a:lnTo>
                    <a:pt x="0" y="113"/>
                  </a:lnTo>
                  <a:lnTo>
                    <a:pt x="1" y="136"/>
                  </a:lnTo>
                  <a:lnTo>
                    <a:pt x="19" y="177"/>
                  </a:lnTo>
                  <a:lnTo>
                    <a:pt x="49" y="207"/>
                  </a:lnTo>
                  <a:lnTo>
                    <a:pt x="90" y="224"/>
                  </a:lnTo>
                  <a:lnTo>
                    <a:pt x="113" y="2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</p:txBody>
        </p:sp>
        <p:sp>
          <p:nvSpPr>
            <p:cNvPr id="96" name="Freeform 12">
              <a:extLst>
                <a:ext uri="{FF2B5EF4-FFF2-40B4-BE49-F238E27FC236}">
                  <a16:creationId xmlns:a16="http://schemas.microsoft.com/office/drawing/2014/main" id="{5250F288-91EA-466C-9D2B-F314CD26C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6715" y="5066599"/>
              <a:ext cx="374650" cy="280987"/>
            </a:xfrm>
            <a:custGeom>
              <a:avLst/>
              <a:gdLst>
                <a:gd name="T0" fmla="*/ 755 w 947"/>
                <a:gd name="T1" fmla="*/ 31 h 708"/>
                <a:gd name="T2" fmla="*/ 354 w 947"/>
                <a:gd name="T3" fmla="*/ 434 h 708"/>
                <a:gd name="T4" fmla="*/ 192 w 947"/>
                <a:gd name="T5" fmla="*/ 272 h 708"/>
                <a:gd name="T6" fmla="*/ 175 w 947"/>
                <a:gd name="T7" fmla="*/ 258 h 708"/>
                <a:gd name="T8" fmla="*/ 134 w 947"/>
                <a:gd name="T9" fmla="*/ 241 h 708"/>
                <a:gd name="T10" fmla="*/ 91 w 947"/>
                <a:gd name="T11" fmla="*/ 241 h 708"/>
                <a:gd name="T12" fmla="*/ 50 w 947"/>
                <a:gd name="T13" fmla="*/ 258 h 708"/>
                <a:gd name="T14" fmla="*/ 32 w 947"/>
                <a:gd name="T15" fmla="*/ 272 h 708"/>
                <a:gd name="T16" fmla="*/ 17 w 947"/>
                <a:gd name="T17" fmla="*/ 290 h 708"/>
                <a:gd name="T18" fmla="*/ 0 w 947"/>
                <a:gd name="T19" fmla="*/ 331 h 708"/>
                <a:gd name="T20" fmla="*/ 0 w 947"/>
                <a:gd name="T21" fmla="*/ 375 h 708"/>
                <a:gd name="T22" fmla="*/ 17 w 947"/>
                <a:gd name="T23" fmla="*/ 416 h 708"/>
                <a:gd name="T24" fmla="*/ 32 w 947"/>
                <a:gd name="T25" fmla="*/ 433 h 708"/>
                <a:gd name="T26" fmla="*/ 273 w 947"/>
                <a:gd name="T27" fmla="*/ 674 h 708"/>
                <a:gd name="T28" fmla="*/ 291 w 947"/>
                <a:gd name="T29" fmla="*/ 690 h 708"/>
                <a:gd name="T30" fmla="*/ 332 w 947"/>
                <a:gd name="T31" fmla="*/ 705 h 708"/>
                <a:gd name="T32" fmla="*/ 354 w 947"/>
                <a:gd name="T33" fmla="*/ 708 h 708"/>
                <a:gd name="T34" fmla="*/ 375 w 947"/>
                <a:gd name="T35" fmla="*/ 705 h 708"/>
                <a:gd name="T36" fmla="*/ 416 w 947"/>
                <a:gd name="T37" fmla="*/ 690 h 708"/>
                <a:gd name="T38" fmla="*/ 433 w 947"/>
                <a:gd name="T39" fmla="*/ 674 h 708"/>
                <a:gd name="T40" fmla="*/ 915 w 947"/>
                <a:gd name="T41" fmla="*/ 191 h 708"/>
                <a:gd name="T42" fmla="*/ 931 w 947"/>
                <a:gd name="T43" fmla="*/ 174 h 708"/>
                <a:gd name="T44" fmla="*/ 947 w 947"/>
                <a:gd name="T45" fmla="*/ 133 h 708"/>
                <a:gd name="T46" fmla="*/ 947 w 947"/>
                <a:gd name="T47" fmla="*/ 90 h 708"/>
                <a:gd name="T48" fmla="*/ 931 w 947"/>
                <a:gd name="T49" fmla="*/ 49 h 708"/>
                <a:gd name="T50" fmla="*/ 915 w 947"/>
                <a:gd name="T51" fmla="*/ 31 h 708"/>
                <a:gd name="T52" fmla="*/ 899 w 947"/>
                <a:gd name="T53" fmla="*/ 16 h 708"/>
                <a:gd name="T54" fmla="*/ 858 w 947"/>
                <a:gd name="T55" fmla="*/ 0 h 708"/>
                <a:gd name="T56" fmla="*/ 814 w 947"/>
                <a:gd name="T57" fmla="*/ 0 h 708"/>
                <a:gd name="T58" fmla="*/ 773 w 947"/>
                <a:gd name="T59" fmla="*/ 16 h 708"/>
                <a:gd name="T60" fmla="*/ 755 w 947"/>
                <a:gd name="T61" fmla="*/ 31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7" h="708">
                  <a:moveTo>
                    <a:pt x="755" y="31"/>
                  </a:moveTo>
                  <a:lnTo>
                    <a:pt x="354" y="434"/>
                  </a:lnTo>
                  <a:lnTo>
                    <a:pt x="192" y="272"/>
                  </a:lnTo>
                  <a:lnTo>
                    <a:pt x="175" y="258"/>
                  </a:lnTo>
                  <a:lnTo>
                    <a:pt x="134" y="241"/>
                  </a:lnTo>
                  <a:lnTo>
                    <a:pt x="91" y="241"/>
                  </a:lnTo>
                  <a:lnTo>
                    <a:pt x="50" y="258"/>
                  </a:lnTo>
                  <a:lnTo>
                    <a:pt x="32" y="272"/>
                  </a:lnTo>
                  <a:lnTo>
                    <a:pt x="17" y="290"/>
                  </a:lnTo>
                  <a:lnTo>
                    <a:pt x="0" y="331"/>
                  </a:lnTo>
                  <a:lnTo>
                    <a:pt x="0" y="375"/>
                  </a:lnTo>
                  <a:lnTo>
                    <a:pt x="17" y="416"/>
                  </a:lnTo>
                  <a:lnTo>
                    <a:pt x="32" y="433"/>
                  </a:lnTo>
                  <a:lnTo>
                    <a:pt x="273" y="674"/>
                  </a:lnTo>
                  <a:lnTo>
                    <a:pt x="291" y="690"/>
                  </a:lnTo>
                  <a:lnTo>
                    <a:pt x="332" y="705"/>
                  </a:lnTo>
                  <a:lnTo>
                    <a:pt x="354" y="708"/>
                  </a:lnTo>
                  <a:lnTo>
                    <a:pt x="375" y="705"/>
                  </a:lnTo>
                  <a:lnTo>
                    <a:pt x="416" y="690"/>
                  </a:lnTo>
                  <a:lnTo>
                    <a:pt x="433" y="674"/>
                  </a:lnTo>
                  <a:lnTo>
                    <a:pt x="915" y="191"/>
                  </a:lnTo>
                  <a:lnTo>
                    <a:pt x="931" y="174"/>
                  </a:lnTo>
                  <a:lnTo>
                    <a:pt x="947" y="133"/>
                  </a:lnTo>
                  <a:lnTo>
                    <a:pt x="947" y="90"/>
                  </a:lnTo>
                  <a:lnTo>
                    <a:pt x="931" y="49"/>
                  </a:lnTo>
                  <a:lnTo>
                    <a:pt x="915" y="31"/>
                  </a:lnTo>
                  <a:lnTo>
                    <a:pt x="899" y="16"/>
                  </a:lnTo>
                  <a:lnTo>
                    <a:pt x="858" y="0"/>
                  </a:lnTo>
                  <a:lnTo>
                    <a:pt x="814" y="0"/>
                  </a:lnTo>
                  <a:lnTo>
                    <a:pt x="773" y="16"/>
                  </a:lnTo>
                  <a:lnTo>
                    <a:pt x="755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796D70-5939-478C-8963-9A9AC118819F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D8BB51-E410-4AC4-B199-7CF481820F99}"/>
              </a:ext>
            </a:extLst>
          </p:cNvPr>
          <p:cNvSpPr/>
          <p:nvPr/>
        </p:nvSpPr>
        <p:spPr>
          <a:xfrm>
            <a:off x="169335" y="768986"/>
            <a:ext cx="135466" cy="704850"/>
          </a:xfrm>
          <a:prstGeom prst="rect">
            <a:avLst/>
          </a:prstGeom>
          <a:solidFill>
            <a:srgbClr val="5CD484"/>
          </a:solidFill>
          <a:ln>
            <a:solidFill>
              <a:srgbClr val="5CD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73D94F-D82B-49D7-84DB-06CB5FB66754}"/>
              </a:ext>
            </a:extLst>
          </p:cNvPr>
          <p:cNvSpPr txBox="1"/>
          <p:nvPr/>
        </p:nvSpPr>
        <p:spPr>
          <a:xfrm>
            <a:off x="504604" y="790571"/>
            <a:ext cx="4857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목차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92E0C9EE-1362-47AE-8374-502562DD1443}"/>
              </a:ext>
            </a:extLst>
          </p:cNvPr>
          <p:cNvSpPr txBox="1"/>
          <p:nvPr/>
        </p:nvSpPr>
        <p:spPr>
          <a:xfrm>
            <a:off x="4806631" y="1426405"/>
            <a:ext cx="364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서비스 선정 배경</a:t>
            </a:r>
          </a:p>
        </p:txBody>
      </p:sp>
      <p:sp>
        <p:nvSpPr>
          <p:cNvPr id="23" name="TextBox 29">
            <a:extLst>
              <a:ext uri="{FF2B5EF4-FFF2-40B4-BE49-F238E27FC236}">
                <a16:creationId xmlns:a16="http://schemas.microsoft.com/office/drawing/2014/main" id="{0127F488-1AEA-4BBF-A8A4-AEAAAEAB34BA}"/>
              </a:ext>
            </a:extLst>
          </p:cNvPr>
          <p:cNvSpPr txBox="1"/>
          <p:nvPr/>
        </p:nvSpPr>
        <p:spPr>
          <a:xfrm>
            <a:off x="4806631" y="2059025"/>
            <a:ext cx="364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서비스 주제</a:t>
            </a:r>
          </a:p>
        </p:txBody>
      </p:sp>
      <p:sp>
        <p:nvSpPr>
          <p:cNvPr id="24" name="TextBox 30">
            <a:extLst>
              <a:ext uri="{FF2B5EF4-FFF2-40B4-BE49-F238E27FC236}">
                <a16:creationId xmlns:a16="http://schemas.microsoft.com/office/drawing/2014/main" id="{566CB616-DE80-4E4F-912D-F7DA5ACAF5B8}"/>
              </a:ext>
            </a:extLst>
          </p:cNvPr>
          <p:cNvSpPr txBox="1"/>
          <p:nvPr/>
        </p:nvSpPr>
        <p:spPr>
          <a:xfrm>
            <a:off x="4806631" y="2691645"/>
            <a:ext cx="364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헬스 케어 관련 공공 데이터 설명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CD421D8D-665B-40CD-8B3D-EC0875175258}"/>
              </a:ext>
            </a:extLst>
          </p:cNvPr>
          <p:cNvSpPr txBox="1"/>
          <p:nvPr/>
        </p:nvSpPr>
        <p:spPr>
          <a:xfrm>
            <a:off x="4806631" y="3324265"/>
            <a:ext cx="364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빅데이터를 이용한 서비스 사례</a:t>
            </a:r>
          </a:p>
        </p:txBody>
      </p:sp>
      <p:sp>
        <p:nvSpPr>
          <p:cNvPr id="26" name="TextBox 32">
            <a:extLst>
              <a:ext uri="{FF2B5EF4-FFF2-40B4-BE49-F238E27FC236}">
                <a16:creationId xmlns:a16="http://schemas.microsoft.com/office/drawing/2014/main" id="{DD940DAD-313F-40C1-956F-5C01EE14AEDB}"/>
              </a:ext>
            </a:extLst>
          </p:cNvPr>
          <p:cNvSpPr txBox="1"/>
          <p:nvPr/>
        </p:nvSpPr>
        <p:spPr>
          <a:xfrm>
            <a:off x="4806631" y="3956885"/>
            <a:ext cx="364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타기관 공공 데이터 설명</a:t>
            </a:r>
          </a:p>
        </p:txBody>
      </p:sp>
      <p:sp>
        <p:nvSpPr>
          <p:cNvPr id="27" name="TextBox 33">
            <a:extLst>
              <a:ext uri="{FF2B5EF4-FFF2-40B4-BE49-F238E27FC236}">
                <a16:creationId xmlns:a16="http://schemas.microsoft.com/office/drawing/2014/main" id="{D92CA116-D23C-4DBE-A41B-49B0B35D2D36}"/>
              </a:ext>
            </a:extLst>
          </p:cNvPr>
          <p:cNvSpPr txBox="1"/>
          <p:nvPr/>
        </p:nvSpPr>
        <p:spPr>
          <a:xfrm>
            <a:off x="4806631" y="4589505"/>
            <a:ext cx="364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서비스 제안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(UI)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28" name="TextBox 34">
            <a:extLst>
              <a:ext uri="{FF2B5EF4-FFF2-40B4-BE49-F238E27FC236}">
                <a16:creationId xmlns:a16="http://schemas.microsoft.com/office/drawing/2014/main" id="{0C31F2BF-C6E2-455D-9D16-75EC69608720}"/>
              </a:ext>
            </a:extLst>
          </p:cNvPr>
          <p:cNvSpPr txBox="1"/>
          <p:nvPr/>
        </p:nvSpPr>
        <p:spPr>
          <a:xfrm>
            <a:off x="4806631" y="5222126"/>
            <a:ext cx="364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창의성 및 파급 효과</a:t>
            </a:r>
          </a:p>
        </p:txBody>
      </p:sp>
    </p:spTree>
    <p:extLst>
      <p:ext uri="{BB962C8B-B14F-4D97-AF65-F5344CB8AC3E}">
        <p14:creationId xmlns:p14="http://schemas.microsoft.com/office/powerpoint/2010/main" val="719143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796D70-5939-478C-8963-9A9AC118819F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D8BB51-E410-4AC4-B199-7CF481820F99}"/>
              </a:ext>
            </a:extLst>
          </p:cNvPr>
          <p:cNvSpPr/>
          <p:nvPr/>
        </p:nvSpPr>
        <p:spPr>
          <a:xfrm>
            <a:off x="169335" y="768986"/>
            <a:ext cx="135466" cy="704850"/>
          </a:xfrm>
          <a:prstGeom prst="rect">
            <a:avLst/>
          </a:prstGeom>
          <a:solidFill>
            <a:srgbClr val="5CD484"/>
          </a:solidFill>
          <a:ln>
            <a:solidFill>
              <a:srgbClr val="5CD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73D94F-D82B-49D7-84DB-06CB5FB66754}"/>
              </a:ext>
            </a:extLst>
          </p:cNvPr>
          <p:cNvSpPr txBox="1"/>
          <p:nvPr/>
        </p:nvSpPr>
        <p:spPr>
          <a:xfrm>
            <a:off x="394073" y="870232"/>
            <a:ext cx="3896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1. </a:t>
            </a:r>
            <a:r>
              <a:rPr lang="ko-KR" altLang="en-US" sz="28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서비스 선정 배경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5B4CBDC-4E76-4A00-9A66-A3864F7DCF4D}"/>
              </a:ext>
            </a:extLst>
          </p:cNvPr>
          <p:cNvGrpSpPr/>
          <p:nvPr/>
        </p:nvGrpSpPr>
        <p:grpSpPr>
          <a:xfrm>
            <a:off x="1346985" y="982744"/>
            <a:ext cx="9498029" cy="4944736"/>
            <a:chOff x="2031304" y="641868"/>
            <a:chExt cx="8555276" cy="4856008"/>
          </a:xfrm>
        </p:grpSpPr>
        <p:graphicFrame>
          <p:nvGraphicFramePr>
            <p:cNvPr id="30" name="차트 29">
              <a:extLst>
                <a:ext uri="{FF2B5EF4-FFF2-40B4-BE49-F238E27FC236}">
                  <a16:creationId xmlns:a16="http://schemas.microsoft.com/office/drawing/2014/main" id="{A695BA63-EE24-4178-A4D1-885A6BD4DCF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04511685"/>
                </p:ext>
              </p:extLst>
            </p:nvPr>
          </p:nvGraphicFramePr>
          <p:xfrm>
            <a:off x="2031304" y="641868"/>
            <a:ext cx="4217482" cy="485600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31" name="차트 30">
              <a:extLst>
                <a:ext uri="{FF2B5EF4-FFF2-40B4-BE49-F238E27FC236}">
                  <a16:creationId xmlns:a16="http://schemas.microsoft.com/office/drawing/2014/main" id="{C3FCCB48-3A4E-464A-83C5-E2C2EFA4552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82565528"/>
                </p:ext>
              </p:extLst>
            </p:nvPr>
          </p:nvGraphicFramePr>
          <p:xfrm>
            <a:off x="6674671" y="641868"/>
            <a:ext cx="3911909" cy="417975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5B3B80E-2A21-4DA7-94DB-7785CF15F311}"/>
              </a:ext>
            </a:extLst>
          </p:cNvPr>
          <p:cNvGrpSpPr/>
          <p:nvPr/>
        </p:nvGrpSpPr>
        <p:grpSpPr>
          <a:xfrm>
            <a:off x="1346985" y="5141170"/>
            <a:ext cx="9970693" cy="1287480"/>
            <a:chOff x="1151880" y="4437112"/>
            <a:chExt cx="7776864" cy="2016224"/>
          </a:xfrm>
        </p:grpSpPr>
        <p:sp>
          <p:nvSpPr>
            <p:cNvPr id="33" name="모서리가 둥근 직사각형 27">
              <a:extLst>
                <a:ext uri="{FF2B5EF4-FFF2-40B4-BE49-F238E27FC236}">
                  <a16:creationId xmlns:a16="http://schemas.microsoft.com/office/drawing/2014/main" id="{0296409D-454C-46FA-94C3-808C56D78A3C}"/>
                </a:ext>
              </a:extLst>
            </p:cNvPr>
            <p:cNvSpPr/>
            <p:nvPr/>
          </p:nvSpPr>
          <p:spPr>
            <a:xfrm>
              <a:off x="1151880" y="4437112"/>
              <a:ext cx="7776864" cy="201622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26B0918-4980-41AA-B7EC-3CAAB69C2828}"/>
                </a:ext>
              </a:extLst>
            </p:cNvPr>
            <p:cNvSpPr txBox="1"/>
            <p:nvPr/>
          </p:nvSpPr>
          <p:spPr>
            <a:xfrm>
              <a:off x="1403908" y="4706917"/>
              <a:ext cx="7272808" cy="1507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dirty="0"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약화 사고 중 조제 오류가 </a:t>
              </a:r>
              <a:r>
                <a:rPr lang="en-US" altLang="ko-KR" sz="2000" dirty="0"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60%</a:t>
              </a:r>
              <a:r>
                <a:rPr lang="ko-KR" altLang="en-US" sz="2000" dirty="0"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로 가장 큰 비중을 차지</a:t>
              </a:r>
              <a:endParaRPr lang="en-US" altLang="ko-KR" sz="2000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000" dirty="0"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조제 오류 중에서는 약물 선택 오류와 수량</a:t>
              </a:r>
              <a:r>
                <a:rPr lang="en-US" altLang="ko-KR" sz="2000" dirty="0"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, </a:t>
              </a:r>
              <a:r>
                <a:rPr lang="ko-KR" altLang="en-US" sz="2000" dirty="0"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용량 오류가 대부분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D999D83-9991-4511-905C-B13811A9E305}"/>
              </a:ext>
            </a:extLst>
          </p:cNvPr>
          <p:cNvSpPr txBox="1"/>
          <p:nvPr/>
        </p:nvSpPr>
        <p:spPr>
          <a:xfrm>
            <a:off x="8912887" y="1239563"/>
            <a:ext cx="2853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출처 </a:t>
            </a:r>
            <a:r>
              <a:rPr lang="en-US" altLang="ko-KR" sz="14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: </a:t>
            </a:r>
            <a:r>
              <a:rPr lang="ko-KR" altLang="en-US" sz="14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대한 약사회</a:t>
            </a:r>
            <a:r>
              <a:rPr lang="en-US" altLang="ko-KR" sz="14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 (2014 ~ 2018)</a:t>
            </a:r>
            <a:endParaRPr lang="ko-KR" altLang="en-US" sz="1400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5899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796D70-5939-478C-8963-9A9AC118819F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D8BB51-E410-4AC4-B199-7CF481820F99}"/>
              </a:ext>
            </a:extLst>
          </p:cNvPr>
          <p:cNvSpPr/>
          <p:nvPr/>
        </p:nvSpPr>
        <p:spPr>
          <a:xfrm>
            <a:off x="169335" y="768986"/>
            <a:ext cx="135466" cy="704850"/>
          </a:xfrm>
          <a:prstGeom prst="rect">
            <a:avLst/>
          </a:prstGeom>
          <a:solidFill>
            <a:srgbClr val="5CD484"/>
          </a:solidFill>
          <a:ln>
            <a:solidFill>
              <a:srgbClr val="5CD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73D94F-D82B-49D7-84DB-06CB5FB66754}"/>
              </a:ext>
            </a:extLst>
          </p:cNvPr>
          <p:cNvSpPr txBox="1"/>
          <p:nvPr/>
        </p:nvSpPr>
        <p:spPr>
          <a:xfrm>
            <a:off x="394073" y="870232"/>
            <a:ext cx="3896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1. </a:t>
            </a:r>
            <a:r>
              <a:rPr lang="ko-KR" altLang="en-US" sz="28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서비스 선정 배경</a:t>
            </a:r>
          </a:p>
        </p:txBody>
      </p:sp>
      <p:pic>
        <p:nvPicPr>
          <p:cNvPr id="12" name="_x146188056" descr="EMB00003e1c1e74">
            <a:extLst>
              <a:ext uri="{FF2B5EF4-FFF2-40B4-BE49-F238E27FC236}">
                <a16:creationId xmlns:a16="http://schemas.microsoft.com/office/drawing/2014/main" id="{84767E0A-73E7-4BF7-9E72-18123EBFDF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t="24530" r="43836" b="34604"/>
          <a:stretch/>
        </p:blipFill>
        <p:spPr bwMode="auto">
          <a:xfrm>
            <a:off x="834015" y="2530095"/>
            <a:ext cx="5408145" cy="291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04641A4-ECBD-409C-B7FE-8F99FDF24FF1}"/>
              </a:ext>
            </a:extLst>
          </p:cNvPr>
          <p:cNvSpPr txBox="1"/>
          <p:nvPr/>
        </p:nvSpPr>
        <p:spPr>
          <a:xfrm>
            <a:off x="2002612" y="5539737"/>
            <a:ext cx="2974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연도별 의약품 부작용 보고 건수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00877E-EF4C-40A3-A114-D2C9C7A547CC}"/>
              </a:ext>
            </a:extLst>
          </p:cNvPr>
          <p:cNvSpPr txBox="1"/>
          <p:nvPr/>
        </p:nvSpPr>
        <p:spPr>
          <a:xfrm>
            <a:off x="4349959" y="2160467"/>
            <a:ext cx="201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출처 </a:t>
            </a:r>
            <a:r>
              <a:rPr lang="en-US" altLang="ko-KR" sz="14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: </a:t>
            </a:r>
            <a:r>
              <a:rPr lang="ko-KR" altLang="en-US" sz="14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식품 의약 </a:t>
            </a:r>
            <a:r>
              <a:rPr lang="ko-KR" altLang="en-US" sz="1400" dirty="0" err="1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안전처</a:t>
            </a:r>
            <a:endParaRPr lang="ko-KR" altLang="en-US" sz="1400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16" name="양쪽 대괄호 15">
            <a:extLst>
              <a:ext uri="{FF2B5EF4-FFF2-40B4-BE49-F238E27FC236}">
                <a16:creationId xmlns:a16="http://schemas.microsoft.com/office/drawing/2014/main" id="{D26E673B-29E4-42BD-9B62-7ACC336A3751}"/>
              </a:ext>
            </a:extLst>
          </p:cNvPr>
          <p:cNvSpPr/>
          <p:nvPr/>
        </p:nvSpPr>
        <p:spPr>
          <a:xfrm>
            <a:off x="7143211" y="2610478"/>
            <a:ext cx="3832244" cy="2837285"/>
          </a:xfrm>
          <a:prstGeom prst="bracketPair">
            <a:avLst/>
          </a:prstGeom>
          <a:noFill/>
          <a:ln w="38100">
            <a:solidFill>
              <a:srgbClr val="5CD4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altLang="ko-KR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algn="ctr"/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&lt;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처방 분석 시스템의 필요성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&gt;</a:t>
            </a:r>
          </a:p>
          <a:p>
            <a:pPr algn="ctr"/>
            <a:endParaRPr lang="en-US" altLang="ko-KR" sz="1600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algn="ctr"/>
            <a:r>
              <a:rPr lang="en-US" altLang="ko-KR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2016</a:t>
            </a:r>
            <a:r>
              <a:rPr lang="ko-KR" altLang="en-US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년은 </a:t>
            </a:r>
            <a:r>
              <a:rPr lang="en-US" altLang="ko-KR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2011</a:t>
            </a:r>
            <a:r>
              <a:rPr lang="ko-KR" altLang="en-US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년 대비 </a:t>
            </a:r>
            <a:r>
              <a:rPr lang="en-US" altLang="ko-KR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3</a:t>
            </a:r>
            <a:r>
              <a:rPr lang="ko-KR" altLang="en-US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배 이상 증가</a:t>
            </a:r>
            <a:endParaRPr lang="en-US" altLang="ko-KR" sz="1600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algn="ctr"/>
            <a:r>
              <a:rPr lang="en-US" altLang="ko-KR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 </a:t>
            </a:r>
          </a:p>
          <a:p>
            <a:pPr algn="ctr"/>
            <a:r>
              <a:rPr lang="en-US" altLang="ko-KR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- </a:t>
            </a:r>
            <a:r>
              <a:rPr lang="ko-KR" altLang="en-US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세계 의약품 부작용 보고 비율 </a:t>
            </a:r>
            <a:r>
              <a:rPr lang="en-US" altLang="ko-KR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-</a:t>
            </a:r>
            <a:r>
              <a:rPr lang="ko-KR" altLang="en-US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 </a:t>
            </a:r>
            <a:endParaRPr lang="en-US" altLang="ko-KR" sz="1600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algn="ctr"/>
            <a:r>
              <a:rPr lang="en-US" altLang="ko-KR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1</a:t>
            </a:r>
            <a:r>
              <a:rPr lang="ko-KR" altLang="en-US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위 미국</a:t>
            </a:r>
            <a:r>
              <a:rPr lang="en-US" altLang="ko-KR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, </a:t>
            </a:r>
            <a:r>
              <a:rPr lang="en-US" altLang="ko-KR" sz="1600" b="1" u="sng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2</a:t>
            </a:r>
            <a:r>
              <a:rPr lang="ko-KR" altLang="en-US" sz="1600" b="1" u="sng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위 한국</a:t>
            </a:r>
            <a:endParaRPr lang="en-US" altLang="ko-KR" sz="1600" b="1" u="sng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endParaRPr lang="en-US" altLang="ko-KR" sz="1600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67E12F3-8B7B-4323-9F9E-AD8DE711B869}"/>
              </a:ext>
            </a:extLst>
          </p:cNvPr>
          <p:cNvSpPr/>
          <p:nvPr/>
        </p:nvSpPr>
        <p:spPr>
          <a:xfrm>
            <a:off x="9468201" y="3710863"/>
            <a:ext cx="834013" cy="3994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9991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796D70-5939-478C-8963-9A9AC118819F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D8BB51-E410-4AC4-B199-7CF481820F99}"/>
              </a:ext>
            </a:extLst>
          </p:cNvPr>
          <p:cNvSpPr/>
          <p:nvPr/>
        </p:nvSpPr>
        <p:spPr>
          <a:xfrm>
            <a:off x="169335" y="768986"/>
            <a:ext cx="135466" cy="704850"/>
          </a:xfrm>
          <a:prstGeom prst="rect">
            <a:avLst/>
          </a:prstGeom>
          <a:solidFill>
            <a:srgbClr val="5CD484"/>
          </a:solidFill>
          <a:ln>
            <a:solidFill>
              <a:srgbClr val="5CD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73D94F-D82B-49D7-84DB-06CB5FB66754}"/>
              </a:ext>
            </a:extLst>
          </p:cNvPr>
          <p:cNvSpPr txBox="1"/>
          <p:nvPr/>
        </p:nvSpPr>
        <p:spPr>
          <a:xfrm>
            <a:off x="394073" y="870232"/>
            <a:ext cx="3896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2. </a:t>
            </a:r>
            <a:r>
              <a:rPr lang="ko-KR" altLang="en-US" sz="28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서비스 주제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CEA136-686B-4BDF-A512-5634856AD8A8}"/>
              </a:ext>
            </a:extLst>
          </p:cNvPr>
          <p:cNvSpPr txBox="1"/>
          <p:nvPr/>
        </p:nvSpPr>
        <p:spPr>
          <a:xfrm>
            <a:off x="1713596" y="1975275"/>
            <a:ext cx="3172822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 &lt;</a:t>
            </a:r>
            <a:r>
              <a:rPr lang="ko-KR" altLang="en-US" sz="2400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병원 진료</a:t>
            </a:r>
            <a:r>
              <a:rPr lang="en-US" altLang="ko-KR" sz="2400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&gt;</a:t>
            </a:r>
          </a:p>
          <a:p>
            <a:endParaRPr lang="en-US" altLang="ko-KR" sz="700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marL="180975" indent="-180975"/>
            <a:r>
              <a:rPr lang="en-US" altLang="ko-KR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- </a:t>
            </a:r>
            <a:r>
              <a:rPr lang="ko-KR" altLang="en-US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환자가 병원 </a:t>
            </a:r>
            <a:r>
              <a:rPr lang="ko-KR" altLang="en-US" b="1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위치</a:t>
            </a:r>
            <a:r>
              <a:rPr lang="ko-KR" altLang="en-US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와 </a:t>
            </a:r>
            <a:r>
              <a:rPr lang="ko-KR" altLang="en-US" b="1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데이터</a:t>
            </a:r>
            <a:r>
              <a:rPr lang="ko-KR" altLang="en-US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를 보고 방문 후</a:t>
            </a:r>
            <a:r>
              <a:rPr lang="en-US" altLang="ko-KR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,</a:t>
            </a:r>
            <a:r>
              <a:rPr lang="ko-KR" altLang="en-US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 병명에 맞는 처방전을 받는다</a:t>
            </a:r>
            <a:r>
              <a:rPr lang="en-US" altLang="ko-KR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0CF109-11BB-40BC-B7FA-FE72C54CB16F}"/>
              </a:ext>
            </a:extLst>
          </p:cNvPr>
          <p:cNvSpPr txBox="1"/>
          <p:nvPr/>
        </p:nvSpPr>
        <p:spPr>
          <a:xfrm>
            <a:off x="7648063" y="2113774"/>
            <a:ext cx="2877127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 &lt;</a:t>
            </a:r>
            <a:r>
              <a:rPr lang="ko-KR" altLang="en-US" sz="2400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약국 처방</a:t>
            </a:r>
            <a:r>
              <a:rPr lang="en-US" altLang="ko-KR" sz="2400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&gt;</a:t>
            </a:r>
          </a:p>
          <a:p>
            <a:endParaRPr lang="en-US" altLang="ko-KR" sz="700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marL="180975" indent="-180975"/>
            <a:r>
              <a:rPr lang="en-US" altLang="ko-KR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- </a:t>
            </a:r>
            <a:r>
              <a:rPr lang="ko-KR" altLang="en-US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약국에 가서 처방된 약을 받는다</a:t>
            </a:r>
            <a:r>
              <a:rPr lang="en-US" altLang="ko-KR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.</a:t>
            </a:r>
          </a:p>
        </p:txBody>
      </p:sp>
      <p:sp>
        <p:nvSpPr>
          <p:cNvPr id="18" name="오른쪽 화살표 1">
            <a:extLst>
              <a:ext uri="{FF2B5EF4-FFF2-40B4-BE49-F238E27FC236}">
                <a16:creationId xmlns:a16="http://schemas.microsoft.com/office/drawing/2014/main" id="{D0ED1529-8303-46A4-B0C0-10D886E9142E}"/>
              </a:ext>
            </a:extLst>
          </p:cNvPr>
          <p:cNvSpPr/>
          <p:nvPr/>
        </p:nvSpPr>
        <p:spPr>
          <a:xfrm>
            <a:off x="5636144" y="2522218"/>
            <a:ext cx="1262193" cy="288508"/>
          </a:xfrm>
          <a:prstGeom prst="rightArrow">
            <a:avLst>
              <a:gd name="adj1" fmla="val 50000"/>
              <a:gd name="adj2" fmla="val 119657"/>
            </a:avLst>
          </a:prstGeom>
          <a:solidFill>
            <a:srgbClr val="5CD484"/>
          </a:solidFill>
          <a:ln>
            <a:solidFill>
              <a:srgbClr val="5CD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0">
            <a:extLst>
              <a:ext uri="{FF2B5EF4-FFF2-40B4-BE49-F238E27FC236}">
                <a16:creationId xmlns:a16="http://schemas.microsoft.com/office/drawing/2014/main" id="{BEFAC524-8D04-4E7E-8F40-55C39F3B66F8}"/>
              </a:ext>
            </a:extLst>
          </p:cNvPr>
          <p:cNvSpPr/>
          <p:nvPr/>
        </p:nvSpPr>
        <p:spPr>
          <a:xfrm rot="5400000">
            <a:off x="8694080" y="3717485"/>
            <a:ext cx="785091" cy="275577"/>
          </a:xfrm>
          <a:prstGeom prst="rightArrow">
            <a:avLst>
              <a:gd name="adj1" fmla="val 50000"/>
              <a:gd name="adj2" fmla="val 130218"/>
            </a:avLst>
          </a:prstGeom>
          <a:solidFill>
            <a:srgbClr val="5CD484"/>
          </a:solidFill>
          <a:ln>
            <a:solidFill>
              <a:srgbClr val="5CD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45DBD4-558D-4D20-B08F-D53516936794}"/>
              </a:ext>
            </a:extLst>
          </p:cNvPr>
          <p:cNvSpPr txBox="1"/>
          <p:nvPr/>
        </p:nvSpPr>
        <p:spPr>
          <a:xfrm>
            <a:off x="7521410" y="4651826"/>
            <a:ext cx="3478878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  &lt;</a:t>
            </a:r>
            <a:r>
              <a:rPr lang="ko-KR" altLang="en-US" sz="2400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처방 정보 입력</a:t>
            </a:r>
            <a:r>
              <a:rPr lang="en-US" altLang="ko-KR" sz="2400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&gt;</a:t>
            </a:r>
          </a:p>
          <a:p>
            <a:endParaRPr lang="en-US" altLang="ko-KR" sz="700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marL="180975" indent="-180975"/>
            <a:r>
              <a:rPr lang="en-US" altLang="ko-KR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- OCR </a:t>
            </a:r>
            <a:r>
              <a:rPr lang="ko-KR" altLang="en-US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문자 인식을 통해 약 봉투를 스캔 후</a:t>
            </a:r>
            <a:r>
              <a:rPr lang="en-US" altLang="ko-KR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, </a:t>
            </a:r>
            <a:r>
              <a:rPr lang="ko-KR" altLang="en-US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정보 저장</a:t>
            </a:r>
            <a:endParaRPr lang="en-US" altLang="ko-KR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처방전 다운 후</a:t>
            </a:r>
            <a:r>
              <a:rPr lang="en-US" altLang="ko-KR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, </a:t>
            </a:r>
            <a:r>
              <a:rPr lang="ko-KR" altLang="en-US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스캔 및 정보 저장</a:t>
            </a:r>
            <a:r>
              <a:rPr lang="en-US" altLang="ko-KR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 (</a:t>
            </a:r>
            <a:r>
              <a:rPr lang="ko-KR" altLang="en-US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현재는 건강보험심사평가원에서 다운 가능</a:t>
            </a:r>
            <a:r>
              <a:rPr lang="en-US" altLang="ko-KR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91061E-C35C-494E-8CE5-3154BB9B3DA9}"/>
              </a:ext>
            </a:extLst>
          </p:cNvPr>
          <p:cNvSpPr txBox="1"/>
          <p:nvPr/>
        </p:nvSpPr>
        <p:spPr>
          <a:xfrm>
            <a:off x="1705010" y="5643511"/>
            <a:ext cx="253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25" name="오른쪽 화살표 23">
            <a:extLst>
              <a:ext uri="{FF2B5EF4-FFF2-40B4-BE49-F238E27FC236}">
                <a16:creationId xmlns:a16="http://schemas.microsoft.com/office/drawing/2014/main" id="{5D0C6FD6-1B27-4C13-AE6B-C755677C5E27}"/>
              </a:ext>
            </a:extLst>
          </p:cNvPr>
          <p:cNvSpPr/>
          <p:nvPr/>
        </p:nvSpPr>
        <p:spPr>
          <a:xfrm rot="10800000">
            <a:off x="5636544" y="5539669"/>
            <a:ext cx="1262193" cy="288508"/>
          </a:xfrm>
          <a:prstGeom prst="rightArrow">
            <a:avLst>
              <a:gd name="adj1" fmla="val 50000"/>
              <a:gd name="adj2" fmla="val 123140"/>
            </a:avLst>
          </a:prstGeom>
          <a:solidFill>
            <a:srgbClr val="5CD484"/>
          </a:solidFill>
          <a:ln>
            <a:solidFill>
              <a:srgbClr val="5CD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66AD2AE-5CDB-49C1-9A02-F42B8E7BB10F}"/>
              </a:ext>
            </a:extLst>
          </p:cNvPr>
          <p:cNvSpPr/>
          <p:nvPr/>
        </p:nvSpPr>
        <p:spPr>
          <a:xfrm>
            <a:off x="1282708" y="4528532"/>
            <a:ext cx="4034598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   &lt;</a:t>
            </a:r>
            <a:r>
              <a:rPr lang="ko-KR" altLang="en-US" sz="2400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처방 정보 확인</a:t>
            </a:r>
            <a:r>
              <a:rPr lang="en-US" altLang="ko-KR" sz="2400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&gt;</a:t>
            </a:r>
          </a:p>
          <a:p>
            <a:endParaRPr lang="en-US" altLang="ko-KR" sz="700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pPr marL="180975" indent="-180975"/>
            <a:r>
              <a:rPr lang="en-US" altLang="ko-KR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-</a:t>
            </a:r>
            <a:r>
              <a:rPr lang="ko-KR" altLang="en-US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 자신의 개인 정보와 공공 데이터를 활용하여 </a:t>
            </a:r>
            <a:r>
              <a:rPr lang="ko-KR" altLang="en-US" b="1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알맞은 처방인지 확인</a:t>
            </a:r>
            <a:r>
              <a:rPr lang="ko-KR" altLang="en-US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 및 병원의 처방전과 약국의 처방이 </a:t>
            </a:r>
            <a:r>
              <a:rPr lang="ko-KR" altLang="en-US" dirty="0" err="1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같은지</a:t>
            </a:r>
            <a:r>
              <a:rPr lang="ko-KR" altLang="en-US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 확인</a:t>
            </a:r>
            <a:endParaRPr lang="en-US" altLang="ko-KR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marL="180975" indent="-180975"/>
            <a:r>
              <a:rPr lang="en-US" altLang="ko-KR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- </a:t>
            </a:r>
            <a:r>
              <a:rPr lang="ko-KR" altLang="en-US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병원과 약국의 </a:t>
            </a:r>
            <a:r>
              <a:rPr lang="ko-KR" altLang="en-US" b="1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데이터</a:t>
            </a:r>
            <a:r>
              <a:rPr lang="ko-KR" altLang="en-US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에 저장 및 후기 작성 </a:t>
            </a:r>
            <a:r>
              <a:rPr lang="en-US" altLang="ko-KR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(</a:t>
            </a:r>
            <a:r>
              <a:rPr lang="ko-KR" altLang="en-US" dirty="0" err="1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블록체인</a:t>
            </a:r>
            <a:r>
              <a:rPr lang="ko-KR" altLang="en-US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 기술을 통해 위조 방지</a:t>
            </a:r>
            <a:r>
              <a:rPr lang="en-US" altLang="ko-KR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)</a:t>
            </a:r>
          </a:p>
        </p:txBody>
      </p:sp>
      <p:sp>
        <p:nvSpPr>
          <p:cNvPr id="30" name="오른쪽 화살표 32">
            <a:extLst>
              <a:ext uri="{FF2B5EF4-FFF2-40B4-BE49-F238E27FC236}">
                <a16:creationId xmlns:a16="http://schemas.microsoft.com/office/drawing/2014/main" id="{E0C39F44-209F-4545-ACE5-87D556A09FF2}"/>
              </a:ext>
            </a:extLst>
          </p:cNvPr>
          <p:cNvSpPr/>
          <p:nvPr/>
        </p:nvSpPr>
        <p:spPr>
          <a:xfrm rot="16200000">
            <a:off x="2907461" y="3714068"/>
            <a:ext cx="785091" cy="275577"/>
          </a:xfrm>
          <a:prstGeom prst="rightArrow">
            <a:avLst>
              <a:gd name="adj1" fmla="val 50000"/>
              <a:gd name="adj2" fmla="val 108340"/>
            </a:avLst>
          </a:prstGeom>
          <a:solidFill>
            <a:srgbClr val="5CD484"/>
          </a:solidFill>
          <a:ln>
            <a:solidFill>
              <a:srgbClr val="5CD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738638B-B2FA-465E-A278-8C4519AD2F90}"/>
              </a:ext>
            </a:extLst>
          </p:cNvPr>
          <p:cNvGrpSpPr/>
          <p:nvPr/>
        </p:nvGrpSpPr>
        <p:grpSpPr>
          <a:xfrm>
            <a:off x="3203615" y="790713"/>
            <a:ext cx="8436612" cy="917711"/>
            <a:chOff x="1151880" y="4437112"/>
            <a:chExt cx="7776864" cy="2855383"/>
          </a:xfrm>
        </p:grpSpPr>
        <p:sp>
          <p:nvSpPr>
            <p:cNvPr id="34" name="모서리가 둥근 직사각형 27">
              <a:extLst>
                <a:ext uri="{FF2B5EF4-FFF2-40B4-BE49-F238E27FC236}">
                  <a16:creationId xmlns:a16="http://schemas.microsoft.com/office/drawing/2014/main" id="{4C9B84D3-B1E7-4A8D-8786-3B7EE79280E2}"/>
                </a:ext>
              </a:extLst>
            </p:cNvPr>
            <p:cNvSpPr/>
            <p:nvPr/>
          </p:nvSpPr>
          <p:spPr>
            <a:xfrm>
              <a:off x="1151880" y="4437112"/>
              <a:ext cx="7776864" cy="201622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9028E2B-B522-4B20-8C06-15841959F424}"/>
                </a:ext>
              </a:extLst>
            </p:cNvPr>
            <p:cNvSpPr txBox="1"/>
            <p:nvPr/>
          </p:nvSpPr>
          <p:spPr>
            <a:xfrm>
              <a:off x="1403909" y="4706916"/>
              <a:ext cx="7272808" cy="2585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의약품 처방 정보</a:t>
              </a:r>
              <a:r>
                <a:rPr lang="en-US" altLang="ko-KR" sz="2400" dirty="0"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, </a:t>
              </a:r>
              <a:r>
                <a:rPr lang="ko-KR" altLang="en-US" sz="2400" dirty="0"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적정 사용 정보를 활용한</a:t>
              </a:r>
              <a:r>
                <a:rPr lang="en-US" altLang="ko-KR" sz="2400" dirty="0"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 </a:t>
              </a:r>
              <a:r>
                <a:rPr lang="ko-KR" altLang="en-US" sz="2400" dirty="0"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처방 확인 서비스</a:t>
              </a:r>
              <a:endParaRPr lang="en-US" altLang="ko-KR" sz="2400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endParaRPr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E02A8707-17B8-4B6E-9365-E7D61B48F6A6}"/>
              </a:ext>
            </a:extLst>
          </p:cNvPr>
          <p:cNvCxnSpPr>
            <a:cxnSpLocks/>
          </p:cNvCxnSpPr>
          <p:nvPr/>
        </p:nvCxnSpPr>
        <p:spPr>
          <a:xfrm flipV="1">
            <a:off x="3487073" y="1323069"/>
            <a:ext cx="7889795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38" descr="그리기이(가) 표시된 사진&#10;&#10;자동 생성된 설명">
            <a:extLst>
              <a:ext uri="{FF2B5EF4-FFF2-40B4-BE49-F238E27FC236}">
                <a16:creationId xmlns:a16="http://schemas.microsoft.com/office/drawing/2014/main" id="{63DBEC85-1842-45D2-BB77-560C353DD8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10" y="1948585"/>
            <a:ext cx="828667" cy="1400383"/>
          </a:xfrm>
          <a:prstGeom prst="rect">
            <a:avLst/>
          </a:prstGeom>
        </p:spPr>
      </p:pic>
      <p:pic>
        <p:nvPicPr>
          <p:cNvPr id="41" name="그림 40" descr="검은색, 모니터, 컴퓨터이(가) 표시된 사진&#10;&#10;자동 생성된 설명">
            <a:extLst>
              <a:ext uri="{FF2B5EF4-FFF2-40B4-BE49-F238E27FC236}">
                <a16:creationId xmlns:a16="http://schemas.microsoft.com/office/drawing/2014/main" id="{8665B70D-6C41-4E4E-B0BD-6DC5C18881F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09567">
            <a:off x="10859605" y="4275057"/>
            <a:ext cx="876206" cy="717362"/>
          </a:xfrm>
          <a:prstGeom prst="rect">
            <a:avLst/>
          </a:prstGeom>
        </p:spPr>
      </p:pic>
      <p:pic>
        <p:nvPicPr>
          <p:cNvPr id="43" name="그림 42" descr="시계이(가) 표시된 사진&#10;&#10;자동 생성된 설명">
            <a:extLst>
              <a:ext uri="{FF2B5EF4-FFF2-40B4-BE49-F238E27FC236}">
                <a16:creationId xmlns:a16="http://schemas.microsoft.com/office/drawing/2014/main" id="{2367274E-B83E-4CEF-A5C7-5D6B50CFB7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072" y="1782899"/>
            <a:ext cx="1646063" cy="1402202"/>
          </a:xfrm>
          <a:prstGeom prst="rect">
            <a:avLst/>
          </a:prstGeom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id="{B1B5A64A-0572-41AB-8A87-A196B4705036}"/>
              </a:ext>
            </a:extLst>
          </p:cNvPr>
          <p:cNvGrpSpPr/>
          <p:nvPr/>
        </p:nvGrpSpPr>
        <p:grpSpPr>
          <a:xfrm>
            <a:off x="454040" y="5322779"/>
            <a:ext cx="828667" cy="1160134"/>
            <a:chOff x="4649921" y="2321166"/>
            <a:chExt cx="1066892" cy="1493649"/>
          </a:xfrm>
        </p:grpSpPr>
        <p:sp>
          <p:nvSpPr>
            <p:cNvPr id="47" name="사각형: 잘린 한쪽 모서리 46">
              <a:extLst>
                <a:ext uri="{FF2B5EF4-FFF2-40B4-BE49-F238E27FC236}">
                  <a16:creationId xmlns:a16="http://schemas.microsoft.com/office/drawing/2014/main" id="{AC93A86D-D077-4C35-B4C7-05FE101D91CA}"/>
                </a:ext>
              </a:extLst>
            </p:cNvPr>
            <p:cNvSpPr/>
            <p:nvPr/>
          </p:nvSpPr>
          <p:spPr>
            <a:xfrm>
              <a:off x="4693919" y="2350535"/>
              <a:ext cx="782433" cy="1025123"/>
            </a:xfrm>
            <a:prstGeom prst="snip1Rect">
              <a:avLst>
                <a:gd name="adj" fmla="val 24372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BEB44355-98B8-4360-9F94-08B34E0B5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921" y="2321166"/>
              <a:ext cx="1066892" cy="1493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7269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796D70-5939-478C-8963-9A9AC118819F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D8BB51-E410-4AC4-B199-7CF481820F99}"/>
              </a:ext>
            </a:extLst>
          </p:cNvPr>
          <p:cNvSpPr/>
          <p:nvPr/>
        </p:nvSpPr>
        <p:spPr>
          <a:xfrm>
            <a:off x="169335" y="768986"/>
            <a:ext cx="135466" cy="704850"/>
          </a:xfrm>
          <a:prstGeom prst="rect">
            <a:avLst/>
          </a:prstGeom>
          <a:solidFill>
            <a:srgbClr val="5CD484"/>
          </a:solidFill>
          <a:ln>
            <a:solidFill>
              <a:srgbClr val="5CD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73D94F-D82B-49D7-84DB-06CB5FB66754}"/>
              </a:ext>
            </a:extLst>
          </p:cNvPr>
          <p:cNvSpPr txBox="1"/>
          <p:nvPr/>
        </p:nvSpPr>
        <p:spPr>
          <a:xfrm>
            <a:off x="394072" y="870232"/>
            <a:ext cx="6971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3. </a:t>
            </a:r>
            <a:r>
              <a:rPr lang="ko-KR" altLang="en-US" sz="28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헬스 케어 관련 공공 데이터 </a:t>
            </a:r>
            <a:r>
              <a:rPr lang="en-US" altLang="ko-KR" sz="28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– </a:t>
            </a:r>
            <a:r>
              <a:rPr lang="ko-KR" altLang="en-US" sz="28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데이터 출처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09356276-1EA5-4897-9C49-456E830D826E}"/>
              </a:ext>
            </a:extLst>
          </p:cNvPr>
          <p:cNvGrpSpPr/>
          <p:nvPr/>
        </p:nvGrpSpPr>
        <p:grpSpPr>
          <a:xfrm>
            <a:off x="615586" y="1626830"/>
            <a:ext cx="2961627" cy="4828458"/>
            <a:chOff x="777240" y="601561"/>
            <a:chExt cx="6220155" cy="3105706"/>
          </a:xfrm>
        </p:grpSpPr>
        <p:pic>
          <p:nvPicPr>
            <p:cNvPr id="62" name="_x175578624" descr="EMB00003c444863">
              <a:extLst>
                <a:ext uri="{FF2B5EF4-FFF2-40B4-BE49-F238E27FC236}">
                  <a16:creationId xmlns:a16="http://schemas.microsoft.com/office/drawing/2014/main" id="{B1F19588-05D2-4A26-B4D9-413D43CC7FD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1" t="9872" r="11896" b="5834"/>
            <a:stretch/>
          </p:blipFill>
          <p:spPr bwMode="auto">
            <a:xfrm>
              <a:off x="777240" y="601561"/>
              <a:ext cx="5915867" cy="3105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22369CB5-5797-4D5F-A1FB-20CE645CD4A0}"/>
                </a:ext>
              </a:extLst>
            </p:cNvPr>
            <p:cNvSpPr/>
            <p:nvPr/>
          </p:nvSpPr>
          <p:spPr>
            <a:xfrm>
              <a:off x="2337601" y="2545236"/>
              <a:ext cx="1879982" cy="22892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23F23E0-610B-448E-A82E-5597513029B9}"/>
                </a:ext>
              </a:extLst>
            </p:cNvPr>
            <p:cNvSpPr/>
            <p:nvPr/>
          </p:nvSpPr>
          <p:spPr>
            <a:xfrm>
              <a:off x="853413" y="1986860"/>
              <a:ext cx="1129854" cy="260947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</p:txBody>
        </p:sp>
        <p:cxnSp>
          <p:nvCxnSpPr>
            <p:cNvPr id="65" name="꺾인 연결선 21">
              <a:extLst>
                <a:ext uri="{FF2B5EF4-FFF2-40B4-BE49-F238E27FC236}">
                  <a16:creationId xmlns:a16="http://schemas.microsoft.com/office/drawing/2014/main" id="{DBFEB8E3-1342-4148-A7C0-C255A4C0FBB2}"/>
                </a:ext>
              </a:extLst>
            </p:cNvPr>
            <p:cNvCxnSpPr>
              <a:cxnSpLocks/>
              <a:stCxn id="63" idx="3"/>
            </p:cNvCxnSpPr>
            <p:nvPr/>
          </p:nvCxnSpPr>
          <p:spPr>
            <a:xfrm flipV="1">
              <a:off x="4217583" y="712020"/>
              <a:ext cx="2779812" cy="1947678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6" name="양쪽 대괄호 65">
            <a:extLst>
              <a:ext uri="{FF2B5EF4-FFF2-40B4-BE49-F238E27FC236}">
                <a16:creationId xmlns:a16="http://schemas.microsoft.com/office/drawing/2014/main" id="{2B21943C-F245-40B8-8F16-677EB27D67D4}"/>
              </a:ext>
            </a:extLst>
          </p:cNvPr>
          <p:cNvSpPr/>
          <p:nvPr/>
        </p:nvSpPr>
        <p:spPr>
          <a:xfrm>
            <a:off x="3938874" y="1595544"/>
            <a:ext cx="3765754" cy="4828458"/>
          </a:xfrm>
          <a:prstGeom prst="bracketPair">
            <a:avLst/>
          </a:prstGeom>
          <a:noFill/>
          <a:ln w="38100">
            <a:solidFill>
              <a:srgbClr val="5CD4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&lt;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데이터 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: 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의약품 처방정보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&gt;</a:t>
            </a:r>
            <a:endParaRPr lang="en-US" altLang="ko-KR" sz="1100" dirty="0">
              <a:latin typeface="포천 오성과 한음 Bold" panose="020B0803000000000000" pitchFamily="50" charset="-127"/>
              <a:ea typeface="포천 오성과 한음 Bold" panose="020B0803000000000000" pitchFamily="50" charset="-127"/>
            </a:endParaRPr>
          </a:p>
          <a:p>
            <a:endParaRPr lang="en-US" altLang="ko-KR" sz="1400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r>
              <a:rPr lang="ko-KR" altLang="en-US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출처</a:t>
            </a:r>
            <a:r>
              <a:rPr lang="en-US" altLang="ko-KR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: </a:t>
            </a:r>
            <a:r>
              <a:rPr lang="ko-KR" altLang="en-US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공공 데이터 포털</a:t>
            </a:r>
            <a:endParaRPr lang="en-US" altLang="ko-KR" sz="1600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marL="452438"/>
            <a:r>
              <a:rPr lang="en-US" altLang="ko-KR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https://www.data.go.kr/dataset/15007117/fileData.do</a:t>
            </a:r>
          </a:p>
          <a:p>
            <a:r>
              <a:rPr lang="ko-KR" altLang="en-US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제공</a:t>
            </a:r>
            <a:r>
              <a:rPr lang="en-US" altLang="ko-KR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: </a:t>
            </a:r>
            <a:r>
              <a:rPr lang="ko-KR" altLang="en-US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국민건강보험공단</a:t>
            </a:r>
            <a:endParaRPr lang="en-US" altLang="ko-KR" sz="1600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endParaRPr lang="en-US" altLang="ko-KR" sz="1600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>
              <a:buFontTx/>
              <a:buChar char="-"/>
            </a:pPr>
            <a:r>
              <a:rPr lang="ko-KR" altLang="en-US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 의약품 처방정보 데이터</a:t>
            </a:r>
            <a:endParaRPr lang="en-US" altLang="ko-KR" sz="1600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marL="180975"/>
            <a:r>
              <a:rPr lang="en-US" altLang="ko-KR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(2003</a:t>
            </a:r>
            <a:r>
              <a:rPr lang="ko-KR" altLang="en-US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년 </a:t>
            </a:r>
            <a:r>
              <a:rPr lang="en-US" altLang="ko-KR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~ 2017</a:t>
            </a:r>
            <a:r>
              <a:rPr lang="ko-KR" altLang="en-US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년</a:t>
            </a:r>
            <a:r>
              <a:rPr lang="en-US" altLang="ko-KR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)</a:t>
            </a:r>
          </a:p>
          <a:p>
            <a:pPr marL="180975" indent="-180975"/>
            <a:r>
              <a:rPr lang="en-US" altLang="ko-KR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- </a:t>
            </a:r>
            <a:r>
              <a:rPr lang="ko-KR" altLang="en-US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매년 </a:t>
            </a:r>
            <a:r>
              <a:rPr lang="en-US" altLang="ko-KR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100</a:t>
            </a:r>
            <a:r>
              <a:rPr lang="ko-KR" altLang="en-US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만 명에 대한 기본정보와</a:t>
            </a:r>
            <a:r>
              <a:rPr lang="en-US" altLang="ko-KR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 </a:t>
            </a:r>
            <a:r>
              <a:rPr lang="ko-KR" altLang="en-US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의약품 처방전별 개별 의약품 처방내역</a:t>
            </a:r>
            <a:endParaRPr lang="en-US" altLang="ko-KR" sz="1600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marL="180975" indent="-180975"/>
            <a:r>
              <a:rPr lang="en-US" altLang="ko-KR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- </a:t>
            </a:r>
            <a:r>
              <a:rPr lang="ko-KR" altLang="en-US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개인정보와 민감성 데이터는 제외 또는 </a:t>
            </a:r>
            <a:r>
              <a:rPr lang="ko-KR" altLang="en-US" sz="1600" dirty="0" err="1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마스킹</a:t>
            </a:r>
            <a:r>
              <a:rPr lang="ko-KR" altLang="en-US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 처리</a:t>
            </a:r>
            <a:endParaRPr lang="en-US" altLang="ko-KR" sz="1600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67" name="양쪽 대괄호 66">
            <a:extLst>
              <a:ext uri="{FF2B5EF4-FFF2-40B4-BE49-F238E27FC236}">
                <a16:creationId xmlns:a16="http://schemas.microsoft.com/office/drawing/2014/main" id="{0DF698FA-2432-4929-B73A-FD481A9DDC33}"/>
              </a:ext>
            </a:extLst>
          </p:cNvPr>
          <p:cNvSpPr/>
          <p:nvPr/>
        </p:nvSpPr>
        <p:spPr>
          <a:xfrm>
            <a:off x="7980770" y="1595544"/>
            <a:ext cx="3765754" cy="4828458"/>
          </a:xfrm>
          <a:prstGeom prst="bracketPair">
            <a:avLst/>
          </a:prstGeom>
          <a:noFill/>
          <a:ln w="38100">
            <a:solidFill>
              <a:srgbClr val="5CD4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&lt;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데이터 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: </a:t>
            </a:r>
            <a:r>
              <a:rPr lang="ko-KR" altLang="en-US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의약품 적정 사용 정보</a:t>
            </a:r>
            <a:r>
              <a: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rPr>
              <a:t>&gt;</a:t>
            </a:r>
          </a:p>
          <a:p>
            <a:endParaRPr lang="en-US" altLang="ko-KR" sz="1600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marL="452438" indent="-452438"/>
            <a:r>
              <a:rPr lang="ko-KR" altLang="en-US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출처</a:t>
            </a:r>
            <a:r>
              <a:rPr lang="en-US" altLang="ko-KR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: </a:t>
            </a:r>
            <a:r>
              <a:rPr lang="ko-KR" altLang="en-US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한국 의약품 안전 관리원</a:t>
            </a:r>
            <a:endParaRPr lang="en-US" altLang="ko-KR" sz="1600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marL="452438"/>
            <a:r>
              <a:rPr lang="en-US" altLang="ko-KR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https://www.drugsafe.or.kr/ko/index.do -&gt; DUR</a:t>
            </a:r>
            <a:r>
              <a:rPr lang="ko-KR" altLang="en-US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정보 </a:t>
            </a:r>
            <a:r>
              <a:rPr lang="en-US" altLang="ko-KR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-&gt; DUR</a:t>
            </a:r>
            <a:r>
              <a:rPr lang="ko-KR" altLang="en-US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정보 검색</a:t>
            </a:r>
            <a:endParaRPr lang="en-US" altLang="ko-KR" sz="1600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r>
              <a:rPr lang="ko-KR" altLang="en-US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제공</a:t>
            </a:r>
            <a:r>
              <a:rPr lang="en-US" altLang="ko-KR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: </a:t>
            </a:r>
            <a:r>
              <a:rPr lang="ko-KR" altLang="en-US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한국 의약품 안전 관리원</a:t>
            </a:r>
            <a:endParaRPr lang="en-US" altLang="ko-KR" sz="1600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endParaRPr lang="en-US" altLang="ko-KR" sz="1600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marL="180975" indent="-180975"/>
            <a:r>
              <a:rPr lang="en-US" altLang="ko-KR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- </a:t>
            </a:r>
            <a:r>
              <a:rPr lang="ko-KR" altLang="en-US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새로운 약물</a:t>
            </a:r>
            <a:r>
              <a:rPr lang="en-US" altLang="ko-KR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-</a:t>
            </a:r>
            <a:r>
              <a:rPr lang="ko-KR" altLang="en-US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약물간 상호작용 문제가 제기된 경우</a:t>
            </a:r>
            <a:endParaRPr lang="en-US" altLang="ko-KR" sz="1600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pPr marL="180975" indent="-180975"/>
            <a:r>
              <a:rPr lang="en-US" altLang="ko-KR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- </a:t>
            </a:r>
            <a:r>
              <a:rPr lang="ko-KR" altLang="en-US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이전에 인지되지 못한 위험인구집단이 의심되는 경우</a:t>
            </a:r>
            <a:r>
              <a:rPr lang="en-US" altLang="ko-KR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(</a:t>
            </a:r>
            <a:r>
              <a:rPr lang="ko-KR" altLang="en-US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예</a:t>
            </a:r>
            <a:r>
              <a:rPr lang="en-US" altLang="ko-KR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. </a:t>
            </a:r>
            <a:r>
              <a:rPr lang="ko-KR" altLang="en-US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특정 질환 동반자</a:t>
            </a:r>
            <a:r>
              <a:rPr lang="en-US" altLang="ko-KR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)</a:t>
            </a:r>
          </a:p>
          <a:p>
            <a:pPr marL="180975" indent="-180975"/>
            <a:r>
              <a:rPr lang="en-US" altLang="ko-KR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- </a:t>
            </a:r>
            <a:r>
              <a:rPr lang="ko-KR" altLang="en-US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국내외 문헌 등 그 외 경로로 의약품 안전성 문제가 제기되는 경우</a:t>
            </a:r>
            <a:endParaRPr lang="en-US" altLang="ko-KR" sz="1600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endParaRPr lang="en-US" altLang="ko-KR" sz="2000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69" name="모서리가 둥근 직사각형 27">
            <a:extLst>
              <a:ext uri="{FF2B5EF4-FFF2-40B4-BE49-F238E27FC236}">
                <a16:creationId xmlns:a16="http://schemas.microsoft.com/office/drawing/2014/main" id="{8774ED5F-44CE-4FBD-9655-D331639F5F10}"/>
              </a:ext>
            </a:extLst>
          </p:cNvPr>
          <p:cNvSpPr/>
          <p:nvPr/>
        </p:nvSpPr>
        <p:spPr>
          <a:xfrm>
            <a:off x="4083756" y="3871770"/>
            <a:ext cx="3456127" cy="2115998"/>
          </a:xfrm>
          <a:prstGeom prst="round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71" name="모서리가 둥근 직사각형 27">
            <a:extLst>
              <a:ext uri="{FF2B5EF4-FFF2-40B4-BE49-F238E27FC236}">
                <a16:creationId xmlns:a16="http://schemas.microsoft.com/office/drawing/2014/main" id="{9F62DDE0-C44D-47EC-8E21-5A595D4D8EFD}"/>
              </a:ext>
            </a:extLst>
          </p:cNvPr>
          <p:cNvSpPr/>
          <p:nvPr/>
        </p:nvSpPr>
        <p:spPr>
          <a:xfrm>
            <a:off x="8135583" y="3871770"/>
            <a:ext cx="3456127" cy="2115998"/>
          </a:xfrm>
          <a:prstGeom prst="round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9069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796D70-5939-478C-8963-9A9AC118819F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D8BB51-E410-4AC4-B199-7CF481820F99}"/>
              </a:ext>
            </a:extLst>
          </p:cNvPr>
          <p:cNvSpPr/>
          <p:nvPr/>
        </p:nvSpPr>
        <p:spPr>
          <a:xfrm>
            <a:off x="169335" y="768986"/>
            <a:ext cx="135466" cy="704850"/>
          </a:xfrm>
          <a:prstGeom prst="rect">
            <a:avLst/>
          </a:prstGeom>
          <a:solidFill>
            <a:srgbClr val="5CD484"/>
          </a:solidFill>
          <a:ln>
            <a:solidFill>
              <a:srgbClr val="5CD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73D94F-D82B-49D7-84DB-06CB5FB66754}"/>
              </a:ext>
            </a:extLst>
          </p:cNvPr>
          <p:cNvSpPr txBox="1"/>
          <p:nvPr/>
        </p:nvSpPr>
        <p:spPr>
          <a:xfrm>
            <a:off x="394073" y="870232"/>
            <a:ext cx="6941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3. </a:t>
            </a:r>
            <a:r>
              <a:rPr lang="ko-KR" altLang="en-US" sz="28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헬스 케어 관련 공공 데이터 </a:t>
            </a:r>
            <a:r>
              <a:rPr lang="en-US" altLang="ko-KR" sz="28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– </a:t>
            </a:r>
            <a:r>
              <a:rPr lang="ko-KR" altLang="en-US" sz="28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데이터 설명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37114AE-B34E-4991-805B-7F98330301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54" t="29534" r="10484" b="56846"/>
          <a:stretch/>
        </p:blipFill>
        <p:spPr>
          <a:xfrm>
            <a:off x="493856" y="1668211"/>
            <a:ext cx="6483249" cy="203130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9F5FD34-EC91-4264-9953-969CA03286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20" t="25706" r="56141" b="54783"/>
          <a:stretch/>
        </p:blipFill>
        <p:spPr>
          <a:xfrm>
            <a:off x="7147226" y="1678259"/>
            <a:ext cx="4349646" cy="203130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983A97C-B23E-4758-8EE9-DEAB054C53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6885" y="6128848"/>
            <a:ext cx="7409518" cy="346785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699743DC-1211-4256-8AC3-7923CC48B461}"/>
              </a:ext>
            </a:extLst>
          </p:cNvPr>
          <p:cNvGrpSpPr/>
          <p:nvPr/>
        </p:nvGrpSpPr>
        <p:grpSpPr>
          <a:xfrm>
            <a:off x="1887742" y="3877923"/>
            <a:ext cx="8436612" cy="2617806"/>
            <a:chOff x="1151880" y="4437109"/>
            <a:chExt cx="7776864" cy="11469852"/>
          </a:xfrm>
        </p:grpSpPr>
        <p:sp>
          <p:nvSpPr>
            <p:cNvPr id="24" name="모서리가 둥근 직사각형 27">
              <a:extLst>
                <a:ext uri="{FF2B5EF4-FFF2-40B4-BE49-F238E27FC236}">
                  <a16:creationId xmlns:a16="http://schemas.microsoft.com/office/drawing/2014/main" id="{E3690902-25AF-42CD-857B-90D3C44C54E8}"/>
                </a:ext>
              </a:extLst>
            </p:cNvPr>
            <p:cNvSpPr/>
            <p:nvPr/>
          </p:nvSpPr>
          <p:spPr>
            <a:xfrm>
              <a:off x="1151880" y="4437109"/>
              <a:ext cx="7776864" cy="944281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포천 오성과 한음 Bold" panose="020B0803000000000000" pitchFamily="50" charset="-127"/>
                <a:ea typeface="포천 오성과 한음 Bold" panose="020B0803000000000000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417969-95B7-49EF-B675-4751D597F13B}"/>
                </a:ext>
              </a:extLst>
            </p:cNvPr>
            <p:cNvSpPr txBox="1"/>
            <p:nvPr/>
          </p:nvSpPr>
          <p:spPr>
            <a:xfrm>
              <a:off x="1403907" y="4579432"/>
              <a:ext cx="7427881" cy="11327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데이터 형태</a:t>
              </a:r>
              <a:r>
                <a:rPr lang="ko-KR" altLang="en-US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 </a:t>
              </a:r>
              <a:r>
                <a:rPr lang="en-US" altLang="ko-KR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: CSV</a:t>
              </a:r>
              <a:r>
                <a:rPr lang="ko-KR" altLang="en-US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파일</a:t>
              </a:r>
              <a:endParaRPr lang="en-US" altLang="ko-KR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  <a:p>
              <a:r>
                <a:rPr lang="ko-KR" altLang="en-US" b="1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사이즈</a:t>
              </a:r>
              <a:r>
                <a:rPr lang="ko-KR" altLang="en-US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 </a:t>
              </a:r>
              <a:r>
                <a:rPr lang="en-US" altLang="ko-KR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: 1. Columns 15</a:t>
              </a:r>
              <a:r>
                <a:rPr lang="ko-KR" altLang="en-US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개</a:t>
              </a:r>
              <a:r>
                <a:rPr lang="en-US" altLang="ko-KR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, Rows 1,000,000</a:t>
              </a:r>
              <a:r>
                <a:rPr lang="ko-KR" altLang="en-US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개</a:t>
              </a:r>
              <a:r>
                <a:rPr lang="en-US" altLang="ko-KR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 (03</a:t>
              </a:r>
              <a:r>
                <a:rPr lang="ko-KR" altLang="en-US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년</a:t>
              </a:r>
              <a:r>
                <a:rPr lang="en-US" altLang="ko-KR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~17</a:t>
              </a:r>
              <a:r>
                <a:rPr lang="ko-KR" altLang="en-US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년 총 </a:t>
              </a:r>
              <a:r>
                <a:rPr lang="en-US" altLang="ko-KR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1500</a:t>
              </a:r>
              <a:r>
                <a:rPr lang="ko-KR" altLang="en-US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만 개</a:t>
              </a:r>
              <a:r>
                <a:rPr lang="en-US" altLang="ko-KR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)</a:t>
              </a:r>
            </a:p>
            <a:p>
              <a:r>
                <a:rPr lang="en-US" altLang="ko-KR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            2. Columns 6</a:t>
              </a:r>
              <a:r>
                <a:rPr lang="ko-KR" altLang="en-US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개</a:t>
              </a:r>
              <a:r>
                <a:rPr lang="en-US" altLang="ko-KR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, Rows 8000</a:t>
              </a:r>
              <a:r>
                <a:rPr lang="ko-KR" altLang="en-US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개</a:t>
              </a:r>
              <a:endParaRPr lang="en-US" altLang="ko-KR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  <a:p>
              <a:r>
                <a:rPr lang="ko-KR" altLang="en-US" b="1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기본정보</a:t>
              </a:r>
              <a:r>
                <a:rPr lang="ko-KR" altLang="en-US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 </a:t>
              </a:r>
              <a:r>
                <a:rPr lang="en-US" altLang="ko-KR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: </a:t>
              </a:r>
              <a:r>
                <a:rPr lang="ko-KR" altLang="en-US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가입자 일련번호</a:t>
              </a:r>
              <a:r>
                <a:rPr lang="en-US" altLang="ko-KR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, </a:t>
              </a:r>
              <a:r>
                <a:rPr lang="ko-KR" altLang="en-US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성</a:t>
              </a:r>
              <a:r>
                <a:rPr lang="en-US" altLang="ko-KR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, </a:t>
              </a:r>
              <a:r>
                <a:rPr lang="ko-KR" altLang="en-US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연령대</a:t>
              </a:r>
              <a:r>
                <a:rPr lang="en-US" altLang="ko-KR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, </a:t>
              </a:r>
              <a:r>
                <a:rPr lang="ko-KR" altLang="en-US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시도코드 등</a:t>
              </a:r>
              <a:endParaRPr lang="en-US" altLang="ko-KR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  <a:p>
              <a:pPr marL="2873375" indent="-2873375"/>
              <a:r>
                <a:rPr lang="ko-KR" altLang="en-US" b="1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개별 의약품에 대한 처방내역 </a:t>
              </a:r>
              <a:r>
                <a:rPr lang="en-US" altLang="ko-KR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: </a:t>
              </a:r>
              <a:r>
                <a:rPr lang="ko-KR" altLang="en-US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요양개시일자</a:t>
              </a:r>
              <a:r>
                <a:rPr lang="en-US" altLang="ko-KR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, 1</a:t>
              </a:r>
              <a:r>
                <a:rPr lang="ko-KR" altLang="en-US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회 </a:t>
              </a:r>
              <a:r>
                <a:rPr lang="ko-KR" altLang="en-US" dirty="0" err="1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투약량</a:t>
              </a:r>
              <a:r>
                <a:rPr lang="en-US" altLang="ko-KR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, 1</a:t>
              </a:r>
              <a:r>
                <a:rPr lang="ko-KR" altLang="en-US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일 </a:t>
              </a:r>
              <a:r>
                <a:rPr lang="ko-KR" altLang="en-US" dirty="0" err="1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투약량</a:t>
              </a:r>
              <a:r>
                <a:rPr lang="en-US" altLang="ko-KR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, </a:t>
              </a:r>
              <a:r>
                <a:rPr lang="ko-KR" altLang="en-US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총 투여일 수</a:t>
              </a:r>
              <a:r>
                <a:rPr lang="en-US" altLang="ko-KR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, </a:t>
              </a:r>
              <a:r>
                <a:rPr lang="ko-KR" altLang="en-US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단가</a:t>
              </a:r>
              <a:r>
                <a:rPr lang="en-US" altLang="ko-KR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, </a:t>
              </a:r>
              <a:r>
                <a:rPr lang="ko-KR" altLang="en-US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금액 등</a:t>
              </a:r>
              <a:endParaRPr lang="en-US" altLang="ko-KR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  <a:p>
              <a:r>
                <a:rPr lang="ko-KR" altLang="en-US" b="1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의약품 적정 사용 정보 </a:t>
              </a:r>
              <a:r>
                <a:rPr lang="en-US" altLang="ko-KR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: </a:t>
              </a:r>
              <a:r>
                <a:rPr lang="ko-KR" altLang="en-US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주의 의약품 명</a:t>
              </a:r>
              <a:r>
                <a:rPr lang="en-US" altLang="ko-KR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, </a:t>
              </a:r>
              <a:r>
                <a:rPr lang="ko-KR" altLang="en-US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주의 성분 명</a:t>
              </a:r>
              <a:r>
                <a:rPr lang="en-US" altLang="ko-KR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, </a:t>
              </a:r>
              <a:r>
                <a:rPr lang="ko-KR" altLang="en-US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일련 번호 등</a:t>
              </a:r>
              <a:endParaRPr lang="en-US" altLang="ko-KR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  <a:p>
              <a:endParaRPr lang="ko-KR" altLang="en-US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  <a:p>
              <a:pPr algn="ctr"/>
              <a:endParaRPr lang="en-US" altLang="ko-KR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endParaRPr>
            </a:p>
          </p:txBody>
        </p:sp>
      </p:grpSp>
      <p:sp>
        <p:nvSpPr>
          <p:cNvPr id="3" name="1/2 액자 2">
            <a:extLst>
              <a:ext uri="{FF2B5EF4-FFF2-40B4-BE49-F238E27FC236}">
                <a16:creationId xmlns:a16="http://schemas.microsoft.com/office/drawing/2014/main" id="{C439EFA6-B319-413A-9A2F-C5C8E5B299F6}"/>
              </a:ext>
            </a:extLst>
          </p:cNvPr>
          <p:cNvSpPr/>
          <p:nvPr/>
        </p:nvSpPr>
        <p:spPr>
          <a:xfrm>
            <a:off x="394073" y="1573086"/>
            <a:ext cx="1152210" cy="700898"/>
          </a:xfrm>
          <a:prstGeom prst="halfFrame">
            <a:avLst>
              <a:gd name="adj1" fmla="val 8961"/>
              <a:gd name="adj2" fmla="val 8961"/>
            </a:avLst>
          </a:prstGeom>
          <a:solidFill>
            <a:srgbClr val="5CD484"/>
          </a:solidFill>
          <a:ln>
            <a:solidFill>
              <a:srgbClr val="5CD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1/2 액자 25">
            <a:extLst>
              <a:ext uri="{FF2B5EF4-FFF2-40B4-BE49-F238E27FC236}">
                <a16:creationId xmlns:a16="http://schemas.microsoft.com/office/drawing/2014/main" id="{A9ECDD9F-11CC-415F-838D-A5DB619E0D43}"/>
              </a:ext>
            </a:extLst>
          </p:cNvPr>
          <p:cNvSpPr/>
          <p:nvPr/>
        </p:nvSpPr>
        <p:spPr>
          <a:xfrm rot="10800000">
            <a:off x="10452910" y="3110979"/>
            <a:ext cx="1152210" cy="700898"/>
          </a:xfrm>
          <a:prstGeom prst="halfFrame">
            <a:avLst>
              <a:gd name="adj1" fmla="val 8961"/>
              <a:gd name="adj2" fmla="val 8961"/>
            </a:avLst>
          </a:prstGeom>
          <a:solidFill>
            <a:srgbClr val="5CD484"/>
          </a:solidFill>
          <a:ln>
            <a:solidFill>
              <a:srgbClr val="5CD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1/2 액자 26">
            <a:extLst>
              <a:ext uri="{FF2B5EF4-FFF2-40B4-BE49-F238E27FC236}">
                <a16:creationId xmlns:a16="http://schemas.microsoft.com/office/drawing/2014/main" id="{F721C463-480F-4A1E-9D65-A038DC6CB6FA}"/>
              </a:ext>
            </a:extLst>
          </p:cNvPr>
          <p:cNvSpPr/>
          <p:nvPr/>
        </p:nvSpPr>
        <p:spPr>
          <a:xfrm rot="10800000">
            <a:off x="5918404" y="3110979"/>
            <a:ext cx="1152210" cy="700898"/>
          </a:xfrm>
          <a:prstGeom prst="halfFrame">
            <a:avLst>
              <a:gd name="adj1" fmla="val 8961"/>
              <a:gd name="adj2" fmla="val 8961"/>
            </a:avLst>
          </a:prstGeom>
          <a:solidFill>
            <a:srgbClr val="5CD484"/>
          </a:solidFill>
          <a:ln>
            <a:solidFill>
              <a:srgbClr val="5CD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1/2 액자 27">
            <a:extLst>
              <a:ext uri="{FF2B5EF4-FFF2-40B4-BE49-F238E27FC236}">
                <a16:creationId xmlns:a16="http://schemas.microsoft.com/office/drawing/2014/main" id="{2078E7AA-5F85-4242-AC17-DF19A6A674D3}"/>
              </a:ext>
            </a:extLst>
          </p:cNvPr>
          <p:cNvSpPr/>
          <p:nvPr/>
        </p:nvSpPr>
        <p:spPr>
          <a:xfrm>
            <a:off x="7030422" y="1573086"/>
            <a:ext cx="1152210" cy="700898"/>
          </a:xfrm>
          <a:prstGeom prst="halfFrame">
            <a:avLst>
              <a:gd name="adj1" fmla="val 8961"/>
              <a:gd name="adj2" fmla="val 8961"/>
            </a:avLst>
          </a:prstGeom>
          <a:solidFill>
            <a:srgbClr val="5CD484"/>
          </a:solidFill>
          <a:ln>
            <a:solidFill>
              <a:srgbClr val="5CD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585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796D70-5939-478C-8963-9A9AC118819F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D8BB51-E410-4AC4-B199-7CF481820F99}"/>
              </a:ext>
            </a:extLst>
          </p:cNvPr>
          <p:cNvSpPr/>
          <p:nvPr/>
        </p:nvSpPr>
        <p:spPr>
          <a:xfrm>
            <a:off x="169335" y="768986"/>
            <a:ext cx="135466" cy="704850"/>
          </a:xfrm>
          <a:prstGeom prst="rect">
            <a:avLst/>
          </a:prstGeom>
          <a:solidFill>
            <a:srgbClr val="5CD484"/>
          </a:solidFill>
          <a:ln>
            <a:solidFill>
              <a:srgbClr val="5CD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73D94F-D82B-49D7-84DB-06CB5FB66754}"/>
              </a:ext>
            </a:extLst>
          </p:cNvPr>
          <p:cNvSpPr txBox="1"/>
          <p:nvPr/>
        </p:nvSpPr>
        <p:spPr>
          <a:xfrm>
            <a:off x="394072" y="870232"/>
            <a:ext cx="7714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4. </a:t>
            </a:r>
            <a:r>
              <a:rPr lang="ko-KR" altLang="en-US" sz="28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빅데이터를 이용한 서비스 사례 </a:t>
            </a:r>
            <a:r>
              <a:rPr lang="en-US" altLang="ko-KR" sz="28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- &lt;</a:t>
            </a:r>
            <a:r>
              <a:rPr lang="ko-KR" altLang="en-US" sz="2800" dirty="0" err="1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아이메시피</a:t>
            </a:r>
            <a:r>
              <a:rPr lang="en-US" altLang="ko-KR" sz="28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&gt;</a:t>
            </a:r>
            <a:endParaRPr lang="ko-KR" altLang="en-US" sz="28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E4E64CC-34A6-4D76-BDF4-5FA878D59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144" y="3124895"/>
            <a:ext cx="5376132" cy="314421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78EF876-19AA-416A-9AB2-0B2BFF05DE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61" t="2199" r="1369" b="7399"/>
          <a:stretch/>
        </p:blipFill>
        <p:spPr>
          <a:xfrm>
            <a:off x="735254" y="3124894"/>
            <a:ext cx="5390890" cy="3144217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874D3A5-19DC-4B91-870F-D97B887BF1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376" b="96624" l="0" r="97154">
                        <a14:foregroundMark x1="10163" y1="72574" x2="10163" y2="72574"/>
                        <a14:foregroundMark x1="8537" y1="81013" x2="8537" y2="81013"/>
                        <a14:foregroundMark x1="18699" y1="78481" x2="18699" y2="78481"/>
                        <a14:foregroundMark x1="21545" y1="79325" x2="21545" y2="79325"/>
                        <a14:foregroundMark x1="35366" y1="81857" x2="35366" y2="81857"/>
                        <a14:foregroundMark x1="50000" y1="79747" x2="50000" y2="79747"/>
                        <a14:foregroundMark x1="66260" y1="71308" x2="66260" y2="71308"/>
                        <a14:foregroundMark x1="64228" y1="83544" x2="64228" y2="83544"/>
                        <a14:foregroundMark x1="71951" y1="80591" x2="71951" y2="80591"/>
                        <a14:foregroundMark x1="86585" y1="83122" x2="86585" y2="831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33620" y="1576624"/>
            <a:ext cx="1366800" cy="1316795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B6714809-37B9-4A68-BD6A-72C040FFD91F}"/>
              </a:ext>
            </a:extLst>
          </p:cNvPr>
          <p:cNvGrpSpPr/>
          <p:nvPr/>
        </p:nvGrpSpPr>
        <p:grpSpPr>
          <a:xfrm>
            <a:off x="2801685" y="1935514"/>
            <a:ext cx="8436612" cy="648008"/>
            <a:chOff x="1151880" y="4437112"/>
            <a:chExt cx="7776864" cy="2016224"/>
          </a:xfrm>
        </p:grpSpPr>
        <p:sp>
          <p:nvSpPr>
            <p:cNvPr id="31" name="모서리가 둥근 직사각형 27">
              <a:extLst>
                <a:ext uri="{FF2B5EF4-FFF2-40B4-BE49-F238E27FC236}">
                  <a16:creationId xmlns:a16="http://schemas.microsoft.com/office/drawing/2014/main" id="{2B18B9A0-5109-4CBA-81EE-0CCF3D10DA97}"/>
                </a:ext>
              </a:extLst>
            </p:cNvPr>
            <p:cNvSpPr/>
            <p:nvPr/>
          </p:nvSpPr>
          <p:spPr>
            <a:xfrm>
              <a:off x="1151880" y="4437112"/>
              <a:ext cx="7776864" cy="201622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6E40D80-BE29-4325-9344-7F0D5AD412E4}"/>
                </a:ext>
              </a:extLst>
            </p:cNvPr>
            <p:cNvSpPr txBox="1"/>
            <p:nvPr/>
          </p:nvSpPr>
          <p:spPr>
            <a:xfrm>
              <a:off x="1403909" y="4769443"/>
              <a:ext cx="7272808" cy="1244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atin typeface="포천 오성과 한음 Bold" panose="020B0803000000000000" pitchFamily="50" charset="-127"/>
                  <a:ea typeface="포천 오성과 한음 Bold" panose="020B0803000000000000" pitchFamily="50" charset="-127"/>
                </a:rPr>
                <a:t>아이들이 복용하는 약의 정보와 섭취하는 음식의 정보를 제공하는 서비스</a:t>
              </a:r>
              <a:endParaRPr lang="en-US" altLang="ko-KR" sz="2000" dirty="0">
                <a:latin typeface="포천 오성과 한음 Bold" panose="020B0803000000000000" pitchFamily="50" charset="-127"/>
                <a:ea typeface="포천 오성과 한음 Bold" panose="020B08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2658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796D70-5939-478C-8963-9A9AC118819F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D8BB51-E410-4AC4-B199-7CF481820F99}"/>
              </a:ext>
            </a:extLst>
          </p:cNvPr>
          <p:cNvSpPr/>
          <p:nvPr/>
        </p:nvSpPr>
        <p:spPr>
          <a:xfrm>
            <a:off x="169335" y="768986"/>
            <a:ext cx="135466" cy="704850"/>
          </a:xfrm>
          <a:prstGeom prst="rect">
            <a:avLst/>
          </a:prstGeom>
          <a:solidFill>
            <a:srgbClr val="5CD484"/>
          </a:solidFill>
          <a:ln>
            <a:solidFill>
              <a:srgbClr val="5CD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73D94F-D82B-49D7-84DB-06CB5FB66754}"/>
              </a:ext>
            </a:extLst>
          </p:cNvPr>
          <p:cNvSpPr txBox="1"/>
          <p:nvPr/>
        </p:nvSpPr>
        <p:spPr>
          <a:xfrm>
            <a:off x="394072" y="870232"/>
            <a:ext cx="7714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4. </a:t>
            </a:r>
            <a:r>
              <a:rPr lang="ko-KR" altLang="en-US" sz="28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빅데이터를 이용한 서비스 사례 </a:t>
            </a:r>
            <a:r>
              <a:rPr lang="en-US" altLang="ko-KR" sz="28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- &lt;</a:t>
            </a:r>
            <a:r>
              <a:rPr lang="ko-KR" altLang="en-US" sz="2800" dirty="0" err="1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아이메시피</a:t>
            </a:r>
            <a:r>
              <a:rPr lang="en-US" altLang="ko-KR" sz="28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&gt;</a:t>
            </a:r>
            <a:endParaRPr lang="ko-KR" altLang="en-US" sz="28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0BCF35-D6B5-47B2-9544-B9F12AD92088}"/>
              </a:ext>
            </a:extLst>
          </p:cNvPr>
          <p:cNvSpPr txBox="1"/>
          <p:nvPr/>
        </p:nvSpPr>
        <p:spPr>
          <a:xfrm>
            <a:off x="767535" y="1493932"/>
            <a:ext cx="1935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-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활용 데이터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 -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7475C87-21AB-4C13-A703-1C14EB8930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246"/>
          <a:stretch/>
        </p:blipFill>
        <p:spPr>
          <a:xfrm>
            <a:off x="513276" y="1906128"/>
            <a:ext cx="1794047" cy="43583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E1730B9-3620-44BA-9B5F-8D7BD96654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840"/>
          <a:stretch/>
        </p:blipFill>
        <p:spPr>
          <a:xfrm>
            <a:off x="6288419" y="1901105"/>
            <a:ext cx="1794047" cy="52322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9FCAD6E-0C06-49E6-8A59-3164820978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364" y="2668732"/>
            <a:ext cx="5351865" cy="247035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970A269-3BAE-47A9-AFC6-DABEB3A223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3401" y="2668731"/>
            <a:ext cx="5351865" cy="247035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A9C3EF8-7A19-4F58-9E04-2DFAEB44C769}"/>
              </a:ext>
            </a:extLst>
          </p:cNvPr>
          <p:cNvSpPr/>
          <p:nvPr/>
        </p:nvSpPr>
        <p:spPr>
          <a:xfrm>
            <a:off x="2407804" y="1914376"/>
            <a:ext cx="37350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약물 유전 정보</a:t>
            </a:r>
            <a:r>
              <a:rPr lang="en-US" altLang="ko-KR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, </a:t>
            </a:r>
            <a:r>
              <a:rPr lang="ko-KR" altLang="en-US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의약품 부작용 정보</a:t>
            </a:r>
            <a:r>
              <a:rPr lang="en-US" altLang="ko-KR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, </a:t>
            </a:r>
            <a:r>
              <a:rPr lang="ko-KR" altLang="en-US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식품 </a:t>
            </a:r>
            <a:endParaRPr lang="en-US" altLang="ko-KR" sz="1600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  <a:p>
            <a:r>
              <a:rPr lang="ko-KR" altLang="en-US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영양 성분</a:t>
            </a:r>
            <a:r>
              <a:rPr lang="en-US" altLang="ko-KR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, </a:t>
            </a:r>
            <a:r>
              <a:rPr lang="ko-KR" altLang="en-US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식품 첨가물 정보 등의 데이터</a:t>
            </a:r>
            <a:endParaRPr lang="en-US" altLang="ko-KR" sz="1600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F2B5B67-B0FA-4BA5-BA21-042095C76CFD}"/>
              </a:ext>
            </a:extLst>
          </p:cNvPr>
          <p:cNvSpPr/>
          <p:nvPr/>
        </p:nvSpPr>
        <p:spPr>
          <a:xfrm>
            <a:off x="8192995" y="1916910"/>
            <a:ext cx="37677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건강검진정보</a:t>
            </a:r>
            <a:r>
              <a:rPr lang="en-US" altLang="ko-KR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, </a:t>
            </a:r>
            <a:r>
              <a:rPr lang="ko-KR" altLang="en-US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의약품처방정보</a:t>
            </a:r>
            <a:r>
              <a:rPr lang="en-US" altLang="ko-KR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, </a:t>
            </a:r>
            <a:r>
              <a:rPr lang="ko-KR" altLang="en-US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진료내역정보</a:t>
            </a:r>
            <a:r>
              <a:rPr lang="en-US" altLang="ko-KR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, </a:t>
            </a:r>
            <a:r>
              <a:rPr lang="ko-KR" altLang="en-US" sz="1600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질병예측정보 등의 데이터</a:t>
            </a:r>
            <a:endParaRPr lang="en-US" altLang="ko-KR" sz="1600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22" name="양쪽 대괄호 21">
            <a:extLst>
              <a:ext uri="{FF2B5EF4-FFF2-40B4-BE49-F238E27FC236}">
                <a16:creationId xmlns:a16="http://schemas.microsoft.com/office/drawing/2014/main" id="{B4E4EDAD-DF35-407E-8040-25E3F360BD10}"/>
              </a:ext>
            </a:extLst>
          </p:cNvPr>
          <p:cNvSpPr/>
          <p:nvPr/>
        </p:nvSpPr>
        <p:spPr>
          <a:xfrm>
            <a:off x="2399626" y="1957790"/>
            <a:ext cx="3689672" cy="506521"/>
          </a:xfrm>
          <a:prstGeom prst="bracketPair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altLang="ko-KR" sz="1600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23" name="양쪽 대괄호 22">
            <a:extLst>
              <a:ext uri="{FF2B5EF4-FFF2-40B4-BE49-F238E27FC236}">
                <a16:creationId xmlns:a16="http://schemas.microsoft.com/office/drawing/2014/main" id="{A1499F5D-57DB-46E4-8335-7F8E77A6BAA5}"/>
              </a:ext>
            </a:extLst>
          </p:cNvPr>
          <p:cNvSpPr/>
          <p:nvPr/>
        </p:nvSpPr>
        <p:spPr>
          <a:xfrm>
            <a:off x="8172898" y="1956036"/>
            <a:ext cx="3689672" cy="506521"/>
          </a:xfrm>
          <a:prstGeom prst="bracketPair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altLang="ko-KR" sz="1600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3AA7CAF-43DA-4E88-B95B-6C95B3C4481B}"/>
              </a:ext>
            </a:extLst>
          </p:cNvPr>
          <p:cNvGrpSpPr/>
          <p:nvPr/>
        </p:nvGrpSpPr>
        <p:grpSpPr>
          <a:xfrm>
            <a:off x="1140822" y="5743766"/>
            <a:ext cx="9936051" cy="788357"/>
            <a:chOff x="1151880" y="4331746"/>
            <a:chExt cx="7776864" cy="2452910"/>
          </a:xfrm>
        </p:grpSpPr>
        <p:sp>
          <p:nvSpPr>
            <p:cNvPr id="34" name="모서리가 둥근 직사각형 27">
              <a:extLst>
                <a:ext uri="{FF2B5EF4-FFF2-40B4-BE49-F238E27FC236}">
                  <a16:creationId xmlns:a16="http://schemas.microsoft.com/office/drawing/2014/main" id="{5D224E6A-3C93-43ED-9009-3B4E2A1A1428}"/>
                </a:ext>
              </a:extLst>
            </p:cNvPr>
            <p:cNvSpPr/>
            <p:nvPr/>
          </p:nvSpPr>
          <p:spPr>
            <a:xfrm>
              <a:off x="1151880" y="4437109"/>
              <a:ext cx="7776864" cy="23453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FA2CA18-A3DC-4DE5-A3B7-0658D709F575}"/>
                </a:ext>
              </a:extLst>
            </p:cNvPr>
            <p:cNvSpPr txBox="1"/>
            <p:nvPr/>
          </p:nvSpPr>
          <p:spPr>
            <a:xfrm>
              <a:off x="1403909" y="4331746"/>
              <a:ext cx="7272808" cy="2452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식품 </a:t>
              </a:r>
              <a:r>
                <a:rPr lang="ko-KR" altLang="en-US" sz="1600" b="1" dirty="0" err="1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분류별</a:t>
              </a:r>
              <a:r>
                <a:rPr lang="ko-KR" altLang="en-US" sz="1600" b="1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 열량</a:t>
              </a:r>
              <a:r>
                <a:rPr lang="en-US" altLang="ko-KR" sz="1600" b="1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, </a:t>
              </a:r>
              <a:r>
                <a:rPr lang="ko-KR" altLang="en-US" sz="1600" b="1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탄수화물</a:t>
              </a:r>
              <a:r>
                <a:rPr lang="en-US" altLang="ko-KR" sz="1600" b="1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, </a:t>
              </a:r>
              <a:r>
                <a:rPr lang="ko-KR" altLang="en-US" sz="1600" b="1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단백질</a:t>
              </a:r>
              <a:r>
                <a:rPr lang="en-US" altLang="ko-KR" sz="1600" b="1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, </a:t>
              </a:r>
              <a:r>
                <a:rPr lang="ko-KR" altLang="en-US" sz="1600" b="1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지방</a:t>
              </a:r>
              <a:r>
                <a:rPr lang="en-US" altLang="ko-KR" sz="1600" b="1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, </a:t>
              </a:r>
              <a:r>
                <a:rPr lang="ko-KR" altLang="en-US" sz="1600" b="1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당류</a:t>
              </a:r>
              <a:r>
                <a:rPr lang="en-US" altLang="ko-KR" sz="1600" b="1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, </a:t>
              </a:r>
              <a:r>
                <a:rPr lang="ko-KR" altLang="en-US" sz="1600" b="1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나트륨</a:t>
              </a:r>
              <a:r>
                <a:rPr lang="en-US" altLang="ko-KR" sz="1600" b="1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, </a:t>
              </a:r>
              <a:r>
                <a:rPr lang="ko-KR" altLang="en-US" sz="1600" b="1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콜레스테롤</a:t>
              </a:r>
              <a:r>
                <a:rPr lang="en-US" altLang="ko-KR" sz="1600" b="1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, </a:t>
              </a:r>
              <a:r>
                <a:rPr lang="ko-KR" altLang="en-US" sz="1600" b="1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포화지방산</a:t>
              </a:r>
              <a:r>
                <a:rPr lang="en-US" altLang="ko-KR" sz="1600" b="1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, </a:t>
              </a:r>
              <a:r>
                <a:rPr lang="ko-KR" altLang="en-US" sz="1600" b="1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트랜스지방산 함량정보 </a:t>
              </a:r>
              <a:endParaRPr lang="en-US" altLang="ko-KR" sz="1600" b="1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b="1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품목기준코드</a:t>
              </a:r>
              <a:r>
                <a:rPr lang="en-US" altLang="ko-KR" sz="1600" b="1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, </a:t>
              </a:r>
              <a:r>
                <a:rPr lang="ko-KR" altLang="en-US" sz="1600" b="1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한글 </a:t>
              </a:r>
              <a:r>
                <a:rPr lang="ko-KR" altLang="en-US" sz="1600" b="1" dirty="0" err="1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성분명</a:t>
              </a:r>
              <a:r>
                <a:rPr lang="en-US" altLang="ko-KR" sz="1600" b="1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, </a:t>
              </a:r>
              <a:r>
                <a:rPr lang="ko-KR" altLang="en-US" sz="1600" b="1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제품명</a:t>
              </a:r>
              <a:r>
                <a:rPr lang="en-US" altLang="ko-KR" sz="1600" b="1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, </a:t>
              </a:r>
              <a:r>
                <a:rPr lang="ko-KR" altLang="en-US" sz="1600" b="1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특허 등록 번호</a:t>
              </a:r>
              <a:r>
                <a:rPr lang="en-US" altLang="ko-KR" sz="1600" b="1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, </a:t>
              </a:r>
              <a:r>
                <a:rPr lang="ko-KR" altLang="en-US" sz="1600" b="1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청구 일자 등 </a:t>
              </a:r>
              <a:r>
                <a:rPr lang="en-US" altLang="ko-KR" sz="1600" b="1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-&gt; </a:t>
              </a:r>
              <a:r>
                <a:rPr lang="ko-KR" altLang="en-US" sz="1600" b="1" dirty="0">
                  <a:latin typeface="포천 오성과 한음 Regular" panose="020B0303000000000000" pitchFamily="50" charset="-127"/>
                  <a:ea typeface="포천 오성과 한음 Regular" panose="020B0303000000000000" pitchFamily="50" charset="-127"/>
                </a:rPr>
                <a:t>약품명과 성분 표시</a:t>
              </a:r>
              <a:endParaRPr lang="en-US" altLang="ko-KR" sz="1600" b="1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998043CA-04CA-4200-B58F-6674BC7A2C0E}"/>
              </a:ext>
            </a:extLst>
          </p:cNvPr>
          <p:cNvSpPr txBox="1"/>
          <p:nvPr/>
        </p:nvSpPr>
        <p:spPr>
          <a:xfrm>
            <a:off x="4039203" y="5116709"/>
            <a:ext cx="201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u="sng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&lt;</a:t>
            </a:r>
            <a:r>
              <a:rPr lang="ko-KR" altLang="en-US" sz="1400" u="sng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식품 영양 성분 데이터</a:t>
            </a:r>
            <a:r>
              <a:rPr lang="en-US" altLang="ko-KR" sz="1400" u="sng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&gt;</a:t>
            </a:r>
            <a:endParaRPr lang="ko-KR" altLang="en-US" sz="1400" u="sng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184421-5023-468C-92A3-5905CD04E283}"/>
              </a:ext>
            </a:extLst>
          </p:cNvPr>
          <p:cNvSpPr txBox="1"/>
          <p:nvPr/>
        </p:nvSpPr>
        <p:spPr>
          <a:xfrm>
            <a:off x="9706706" y="5117362"/>
            <a:ext cx="2194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u="sng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&lt;</a:t>
            </a:r>
            <a:r>
              <a:rPr lang="ko-KR" altLang="en-US" sz="1400" u="sng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국내 소송 의약품 </a:t>
            </a:r>
            <a:r>
              <a:rPr lang="en-US" altLang="ko-KR" sz="1400" u="sng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(</a:t>
            </a:r>
            <a:r>
              <a:rPr lang="ko-KR" altLang="en-US" sz="1400" u="sng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특허</a:t>
            </a:r>
            <a:r>
              <a:rPr lang="en-US" altLang="ko-KR" sz="1400" u="sng" dirty="0">
                <a:latin typeface="포천 오성과 한음 Regular" panose="020B0303000000000000" pitchFamily="50" charset="-127"/>
                <a:ea typeface="포천 오성과 한음 Regular" panose="020B0303000000000000" pitchFamily="50" charset="-127"/>
              </a:rPr>
              <a:t>)&gt;</a:t>
            </a:r>
            <a:endParaRPr lang="ko-KR" altLang="en-US" sz="1400" u="sng" dirty="0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  <p:sp>
        <p:nvSpPr>
          <p:cNvPr id="38" name="오른쪽 화살표 20">
            <a:extLst>
              <a:ext uri="{FF2B5EF4-FFF2-40B4-BE49-F238E27FC236}">
                <a16:creationId xmlns:a16="http://schemas.microsoft.com/office/drawing/2014/main" id="{7E32104A-4D2E-41CA-9762-C9C5AADB6349}"/>
              </a:ext>
            </a:extLst>
          </p:cNvPr>
          <p:cNvSpPr/>
          <p:nvPr/>
        </p:nvSpPr>
        <p:spPr>
          <a:xfrm rot="5400000">
            <a:off x="5877306" y="5325955"/>
            <a:ext cx="431947" cy="279799"/>
          </a:xfrm>
          <a:prstGeom prst="rightArrow">
            <a:avLst>
              <a:gd name="adj1" fmla="val 50000"/>
              <a:gd name="adj2" fmla="val 79940"/>
            </a:avLst>
          </a:prstGeom>
          <a:solidFill>
            <a:srgbClr val="5CD484"/>
          </a:solidFill>
          <a:ln>
            <a:solidFill>
              <a:srgbClr val="5CD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포천 오성과 한음 Regular" panose="020B0303000000000000" pitchFamily="50" charset="-127"/>
              <a:ea typeface="포천 오성과 한음 Regular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4348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1002</Words>
  <Application>Microsoft Office PowerPoint</Application>
  <PresentationFormat>와이드스크린</PresentationFormat>
  <Paragraphs>181</Paragraphs>
  <Slides>14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포천 오성과 한음 Bold</vt:lpstr>
      <vt:lpstr>Arial</vt:lpstr>
      <vt:lpstr>맑은 고딕</vt:lpstr>
      <vt:lpstr>포천 오성과 한음 Regular</vt:lpstr>
      <vt:lpstr>Office 테마</vt:lpstr>
      <vt:lpstr>스마트폰 이미지 분석을 통한 처방전 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</dc:title>
  <dc:creator>진영 양</dc:creator>
  <cp:lastModifiedBy>admin</cp:lastModifiedBy>
  <cp:revision>820</cp:revision>
  <dcterms:created xsi:type="dcterms:W3CDTF">2019-11-09T15:39:02Z</dcterms:created>
  <dcterms:modified xsi:type="dcterms:W3CDTF">2023-05-16T03:06:30Z</dcterms:modified>
</cp:coreProperties>
</file>