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04" r:id="rId2"/>
    <p:sldId id="306" r:id="rId3"/>
    <p:sldId id="326" r:id="rId4"/>
    <p:sldId id="328" r:id="rId5"/>
    <p:sldId id="307" r:id="rId6"/>
    <p:sldId id="325" r:id="rId7"/>
    <p:sldId id="309" r:id="rId8"/>
    <p:sldId id="319" r:id="rId9"/>
    <p:sldId id="310" r:id="rId10"/>
    <p:sldId id="305" r:id="rId11"/>
    <p:sldId id="313" r:id="rId12"/>
    <p:sldId id="315" r:id="rId13"/>
    <p:sldId id="317" r:id="rId14"/>
    <p:sldId id="318" r:id="rId15"/>
    <p:sldId id="320" r:id="rId16"/>
    <p:sldId id="327" r:id="rId17"/>
    <p:sldId id="316" r:id="rId18"/>
    <p:sldId id="330" r:id="rId19"/>
  </p:sldIdLst>
  <p:sldSz cx="12192000" cy="6858000"/>
  <p:notesSz cx="6858000" cy="9144000"/>
  <p:embeddedFontLst>
    <p:embeddedFont>
      <p:font typeface="맑은 고딕" panose="020B0503020000020004" pitchFamily="50" charset="-127"/>
      <p:regular r:id="rId20"/>
      <p:bold r:id="rId21"/>
    </p:embeddedFont>
    <p:embeddedFont>
      <p:font typeface="함초롬바탕" panose="02030604000101010101" pitchFamily="18" charset="-127"/>
      <p:regular r:id="rId22"/>
      <p:bold r:id="rId23"/>
    </p:embeddedFont>
    <p:embeddedFont>
      <p:font typeface="포천 오성과 한음 Regular" panose="020B0303000000000000" pitchFamily="50" charset="-127"/>
      <p:regular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2020"/>
    <a:srgbClr val="949599"/>
    <a:srgbClr val="7DB0DB"/>
    <a:srgbClr val="24AE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&#46041;&#44397;&#45824;&#54617;&#44368;\4&#54617;&#45380;%201&#54617;&#44592;\&#52285;&#50629;&#52897;&#49828;&#53668;&#46356;&#51088;&#51064;\&#44592;&#50629;&#48120;&#49496;\&#51473;&#44256;&#44144;&#47000;%20&#44288;&#47144;%20&#49444;&#47928;(&#51025;&#45813;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&#46041;&#44397;&#45824;&#54617;&#44368;\4&#54617;&#45380;%201&#54617;&#44592;\&#52285;&#50629;&#52897;&#49828;&#53668;&#46356;&#51088;&#51064;\&#44592;&#50629;&#48120;&#49496;\&#51473;&#44256;&#44144;&#47000;%20&#44288;&#47144;%20&#49444;&#47928;(&#51025;&#45813;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&#46041;&#44397;&#45824;&#54617;&#44368;\4&#54617;&#45380;%201&#54617;&#44592;\&#52285;&#50629;&#52897;&#49828;&#53668;&#46356;&#51088;&#51064;\&#44592;&#50629;&#48120;&#49496;\&#51473;&#44256;&#44144;&#47000;%20&#44288;&#47144;%20&#49444;&#47928;(&#51025;&#45813;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&#46041;&#44397;&#45824;&#54617;&#44368;\4&#54617;&#45380;%201&#54617;&#44592;\&#52285;&#50629;&#52897;&#49828;&#53668;&#46356;&#51088;&#51064;\&#44592;&#50629;&#48120;&#49496;\&#51473;&#44256;&#44144;&#47000;%20&#44288;&#47144;%20&#49444;&#47928;(&#51025;&#45813;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2100" dirty="0" err="1"/>
              <a:t>중고거래시</a:t>
            </a:r>
            <a:r>
              <a:rPr lang="en-US" altLang="ko-KR" sz="2100" dirty="0"/>
              <a:t>, </a:t>
            </a:r>
            <a:r>
              <a:rPr lang="ko-KR" altLang="en-US" sz="2100" dirty="0"/>
              <a:t>가장 중요시 생각하는 부분은</a:t>
            </a:r>
            <a:r>
              <a:rPr lang="ko-KR" altLang="en-US" sz="2100" baseline="0" dirty="0"/>
              <a:t> </a:t>
            </a:r>
            <a:r>
              <a:rPr lang="ko-KR" altLang="en-US" sz="2100" dirty="0"/>
              <a:t>무엇입니까</a:t>
            </a:r>
            <a:r>
              <a:rPr lang="en-US" altLang="ko-KR" sz="2100" dirty="0"/>
              <a:t>?</a:t>
            </a:r>
            <a:endParaRPr lang="ko-KR" sz="21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50"/>
      <c:rotY val="0"/>
      <c:depthPercent val="100"/>
      <c:rAngAx val="0"/>
      <c:perspective val="6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explosion val="1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1-7C12-4A5D-BA70-265A82196D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3-7C12-4A5D-BA70-265A82196D6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5-7C12-4A5D-BA70-265A82196D6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7-7C12-4A5D-BA70-265A82196D69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'설문지 응답 시트1'!$O$72:$O$75</c:f>
              <c:strCache>
                <c:ptCount val="4"/>
                <c:pt idx="0">
                  <c:v>판매자의 확실한 신용</c:v>
                </c:pt>
                <c:pt idx="1">
                  <c:v>가격</c:v>
                </c:pt>
                <c:pt idx="2">
                  <c:v>제품의 질</c:v>
                </c:pt>
                <c:pt idx="3">
                  <c:v>직거래 가능 여부</c:v>
                </c:pt>
              </c:strCache>
            </c:strRef>
          </c:cat>
          <c:val>
            <c:numRef>
              <c:f>'설문지 응답 시트1'!$P$72:$P$75</c:f>
              <c:numCache>
                <c:formatCode>General</c:formatCode>
                <c:ptCount val="4"/>
                <c:pt idx="0">
                  <c:v>68.099999999999994</c:v>
                </c:pt>
                <c:pt idx="1">
                  <c:v>25.5</c:v>
                </c:pt>
                <c:pt idx="2">
                  <c:v>5.300000000000006</c:v>
                </c:pt>
                <c:pt idx="3">
                  <c:v>1.1000000000000001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C12-4A5D-BA70-265A82196D6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legendEntry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sz="2000"/>
              <a:t>중고거래시</a:t>
            </a:r>
            <a:r>
              <a:rPr lang="en-US" sz="2000"/>
              <a:t>, </a:t>
            </a:r>
            <a:r>
              <a:rPr lang="ko-KR" sz="2000"/>
              <a:t>안전거래를 사용하십니까</a:t>
            </a:r>
            <a:r>
              <a:rPr lang="en-US" sz="2000"/>
              <a:t>?</a:t>
            </a:r>
            <a:endParaRPr lang="ko-KR" sz="2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50"/>
      <c:rotY val="188"/>
      <c:depthPercent val="100"/>
      <c:rAngAx val="0"/>
      <c:perspective val="6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explosion val="5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1-E0E4-4E4B-94FF-5A3BDA19741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3-E0E4-4E4B-94FF-5A3BDA197415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'설문지 응답 시트1'!$O$72:$O$73</c:f>
              <c:strCache>
                <c:ptCount val="2"/>
                <c:pt idx="0">
                  <c:v>사용한다</c:v>
                </c:pt>
                <c:pt idx="1">
                  <c:v>사용안한다</c:v>
                </c:pt>
              </c:strCache>
            </c:strRef>
          </c:cat>
          <c:val>
            <c:numRef>
              <c:f>'설문지 응답 시트1'!$P$72:$P$73</c:f>
              <c:numCache>
                <c:formatCode>General</c:formatCode>
                <c:ptCount val="2"/>
                <c:pt idx="0">
                  <c:v>37.1</c:v>
                </c:pt>
                <c:pt idx="1">
                  <c:v>62.9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0E4-4E4B-94FF-5A3BDA19741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500"/>
              <a:t>중고거래시</a:t>
            </a:r>
            <a:r>
              <a:rPr lang="en-US" altLang="ko-KR" sz="1500"/>
              <a:t>, </a:t>
            </a:r>
            <a:r>
              <a:rPr lang="ko-KR" altLang="en-US" sz="1500"/>
              <a:t>안전거래를 사용하지 않는 이유는</a:t>
            </a:r>
            <a:r>
              <a:rPr lang="en-US" altLang="ko-KR" sz="1500"/>
              <a:t>?</a:t>
            </a:r>
            <a:endParaRPr lang="ko-KR" sz="15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50"/>
      <c:rotY val="150"/>
      <c:depthPercent val="100"/>
      <c:rAngAx val="0"/>
      <c:perspective val="6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rgbClr val="C00000"/>
              </a:solidFill>
              <a:ln>
                <a:solidFill>
                  <a:schemeClr val="accent1">
                    <a:alpha val="98000"/>
                  </a:schemeClr>
                </a:solidFill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>
                <a:contourClr>
                  <a:schemeClr val="accent1">
                    <a:alpha val="98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3CE9-4A31-AD67-8B4C06D566F9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3-3CE9-4A31-AD67-8B4C06D566F9}"/>
              </c:ext>
            </c:extLst>
          </c:dPt>
          <c:dPt>
            <c:idx val="2"/>
            <c:bubble3D val="0"/>
            <c:explosion val="32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5-3CE9-4A31-AD67-8B4C06D566F9}"/>
              </c:ext>
            </c:extLst>
          </c:dPt>
          <c:dPt>
            <c:idx val="3"/>
            <c:bubble3D val="0"/>
            <c:explosion val="32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7-3CE9-4A31-AD67-8B4C06D566F9}"/>
              </c:ext>
            </c:extLst>
          </c:dPt>
          <c:dLbls>
            <c:dLbl>
              <c:idx val="0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7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3CE9-4A31-AD67-8B4C06D566F9}"/>
                </c:ext>
              </c:extLst>
            </c:dLbl>
            <c:dLbl>
              <c:idx val="1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7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3CE9-4A31-AD67-8B4C06D566F9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'설문지 응답 시트1'!$O$72:$O$75</c:f>
              <c:strCache>
                <c:ptCount val="4"/>
                <c:pt idx="0">
                  <c:v>절차가 복잡해서</c:v>
                </c:pt>
                <c:pt idx="1">
                  <c:v>수수료가 비싸서</c:v>
                </c:pt>
                <c:pt idx="2">
                  <c:v>사기당하지 않을 것 같아서</c:v>
                </c:pt>
                <c:pt idx="3">
                  <c:v>알지 못해서</c:v>
                </c:pt>
              </c:strCache>
            </c:strRef>
          </c:cat>
          <c:val>
            <c:numRef>
              <c:f>'설문지 응답 시트1'!$P$72:$P$75</c:f>
              <c:numCache>
                <c:formatCode>General</c:formatCode>
                <c:ptCount val="4"/>
                <c:pt idx="0">
                  <c:v>34.1</c:v>
                </c:pt>
                <c:pt idx="1">
                  <c:v>26.8</c:v>
                </c:pt>
                <c:pt idx="2">
                  <c:v>24.4</c:v>
                </c:pt>
                <c:pt idx="3">
                  <c:v>14.70000000000001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CE9-4A31-AD67-8B4C06D566F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7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ko-KR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7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legendEntry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2000" dirty="0"/>
              <a:t>안전거래 수수료가 얼마면 사용하시겠습니까</a:t>
            </a:r>
            <a:r>
              <a:rPr lang="en-US" altLang="ko-KR" sz="2000" dirty="0"/>
              <a:t>?</a:t>
            </a:r>
            <a:endParaRPr lang="ko-KR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50"/>
      <c:rotY val="93"/>
      <c:depthPercent val="100"/>
      <c:rAngAx val="0"/>
      <c:perspective val="6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1-8280-435C-BCB4-76D93672CFDF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3-8280-435C-BCB4-76D93672CFDF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5-8280-435C-BCB4-76D93672CFDF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7-8280-435C-BCB4-76D93672CFDF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'설문지 응답 시트1'!$R$2:$R$5</c:f>
              <c:strCache>
                <c:ptCount val="4"/>
                <c:pt idx="0">
                  <c:v>500원</c:v>
                </c:pt>
                <c:pt idx="1">
                  <c:v>1000원</c:v>
                </c:pt>
                <c:pt idx="2">
                  <c:v>2000원</c:v>
                </c:pt>
                <c:pt idx="3">
                  <c:v>0원</c:v>
                </c:pt>
              </c:strCache>
            </c:strRef>
          </c:cat>
          <c:val>
            <c:numRef>
              <c:f>'설문지 응답 시트1'!$S$2:$S$5</c:f>
              <c:numCache>
                <c:formatCode>General</c:formatCode>
                <c:ptCount val="4"/>
                <c:pt idx="0">
                  <c:v>50</c:v>
                </c:pt>
                <c:pt idx="1">
                  <c:v>33.299999999999997</c:v>
                </c:pt>
                <c:pt idx="2">
                  <c:v>8.3000000000000007</c:v>
                </c:pt>
                <c:pt idx="3">
                  <c:v>8.4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280-435C-BCB4-76D93672CFD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B5E58-C1CE-47A5-A19F-B0A901663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FA82F2-8D92-44AB-91E8-124290520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E5ED46-F2CB-4080-9A65-E3003DB57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3380-8CC7-47B6-B932-212D159B0DC8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8BD485-63C0-4C34-8D8F-A8CA6EA5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12C155-8ECF-4640-99A6-07256F388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8AA4-70BB-4980-AF7D-FF62C96A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386AD-A52C-4791-B885-709E45416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3C6F38-80B6-4096-A22A-8E7FB88A0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EF153-2A98-4A4D-9BFA-1CF99763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3380-8CC7-47B6-B932-212D159B0DC8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3573C0-6FE2-40DB-AD25-BEE41D5BA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5E462C-A36D-44EE-BD5E-FF143C4F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8AA4-70BB-4980-AF7D-FF62C96A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44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EC7895-4DD4-4A6C-BC53-2479AE55B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59305-B2B8-41EE-B742-203AA531B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6AF07-7E55-4DB8-AF4B-539DA4391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3380-8CC7-47B6-B932-212D159B0DC8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7A8769-8794-4FEE-944A-DC334A536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586799-D78D-4017-A15F-DD30616C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8AA4-70BB-4980-AF7D-FF62C96A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43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F0029-E3FF-4EC3-B020-671ADCD1A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D65E1-8DAA-4217-A82D-5A63E7EB9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A95D0E-D91A-4B90-83F7-02817A87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3380-8CC7-47B6-B932-212D159B0DC8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85913F-78ED-47D0-A3D3-1F17DEDA9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BF1904-46D0-4A58-B5D9-E1A76130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8AA4-70BB-4980-AF7D-FF62C96A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276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5C2E3-BC43-46EC-BFE9-69ADB79A8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C62EC3-F776-4271-8F4C-D74C8302A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B48AFE-6E4E-4726-94A2-40EDC0C5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3380-8CC7-47B6-B932-212D159B0DC8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DC3D3-2F33-4692-B45A-F475B0C04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27C6FA-FE78-4703-99E8-119AB82D2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8AA4-70BB-4980-AF7D-FF62C96A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66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B4984-7853-43EC-9623-CB4FECEE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6D2271-7046-4865-90D5-0BD38A1EF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3410AB-DF08-41F7-AF5F-267E54100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286472-CB3F-4C31-8AE2-9BE1DFADA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3380-8CC7-47B6-B932-212D159B0DC8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2FC462-5B6D-41AF-A0A0-428D227EC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180736-C79F-4995-8658-F6537E4DC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8AA4-70BB-4980-AF7D-FF62C96A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89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59EAC-6F43-4B4C-8AB2-45CD6A02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2953E9-58A6-43D8-A1B9-77C7F2EDE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DCC060-9B1E-47A9-978E-29D3189FB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B5091D-43F1-4C84-843F-59C770795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763596-ADB2-497B-AD9A-44D3C6886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43A415-3BB1-46C2-AE52-4E643CDB8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3380-8CC7-47B6-B932-212D159B0DC8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EFC55C-16D3-4088-8BAB-4FCFC30A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90C464-BBE0-4360-8ABB-381A77CA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8AA4-70BB-4980-AF7D-FF62C96A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951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3AEE2-C24C-4A1F-9A6A-47F7BA2D8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EFBF0D-57A1-409E-8965-70690DBCC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3380-8CC7-47B6-B932-212D159B0DC8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A53C57-724D-4F54-A118-3000189E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C0E662-7921-43B3-A3FC-FCB832FF5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8AA4-70BB-4980-AF7D-FF62C96A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05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ED41EB-F2D9-487B-9076-9959BCA2B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3380-8CC7-47B6-B932-212D159B0DC8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BB9DFE-BDFE-4A69-AA8D-3C858D12D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576C93-CA1B-43D4-A8AA-12E9869F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8AA4-70BB-4980-AF7D-FF62C96A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8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904A1-6CA5-4D39-9B99-113D83D58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41716E-CE3F-436F-AC31-8450FE520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F7FF4-1D02-409D-9860-EDDA278C4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8C3EBC-E73F-4E3E-9480-AD370E7CA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3380-8CC7-47B6-B932-212D159B0DC8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A7B964-D23B-4773-B16A-9A20C0E8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B02061-08A9-482A-82B5-D98509F9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8AA4-70BB-4980-AF7D-FF62C96A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638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30034-99EF-43EC-9D1B-F0CABADE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C2A823-478C-4CB3-B92F-F1F50C35A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2E1F7D-F894-4782-9B6D-286940841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8127E0-4B78-4F35-8AAF-B400553C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3380-8CC7-47B6-B932-212D159B0DC8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4BEB35-E42E-4108-AA56-5AA2D47D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A55EAC-154A-433E-B58D-BC657908B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8AA4-70BB-4980-AF7D-FF62C96A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37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D64AE3-49D4-4AC2-98BD-43523050E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602B8D-1072-45A9-8D8C-DB1539682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BA882C-002C-47E1-90AA-D65E94519E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83380-8CC7-47B6-B932-212D159B0DC8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3245AB-2C76-4565-8582-3D5E99FE8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973AF-8ECC-427A-AD09-9DF67774D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E8AA4-70BB-4980-AF7D-FF62C96A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70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-1" y="1"/>
            <a:ext cx="11709919" cy="910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80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</a:t>
            </a:r>
            <a:endParaRPr lang="ko-KR" altLang="en-US" sz="2800" dirty="0">
              <a:solidFill>
                <a:schemeClr val="bg1"/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-127000"/>
            <a:ext cx="12283440" cy="7150100"/>
          </a:xfrm>
          <a:prstGeom prst="rect">
            <a:avLst/>
          </a:prstGeom>
          <a:blipFill dpi="0" rotWithShape="1">
            <a:blip r:embed="rId2">
              <a:alphaModFix amt="29000"/>
            </a:blip>
            <a:srcRect/>
            <a:stretch>
              <a:fillRect/>
            </a:stretch>
          </a:blipFill>
          <a:effectLst>
            <a:outerShdw dist="50800" dir="5400000"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2336575" y="521938"/>
            <a:ext cx="7610289" cy="5852223"/>
            <a:chOff x="2573652" y="1302279"/>
            <a:chExt cx="7610289" cy="5852223"/>
          </a:xfrm>
        </p:grpSpPr>
        <p:sp>
          <p:nvSpPr>
            <p:cNvPr id="4" name="TextBox 3"/>
            <p:cNvSpPr txBox="1"/>
            <p:nvPr/>
          </p:nvSpPr>
          <p:spPr>
            <a:xfrm flipH="1">
              <a:off x="2573652" y="4753845"/>
              <a:ext cx="7610289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dirty="0"/>
                <a:t>실시간 본인인증을 통한</a:t>
              </a:r>
              <a:endParaRPr lang="en-US" altLang="ko-KR" sz="4000" dirty="0"/>
            </a:p>
            <a:p>
              <a:pPr algn="ctr"/>
              <a:r>
                <a:rPr lang="ko-KR" altLang="en-US" sz="500" dirty="0"/>
                <a:t> </a:t>
              </a:r>
              <a:endParaRPr lang="en-US" altLang="ko-KR" sz="500" dirty="0"/>
            </a:p>
            <a:p>
              <a:pPr algn="ctr"/>
              <a:r>
                <a:rPr lang="ko-KR" altLang="en-US" sz="4000" dirty="0"/>
                <a:t>중고거래 사기 방지 플랫폼 </a:t>
              </a:r>
              <a:endParaRPr lang="en-US" altLang="ko-KR" sz="4000" dirty="0"/>
            </a:p>
            <a:p>
              <a:pPr algn="ctr"/>
              <a:endParaRPr lang="en-US" altLang="ko-KR" sz="1000" dirty="0"/>
            </a:p>
            <a:p>
              <a:pPr algn="ctr"/>
              <a:r>
                <a:rPr lang="ko-KR" altLang="en-US" sz="4500" dirty="0"/>
                <a:t> </a:t>
              </a:r>
              <a:r>
                <a:rPr lang="en-US" altLang="ko-KR" sz="5000" b="1" dirty="0">
                  <a:solidFill>
                    <a:srgbClr val="FF0000"/>
                  </a:solidFill>
                </a:rPr>
                <a:t>“</a:t>
              </a:r>
              <a:r>
                <a:rPr lang="ko-KR" altLang="en-US" sz="5000" b="1" dirty="0" err="1">
                  <a:solidFill>
                    <a:srgbClr val="FF0000"/>
                  </a:solidFill>
                </a:rPr>
                <a:t>마켓가더</a:t>
              </a:r>
              <a:r>
                <a:rPr lang="en-US" altLang="ko-KR" sz="5000" b="1" dirty="0">
                  <a:solidFill>
                    <a:srgbClr val="FF0000"/>
                  </a:solidFill>
                </a:rPr>
                <a:t>”</a:t>
              </a:r>
              <a:endParaRPr lang="ko-KR" altLang="en-US" sz="5000" b="1" dirty="0">
                <a:solidFill>
                  <a:srgbClr val="FF0000"/>
                </a:solidFill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4190" y="1302279"/>
              <a:ext cx="3169214" cy="3285634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61893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353A2F3-11E2-4A71-A53C-7AD680A1B224}"/>
              </a:ext>
            </a:extLst>
          </p:cNvPr>
          <p:cNvSpPr/>
          <p:nvPr/>
        </p:nvSpPr>
        <p:spPr>
          <a:xfrm rot="16200000">
            <a:off x="5640948" y="-5640948"/>
            <a:ext cx="910103" cy="12192000"/>
          </a:xfrm>
          <a:prstGeom prst="rect">
            <a:avLst/>
          </a:prstGeom>
          <a:solidFill>
            <a:schemeClr val="accent1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689602-5578-47DD-A24C-65EE16533705}"/>
              </a:ext>
            </a:extLst>
          </p:cNvPr>
          <p:cNvSpPr/>
          <p:nvPr/>
        </p:nvSpPr>
        <p:spPr>
          <a:xfrm>
            <a:off x="121300" y="215988"/>
            <a:ext cx="50665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&lt; </a:t>
            </a:r>
            <a:r>
              <a:rPr lang="ko-KR" altLang="en-US" sz="280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시장과 경쟁 </a:t>
            </a:r>
            <a:r>
              <a:rPr lang="en-US" altLang="ko-KR" sz="280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 </a:t>
            </a:r>
            <a:r>
              <a:rPr lang="ko-KR" altLang="en-US" sz="280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경쟁사 분석 </a:t>
            </a:r>
            <a:r>
              <a:rPr lang="en-US" altLang="ko-KR" sz="280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&gt;</a:t>
            </a:r>
            <a:endParaRPr lang="ko-KR" altLang="en-US" sz="2800" dirty="0"/>
          </a:p>
        </p:txBody>
      </p:sp>
      <p:grpSp>
        <p:nvGrpSpPr>
          <p:cNvPr id="2049" name="그룹 2048"/>
          <p:cNvGrpSpPr/>
          <p:nvPr/>
        </p:nvGrpSpPr>
        <p:grpSpPr>
          <a:xfrm>
            <a:off x="424526" y="1079438"/>
            <a:ext cx="6837392" cy="5465180"/>
            <a:chOff x="640426" y="863538"/>
            <a:chExt cx="6837392" cy="546518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9DF0078-4E1D-42AF-86D5-0621BAF5A90E}"/>
                </a:ext>
              </a:extLst>
            </p:cNvPr>
            <p:cNvCxnSpPr>
              <a:cxnSpLocks/>
            </p:cNvCxnSpPr>
            <p:nvPr/>
          </p:nvCxnSpPr>
          <p:spPr>
            <a:xfrm>
              <a:off x="4276526" y="1162431"/>
              <a:ext cx="0" cy="516217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_x361095296" descr="EMB00004b2c3071"/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671"/>
            <a:stretch/>
          </p:blipFill>
          <p:spPr bwMode="auto">
            <a:xfrm>
              <a:off x="720021" y="932202"/>
              <a:ext cx="1651711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_x361091936" descr="EMB00004b2c307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0525" y="863538"/>
              <a:ext cx="1511697" cy="1223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_x361093056" descr="EMB00004b2c3079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426" y="3779868"/>
              <a:ext cx="2071541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3" name="_x361092656" descr="EMB00004b2c307c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6193" y="3860916"/>
              <a:ext cx="1578653" cy="971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B57A229-C900-443C-BA4B-9A16EA0AD87E}"/>
                </a:ext>
              </a:extLst>
            </p:cNvPr>
            <p:cNvSpPr/>
            <p:nvPr/>
          </p:nvSpPr>
          <p:spPr>
            <a:xfrm>
              <a:off x="840938" y="5114501"/>
              <a:ext cx="3080375" cy="8526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2400" b="1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&lt;</a:t>
              </a:r>
              <a:r>
                <a:rPr lang="ko-KR" altLang="en-US" sz="2400" b="1" dirty="0" err="1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당근마켓</a:t>
              </a:r>
              <a:r>
                <a:rPr lang="ko-KR" altLang="en-US" sz="2400" b="1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 </a:t>
              </a:r>
              <a:r>
                <a:rPr lang="en-US" altLang="ko-KR" sz="2400" b="1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– GPS</a:t>
              </a:r>
              <a:r>
                <a:rPr lang="ko-KR" altLang="en-US" sz="2400" b="1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인증</a:t>
              </a:r>
              <a:r>
                <a:rPr lang="en-US" altLang="ko-KR" sz="2400" b="1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&gt;</a:t>
              </a:r>
            </a:p>
            <a:p>
              <a:pPr algn="just"/>
              <a:endParaRPr lang="en-US" altLang="ko-KR" sz="500" b="1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  <a:p>
              <a:pPr marL="285750" indent="-285750" algn="just">
                <a:lnSpc>
                  <a:spcPct val="150000"/>
                </a:lnSpc>
                <a:buFontTx/>
                <a:buChar char="-"/>
              </a:pPr>
              <a:r>
                <a:rPr lang="en-US" altLang="ko-KR" sz="1600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GPS </a:t>
              </a:r>
              <a:r>
                <a:rPr lang="ko-KR" altLang="en-US" sz="1600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인증 기능</a:t>
              </a:r>
              <a:endParaRPr lang="en-US" altLang="ko-KR" sz="16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  <a:p>
              <a:pPr marL="285750" indent="-285750" algn="just">
                <a:lnSpc>
                  <a:spcPct val="150000"/>
                </a:lnSpc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직거래만 가능 </a:t>
              </a:r>
              <a:endParaRPr lang="en-US" altLang="ko-KR" sz="16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  <a:p>
              <a:pPr marL="285750" indent="-285750" algn="just">
                <a:lnSpc>
                  <a:spcPct val="150000"/>
                </a:lnSpc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타 지역 거래 불가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B57A229-C900-443C-BA4B-9A16EA0AD87E}"/>
                </a:ext>
              </a:extLst>
            </p:cNvPr>
            <p:cNvSpPr/>
            <p:nvPr/>
          </p:nvSpPr>
          <p:spPr>
            <a:xfrm>
              <a:off x="4397443" y="4895034"/>
              <a:ext cx="3080375" cy="14336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2400" b="1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&lt;</a:t>
              </a:r>
              <a:r>
                <a:rPr lang="ko-KR" altLang="en-US" sz="2400" b="1" dirty="0" err="1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헬로마켓</a:t>
              </a:r>
              <a:r>
                <a:rPr lang="ko-KR" altLang="en-US" sz="2400" b="1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 </a:t>
              </a:r>
              <a:r>
                <a:rPr lang="en-US" altLang="ko-KR" sz="2400" b="1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– </a:t>
              </a:r>
              <a:r>
                <a:rPr lang="ko-KR" altLang="en-US" sz="2400" b="1" dirty="0" err="1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헬로페이</a:t>
              </a:r>
              <a:r>
                <a:rPr lang="en-US" altLang="ko-KR" sz="2400" b="1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&gt;</a:t>
              </a:r>
            </a:p>
            <a:p>
              <a:pPr algn="just"/>
              <a:endParaRPr lang="en-US" altLang="ko-KR" sz="600" b="1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  <a:p>
              <a:pPr marL="285750" indent="-285750" algn="just">
                <a:lnSpc>
                  <a:spcPct val="150000"/>
                </a:lnSpc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늦은 판매대금 수령</a:t>
              </a:r>
              <a:endParaRPr lang="en-US" altLang="ko-KR" sz="16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  <a:p>
              <a:pPr marL="285750" indent="-285750" algn="just">
                <a:lnSpc>
                  <a:spcPct val="150000"/>
                </a:lnSpc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비싼 수수료</a:t>
              </a:r>
              <a:endParaRPr lang="en-US" altLang="ko-KR" sz="16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B57A229-C900-443C-BA4B-9A16EA0AD87E}"/>
                </a:ext>
              </a:extLst>
            </p:cNvPr>
            <p:cNvSpPr/>
            <p:nvPr/>
          </p:nvSpPr>
          <p:spPr>
            <a:xfrm>
              <a:off x="4356123" y="1944222"/>
              <a:ext cx="3080375" cy="18543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2400" b="1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&lt;</a:t>
              </a:r>
              <a:r>
                <a:rPr lang="ko-KR" altLang="en-US" sz="2400" b="1" dirty="0" err="1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번개장터</a:t>
              </a:r>
              <a:r>
                <a:rPr lang="ko-KR" altLang="en-US" sz="2400" b="1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 </a:t>
              </a:r>
              <a:r>
                <a:rPr lang="en-US" altLang="ko-KR" sz="2400" b="1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- </a:t>
              </a:r>
              <a:r>
                <a:rPr lang="ko-KR" altLang="en-US" sz="2400" b="1" dirty="0" err="1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번개페이</a:t>
              </a:r>
              <a:r>
                <a:rPr lang="en-US" altLang="ko-KR" sz="2400" b="1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&gt;</a:t>
              </a:r>
            </a:p>
            <a:p>
              <a:pPr algn="just"/>
              <a:endParaRPr lang="en-US" altLang="ko-KR" sz="600" b="1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  <a:p>
              <a:pPr marL="285750" indent="-285750" algn="just">
                <a:lnSpc>
                  <a:spcPct val="150000"/>
                </a:lnSpc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늦은 판매대금 수령</a:t>
              </a:r>
              <a:endParaRPr lang="en-US" altLang="ko-KR" sz="16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  <a:p>
              <a:pPr marL="285750" indent="-285750" algn="just">
                <a:lnSpc>
                  <a:spcPct val="150000"/>
                </a:lnSpc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계정을 사서 사기치는 경우가 많음</a:t>
              </a:r>
              <a:endParaRPr lang="en-US" altLang="ko-KR" sz="16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B57A229-C900-443C-BA4B-9A16EA0AD87E}"/>
                </a:ext>
              </a:extLst>
            </p:cNvPr>
            <p:cNvSpPr/>
            <p:nvPr/>
          </p:nvSpPr>
          <p:spPr>
            <a:xfrm>
              <a:off x="720021" y="1944222"/>
              <a:ext cx="3080375" cy="18543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2400" b="1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&lt;</a:t>
              </a:r>
              <a:r>
                <a:rPr lang="ko-KR" altLang="en-US" sz="2400" b="1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중고나라 </a:t>
              </a:r>
              <a:r>
                <a:rPr lang="en-US" altLang="ko-KR" sz="2400" b="1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- </a:t>
              </a:r>
              <a:r>
                <a:rPr lang="ko-KR" altLang="en-US" sz="2400" b="1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안전거래</a:t>
              </a:r>
              <a:r>
                <a:rPr lang="en-US" altLang="ko-KR" sz="2400" b="1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&gt;</a:t>
              </a:r>
            </a:p>
            <a:p>
              <a:pPr algn="just"/>
              <a:endParaRPr lang="en-US" altLang="ko-KR" sz="600" b="1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  <a:p>
              <a:pPr marL="285750" indent="-285750" algn="just">
                <a:lnSpc>
                  <a:spcPct val="150000"/>
                </a:lnSpc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늦은 판매대금 수령</a:t>
              </a:r>
              <a:endParaRPr lang="en-US" altLang="ko-KR" sz="16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  <a:p>
              <a:pPr marL="285750" indent="-285750" algn="just">
                <a:lnSpc>
                  <a:spcPct val="150000"/>
                </a:lnSpc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계정 해킹 및 안전거래인척 구매자를 속이는 경우가 많음</a:t>
              </a:r>
              <a:endParaRPr lang="en-US" altLang="ko-KR" sz="16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59DD93E-1B87-4812-ADF2-82C21E829CFA}"/>
                </a:ext>
              </a:extLst>
            </p:cNvPr>
            <p:cNvCxnSpPr>
              <a:cxnSpLocks/>
            </p:cNvCxnSpPr>
            <p:nvPr/>
          </p:nvCxnSpPr>
          <p:spPr>
            <a:xfrm>
              <a:off x="894179" y="3779868"/>
              <a:ext cx="6542319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5" name="그룹 2054"/>
          <p:cNvGrpSpPr/>
          <p:nvPr/>
        </p:nvGrpSpPr>
        <p:grpSpPr>
          <a:xfrm>
            <a:off x="8267392" y="1982878"/>
            <a:ext cx="3211135" cy="4188675"/>
            <a:chOff x="8737292" y="2599889"/>
            <a:chExt cx="3211135" cy="4188675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7210" y="2599889"/>
              <a:ext cx="1311355" cy="1359527"/>
            </a:xfrm>
            <a:prstGeom prst="rect">
              <a:avLst/>
            </a:prstGeom>
            <a:ln>
              <a:noFill/>
            </a:ln>
          </p:spPr>
        </p:pic>
        <p:sp>
          <p:nvSpPr>
            <p:cNvPr id="2052" name="TextBox 2051"/>
            <p:cNvSpPr txBox="1"/>
            <p:nvPr/>
          </p:nvSpPr>
          <p:spPr>
            <a:xfrm>
              <a:off x="9268670" y="4085626"/>
              <a:ext cx="176843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“</a:t>
              </a:r>
              <a:r>
                <a:rPr lang="ko-KR" altLang="en-US" sz="2500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마켓가더</a:t>
              </a:r>
              <a:r>
                <a:rPr lang="en-US" altLang="ko-KR" sz="25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”</a:t>
              </a:r>
              <a:endParaRPr lang="ko-KR" altLang="en-US" sz="2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54" name="TextBox 2053"/>
            <p:cNvSpPr txBox="1"/>
            <p:nvPr/>
          </p:nvSpPr>
          <p:spPr>
            <a:xfrm>
              <a:off x="8737292" y="4818794"/>
              <a:ext cx="3211135" cy="19697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2200" dirty="0"/>
                <a:t>실시간 본인인증</a:t>
              </a:r>
              <a:endParaRPr lang="en-US" altLang="ko-KR" sz="2200" dirty="0"/>
            </a:p>
            <a:p>
              <a:pPr marL="285750" indent="-285750">
                <a:buFontTx/>
                <a:buChar char="-"/>
              </a:pPr>
              <a:endParaRPr lang="en-US" altLang="ko-KR" sz="1000" dirty="0"/>
            </a:p>
            <a:p>
              <a:pPr marL="285750" indent="-285750">
                <a:buFontTx/>
                <a:buChar char="-"/>
              </a:pPr>
              <a:r>
                <a:rPr lang="ko-KR" altLang="en-US" sz="2200" dirty="0"/>
                <a:t>빠른 판매대금 수령</a:t>
              </a:r>
              <a:endParaRPr lang="en-US" altLang="ko-KR" sz="2200" dirty="0"/>
            </a:p>
            <a:p>
              <a:pPr marL="285750" indent="-285750">
                <a:buFontTx/>
                <a:buChar char="-"/>
              </a:pPr>
              <a:endParaRPr lang="en-US" altLang="ko-KR" sz="1000" dirty="0"/>
            </a:p>
            <a:p>
              <a:pPr marL="285750" indent="-285750">
                <a:buFontTx/>
                <a:buChar char="-"/>
              </a:pPr>
              <a:r>
                <a:rPr lang="ko-KR" altLang="en-US" sz="2200" dirty="0"/>
                <a:t>판매자의 신용도 확인</a:t>
              </a:r>
              <a:endParaRPr lang="en-US" altLang="ko-KR" sz="2200" dirty="0"/>
            </a:p>
            <a:p>
              <a:pPr marL="285750" indent="-285750">
                <a:buFontTx/>
                <a:buChar char="-"/>
              </a:pPr>
              <a:endParaRPr lang="en-US" altLang="ko-KR" dirty="0"/>
            </a:p>
            <a:p>
              <a:pPr marL="285750" indent="-285750">
                <a:buFontTx/>
                <a:buChar char="-"/>
              </a:pPr>
              <a:endParaRPr lang="ko-KR" altLang="en-US" dirty="0"/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8281D7A-AC6D-4B83-A30C-F07FAF087922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41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0" y="0"/>
            <a:ext cx="12192000" cy="910103"/>
            <a:chOff x="0" y="0"/>
            <a:chExt cx="12192000" cy="910103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353A2F3-11E2-4A71-A53C-7AD680A1B224}"/>
                </a:ext>
              </a:extLst>
            </p:cNvPr>
            <p:cNvSpPr/>
            <p:nvPr/>
          </p:nvSpPr>
          <p:spPr>
            <a:xfrm rot="16200000">
              <a:off x="5640948" y="-5640948"/>
              <a:ext cx="910103" cy="1219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1689602-5578-47DD-A24C-65EE16533705}"/>
                </a:ext>
              </a:extLst>
            </p:cNvPr>
            <p:cNvSpPr/>
            <p:nvPr/>
          </p:nvSpPr>
          <p:spPr>
            <a:xfrm>
              <a:off x="121300" y="215988"/>
              <a:ext cx="86290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&lt; </a:t>
              </a:r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비즈니스 모델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– </a:t>
              </a:r>
              <a:r>
                <a:rPr lang="ko-KR" altLang="en-US" sz="2800" dirty="0" err="1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린캔버스</a:t>
              </a:r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&gt;</a:t>
              </a:r>
              <a:endParaRPr lang="ko-KR" altLang="en-US" sz="2800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8281D7A-AC6D-4B83-A30C-F07FAF087922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440907"/>
              </p:ext>
            </p:extLst>
          </p:nvPr>
        </p:nvGraphicFramePr>
        <p:xfrm>
          <a:off x="296740" y="955197"/>
          <a:ext cx="11598517" cy="56107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4311">
                  <a:extLst>
                    <a:ext uri="{9D8B030D-6E8A-4147-A177-3AD203B41FA5}">
                      <a16:colId xmlns:a16="http://schemas.microsoft.com/office/drawing/2014/main" val="124154166"/>
                    </a:ext>
                  </a:extLst>
                </a:gridCol>
                <a:gridCol w="2104289">
                  <a:extLst>
                    <a:ext uri="{9D8B030D-6E8A-4147-A177-3AD203B41FA5}">
                      <a16:colId xmlns:a16="http://schemas.microsoft.com/office/drawing/2014/main" val="248392051"/>
                    </a:ext>
                  </a:extLst>
                </a:gridCol>
                <a:gridCol w="1400659">
                  <a:extLst>
                    <a:ext uri="{9D8B030D-6E8A-4147-A177-3AD203B41FA5}">
                      <a16:colId xmlns:a16="http://schemas.microsoft.com/office/drawing/2014/main" val="1131129912"/>
                    </a:ext>
                  </a:extLst>
                </a:gridCol>
                <a:gridCol w="1159852">
                  <a:extLst>
                    <a:ext uri="{9D8B030D-6E8A-4147-A177-3AD203B41FA5}">
                      <a16:colId xmlns:a16="http://schemas.microsoft.com/office/drawing/2014/main" val="1397952453"/>
                    </a:ext>
                  </a:extLst>
                </a:gridCol>
                <a:gridCol w="2319703">
                  <a:extLst>
                    <a:ext uri="{9D8B030D-6E8A-4147-A177-3AD203B41FA5}">
                      <a16:colId xmlns:a16="http://schemas.microsoft.com/office/drawing/2014/main" val="1120997718"/>
                    </a:ext>
                  </a:extLst>
                </a:gridCol>
                <a:gridCol w="2319703">
                  <a:extLst>
                    <a:ext uri="{9D8B030D-6E8A-4147-A177-3AD203B41FA5}">
                      <a16:colId xmlns:a16="http://schemas.microsoft.com/office/drawing/2014/main" val="603091258"/>
                    </a:ext>
                  </a:extLst>
                </a:gridCol>
              </a:tblGrid>
              <a:tr h="2062288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Problem</a:t>
                      </a:r>
                    </a:p>
                    <a:p>
                      <a:pPr latinLnBrk="1"/>
                      <a:endParaRPr lang="en-US" altLang="ko-KR" sz="500" b="1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600" b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중고 거래 사기 증가</a:t>
                      </a:r>
                      <a:endParaRPr lang="en-US" altLang="ko-KR" sz="1600" b="0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600" b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안전 거래의 복잡성</a:t>
                      </a:r>
                      <a:endParaRPr lang="en-US" altLang="ko-KR" sz="1600" b="0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600" b="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중고 거래 시 사기꾼에 대한 불안 심리</a:t>
                      </a:r>
                      <a:endParaRPr lang="en-US" altLang="ko-KR" sz="1600" b="0" baseline="0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500" baseline="0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 이러한 문제를 조금이나마 해소하기 위해 </a:t>
                      </a:r>
                      <a:r>
                        <a:rPr lang="ko-KR" altLang="en-US" sz="1500" baseline="0" dirty="0" err="1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판매자에게</a:t>
                      </a:r>
                      <a:r>
                        <a:rPr lang="ko-KR" altLang="en-US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 신분증을 요구를 통해 만약 판매자가 사기를 친다면 바로 신고가 가능하게 한다</a:t>
                      </a:r>
                      <a:r>
                        <a:rPr lang="en-US" altLang="ko-KR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Solution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1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신분증</a:t>
                      </a:r>
                      <a:r>
                        <a:rPr lang="ko-KR" altLang="en-US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을 등록하는 것이 아닌 촬영하고 얼굴사진 역시 그 자리에서 직접 촬영해 </a:t>
                      </a:r>
                      <a:r>
                        <a:rPr lang="ko-KR" altLang="en-US" sz="1500" baseline="0" dirty="0" err="1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일치율을</a:t>
                      </a:r>
                      <a:r>
                        <a:rPr lang="ko-KR" altLang="en-US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 계산 하게한다</a:t>
                      </a:r>
                      <a:r>
                        <a:rPr lang="en-US" altLang="ko-KR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.</a:t>
                      </a:r>
                      <a:endParaRPr lang="ko-KR" altLang="en-US" sz="1500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Unique Value</a:t>
                      </a:r>
                      <a:r>
                        <a:rPr lang="en-US" altLang="ko-KR" sz="1500" b="1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 Proposition</a:t>
                      </a:r>
                    </a:p>
                    <a:p>
                      <a:pPr latinLnBrk="1"/>
                      <a:endParaRPr lang="en-US" altLang="ko-KR" sz="500" b="1" baseline="0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latinLnBrk="1"/>
                      <a:r>
                        <a:rPr lang="ko-KR" altLang="en-US" sz="1500" baseline="0" dirty="0">
                          <a:solidFill>
                            <a:srgbClr val="FF0000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신분증</a:t>
                      </a:r>
                      <a:r>
                        <a:rPr lang="ko-KR" altLang="en-US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과 본인의 </a:t>
                      </a:r>
                      <a:r>
                        <a:rPr lang="ko-KR" altLang="en-US" sz="1500" baseline="0" dirty="0">
                          <a:solidFill>
                            <a:srgbClr val="FF0000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얼굴 사진</a:t>
                      </a:r>
                      <a:r>
                        <a:rPr lang="ko-KR" altLang="en-US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의 </a:t>
                      </a:r>
                      <a:r>
                        <a:rPr lang="ko-KR" altLang="en-US" sz="1500" baseline="0" dirty="0" err="1">
                          <a:solidFill>
                            <a:srgbClr val="FF0000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일치율</a:t>
                      </a:r>
                      <a:r>
                        <a:rPr lang="ko-KR" altLang="en-US" sz="1500" baseline="0" dirty="0" err="1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을</a:t>
                      </a:r>
                      <a:r>
                        <a:rPr lang="ko-KR" altLang="en-US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 계산하고 이를 공유함으로써 신분증도용에 대한 사기를 예방하고 간단한 절차로 </a:t>
                      </a:r>
                      <a:r>
                        <a:rPr lang="ko-KR" altLang="en-US" sz="1500" baseline="0" dirty="0" err="1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판매자와</a:t>
                      </a:r>
                      <a:r>
                        <a:rPr lang="ko-KR" altLang="en-US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 구매자 사이의 신뢰도를 확보 할 수 있다</a:t>
                      </a:r>
                      <a:r>
                        <a:rPr lang="en-US" altLang="ko-KR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Unfair Advantage</a:t>
                      </a:r>
                    </a:p>
                    <a:p>
                      <a:pPr latinLnBrk="1"/>
                      <a:endParaRPr lang="en-US" altLang="ko-KR" sz="500" b="1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latinLnBrk="1"/>
                      <a:r>
                        <a:rPr lang="ko-KR" altLang="en-US" sz="150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현업에서 뛰고있는 실제 개발자분들의 조력</a:t>
                      </a:r>
                      <a:endParaRPr lang="en-US" altLang="ko-KR" sz="1500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latinLnBrk="1"/>
                      <a:endParaRPr lang="ko-KR" altLang="en-US" sz="1500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Customer</a:t>
                      </a:r>
                      <a:r>
                        <a:rPr lang="en-US" altLang="ko-KR" sz="1500" b="1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 Segments</a:t>
                      </a:r>
                    </a:p>
                    <a:p>
                      <a:pPr latinLnBrk="1"/>
                      <a:endParaRPr lang="en-US" altLang="ko-KR" sz="500" baseline="0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latinLnBrk="1"/>
                      <a:r>
                        <a:rPr lang="ko-KR" altLang="en-US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사용자</a:t>
                      </a:r>
                      <a:r>
                        <a:rPr lang="en-US" altLang="ko-KR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: </a:t>
                      </a:r>
                      <a:r>
                        <a:rPr lang="ko-KR" altLang="en-US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중고 거래 한번이라도 경험해본 사람들</a:t>
                      </a:r>
                      <a:endParaRPr lang="en-US" altLang="ko-KR" sz="1500" baseline="0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latinLnBrk="1"/>
                      <a:endParaRPr lang="en-US" altLang="ko-KR" sz="1500" baseline="0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latinLnBrk="1"/>
                      <a:r>
                        <a:rPr lang="ko-KR" altLang="en-US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고객</a:t>
                      </a:r>
                      <a:r>
                        <a:rPr lang="en-US" altLang="ko-KR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1  :  </a:t>
                      </a:r>
                      <a:r>
                        <a:rPr lang="ko-KR" altLang="en-US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안전거래를 사용하는 사람</a:t>
                      </a:r>
                      <a:endParaRPr lang="en-US" altLang="ko-KR" sz="1500" baseline="0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latinLnBrk="1"/>
                      <a:endParaRPr lang="en-US" altLang="ko-KR" sz="1500" baseline="0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latinLnBrk="1"/>
                      <a:r>
                        <a:rPr lang="ko-KR" altLang="en-US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고객</a:t>
                      </a:r>
                      <a:r>
                        <a:rPr lang="en-US" altLang="ko-KR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2 : </a:t>
                      </a:r>
                      <a:r>
                        <a:rPr lang="ko-KR" altLang="en-US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안전거래 수수료로 인해 안전거래를 사용하지 않는 중고거래 이용자</a:t>
                      </a:r>
                      <a:r>
                        <a:rPr lang="en-US" altLang="ko-KR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 </a:t>
                      </a:r>
                    </a:p>
                    <a:p>
                      <a:pPr latinLnBrk="1"/>
                      <a:endParaRPr lang="en-US" altLang="ko-KR" sz="1500" baseline="0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latinLnBrk="1"/>
                      <a:r>
                        <a:rPr lang="ko-KR" altLang="en-US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고객 </a:t>
                      </a:r>
                      <a:r>
                        <a:rPr lang="en-US" altLang="ko-KR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3 : </a:t>
                      </a:r>
                      <a:r>
                        <a:rPr lang="ko-KR" altLang="en-US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안전거래 절차의 복잡성을 느끼는 중고거래 이용자</a:t>
                      </a:r>
                      <a:endParaRPr lang="en-US" altLang="ko-KR" sz="1500" baseline="0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398139"/>
                  </a:ext>
                </a:extLst>
              </a:tr>
              <a:tr h="177420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Key</a:t>
                      </a:r>
                      <a:r>
                        <a:rPr lang="en-US" altLang="ko-KR" sz="1500" b="1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 Metrics</a:t>
                      </a:r>
                      <a:r>
                        <a:rPr lang="ko-KR" altLang="en-US" sz="1500" b="1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 </a:t>
                      </a:r>
                      <a:endParaRPr lang="en-US" altLang="ko-KR" sz="1500" b="1" baseline="0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latinLnBrk="1"/>
                      <a:endParaRPr lang="en-US" altLang="ko-KR" sz="500" b="1" baseline="0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latinLnBrk="1"/>
                      <a:r>
                        <a:rPr lang="en-US" altLang="ko-KR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- </a:t>
                      </a:r>
                      <a:r>
                        <a:rPr lang="ko-KR" altLang="en-US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다운로드 수</a:t>
                      </a:r>
                      <a:endParaRPr lang="en-US" altLang="ko-KR" sz="1500" baseline="0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- </a:t>
                      </a:r>
                      <a:r>
                        <a:rPr lang="ko-KR" altLang="en-US" sz="150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신규 사용자</a:t>
                      </a:r>
                      <a:endParaRPr lang="en-US" altLang="ko-KR" sz="1500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- </a:t>
                      </a:r>
                      <a:r>
                        <a:rPr lang="ko-KR" altLang="en-US" sz="150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이탈자</a:t>
                      </a:r>
                      <a:endParaRPr lang="en-US" altLang="ko-KR" sz="1500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- </a:t>
                      </a:r>
                      <a:r>
                        <a:rPr lang="ko-KR" altLang="en-US" sz="150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평균 평점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Channels</a:t>
                      </a:r>
                    </a:p>
                    <a:p>
                      <a:pPr latinLnBrk="1"/>
                      <a:endParaRPr lang="en-US" altLang="ko-KR" sz="500" b="1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latinLnBrk="1"/>
                      <a:r>
                        <a:rPr lang="ko-KR" altLang="en-US" sz="150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실제 중고거래를 실시하는 앱들의 커뮤니티 웹 </a:t>
                      </a:r>
                      <a:r>
                        <a:rPr lang="en-US" altLang="ko-KR" sz="150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, </a:t>
                      </a:r>
                      <a:r>
                        <a:rPr lang="ko-KR" altLang="en-US" sz="150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카페</a:t>
                      </a:r>
                      <a:r>
                        <a:rPr lang="en-US" altLang="ko-KR" sz="150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, </a:t>
                      </a:r>
                      <a:r>
                        <a:rPr lang="ko-KR" altLang="en-US" sz="150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블로그</a:t>
                      </a:r>
                      <a:r>
                        <a:rPr lang="ko-KR" altLang="en-US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 등을 활용할 생각이다</a:t>
                      </a:r>
                      <a:r>
                        <a:rPr lang="en-US" altLang="ko-KR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.</a:t>
                      </a:r>
                      <a:endParaRPr lang="ko-KR" altLang="en-US" sz="1500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375124"/>
                  </a:ext>
                </a:extLst>
              </a:tr>
              <a:tr h="1774208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Cost</a:t>
                      </a:r>
                      <a:r>
                        <a:rPr lang="en-US" altLang="ko-KR" sz="1500" b="1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 Structure</a:t>
                      </a:r>
                    </a:p>
                    <a:p>
                      <a:pPr latinLnBrk="1"/>
                      <a:endParaRPr lang="en-US" altLang="ko-KR" sz="500" b="1" baseline="0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latinLnBrk="1"/>
                      <a:r>
                        <a:rPr lang="ko-KR" altLang="en-US" sz="150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어플리케이션 형태로 배포할 생각이므로 </a:t>
                      </a:r>
                      <a:r>
                        <a:rPr lang="ko-KR" altLang="en-US" sz="1500" dirty="0" err="1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등록시에</a:t>
                      </a:r>
                      <a:r>
                        <a:rPr lang="ko-KR" altLang="en-US" sz="150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 발생하는 </a:t>
                      </a:r>
                      <a:r>
                        <a:rPr lang="en-US" altLang="ko-KR" sz="150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25$</a:t>
                      </a:r>
                      <a:r>
                        <a:rPr lang="ko-KR" altLang="en-US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말고는 별도의 비용이 발생하지는 않을 것이라고 생각된다</a:t>
                      </a:r>
                      <a:r>
                        <a:rPr lang="en-US" altLang="ko-KR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.</a:t>
                      </a:r>
                      <a:endParaRPr lang="ko-KR" altLang="en-US" sz="1500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Revenue Streams</a:t>
                      </a:r>
                    </a:p>
                    <a:p>
                      <a:pPr latinLnBrk="1"/>
                      <a:endParaRPr lang="en-US" altLang="ko-KR" sz="500" b="1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latinLnBrk="1"/>
                      <a:r>
                        <a:rPr lang="ko-KR" altLang="en-US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앱의 단순한 기본 기능이라고 할 수 있는 신분증과 사진의 </a:t>
                      </a:r>
                      <a:r>
                        <a:rPr lang="ko-KR" altLang="en-US" sz="1500" baseline="0" dirty="0" err="1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일치율을</a:t>
                      </a:r>
                      <a:r>
                        <a:rPr lang="ko-KR" altLang="en-US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 계산해서 공유하는 기능은 </a:t>
                      </a:r>
                      <a:r>
                        <a:rPr lang="en-US" altLang="ko-KR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500</a:t>
                      </a:r>
                      <a:r>
                        <a:rPr lang="ko-KR" altLang="en-US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원으로 제공 하고 이후 서로간의 더 높은 신뢰도를 요구하는 경우 별도의 </a:t>
                      </a:r>
                      <a:r>
                        <a:rPr lang="en-US" altLang="ko-KR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SNS</a:t>
                      </a:r>
                      <a:r>
                        <a:rPr lang="ko-KR" altLang="en-US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와 연동되는 로그인 기능을 덧붙이고 만약 구매자가 더 높은 등급을 요구할 시 적절한 수수료를 요구할 생각이다</a:t>
                      </a:r>
                      <a:r>
                        <a:rPr lang="en-US" altLang="ko-KR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.</a:t>
                      </a:r>
                      <a:r>
                        <a:rPr lang="ko-KR" altLang="en-US" sz="1500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 </a:t>
                      </a:r>
                      <a:endParaRPr lang="ko-KR" altLang="en-US" sz="1500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7605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17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0" y="0"/>
            <a:ext cx="12192000" cy="910103"/>
            <a:chOff x="0" y="0"/>
            <a:chExt cx="12192000" cy="910103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353A2F3-11E2-4A71-A53C-7AD680A1B224}"/>
                </a:ext>
              </a:extLst>
            </p:cNvPr>
            <p:cNvSpPr/>
            <p:nvPr/>
          </p:nvSpPr>
          <p:spPr>
            <a:xfrm rot="16200000">
              <a:off x="5640948" y="-5640948"/>
              <a:ext cx="910103" cy="1219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1689602-5578-47DD-A24C-65EE16533705}"/>
                </a:ext>
              </a:extLst>
            </p:cNvPr>
            <p:cNvSpPr/>
            <p:nvPr/>
          </p:nvSpPr>
          <p:spPr>
            <a:xfrm>
              <a:off x="121300" y="215988"/>
              <a:ext cx="86290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&lt; </a:t>
              </a:r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비즈니스 모델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– </a:t>
              </a:r>
              <a:r>
                <a:rPr lang="ko-KR" altLang="en-US" sz="2800" dirty="0" err="1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산업지도</a:t>
              </a:r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&gt;</a:t>
              </a:r>
              <a:endParaRPr lang="ko-KR" altLang="en-US" sz="2800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8281D7A-AC6D-4B83-A30C-F07FAF087922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2">
            <a:extLst>
              <a:ext uri="{FF2B5EF4-FFF2-40B4-BE49-F238E27FC236}">
                <a16:creationId xmlns:a16="http://schemas.microsoft.com/office/drawing/2014/main" id="{5A78B338-EFBB-41D9-9E67-1EBCD2DAC828}"/>
              </a:ext>
            </a:extLst>
          </p:cNvPr>
          <p:cNvSpPr/>
          <p:nvPr/>
        </p:nvSpPr>
        <p:spPr>
          <a:xfrm>
            <a:off x="2918642" y="1527785"/>
            <a:ext cx="1721921" cy="7408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앱 스토어</a:t>
            </a:r>
            <a:endParaRPr lang="en-US" altLang="ko-KR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graphicFrame>
        <p:nvGraphicFramePr>
          <p:cNvPr id="54" name="표 9">
            <a:extLst>
              <a:ext uri="{FF2B5EF4-FFF2-40B4-BE49-F238E27FC236}">
                <a16:creationId xmlns:a16="http://schemas.microsoft.com/office/drawing/2014/main" id="{AF6292A7-A128-438B-AE4D-3E06818FA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390465"/>
              </p:ext>
            </p:extLst>
          </p:nvPr>
        </p:nvGraphicFramePr>
        <p:xfrm>
          <a:off x="2918642" y="2708866"/>
          <a:ext cx="1721921" cy="283464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721921">
                  <a:extLst>
                    <a:ext uri="{9D8B030D-6E8A-4147-A177-3AD203B41FA5}">
                      <a16:colId xmlns:a16="http://schemas.microsoft.com/office/drawing/2014/main" val="325481570"/>
                    </a:ext>
                  </a:extLst>
                </a:gridCol>
              </a:tblGrid>
              <a:tr h="5969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GOOGLE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PLAY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STORE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131401"/>
                  </a:ext>
                </a:extLst>
              </a:tr>
              <a:tr h="5969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APPLE APP STORE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808242"/>
                  </a:ext>
                </a:extLst>
              </a:tr>
              <a:tr h="5969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SAUSUNG GALAXY STORE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16217"/>
                  </a:ext>
                </a:extLst>
              </a:tr>
              <a:tr h="5969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SK ONE STORE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5977356"/>
                  </a:ext>
                </a:extLst>
              </a:tr>
            </a:tbl>
          </a:graphicData>
        </a:graphic>
      </p:graphicFrame>
      <p:sp>
        <p:nvSpPr>
          <p:cNvPr id="55" name="사각형: 둥근 모서리 5">
            <a:extLst>
              <a:ext uri="{FF2B5EF4-FFF2-40B4-BE49-F238E27FC236}">
                <a16:creationId xmlns:a16="http://schemas.microsoft.com/office/drawing/2014/main" id="{B6451ECE-726F-48E6-82CF-ECF51741FCCC}"/>
              </a:ext>
            </a:extLst>
          </p:cNvPr>
          <p:cNvSpPr/>
          <p:nvPr/>
        </p:nvSpPr>
        <p:spPr>
          <a:xfrm>
            <a:off x="525663" y="1519077"/>
            <a:ext cx="1721922" cy="7408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어플리케이션</a:t>
            </a:r>
            <a:endParaRPr lang="en-US" altLang="ko-KR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r>
              <a:rPr lang="ko-KR" altLang="en-US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인프라</a:t>
            </a:r>
          </a:p>
        </p:txBody>
      </p:sp>
      <p:graphicFrame>
        <p:nvGraphicFramePr>
          <p:cNvPr id="56" name="표 9">
            <a:extLst>
              <a:ext uri="{FF2B5EF4-FFF2-40B4-BE49-F238E27FC236}">
                <a16:creationId xmlns:a16="http://schemas.microsoft.com/office/drawing/2014/main" id="{038CC3E9-BF40-42F1-A15B-249E699D0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80373"/>
              </p:ext>
            </p:extLst>
          </p:nvPr>
        </p:nvGraphicFramePr>
        <p:xfrm>
          <a:off x="525663" y="5125049"/>
          <a:ext cx="1721922" cy="109728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721922">
                  <a:extLst>
                    <a:ext uri="{9D8B030D-6E8A-4147-A177-3AD203B41FA5}">
                      <a16:colId xmlns:a16="http://schemas.microsoft.com/office/drawing/2014/main" val="325481570"/>
                    </a:ext>
                  </a:extLst>
                </a:gridCol>
              </a:tblGrid>
              <a:tr h="1963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SAMSUNG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131401"/>
                  </a:ext>
                </a:extLst>
              </a:tr>
              <a:tr h="1963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LG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808242"/>
                  </a:ext>
                </a:extLst>
              </a:tr>
              <a:tr h="1963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APPLE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16217"/>
                  </a:ext>
                </a:extLst>
              </a:tr>
            </a:tbl>
          </a:graphicData>
        </a:graphic>
      </p:graphicFrame>
      <p:sp>
        <p:nvSpPr>
          <p:cNvPr id="57" name="사각형: 둥근 모서리 7">
            <a:extLst>
              <a:ext uri="{FF2B5EF4-FFF2-40B4-BE49-F238E27FC236}">
                <a16:creationId xmlns:a16="http://schemas.microsoft.com/office/drawing/2014/main" id="{7C504EA9-642D-44AC-98A9-74BC96C746C3}"/>
              </a:ext>
            </a:extLst>
          </p:cNvPr>
          <p:cNvSpPr/>
          <p:nvPr/>
        </p:nvSpPr>
        <p:spPr>
          <a:xfrm>
            <a:off x="9936718" y="1527785"/>
            <a:ext cx="1897691" cy="7408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고객</a:t>
            </a:r>
          </a:p>
        </p:txBody>
      </p:sp>
      <p:graphicFrame>
        <p:nvGraphicFramePr>
          <p:cNvPr id="58" name="표 9">
            <a:extLst>
              <a:ext uri="{FF2B5EF4-FFF2-40B4-BE49-F238E27FC236}">
                <a16:creationId xmlns:a16="http://schemas.microsoft.com/office/drawing/2014/main" id="{0477B284-CC6E-4DD3-B5FC-ED9AA552D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810629"/>
              </p:ext>
            </p:extLst>
          </p:nvPr>
        </p:nvGraphicFramePr>
        <p:xfrm>
          <a:off x="9936718" y="2726284"/>
          <a:ext cx="1897691" cy="283966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897691">
                  <a:extLst>
                    <a:ext uri="{9D8B030D-6E8A-4147-A177-3AD203B41FA5}">
                      <a16:colId xmlns:a16="http://schemas.microsoft.com/office/drawing/2014/main" val="325481570"/>
                    </a:ext>
                  </a:extLst>
                </a:gridCol>
              </a:tblGrid>
              <a:tr h="4325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중고거래 앱 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사용자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131401"/>
                  </a:ext>
                </a:extLst>
              </a:tr>
              <a:tr h="6146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안전거래 플랫폼 사용자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80824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안전거래 플랫폼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이용시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 복잡하여 사용하지 않는 사용자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16217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중고거래 시 신분증 인증 방식으로 사기를 당해본 사용자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981149"/>
                  </a:ext>
                </a:extLst>
              </a:tr>
            </a:tbl>
          </a:graphicData>
        </a:graphic>
      </p:graphicFrame>
      <p:sp>
        <p:nvSpPr>
          <p:cNvPr id="59" name="사각형: 둥근 모서리 9">
            <a:extLst>
              <a:ext uri="{FF2B5EF4-FFF2-40B4-BE49-F238E27FC236}">
                <a16:creationId xmlns:a16="http://schemas.microsoft.com/office/drawing/2014/main" id="{4742F2EF-4BBD-4A72-A5AD-7124B62AABD3}"/>
              </a:ext>
            </a:extLst>
          </p:cNvPr>
          <p:cNvSpPr/>
          <p:nvPr/>
        </p:nvSpPr>
        <p:spPr>
          <a:xfrm>
            <a:off x="5205367" y="1519077"/>
            <a:ext cx="1642582" cy="7408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중고거래 앱</a:t>
            </a:r>
          </a:p>
        </p:txBody>
      </p:sp>
      <p:graphicFrame>
        <p:nvGraphicFramePr>
          <p:cNvPr id="60" name="표 9">
            <a:extLst>
              <a:ext uri="{FF2B5EF4-FFF2-40B4-BE49-F238E27FC236}">
                <a16:creationId xmlns:a16="http://schemas.microsoft.com/office/drawing/2014/main" id="{730B5B74-F4A1-424B-9D4E-4437DEFCB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401312"/>
              </p:ext>
            </p:extLst>
          </p:nvPr>
        </p:nvGraphicFramePr>
        <p:xfrm>
          <a:off x="5205367" y="2708866"/>
          <a:ext cx="1642582" cy="146304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642582">
                  <a:extLst>
                    <a:ext uri="{9D8B030D-6E8A-4147-A177-3AD203B41FA5}">
                      <a16:colId xmlns:a16="http://schemas.microsoft.com/office/drawing/2014/main" val="325481570"/>
                    </a:ext>
                  </a:extLst>
                </a:gridCol>
              </a:tblGrid>
              <a:tr h="2281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중고나라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131401"/>
                  </a:ext>
                </a:extLst>
              </a:tr>
              <a:tr h="2281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번개장터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808242"/>
                  </a:ext>
                </a:extLst>
              </a:tr>
              <a:tr h="2281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당근마켓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16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헬로마켓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5977356"/>
                  </a:ext>
                </a:extLst>
              </a:tr>
            </a:tbl>
          </a:graphicData>
        </a:graphic>
      </p:graphicFrame>
      <p:sp>
        <p:nvSpPr>
          <p:cNvPr id="61" name="사각형: 둥근 모서리 11">
            <a:extLst>
              <a:ext uri="{FF2B5EF4-FFF2-40B4-BE49-F238E27FC236}">
                <a16:creationId xmlns:a16="http://schemas.microsoft.com/office/drawing/2014/main" id="{89672FBC-FFC6-422B-AD19-2AC15BB351C4}"/>
              </a:ext>
            </a:extLst>
          </p:cNvPr>
          <p:cNvSpPr/>
          <p:nvPr/>
        </p:nvSpPr>
        <p:spPr>
          <a:xfrm>
            <a:off x="525663" y="4501083"/>
            <a:ext cx="1721922" cy="5225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핸드폰</a:t>
            </a:r>
          </a:p>
        </p:txBody>
      </p:sp>
      <p:graphicFrame>
        <p:nvGraphicFramePr>
          <p:cNvPr id="62" name="표 9">
            <a:extLst>
              <a:ext uri="{FF2B5EF4-FFF2-40B4-BE49-F238E27FC236}">
                <a16:creationId xmlns:a16="http://schemas.microsoft.com/office/drawing/2014/main" id="{0FAB1C34-0271-4106-A705-1AC24B000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176615"/>
              </p:ext>
            </p:extLst>
          </p:nvPr>
        </p:nvGraphicFramePr>
        <p:xfrm>
          <a:off x="525663" y="3324122"/>
          <a:ext cx="1721922" cy="109728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721922">
                  <a:extLst>
                    <a:ext uri="{9D8B030D-6E8A-4147-A177-3AD203B41FA5}">
                      <a16:colId xmlns:a16="http://schemas.microsoft.com/office/drawing/2014/main" val="325481570"/>
                    </a:ext>
                  </a:extLst>
                </a:gridCol>
              </a:tblGrid>
              <a:tr h="164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SK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131401"/>
                  </a:ext>
                </a:extLst>
              </a:tr>
              <a:tr h="164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LG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808242"/>
                  </a:ext>
                </a:extLst>
              </a:tr>
              <a:tr h="164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KT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16217"/>
                  </a:ext>
                </a:extLst>
              </a:tr>
            </a:tbl>
          </a:graphicData>
        </a:graphic>
      </p:graphicFrame>
      <p:sp>
        <p:nvSpPr>
          <p:cNvPr id="63" name="사각형: 둥근 모서리 15">
            <a:extLst>
              <a:ext uri="{FF2B5EF4-FFF2-40B4-BE49-F238E27FC236}">
                <a16:creationId xmlns:a16="http://schemas.microsoft.com/office/drawing/2014/main" id="{4FB59A67-E7DF-4495-9C51-2F82B6B4BABC}"/>
              </a:ext>
            </a:extLst>
          </p:cNvPr>
          <p:cNvSpPr/>
          <p:nvPr/>
        </p:nvSpPr>
        <p:spPr>
          <a:xfrm>
            <a:off x="525663" y="2700156"/>
            <a:ext cx="1721922" cy="5225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통신사</a:t>
            </a:r>
          </a:p>
        </p:txBody>
      </p:sp>
      <p:sp>
        <p:nvSpPr>
          <p:cNvPr id="64" name="사각형: 둥근 모서리 44">
            <a:extLst>
              <a:ext uri="{FF2B5EF4-FFF2-40B4-BE49-F238E27FC236}">
                <a16:creationId xmlns:a16="http://schemas.microsoft.com/office/drawing/2014/main" id="{19E96414-4E30-43DB-80B1-69EF08FEB5BC}"/>
              </a:ext>
            </a:extLst>
          </p:cNvPr>
          <p:cNvSpPr/>
          <p:nvPr/>
        </p:nvSpPr>
        <p:spPr>
          <a:xfrm>
            <a:off x="7571042" y="1527185"/>
            <a:ext cx="1642582" cy="7408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안전거래 </a:t>
            </a:r>
            <a:endParaRPr lang="en-US" altLang="ko-KR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r>
              <a:rPr lang="ko-KR" altLang="en-US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플랫폼</a:t>
            </a:r>
          </a:p>
        </p:txBody>
      </p:sp>
      <p:graphicFrame>
        <p:nvGraphicFramePr>
          <p:cNvPr id="65" name="표 9">
            <a:extLst>
              <a:ext uri="{FF2B5EF4-FFF2-40B4-BE49-F238E27FC236}">
                <a16:creationId xmlns:a16="http://schemas.microsoft.com/office/drawing/2014/main" id="{34A25ECF-CE44-42D3-A131-1F09D045B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915111"/>
              </p:ext>
            </p:extLst>
          </p:nvPr>
        </p:nvGraphicFramePr>
        <p:xfrm>
          <a:off x="7571042" y="2716974"/>
          <a:ext cx="1642582" cy="176784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642582">
                  <a:extLst>
                    <a:ext uri="{9D8B030D-6E8A-4147-A177-3AD203B41FA5}">
                      <a16:colId xmlns:a16="http://schemas.microsoft.com/office/drawing/2014/main" val="325481570"/>
                    </a:ext>
                  </a:extLst>
                </a:gridCol>
              </a:tblGrid>
              <a:tr h="2281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 err="1">
                          <a:solidFill>
                            <a:srgbClr val="FF0000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마켓가더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131401"/>
                  </a:ext>
                </a:extLst>
              </a:tr>
              <a:tr h="2281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중고나라 </a:t>
                      </a:r>
                      <a:endParaRPr lang="en-US" altLang="ko-KR" b="0" dirty="0">
                        <a:solidFill>
                          <a:schemeClr val="tx1"/>
                        </a:solidFill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안전거래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808242"/>
                  </a:ext>
                </a:extLst>
              </a:tr>
              <a:tr h="2281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번개페이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16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헬로페이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5977356"/>
                  </a:ext>
                </a:extLst>
              </a:tr>
            </a:tbl>
          </a:graphicData>
        </a:graphic>
      </p:graphicFrame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8C478F2-1C9C-44FC-9EBC-AD592E3EF384}"/>
              </a:ext>
            </a:extLst>
          </p:cNvPr>
          <p:cNvCxnSpPr>
            <a:cxnSpLocks/>
          </p:cNvCxnSpPr>
          <p:nvPr/>
        </p:nvCxnSpPr>
        <p:spPr>
          <a:xfrm flipV="1">
            <a:off x="2247585" y="2961413"/>
            <a:ext cx="671057" cy="57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80302CA-9BB5-437F-B068-51FF0ED8B3B0}"/>
              </a:ext>
            </a:extLst>
          </p:cNvPr>
          <p:cNvCxnSpPr>
            <a:cxnSpLocks/>
          </p:cNvCxnSpPr>
          <p:nvPr/>
        </p:nvCxnSpPr>
        <p:spPr>
          <a:xfrm flipV="1">
            <a:off x="2229782" y="2998315"/>
            <a:ext cx="688860" cy="89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F5FBCED-FAFA-4B06-BB65-AD70BD651555}"/>
              </a:ext>
            </a:extLst>
          </p:cNvPr>
          <p:cNvCxnSpPr>
            <a:cxnSpLocks/>
          </p:cNvCxnSpPr>
          <p:nvPr/>
        </p:nvCxnSpPr>
        <p:spPr>
          <a:xfrm flipV="1">
            <a:off x="2238684" y="2998315"/>
            <a:ext cx="679958" cy="1255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5AD5688-92C0-471B-9518-15D02EA4AC8E}"/>
              </a:ext>
            </a:extLst>
          </p:cNvPr>
          <p:cNvCxnSpPr>
            <a:cxnSpLocks/>
          </p:cNvCxnSpPr>
          <p:nvPr/>
        </p:nvCxnSpPr>
        <p:spPr>
          <a:xfrm>
            <a:off x="2256486" y="3510488"/>
            <a:ext cx="679959" cy="10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AD3D8AC-C5C9-4A1A-BAAD-626669E7F6CC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2247585" y="3634798"/>
            <a:ext cx="679959" cy="23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C3D2025-A6E9-4E60-BF48-FE1BB9D08115}"/>
              </a:ext>
            </a:extLst>
          </p:cNvPr>
          <p:cNvCxnSpPr>
            <a:cxnSpLocks/>
          </p:cNvCxnSpPr>
          <p:nvPr/>
        </p:nvCxnSpPr>
        <p:spPr>
          <a:xfrm flipV="1">
            <a:off x="2247585" y="3625810"/>
            <a:ext cx="651687" cy="649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9BA575C-15E0-4FFD-8CA7-27C50E21A507}"/>
              </a:ext>
            </a:extLst>
          </p:cNvPr>
          <p:cNvCxnSpPr>
            <a:cxnSpLocks/>
          </p:cNvCxnSpPr>
          <p:nvPr/>
        </p:nvCxnSpPr>
        <p:spPr>
          <a:xfrm>
            <a:off x="2273603" y="3533346"/>
            <a:ext cx="625669" cy="82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26FE5E7A-4DA4-4A70-82CF-DC2C91C42F2E}"/>
              </a:ext>
            </a:extLst>
          </p:cNvPr>
          <p:cNvCxnSpPr>
            <a:cxnSpLocks/>
          </p:cNvCxnSpPr>
          <p:nvPr/>
        </p:nvCxnSpPr>
        <p:spPr>
          <a:xfrm>
            <a:off x="2273603" y="3533346"/>
            <a:ext cx="645039" cy="1705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46BC156-7931-4992-8ACE-02F66A58969C}"/>
              </a:ext>
            </a:extLst>
          </p:cNvPr>
          <p:cNvCxnSpPr>
            <a:cxnSpLocks/>
          </p:cNvCxnSpPr>
          <p:nvPr/>
        </p:nvCxnSpPr>
        <p:spPr>
          <a:xfrm>
            <a:off x="2261665" y="3876943"/>
            <a:ext cx="645039" cy="494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9CB85DAF-D621-4517-9E03-3F7928738755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2247585" y="3872762"/>
            <a:ext cx="645039" cy="1337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BD6D2DA-E45A-4194-A0CE-C43F7A1AF3B7}"/>
              </a:ext>
            </a:extLst>
          </p:cNvPr>
          <p:cNvCxnSpPr>
            <a:cxnSpLocks/>
          </p:cNvCxnSpPr>
          <p:nvPr/>
        </p:nvCxnSpPr>
        <p:spPr>
          <a:xfrm>
            <a:off x="2300712" y="4251962"/>
            <a:ext cx="598560" cy="14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7C827AF-ECF1-4851-82CA-312E0E7C813C}"/>
              </a:ext>
            </a:extLst>
          </p:cNvPr>
          <p:cNvCxnSpPr>
            <a:cxnSpLocks/>
          </p:cNvCxnSpPr>
          <p:nvPr/>
        </p:nvCxnSpPr>
        <p:spPr>
          <a:xfrm>
            <a:off x="2254233" y="4311722"/>
            <a:ext cx="682212" cy="84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84D2562-2498-4367-8148-0D3292D1F03C}"/>
              </a:ext>
            </a:extLst>
          </p:cNvPr>
          <p:cNvCxnSpPr>
            <a:cxnSpLocks/>
          </p:cNvCxnSpPr>
          <p:nvPr/>
        </p:nvCxnSpPr>
        <p:spPr>
          <a:xfrm flipV="1">
            <a:off x="2259667" y="2998316"/>
            <a:ext cx="656722" cy="2386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FFF3B18E-8E73-434A-8AA1-640474AF8B56}"/>
              </a:ext>
            </a:extLst>
          </p:cNvPr>
          <p:cNvCxnSpPr>
            <a:cxnSpLocks/>
          </p:cNvCxnSpPr>
          <p:nvPr/>
        </p:nvCxnSpPr>
        <p:spPr>
          <a:xfrm flipV="1">
            <a:off x="2273603" y="4383898"/>
            <a:ext cx="677706" cy="983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4141F6EC-C113-403B-B04D-FD2E62139D8E}"/>
              </a:ext>
            </a:extLst>
          </p:cNvPr>
          <p:cNvCxnSpPr>
            <a:cxnSpLocks/>
          </p:cNvCxnSpPr>
          <p:nvPr/>
        </p:nvCxnSpPr>
        <p:spPr>
          <a:xfrm flipV="1">
            <a:off x="2256486" y="5125049"/>
            <a:ext cx="714192" cy="24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380D037-0F8A-40A1-AB83-A2A8B9BDF643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2247585" y="2998314"/>
            <a:ext cx="662156" cy="267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D72CEE7E-99DD-41F3-AC59-66610CC0C7D0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2247585" y="5152208"/>
            <a:ext cx="662156" cy="52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7633F6AC-B1B9-4B35-B5BF-02E69982EEAF}"/>
              </a:ext>
            </a:extLst>
          </p:cNvPr>
          <p:cNvCxnSpPr>
            <a:cxnSpLocks/>
          </p:cNvCxnSpPr>
          <p:nvPr/>
        </p:nvCxnSpPr>
        <p:spPr>
          <a:xfrm flipV="1">
            <a:off x="2243135" y="3634798"/>
            <a:ext cx="656137" cy="244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6C70E1B-DF3E-48AC-B329-5EB784CE3503}"/>
              </a:ext>
            </a:extLst>
          </p:cNvPr>
          <p:cNvCxnSpPr>
            <a:cxnSpLocks/>
          </p:cNvCxnSpPr>
          <p:nvPr/>
        </p:nvCxnSpPr>
        <p:spPr>
          <a:xfrm flipV="1">
            <a:off x="4649464" y="2858894"/>
            <a:ext cx="551204" cy="176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714B05E-46DD-4753-AD22-A6B630ADA440}"/>
              </a:ext>
            </a:extLst>
          </p:cNvPr>
          <p:cNvCxnSpPr>
            <a:cxnSpLocks/>
          </p:cNvCxnSpPr>
          <p:nvPr/>
        </p:nvCxnSpPr>
        <p:spPr>
          <a:xfrm>
            <a:off x="4670184" y="3036516"/>
            <a:ext cx="539385" cy="210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77E4ABE-482E-4BAB-A6D3-AF78911FC042}"/>
              </a:ext>
            </a:extLst>
          </p:cNvPr>
          <p:cNvCxnSpPr>
            <a:cxnSpLocks/>
          </p:cNvCxnSpPr>
          <p:nvPr/>
        </p:nvCxnSpPr>
        <p:spPr>
          <a:xfrm>
            <a:off x="4649464" y="3035106"/>
            <a:ext cx="551204" cy="599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3306ED0A-77CE-4E35-8140-E7620841B059}"/>
              </a:ext>
            </a:extLst>
          </p:cNvPr>
          <p:cNvCxnSpPr>
            <a:cxnSpLocks/>
          </p:cNvCxnSpPr>
          <p:nvPr/>
        </p:nvCxnSpPr>
        <p:spPr>
          <a:xfrm>
            <a:off x="4666581" y="3048985"/>
            <a:ext cx="534087" cy="957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04BA8E2A-4035-4D4E-A1C4-7C8FCFFE42F0}"/>
              </a:ext>
            </a:extLst>
          </p:cNvPr>
          <p:cNvCxnSpPr>
            <a:cxnSpLocks/>
          </p:cNvCxnSpPr>
          <p:nvPr/>
        </p:nvCxnSpPr>
        <p:spPr>
          <a:xfrm flipV="1">
            <a:off x="4649464" y="3237065"/>
            <a:ext cx="551204" cy="122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E541FB52-F2AB-4700-83E2-7FF61EACC821}"/>
              </a:ext>
            </a:extLst>
          </p:cNvPr>
          <p:cNvCxnSpPr>
            <a:cxnSpLocks/>
          </p:cNvCxnSpPr>
          <p:nvPr/>
        </p:nvCxnSpPr>
        <p:spPr>
          <a:xfrm flipV="1">
            <a:off x="4640563" y="2857484"/>
            <a:ext cx="555655" cy="2388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1C09D74-992F-45B1-85E2-59F0E5A95CD8}"/>
              </a:ext>
            </a:extLst>
          </p:cNvPr>
          <p:cNvCxnSpPr>
            <a:cxnSpLocks/>
          </p:cNvCxnSpPr>
          <p:nvPr/>
        </p:nvCxnSpPr>
        <p:spPr>
          <a:xfrm flipV="1">
            <a:off x="4635864" y="3274782"/>
            <a:ext cx="558004" cy="1983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5AB19185-0135-49A9-A13E-180E547DF6D2}"/>
              </a:ext>
            </a:extLst>
          </p:cNvPr>
          <p:cNvCxnSpPr>
            <a:cxnSpLocks/>
          </p:cNvCxnSpPr>
          <p:nvPr/>
        </p:nvCxnSpPr>
        <p:spPr>
          <a:xfrm flipV="1">
            <a:off x="4628625" y="3625810"/>
            <a:ext cx="572043" cy="1619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7880F7F9-65F4-4860-8D88-1D526B844A01}"/>
              </a:ext>
            </a:extLst>
          </p:cNvPr>
          <p:cNvCxnSpPr>
            <a:cxnSpLocks/>
          </p:cNvCxnSpPr>
          <p:nvPr/>
        </p:nvCxnSpPr>
        <p:spPr>
          <a:xfrm flipV="1">
            <a:off x="4658366" y="3995362"/>
            <a:ext cx="542302" cy="1234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E9681154-E815-4673-A3D2-63290D82A45E}"/>
              </a:ext>
            </a:extLst>
          </p:cNvPr>
          <p:cNvCxnSpPr>
            <a:cxnSpLocks/>
          </p:cNvCxnSpPr>
          <p:nvPr/>
        </p:nvCxnSpPr>
        <p:spPr>
          <a:xfrm>
            <a:off x="6857098" y="2857484"/>
            <a:ext cx="686642" cy="544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759F07AA-0254-4479-BFE4-DCACEAC96E38}"/>
              </a:ext>
            </a:extLst>
          </p:cNvPr>
          <p:cNvCxnSpPr>
            <a:cxnSpLocks/>
          </p:cNvCxnSpPr>
          <p:nvPr/>
        </p:nvCxnSpPr>
        <p:spPr>
          <a:xfrm>
            <a:off x="6857098" y="3247379"/>
            <a:ext cx="707144" cy="62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1CAA5EEA-D3C6-45A0-9ED2-02470F9D59E0}"/>
              </a:ext>
            </a:extLst>
          </p:cNvPr>
          <p:cNvCxnSpPr>
            <a:cxnSpLocks/>
          </p:cNvCxnSpPr>
          <p:nvPr/>
        </p:nvCxnSpPr>
        <p:spPr>
          <a:xfrm>
            <a:off x="6865854" y="3995362"/>
            <a:ext cx="698388" cy="279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6E46A4C1-DB11-4EA5-A4C9-939B19986C98}"/>
              </a:ext>
            </a:extLst>
          </p:cNvPr>
          <p:cNvCxnSpPr>
            <a:cxnSpLocks/>
          </p:cNvCxnSpPr>
          <p:nvPr/>
        </p:nvCxnSpPr>
        <p:spPr>
          <a:xfrm>
            <a:off x="6847948" y="2857484"/>
            <a:ext cx="716294" cy="4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9AE7F7C0-D32D-49A6-A940-80C7F181BB07}"/>
              </a:ext>
            </a:extLst>
          </p:cNvPr>
          <p:cNvCxnSpPr>
            <a:cxnSpLocks/>
          </p:cNvCxnSpPr>
          <p:nvPr/>
        </p:nvCxnSpPr>
        <p:spPr>
          <a:xfrm flipV="1">
            <a:off x="6875251" y="2901756"/>
            <a:ext cx="668489" cy="373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80734C9-5414-4081-BC97-991CDC4414B9}"/>
              </a:ext>
            </a:extLst>
          </p:cNvPr>
          <p:cNvCxnSpPr>
            <a:cxnSpLocks/>
          </p:cNvCxnSpPr>
          <p:nvPr/>
        </p:nvCxnSpPr>
        <p:spPr>
          <a:xfrm flipV="1">
            <a:off x="6861404" y="2901756"/>
            <a:ext cx="702838" cy="683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E1ECEC8B-4388-4B7F-8B9F-DD1DA87E379E}"/>
              </a:ext>
            </a:extLst>
          </p:cNvPr>
          <p:cNvCxnSpPr>
            <a:cxnSpLocks/>
          </p:cNvCxnSpPr>
          <p:nvPr/>
        </p:nvCxnSpPr>
        <p:spPr>
          <a:xfrm flipV="1">
            <a:off x="6875251" y="2935858"/>
            <a:ext cx="668489" cy="1059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80F115E-B6BE-4172-A0FE-4E2BA5E095D1}"/>
              </a:ext>
            </a:extLst>
          </p:cNvPr>
          <p:cNvCxnSpPr>
            <a:cxnSpLocks/>
          </p:cNvCxnSpPr>
          <p:nvPr/>
        </p:nvCxnSpPr>
        <p:spPr>
          <a:xfrm>
            <a:off x="9233880" y="2850193"/>
            <a:ext cx="680234" cy="148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997F6CCC-B9E9-44FA-99A4-1D330255E8CB}"/>
              </a:ext>
            </a:extLst>
          </p:cNvPr>
          <p:cNvCxnSpPr>
            <a:cxnSpLocks/>
          </p:cNvCxnSpPr>
          <p:nvPr/>
        </p:nvCxnSpPr>
        <p:spPr>
          <a:xfrm>
            <a:off x="9227861" y="3324122"/>
            <a:ext cx="698388" cy="279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1B827A94-CDDE-4DE5-A9AC-2AFFE265D867}"/>
              </a:ext>
            </a:extLst>
          </p:cNvPr>
          <p:cNvCxnSpPr>
            <a:cxnSpLocks/>
          </p:cNvCxnSpPr>
          <p:nvPr/>
        </p:nvCxnSpPr>
        <p:spPr>
          <a:xfrm flipV="1">
            <a:off x="9213624" y="3603580"/>
            <a:ext cx="720057" cy="308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619AB72-096C-4FE3-B1E6-E72EA23B844F}"/>
              </a:ext>
            </a:extLst>
          </p:cNvPr>
          <p:cNvCxnSpPr>
            <a:cxnSpLocks/>
          </p:cNvCxnSpPr>
          <p:nvPr/>
        </p:nvCxnSpPr>
        <p:spPr>
          <a:xfrm flipV="1">
            <a:off x="9220424" y="3634798"/>
            <a:ext cx="693690" cy="640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5F96C870-CAC2-487A-A04E-6FA4C101B101}"/>
              </a:ext>
            </a:extLst>
          </p:cNvPr>
          <p:cNvCxnSpPr>
            <a:cxnSpLocks/>
          </p:cNvCxnSpPr>
          <p:nvPr/>
        </p:nvCxnSpPr>
        <p:spPr>
          <a:xfrm flipV="1">
            <a:off x="9224458" y="2998314"/>
            <a:ext cx="701791" cy="323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D79B77F9-645A-4267-9881-51120FF9973B}"/>
              </a:ext>
            </a:extLst>
          </p:cNvPr>
          <p:cNvCxnSpPr>
            <a:cxnSpLocks/>
          </p:cNvCxnSpPr>
          <p:nvPr/>
        </p:nvCxnSpPr>
        <p:spPr>
          <a:xfrm flipV="1">
            <a:off x="9218075" y="3012688"/>
            <a:ext cx="696039" cy="924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2894F675-6922-4A21-8F63-0039A63E3107}"/>
              </a:ext>
            </a:extLst>
          </p:cNvPr>
          <p:cNvCxnSpPr>
            <a:cxnSpLocks/>
          </p:cNvCxnSpPr>
          <p:nvPr/>
        </p:nvCxnSpPr>
        <p:spPr>
          <a:xfrm flipV="1">
            <a:off x="9227861" y="3043333"/>
            <a:ext cx="686253" cy="1238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F349641-4C78-4F76-85D3-0618C7B576BE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9223410" y="2852681"/>
            <a:ext cx="713308" cy="129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D844F2DA-A265-4611-B9E0-497DDC0FEA86}"/>
              </a:ext>
            </a:extLst>
          </p:cNvPr>
          <p:cNvCxnSpPr>
            <a:cxnSpLocks/>
          </p:cNvCxnSpPr>
          <p:nvPr/>
        </p:nvCxnSpPr>
        <p:spPr>
          <a:xfrm>
            <a:off x="9213989" y="2847531"/>
            <a:ext cx="700125" cy="2630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C66D0710-4A99-45B7-ADB7-51339FA05510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9216339" y="3350659"/>
            <a:ext cx="720379" cy="795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143C5479-349D-45AC-A3D9-91F2F98819D5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9216339" y="3936964"/>
            <a:ext cx="720379" cy="209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D88E26C5-0AB6-446B-AA8B-ECB7210A0353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9205257" y="4146116"/>
            <a:ext cx="731461" cy="115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FD045A85-86E4-4F19-BB12-ECCB6FE11404}"/>
              </a:ext>
            </a:extLst>
          </p:cNvPr>
          <p:cNvCxnSpPr>
            <a:cxnSpLocks/>
          </p:cNvCxnSpPr>
          <p:nvPr/>
        </p:nvCxnSpPr>
        <p:spPr>
          <a:xfrm>
            <a:off x="9201854" y="4290029"/>
            <a:ext cx="719331" cy="1210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55DA88FA-A7BD-4C0E-88F5-604285C22A62}"/>
              </a:ext>
            </a:extLst>
          </p:cNvPr>
          <p:cNvCxnSpPr>
            <a:cxnSpLocks/>
          </p:cNvCxnSpPr>
          <p:nvPr/>
        </p:nvCxnSpPr>
        <p:spPr>
          <a:xfrm>
            <a:off x="9215726" y="3918987"/>
            <a:ext cx="705459" cy="158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9308C20-1684-46FF-8295-B409FA4C6653}"/>
              </a:ext>
            </a:extLst>
          </p:cNvPr>
          <p:cNvCxnSpPr>
            <a:cxnSpLocks/>
          </p:cNvCxnSpPr>
          <p:nvPr/>
        </p:nvCxnSpPr>
        <p:spPr>
          <a:xfrm>
            <a:off x="9209022" y="3347935"/>
            <a:ext cx="726648" cy="2108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674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0" y="0"/>
            <a:ext cx="12192000" cy="910103"/>
            <a:chOff x="0" y="0"/>
            <a:chExt cx="12192000" cy="910103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353A2F3-11E2-4A71-A53C-7AD680A1B224}"/>
                </a:ext>
              </a:extLst>
            </p:cNvPr>
            <p:cNvSpPr/>
            <p:nvPr/>
          </p:nvSpPr>
          <p:spPr>
            <a:xfrm rot="16200000">
              <a:off x="5640948" y="-5640948"/>
              <a:ext cx="910103" cy="1219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1689602-5578-47DD-A24C-65EE16533705}"/>
                </a:ext>
              </a:extLst>
            </p:cNvPr>
            <p:cNvSpPr/>
            <p:nvPr/>
          </p:nvSpPr>
          <p:spPr>
            <a:xfrm>
              <a:off x="121300" y="215988"/>
              <a:ext cx="86290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&lt; </a:t>
              </a:r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비즈니스 모델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– </a:t>
              </a:r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수익 산정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&gt;</a:t>
              </a:r>
              <a:endParaRPr lang="ko-KR" altLang="en-US" sz="2800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8281D7A-AC6D-4B83-A30C-F07FAF087922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9017657"/>
              </p:ext>
            </p:extLst>
          </p:nvPr>
        </p:nvGraphicFramePr>
        <p:xfrm>
          <a:off x="2311084" y="1338596"/>
          <a:ext cx="7569830" cy="4921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19403" y="1079438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가격 선정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658F73-B71A-482E-9CEC-B71D39341B55}"/>
              </a:ext>
            </a:extLst>
          </p:cNvPr>
          <p:cNvSpPr/>
          <p:nvPr/>
        </p:nvSpPr>
        <p:spPr>
          <a:xfrm>
            <a:off x="9874102" y="1110335"/>
            <a:ext cx="2317898" cy="42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&lt;</a:t>
            </a:r>
            <a:r>
              <a:rPr lang="ko-KR" altLang="en-US" sz="13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설문</a:t>
            </a:r>
            <a:r>
              <a:rPr lang="en-US" altLang="ko-KR" sz="13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, </a:t>
            </a:r>
            <a:r>
              <a:rPr lang="ko-KR" altLang="en-US" sz="13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약 </a:t>
            </a:r>
            <a:r>
              <a:rPr lang="en-US" altLang="ko-KR" sz="13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100</a:t>
            </a:r>
            <a:r>
              <a:rPr lang="ko-KR" altLang="en-US" sz="13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명 응답</a:t>
            </a:r>
            <a:r>
              <a:rPr lang="en-US" altLang="ko-KR" sz="13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&gt;</a:t>
            </a:r>
            <a:endParaRPr lang="ko-KR" altLang="en-US" sz="1300" dirty="0">
              <a:solidFill>
                <a:schemeClr val="tx1"/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4879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0" y="0"/>
            <a:ext cx="12192000" cy="910103"/>
            <a:chOff x="0" y="0"/>
            <a:chExt cx="12192000" cy="910103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353A2F3-11E2-4A71-A53C-7AD680A1B224}"/>
                </a:ext>
              </a:extLst>
            </p:cNvPr>
            <p:cNvSpPr/>
            <p:nvPr/>
          </p:nvSpPr>
          <p:spPr>
            <a:xfrm rot="16200000">
              <a:off x="5640948" y="-5640948"/>
              <a:ext cx="910103" cy="1219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1689602-5578-47DD-A24C-65EE16533705}"/>
                </a:ext>
              </a:extLst>
            </p:cNvPr>
            <p:cNvSpPr/>
            <p:nvPr/>
          </p:nvSpPr>
          <p:spPr>
            <a:xfrm>
              <a:off x="121300" y="215988"/>
              <a:ext cx="86290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&lt; </a:t>
              </a:r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비즈니스 모델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– </a:t>
              </a:r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수익 산정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&gt;</a:t>
              </a:r>
              <a:endParaRPr lang="ko-KR" altLang="en-US" sz="2800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8281D7A-AC6D-4B83-A30C-F07FAF087922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762251" y="1261961"/>
            <a:ext cx="8617990" cy="5012033"/>
            <a:chOff x="2762251" y="1299669"/>
            <a:chExt cx="8617990" cy="5012033"/>
          </a:xfrm>
        </p:grpSpPr>
        <p:sp>
          <p:nvSpPr>
            <p:cNvPr id="11" name="TextBox 10"/>
            <p:cNvSpPr txBox="1"/>
            <p:nvPr/>
          </p:nvSpPr>
          <p:spPr>
            <a:xfrm>
              <a:off x="9706385" y="6034703"/>
              <a:ext cx="1673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&lt;</a:t>
              </a:r>
              <a:r>
                <a:rPr lang="ko-KR" altLang="en-US" sz="1200" dirty="0"/>
                <a:t>출처 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닐슨 코리아</a:t>
              </a:r>
              <a:r>
                <a:rPr lang="en-US" altLang="ko-KR" sz="1200" dirty="0"/>
                <a:t>&gt;</a:t>
              </a:r>
              <a:endParaRPr lang="ko-KR" altLang="en-US" sz="1200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2762251" y="1299669"/>
              <a:ext cx="6896100" cy="4999432"/>
              <a:chOff x="2762251" y="1299669"/>
              <a:chExt cx="6896100" cy="4999432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 rotWithShape="1">
              <a:blip r:embed="rId2"/>
              <a:srcRect l="33369" t="14795" r="33971" b="41741"/>
              <a:stretch/>
            </p:blipFill>
            <p:spPr>
              <a:xfrm>
                <a:off x="2762251" y="1299669"/>
                <a:ext cx="6896100" cy="4999432"/>
              </a:xfrm>
              <a:prstGeom prst="rect">
                <a:avLst/>
              </a:prstGeom>
            </p:spPr>
          </p:pic>
          <p:sp>
            <p:nvSpPr>
              <p:cNvPr id="10" name="직사각형 9"/>
              <p:cNvSpPr/>
              <p:nvPr/>
            </p:nvSpPr>
            <p:spPr>
              <a:xfrm>
                <a:off x="8318500" y="2507291"/>
                <a:ext cx="1104900" cy="442156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연결선 4"/>
              <p:cNvCxnSpPr/>
              <p:nvPr/>
            </p:nvCxnSpPr>
            <p:spPr>
              <a:xfrm>
                <a:off x="2851150" y="2306159"/>
                <a:ext cx="5746750" cy="1212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86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0" y="0"/>
            <a:ext cx="12192000" cy="910103"/>
            <a:chOff x="0" y="0"/>
            <a:chExt cx="12192000" cy="910103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353A2F3-11E2-4A71-A53C-7AD680A1B224}"/>
                </a:ext>
              </a:extLst>
            </p:cNvPr>
            <p:cNvSpPr/>
            <p:nvPr/>
          </p:nvSpPr>
          <p:spPr>
            <a:xfrm rot="16200000">
              <a:off x="5640948" y="-5640948"/>
              <a:ext cx="910103" cy="1219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1689602-5578-47DD-A24C-65EE16533705}"/>
                </a:ext>
              </a:extLst>
            </p:cNvPr>
            <p:cNvSpPr/>
            <p:nvPr/>
          </p:nvSpPr>
          <p:spPr>
            <a:xfrm>
              <a:off x="121300" y="215988"/>
              <a:ext cx="86290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&lt; </a:t>
              </a:r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비즈니스 모델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– </a:t>
              </a:r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수익 산정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&gt;</a:t>
              </a:r>
              <a:endParaRPr lang="ko-KR" altLang="en-US" sz="2800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8281D7A-AC6D-4B83-A30C-F07FAF087922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447532"/>
              </p:ext>
            </p:extLst>
          </p:nvPr>
        </p:nvGraphicFramePr>
        <p:xfrm>
          <a:off x="1317500" y="1561080"/>
          <a:ext cx="9820948" cy="456471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37164">
                  <a:extLst>
                    <a:ext uri="{9D8B030D-6E8A-4147-A177-3AD203B41FA5}">
                      <a16:colId xmlns:a16="http://schemas.microsoft.com/office/drawing/2014/main" val="407108116"/>
                    </a:ext>
                  </a:extLst>
                </a:gridCol>
                <a:gridCol w="2243579">
                  <a:extLst>
                    <a:ext uri="{9D8B030D-6E8A-4147-A177-3AD203B41FA5}">
                      <a16:colId xmlns:a16="http://schemas.microsoft.com/office/drawing/2014/main" val="2803956931"/>
                    </a:ext>
                  </a:extLst>
                </a:gridCol>
                <a:gridCol w="3167406">
                  <a:extLst>
                    <a:ext uri="{9D8B030D-6E8A-4147-A177-3AD203B41FA5}">
                      <a16:colId xmlns:a16="http://schemas.microsoft.com/office/drawing/2014/main" val="959732687"/>
                    </a:ext>
                  </a:extLst>
                </a:gridCol>
                <a:gridCol w="3172799">
                  <a:extLst>
                    <a:ext uri="{9D8B030D-6E8A-4147-A177-3AD203B41FA5}">
                      <a16:colId xmlns:a16="http://schemas.microsoft.com/office/drawing/2014/main" val="750940996"/>
                    </a:ext>
                  </a:extLst>
                </a:gridCol>
              </a:tblGrid>
              <a:tr h="613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 고객 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고객 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고객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수익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872875"/>
                  </a:ext>
                </a:extLst>
              </a:tr>
              <a:tr h="8416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고객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안전거래를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sz="500" dirty="0"/>
                        <a:t> </a:t>
                      </a:r>
                      <a:endParaRPr lang="en-US" altLang="ko-KR" sz="500" dirty="0"/>
                    </a:p>
                    <a:p>
                      <a:pPr algn="ctr" latinLnBrk="1"/>
                      <a:r>
                        <a:rPr lang="ko-KR" altLang="en-US" dirty="0"/>
                        <a:t>사용하는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dirty="0"/>
                        <a:t>소비자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531</a:t>
                      </a:r>
                      <a:r>
                        <a:rPr lang="ko-KR" altLang="en-US" dirty="0"/>
                        <a:t>만</a:t>
                      </a:r>
                      <a:r>
                        <a:rPr lang="en-US" altLang="ko-KR" dirty="0"/>
                        <a:t> X 37.1% </a:t>
                      </a:r>
                    </a:p>
                    <a:p>
                      <a:pPr algn="ctr" latinLnBrk="1"/>
                      <a:endParaRPr lang="en-US" altLang="ko-KR" sz="500" dirty="0"/>
                    </a:p>
                    <a:p>
                      <a:pPr algn="ctr" latinLnBrk="1"/>
                      <a:r>
                        <a:rPr lang="en-US" altLang="ko-KR" dirty="0"/>
                        <a:t>=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sz="2000" b="1" dirty="0"/>
                        <a:t>197</a:t>
                      </a:r>
                      <a:r>
                        <a:rPr lang="ko-KR" altLang="en-US" sz="2000" b="1" dirty="0"/>
                        <a:t>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197</a:t>
                      </a:r>
                      <a:r>
                        <a:rPr lang="ko-KR" altLang="en-US" dirty="0"/>
                        <a:t>만 </a:t>
                      </a:r>
                      <a:r>
                        <a:rPr lang="en-US" altLang="ko-KR" dirty="0"/>
                        <a:t>X 500</a:t>
                      </a:r>
                      <a:r>
                        <a:rPr lang="ko-KR" altLang="en-US" dirty="0"/>
                        <a:t>원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sz="500" dirty="0"/>
                        <a:t> </a:t>
                      </a:r>
                      <a:endParaRPr lang="en-US" altLang="ko-KR" sz="500" dirty="0"/>
                    </a:p>
                    <a:p>
                      <a:pPr algn="ctr" latinLnBrk="1"/>
                      <a:r>
                        <a:rPr lang="en-US" altLang="ko-KR" dirty="0"/>
                        <a:t>= </a:t>
                      </a:r>
                      <a:r>
                        <a:rPr lang="en-US" altLang="ko-KR" sz="2000" b="1" dirty="0"/>
                        <a:t>985,000,000</a:t>
                      </a:r>
                      <a:r>
                        <a:rPr lang="ko-KR" altLang="en-US" sz="2000" b="1" dirty="0"/>
                        <a:t>원</a:t>
                      </a:r>
                      <a:endParaRPr lang="en-US" altLang="ko-KR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680334"/>
                  </a:ext>
                </a:extLst>
              </a:tr>
              <a:tr h="1018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고객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수수료가 비싸서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 안전거래를 사용하지 않는 소비자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531</a:t>
                      </a:r>
                      <a:r>
                        <a:rPr lang="ko-KR" altLang="en-US" dirty="0"/>
                        <a:t>만</a:t>
                      </a:r>
                      <a:r>
                        <a:rPr lang="en-US" altLang="ko-KR" dirty="0"/>
                        <a:t> X</a:t>
                      </a:r>
                      <a:r>
                        <a:rPr lang="en-US" altLang="ko-KR" baseline="0" dirty="0"/>
                        <a:t> 62.9% X 26.8% </a:t>
                      </a:r>
                    </a:p>
                    <a:p>
                      <a:pPr algn="ctr" latinLnBrk="1"/>
                      <a:endParaRPr lang="en-US" altLang="ko-KR" sz="500" baseline="0" dirty="0"/>
                    </a:p>
                    <a:p>
                      <a:pPr algn="ctr" latinLnBrk="1"/>
                      <a:r>
                        <a:rPr lang="en-US" altLang="ko-KR" baseline="0" dirty="0"/>
                        <a:t>= </a:t>
                      </a:r>
                      <a:r>
                        <a:rPr lang="en-US" altLang="ko-KR" sz="2000" b="1" baseline="0" dirty="0"/>
                        <a:t>89</a:t>
                      </a:r>
                      <a:r>
                        <a:rPr lang="ko-KR" altLang="en-US" sz="2000" b="1" baseline="0" dirty="0"/>
                        <a:t>만 </a:t>
                      </a:r>
                      <a:r>
                        <a:rPr lang="en-US" altLang="ko-KR" sz="2000" b="1" baseline="0" dirty="0"/>
                        <a:t>5118</a:t>
                      </a:r>
                      <a:r>
                        <a:rPr lang="ko-KR" altLang="en-US" sz="2000" b="1" baseline="0" dirty="0"/>
                        <a:t>명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89</a:t>
                      </a:r>
                      <a:r>
                        <a:rPr lang="ko-KR" altLang="en-US" dirty="0"/>
                        <a:t>만 </a:t>
                      </a:r>
                      <a:r>
                        <a:rPr lang="en-US" altLang="ko-KR" dirty="0"/>
                        <a:t>5118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X 500</a:t>
                      </a:r>
                      <a:r>
                        <a:rPr lang="ko-KR" altLang="en-US" baseline="0" dirty="0"/>
                        <a:t>원</a:t>
                      </a:r>
                      <a:endParaRPr lang="en-US" altLang="ko-KR" baseline="0" dirty="0"/>
                    </a:p>
                    <a:p>
                      <a:pPr algn="ctr" latinLnBrk="1"/>
                      <a:endParaRPr lang="en-US" altLang="ko-KR" sz="500" baseline="0" dirty="0"/>
                    </a:p>
                    <a:p>
                      <a:pPr algn="ctr" latinLnBrk="1"/>
                      <a:r>
                        <a:rPr lang="en-US" altLang="ko-KR" dirty="0"/>
                        <a:t>= </a:t>
                      </a:r>
                      <a:r>
                        <a:rPr lang="en-US" altLang="ko-KR" sz="2000" b="1" dirty="0"/>
                        <a:t>447,559,000</a:t>
                      </a:r>
                      <a:r>
                        <a:rPr lang="ko-KR" altLang="en-US" sz="2000" b="1" dirty="0"/>
                        <a:t>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0068481"/>
                  </a:ext>
                </a:extLst>
              </a:tr>
              <a:tr h="10275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고객</a:t>
                      </a: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절차가 복잡해서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안전거래를 사용하지 않는 소비자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531</a:t>
                      </a:r>
                      <a:r>
                        <a:rPr lang="ko-KR" altLang="en-US" dirty="0"/>
                        <a:t>만</a:t>
                      </a:r>
                      <a:r>
                        <a:rPr lang="en-US" altLang="ko-KR" dirty="0"/>
                        <a:t> X</a:t>
                      </a:r>
                      <a:r>
                        <a:rPr lang="en-US" altLang="ko-KR" baseline="0" dirty="0"/>
                        <a:t> 62.9% X 34.1% </a:t>
                      </a:r>
                    </a:p>
                    <a:p>
                      <a:pPr algn="ctr" latinLnBrk="1"/>
                      <a:endParaRPr lang="en-US" altLang="ko-KR" sz="500" baseline="0" dirty="0"/>
                    </a:p>
                    <a:p>
                      <a:pPr algn="ctr" latinLnBrk="1"/>
                      <a:r>
                        <a:rPr lang="en-US" altLang="ko-KR" baseline="0" dirty="0"/>
                        <a:t>= </a:t>
                      </a:r>
                      <a:r>
                        <a:rPr lang="en-US" altLang="ko-KR" sz="2000" b="1" baseline="0" dirty="0"/>
                        <a:t>113</a:t>
                      </a:r>
                      <a:r>
                        <a:rPr lang="ko-KR" altLang="en-US" sz="2000" b="1" baseline="0" dirty="0"/>
                        <a:t>만 </a:t>
                      </a:r>
                      <a:r>
                        <a:rPr lang="en-US" altLang="ko-KR" sz="2000" b="1" baseline="0" dirty="0"/>
                        <a:t>8937</a:t>
                      </a:r>
                      <a:r>
                        <a:rPr lang="ko-KR" altLang="en-US" sz="2000" b="1" baseline="0" dirty="0"/>
                        <a:t>명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89</a:t>
                      </a:r>
                      <a:r>
                        <a:rPr lang="ko-KR" altLang="en-US" dirty="0"/>
                        <a:t>만 </a:t>
                      </a:r>
                      <a:r>
                        <a:rPr lang="en-US" altLang="ko-KR" dirty="0"/>
                        <a:t>5118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X 500</a:t>
                      </a:r>
                      <a:r>
                        <a:rPr lang="ko-KR" altLang="en-US" baseline="0" dirty="0"/>
                        <a:t>원</a:t>
                      </a:r>
                      <a:endParaRPr lang="en-US" altLang="ko-KR" baseline="0" dirty="0"/>
                    </a:p>
                    <a:p>
                      <a:pPr algn="ctr" latinLnBrk="1"/>
                      <a:endParaRPr lang="en-US" altLang="ko-KR" sz="500" baseline="0" dirty="0"/>
                    </a:p>
                    <a:p>
                      <a:pPr algn="ctr" latinLnBrk="1"/>
                      <a:r>
                        <a:rPr lang="en-US" altLang="ko-KR" dirty="0"/>
                        <a:t>= </a:t>
                      </a:r>
                      <a:r>
                        <a:rPr lang="en-US" altLang="ko-KR" sz="2000" b="1" dirty="0"/>
                        <a:t>569,468,500</a:t>
                      </a:r>
                      <a:r>
                        <a:rPr lang="ko-KR" altLang="en-US" sz="2000" b="1" dirty="0"/>
                        <a:t>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7866664"/>
                  </a:ext>
                </a:extLst>
              </a:tr>
              <a:tr h="10635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고객</a:t>
                      </a:r>
                      <a:r>
                        <a:rPr lang="en-US" altLang="ko-KR" sz="1800" dirty="0"/>
                        <a:t>1 + </a:t>
                      </a:r>
                      <a:r>
                        <a:rPr lang="ko-KR" altLang="en-US" sz="1800" dirty="0"/>
                        <a:t>고객</a:t>
                      </a:r>
                      <a:r>
                        <a:rPr lang="en-US" altLang="ko-KR" sz="1800" dirty="0"/>
                        <a:t>2 + </a:t>
                      </a:r>
                      <a:r>
                        <a:rPr lang="ko-KR" altLang="en-US" sz="1800" dirty="0"/>
                        <a:t>고객 </a:t>
                      </a:r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197</a:t>
                      </a:r>
                      <a:r>
                        <a:rPr lang="ko-KR" altLang="en-US" sz="1500" dirty="0"/>
                        <a:t>만</a:t>
                      </a:r>
                      <a:r>
                        <a:rPr lang="en-US" altLang="ko-KR" sz="1500" dirty="0"/>
                        <a:t>+ 17</a:t>
                      </a:r>
                      <a:r>
                        <a:rPr lang="ko-KR" altLang="en-US" sz="1500" dirty="0"/>
                        <a:t>만 </a:t>
                      </a:r>
                      <a:r>
                        <a:rPr lang="en-US" altLang="ko-KR" sz="1500" dirty="0"/>
                        <a:t>8710 + 113</a:t>
                      </a:r>
                      <a:r>
                        <a:rPr lang="ko-KR" altLang="en-US" sz="1500" dirty="0"/>
                        <a:t>만 </a:t>
                      </a:r>
                      <a:r>
                        <a:rPr lang="en-US" altLang="ko-KR" sz="1500" dirty="0"/>
                        <a:t>8937</a:t>
                      </a:r>
                    </a:p>
                    <a:p>
                      <a:pPr algn="ctr" latinLnBrk="1"/>
                      <a:endParaRPr lang="en-US" altLang="ko-KR" sz="500" dirty="0"/>
                    </a:p>
                    <a:p>
                      <a:pPr algn="ctr" latinLnBrk="1"/>
                      <a:r>
                        <a:rPr lang="en-US" altLang="ko-KR" dirty="0"/>
                        <a:t>= </a:t>
                      </a:r>
                      <a:r>
                        <a:rPr lang="en-US" altLang="ko-KR" sz="2000" b="1" dirty="0"/>
                        <a:t>328</a:t>
                      </a:r>
                      <a:r>
                        <a:rPr lang="ko-KR" altLang="en-US" sz="2000" b="1" dirty="0"/>
                        <a:t>만 </a:t>
                      </a:r>
                      <a:r>
                        <a:rPr lang="en-US" altLang="ko-KR" sz="2000" b="1" dirty="0"/>
                        <a:t>7647</a:t>
                      </a:r>
                      <a:r>
                        <a:rPr lang="ko-KR" altLang="en-US" sz="2000" b="1" dirty="0"/>
                        <a:t>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286</a:t>
                      </a:r>
                      <a:r>
                        <a:rPr lang="ko-KR" altLang="en-US" dirty="0"/>
                        <a:t>만 </a:t>
                      </a:r>
                      <a:r>
                        <a:rPr lang="en-US" altLang="ko-KR" dirty="0"/>
                        <a:t>5118 X 500</a:t>
                      </a:r>
                      <a:r>
                        <a:rPr lang="ko-KR" altLang="en-US" dirty="0"/>
                        <a:t>원</a:t>
                      </a:r>
                      <a:endParaRPr lang="en-US" altLang="ko-KR" dirty="0"/>
                    </a:p>
                    <a:p>
                      <a:pPr algn="ctr" latinLnBrk="1"/>
                      <a:endParaRPr lang="en-US" altLang="ko-KR" sz="500" dirty="0"/>
                    </a:p>
                    <a:p>
                      <a:pPr algn="ctr" latinLnBrk="1"/>
                      <a:r>
                        <a:rPr lang="en-US" altLang="ko-KR" dirty="0"/>
                        <a:t>= </a:t>
                      </a:r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1,643,823,500</a:t>
                      </a:r>
                      <a:r>
                        <a:rPr lang="ko-KR" altLang="en-US" sz="2000" b="1" dirty="0">
                          <a:solidFill>
                            <a:srgbClr val="FF0000"/>
                          </a:solidFill>
                        </a:rPr>
                        <a:t>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533734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235581" y="1305261"/>
            <a:ext cx="9509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(</a:t>
            </a:r>
            <a:r>
              <a:rPr lang="ko-KR" altLang="en-US" sz="1100" dirty="0"/>
              <a:t>단위 </a:t>
            </a:r>
            <a:r>
              <a:rPr lang="en-US" altLang="ko-KR" sz="1100" dirty="0"/>
              <a:t>: 1</a:t>
            </a:r>
            <a:r>
              <a:rPr lang="ko-KR" altLang="en-US" sz="1100" dirty="0"/>
              <a:t>년</a:t>
            </a:r>
            <a:r>
              <a:rPr lang="en-US" altLang="ko-KR" sz="1100" dirty="0"/>
              <a:t>)</a:t>
            </a:r>
            <a:r>
              <a:rPr lang="ko-KR" alt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3597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0" y="0"/>
            <a:ext cx="12192000" cy="910103"/>
            <a:chOff x="0" y="0"/>
            <a:chExt cx="12192000" cy="910103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353A2F3-11E2-4A71-A53C-7AD680A1B224}"/>
                </a:ext>
              </a:extLst>
            </p:cNvPr>
            <p:cNvSpPr/>
            <p:nvPr/>
          </p:nvSpPr>
          <p:spPr>
            <a:xfrm rot="16200000">
              <a:off x="5640948" y="-5640948"/>
              <a:ext cx="910103" cy="1219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1689602-5578-47DD-A24C-65EE16533705}"/>
                </a:ext>
              </a:extLst>
            </p:cNvPr>
            <p:cNvSpPr/>
            <p:nvPr/>
          </p:nvSpPr>
          <p:spPr>
            <a:xfrm>
              <a:off x="121300" y="215988"/>
              <a:ext cx="86290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&lt; </a:t>
              </a:r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비즈니스 모델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– </a:t>
              </a:r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고객 구체화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&gt;</a:t>
              </a:r>
              <a:endParaRPr lang="ko-KR" altLang="en-US" sz="2800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8281D7A-AC6D-4B83-A30C-F07FAF087922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513725"/>
              </p:ext>
            </p:extLst>
          </p:nvPr>
        </p:nvGraphicFramePr>
        <p:xfrm>
          <a:off x="1384301" y="1104900"/>
          <a:ext cx="9704449" cy="516961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81793">
                  <a:extLst>
                    <a:ext uri="{9D8B030D-6E8A-4147-A177-3AD203B41FA5}">
                      <a16:colId xmlns:a16="http://schemas.microsoft.com/office/drawing/2014/main" val="407108116"/>
                    </a:ext>
                  </a:extLst>
                </a:gridCol>
                <a:gridCol w="4108466">
                  <a:extLst>
                    <a:ext uri="{9D8B030D-6E8A-4147-A177-3AD203B41FA5}">
                      <a16:colId xmlns:a16="http://schemas.microsoft.com/office/drawing/2014/main" val="2803956931"/>
                    </a:ext>
                  </a:extLst>
                </a:gridCol>
                <a:gridCol w="1957095">
                  <a:extLst>
                    <a:ext uri="{9D8B030D-6E8A-4147-A177-3AD203B41FA5}">
                      <a16:colId xmlns:a16="http://schemas.microsoft.com/office/drawing/2014/main" val="959732687"/>
                    </a:ext>
                  </a:extLst>
                </a:gridCol>
                <a:gridCol w="1957095">
                  <a:extLst>
                    <a:ext uri="{9D8B030D-6E8A-4147-A177-3AD203B41FA5}">
                      <a16:colId xmlns:a16="http://schemas.microsoft.com/office/drawing/2014/main" val="750940996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 판매자 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판매자 요구사항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판매자 </a:t>
                      </a:r>
                      <a:r>
                        <a:rPr lang="ko-KR" altLang="en-US" dirty="0" err="1"/>
                        <a:t>지불금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구매자 </a:t>
                      </a:r>
                      <a:r>
                        <a:rPr lang="ko-KR" altLang="en-US" dirty="0" err="1"/>
                        <a:t>지불금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872875"/>
                  </a:ext>
                </a:extLst>
              </a:tr>
              <a:tr h="1831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VIP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등급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중고거래 </a:t>
                      </a:r>
                      <a:r>
                        <a:rPr lang="en-US" altLang="ko-KR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10</a:t>
                      </a:r>
                      <a:r>
                        <a:rPr lang="ko-KR" altLang="en-US" baseline="0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회 이상 거래 성공</a:t>
                      </a:r>
                      <a:endParaRPr lang="en-US" altLang="ko-KR" baseline="0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500" baseline="0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본인 </a:t>
                      </a:r>
                      <a:r>
                        <a:rPr lang="ko-KR" altLang="en-US" dirty="0" err="1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동의하에</a:t>
                      </a:r>
                      <a:r>
                        <a:rPr lang="ko-KR" altLang="en-US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 신원 </a:t>
                      </a:r>
                      <a:r>
                        <a:rPr lang="en-US" altLang="ko-KR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DB </a:t>
                      </a:r>
                      <a:r>
                        <a:rPr lang="ko-KR" altLang="en-US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등록 </a:t>
                      </a:r>
                      <a:r>
                        <a:rPr lang="en-US" altLang="ko-KR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(</a:t>
                      </a:r>
                      <a:r>
                        <a:rPr lang="ko-KR" altLang="en-US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회원 가입</a:t>
                      </a:r>
                      <a:r>
                        <a:rPr lang="en-US" altLang="ko-KR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)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구매자에게 </a:t>
                      </a:r>
                      <a:r>
                        <a:rPr lang="ko-KR" altLang="en-US" dirty="0" err="1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일치율</a:t>
                      </a:r>
                      <a:r>
                        <a:rPr lang="ko-KR" altLang="en-US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 전송</a:t>
                      </a:r>
                      <a:endParaRPr lang="en-US" altLang="ko-KR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aseline="0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SNS</a:t>
                      </a:r>
                      <a:r>
                        <a:rPr lang="ko-KR" altLang="en-US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인증 등록</a:t>
                      </a:r>
                      <a:endParaRPr lang="en-US" altLang="ko-KR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500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실시간 본인인증 </a:t>
                      </a:r>
                      <a:r>
                        <a:rPr lang="en-US" altLang="ko-KR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(</a:t>
                      </a:r>
                      <a:r>
                        <a:rPr lang="ko-KR" altLang="en-US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지문으로 간편화</a:t>
                      </a:r>
                      <a:r>
                        <a:rPr lang="en-US" altLang="ko-KR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/>
                        <a:t>+200point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-700</a:t>
                      </a:r>
                      <a:r>
                        <a:rPr lang="ko-KR" altLang="en-US" sz="2000" b="1" dirty="0"/>
                        <a:t>원</a:t>
                      </a:r>
                      <a:endParaRPr lang="en-US" altLang="ko-KR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680334"/>
                  </a:ext>
                </a:extLst>
              </a:tr>
              <a:tr h="1297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프리미어 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실시간 본인인증</a:t>
                      </a:r>
                      <a:endParaRPr lang="en-US" altLang="ko-KR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500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본인 </a:t>
                      </a:r>
                      <a:r>
                        <a:rPr lang="ko-KR" altLang="en-US" dirty="0" err="1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동의하에</a:t>
                      </a:r>
                      <a:r>
                        <a:rPr lang="ko-KR" altLang="en-US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 신원 </a:t>
                      </a:r>
                      <a:r>
                        <a:rPr lang="en-US" altLang="ko-KR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DB </a:t>
                      </a:r>
                      <a:r>
                        <a:rPr lang="ko-KR" altLang="en-US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등록 </a:t>
                      </a:r>
                      <a:r>
                        <a:rPr lang="en-US" altLang="ko-KR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(</a:t>
                      </a:r>
                      <a:r>
                        <a:rPr lang="ko-KR" altLang="en-US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회원 가입</a:t>
                      </a:r>
                      <a:r>
                        <a:rPr lang="en-US" altLang="ko-KR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)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구매자에게 </a:t>
                      </a:r>
                      <a:r>
                        <a:rPr lang="ko-KR" altLang="en-US" dirty="0" err="1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일치율</a:t>
                      </a:r>
                      <a:r>
                        <a:rPr lang="ko-KR" altLang="en-US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 전송</a:t>
                      </a:r>
                      <a:endParaRPr lang="en-US" altLang="ko-KR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r>
                        <a:rPr lang="ko-KR" altLang="en-US" sz="2000" b="1" dirty="0"/>
                        <a:t>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-500</a:t>
                      </a:r>
                      <a:r>
                        <a:rPr lang="ko-KR" altLang="en-US" sz="2000" b="1" dirty="0"/>
                        <a:t>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0068481"/>
                  </a:ext>
                </a:extLst>
              </a:tr>
              <a:tr h="1309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일반회원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실시간 본인인증</a:t>
                      </a:r>
                      <a:endParaRPr lang="en-US" altLang="ko-KR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500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구매자에게 </a:t>
                      </a:r>
                      <a:r>
                        <a:rPr lang="ko-KR" altLang="en-US" dirty="0" err="1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일치율</a:t>
                      </a:r>
                      <a:r>
                        <a:rPr lang="ko-KR" altLang="en-US" dirty="0">
                          <a:latin typeface="포천 오성과 한음 Regular" panose="020B0303000000000000" pitchFamily="50" charset="-127"/>
                          <a:ea typeface="포천 오성과 한음 Regular" panose="020B0303000000000000" pitchFamily="50" charset="-127"/>
                        </a:rPr>
                        <a:t> 전송</a:t>
                      </a:r>
                      <a:endParaRPr lang="en-US" altLang="ko-KR" dirty="0">
                        <a:latin typeface="포천 오성과 한음 Regular" panose="020B0303000000000000" pitchFamily="50" charset="-127"/>
                        <a:ea typeface="포천 오성과 한음 Regular" panose="020B03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r>
                        <a:rPr lang="ko-KR" altLang="en-US" sz="2000" b="1" dirty="0"/>
                        <a:t>원 </a:t>
                      </a:r>
                      <a:r>
                        <a:rPr lang="en-US" altLang="ko-KR" sz="2000" b="1" dirty="0"/>
                        <a:t>or -500</a:t>
                      </a:r>
                      <a:r>
                        <a:rPr lang="ko-KR" altLang="en-US" sz="2000" b="1" dirty="0"/>
                        <a:t>원</a:t>
                      </a:r>
                      <a:endParaRPr lang="en-US" altLang="ko-KR" sz="2000" b="1" dirty="0"/>
                    </a:p>
                    <a:p>
                      <a:pPr algn="ctr" latinLnBrk="1"/>
                      <a:r>
                        <a:rPr lang="en-US" altLang="ko-KR" sz="2000" b="1" dirty="0"/>
                        <a:t>(</a:t>
                      </a:r>
                      <a:r>
                        <a:rPr lang="ko-KR" altLang="en-US" sz="2000" b="1" dirty="0"/>
                        <a:t>판매자 선택</a:t>
                      </a:r>
                      <a:r>
                        <a:rPr lang="en-US" altLang="ko-KR" sz="2000" b="1" dirty="0"/>
                        <a:t>)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</a:t>
                      </a:r>
                      <a:r>
                        <a:rPr lang="ko-KR" altLang="en-US" sz="2000" b="1" dirty="0"/>
                        <a:t>원 </a:t>
                      </a:r>
                      <a:r>
                        <a:rPr lang="en-US" altLang="ko-KR" sz="2000" b="1" dirty="0"/>
                        <a:t>or -500</a:t>
                      </a:r>
                      <a:r>
                        <a:rPr lang="ko-KR" altLang="en-US" sz="2000" b="1" dirty="0"/>
                        <a:t>원</a:t>
                      </a:r>
                      <a:endParaRPr lang="en-US" altLang="ko-KR" sz="2000" b="1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/>
                        <a:t>(</a:t>
                      </a:r>
                      <a:r>
                        <a:rPr lang="ko-KR" altLang="en-US" sz="2000" b="1" dirty="0"/>
                        <a:t>판매자 선택</a:t>
                      </a:r>
                      <a:r>
                        <a:rPr lang="en-US" altLang="ko-KR" sz="2000" b="1" dirty="0"/>
                        <a:t>)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7866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861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12192000" cy="910103"/>
            <a:chOff x="0" y="0"/>
            <a:chExt cx="12192000" cy="91010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353A2F3-11E2-4A71-A53C-7AD680A1B224}"/>
                </a:ext>
              </a:extLst>
            </p:cNvPr>
            <p:cNvSpPr/>
            <p:nvPr/>
          </p:nvSpPr>
          <p:spPr>
            <a:xfrm rot="16200000">
              <a:off x="5640948" y="-5640948"/>
              <a:ext cx="910103" cy="1219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1689602-5578-47DD-A24C-65EE16533705}"/>
                </a:ext>
              </a:extLst>
            </p:cNvPr>
            <p:cNvSpPr/>
            <p:nvPr/>
          </p:nvSpPr>
          <p:spPr>
            <a:xfrm>
              <a:off x="121300" y="215988"/>
              <a:ext cx="86290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&lt;</a:t>
              </a:r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사업 추진 계획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 - Gantt Chart, </a:t>
              </a:r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로드맵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&gt;</a:t>
              </a:r>
              <a:endParaRPr lang="ko-KR" altLang="en-US" sz="2800" dirty="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281D7A-AC6D-4B83-A30C-F07FAF087922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4097" t="28766" r="5000" b="11358"/>
          <a:stretch/>
        </p:blipFill>
        <p:spPr>
          <a:xfrm>
            <a:off x="230716" y="1086610"/>
            <a:ext cx="11730566" cy="445804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693905D-B9EE-4E0D-B7E4-197CBF5FD3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52000" r="12750" b="19150"/>
          <a:stretch/>
        </p:blipFill>
        <p:spPr>
          <a:xfrm>
            <a:off x="5689599" y="3653417"/>
            <a:ext cx="5886661" cy="256450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447AE88-8377-4935-BC4B-76A528A0CA40}"/>
              </a:ext>
            </a:extLst>
          </p:cNvPr>
          <p:cNvSpPr/>
          <p:nvPr/>
        </p:nvSpPr>
        <p:spPr>
          <a:xfrm>
            <a:off x="304800" y="4775200"/>
            <a:ext cx="4135120" cy="7796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09A4A30-D889-4E82-8062-FCC86EBC8650}"/>
              </a:ext>
            </a:extLst>
          </p:cNvPr>
          <p:cNvCxnSpPr>
            <a:cxnSpLocks/>
          </p:cNvCxnSpPr>
          <p:nvPr/>
        </p:nvCxnSpPr>
        <p:spPr>
          <a:xfrm flipV="1">
            <a:off x="4435800" y="3633097"/>
            <a:ext cx="1222894" cy="11421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64D1742-1BB2-4A71-ACCC-4596D9D4C2ED}"/>
              </a:ext>
            </a:extLst>
          </p:cNvPr>
          <p:cNvCxnSpPr>
            <a:cxnSpLocks/>
          </p:cNvCxnSpPr>
          <p:nvPr/>
        </p:nvCxnSpPr>
        <p:spPr>
          <a:xfrm>
            <a:off x="4429760" y="5557520"/>
            <a:ext cx="1249679" cy="6760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384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12192000" cy="910103"/>
            <a:chOff x="0" y="0"/>
            <a:chExt cx="12192000" cy="91010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353A2F3-11E2-4A71-A53C-7AD680A1B224}"/>
                </a:ext>
              </a:extLst>
            </p:cNvPr>
            <p:cNvSpPr/>
            <p:nvPr/>
          </p:nvSpPr>
          <p:spPr>
            <a:xfrm rot="16200000">
              <a:off x="5640948" y="-5640948"/>
              <a:ext cx="910103" cy="1219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1689602-5578-47DD-A24C-65EE16533705}"/>
                </a:ext>
              </a:extLst>
            </p:cNvPr>
            <p:cNvSpPr/>
            <p:nvPr/>
          </p:nvSpPr>
          <p:spPr>
            <a:xfrm>
              <a:off x="121300" y="215988"/>
              <a:ext cx="86290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 </a:t>
              </a:r>
              <a:endParaRPr lang="ko-KR" altLang="en-US" sz="2800" dirty="0"/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53A2F3-11E2-4A71-A53C-7AD680A1B224}"/>
              </a:ext>
            </a:extLst>
          </p:cNvPr>
          <p:cNvSpPr/>
          <p:nvPr/>
        </p:nvSpPr>
        <p:spPr>
          <a:xfrm rot="16200000">
            <a:off x="5640947" y="306949"/>
            <a:ext cx="910103" cy="12192000"/>
          </a:xfrm>
          <a:prstGeom prst="rect">
            <a:avLst/>
          </a:prstGeom>
          <a:solidFill>
            <a:schemeClr val="accent1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592748" y="2305616"/>
            <a:ext cx="500649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0" b="1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Q &amp; A</a:t>
            </a:r>
            <a:endParaRPr lang="ko-KR" altLang="en-US" sz="14000" b="1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947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333741" y="997035"/>
            <a:ext cx="6308986" cy="5577718"/>
            <a:chOff x="3012052" y="723731"/>
            <a:chExt cx="6308986" cy="5577718"/>
          </a:xfrm>
        </p:grpSpPr>
        <p:pic>
          <p:nvPicPr>
            <p:cNvPr id="4" name="Picture 2" descr="https://www.thescoop.co.kr/news/photo/201904/34403_44032_3959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71" t="65883" r="1506" b="18890"/>
            <a:stretch/>
          </p:blipFill>
          <p:spPr bwMode="auto">
            <a:xfrm>
              <a:off x="3012052" y="723731"/>
              <a:ext cx="6308986" cy="5365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440121" y="5978284"/>
              <a:ext cx="288091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&lt;</a:t>
              </a:r>
              <a:r>
                <a:rPr lang="ko-KR" altLang="en-US" sz="1500" dirty="0"/>
                <a:t>출처 </a:t>
              </a:r>
              <a:r>
                <a:rPr lang="en-US" altLang="ko-KR" sz="1500" dirty="0"/>
                <a:t>: </a:t>
              </a:r>
              <a:r>
                <a:rPr lang="ko-KR" altLang="en-US" sz="1500" dirty="0"/>
                <a:t>경찰청 사이버 </a:t>
              </a:r>
              <a:r>
                <a:rPr lang="ko-KR" altLang="en-US" sz="1500" dirty="0" err="1"/>
                <a:t>안전국</a:t>
              </a:r>
              <a:r>
                <a:rPr lang="en-US" altLang="ko-KR" sz="1500" dirty="0"/>
                <a:t>&gt;</a:t>
              </a:r>
              <a:endParaRPr lang="ko-KR" altLang="en-US" sz="1500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0" y="0"/>
            <a:ext cx="12192000" cy="910103"/>
            <a:chOff x="0" y="0"/>
            <a:chExt cx="12192000" cy="91010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353A2F3-11E2-4A71-A53C-7AD680A1B224}"/>
                </a:ext>
              </a:extLst>
            </p:cNvPr>
            <p:cNvSpPr/>
            <p:nvPr/>
          </p:nvSpPr>
          <p:spPr>
            <a:xfrm rot="16200000">
              <a:off x="5640948" y="-5640948"/>
              <a:ext cx="910103" cy="1219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1689602-5578-47DD-A24C-65EE16533705}"/>
                </a:ext>
              </a:extLst>
            </p:cNvPr>
            <p:cNvSpPr/>
            <p:nvPr/>
          </p:nvSpPr>
          <p:spPr>
            <a:xfrm>
              <a:off x="121300" y="215988"/>
              <a:ext cx="86290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&lt; Problem 1 - </a:t>
              </a:r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중고거래 사기 건수 증가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&gt;</a:t>
              </a:r>
              <a:endParaRPr lang="ko-KR" altLang="en-US" sz="2800" dirty="0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281D7A-AC6D-4B83-A30C-F07FAF087922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69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양식 응답 차트. 질문 제목: 안전거래를 사용하지 않는 이유가 무엇입니까?. 응답 수: 응답 41개.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0" y="0"/>
            <a:ext cx="12192000" cy="910103"/>
            <a:chOff x="0" y="0"/>
            <a:chExt cx="12192000" cy="910103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353A2F3-11E2-4A71-A53C-7AD680A1B224}"/>
                </a:ext>
              </a:extLst>
            </p:cNvPr>
            <p:cNvSpPr/>
            <p:nvPr/>
          </p:nvSpPr>
          <p:spPr>
            <a:xfrm rot="16200000">
              <a:off x="5640948" y="-5640948"/>
              <a:ext cx="910103" cy="1219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1689602-5578-47DD-A24C-65EE16533705}"/>
                </a:ext>
              </a:extLst>
            </p:cNvPr>
            <p:cNvSpPr/>
            <p:nvPr/>
          </p:nvSpPr>
          <p:spPr>
            <a:xfrm>
              <a:off x="121300" y="215988"/>
              <a:ext cx="86290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&lt; Problem 2 – </a:t>
              </a:r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판매자의 신용 불분명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&gt;</a:t>
              </a:r>
              <a:endParaRPr lang="ko-KR" altLang="en-US" sz="2800" dirty="0"/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8281D7A-AC6D-4B83-A30C-F07FAF087922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548865" y="6008351"/>
            <a:ext cx="304923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dirty="0">
                <a:solidFill>
                  <a:srgbClr val="4D5156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&lt;</a:t>
            </a:r>
            <a:r>
              <a:rPr lang="ko-KR" altLang="en-US" sz="1300" dirty="0">
                <a:solidFill>
                  <a:srgbClr val="4D5156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출처 </a:t>
            </a:r>
            <a:r>
              <a:rPr lang="en-US" altLang="ko-KR" sz="1300" dirty="0">
                <a:solidFill>
                  <a:srgbClr val="4D5156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: </a:t>
            </a:r>
            <a:r>
              <a:rPr lang="ko-KR" altLang="en-US" sz="1300" dirty="0">
                <a:solidFill>
                  <a:srgbClr val="4D5156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자료 조사 사이트 </a:t>
            </a:r>
            <a:r>
              <a:rPr lang="en-US" altLang="ko-KR" sz="1300" dirty="0">
                <a:solidFill>
                  <a:srgbClr val="4D5156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– “</a:t>
            </a:r>
            <a:r>
              <a:rPr lang="ko-KR" altLang="en-US" sz="1300" dirty="0" err="1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두잇서베이</a:t>
            </a:r>
            <a:r>
              <a:rPr lang="en-US" altLang="ko-KR" sz="13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”</a:t>
            </a:r>
            <a:r>
              <a:rPr lang="en-US" altLang="ko-KR" sz="1300" dirty="0">
                <a:solidFill>
                  <a:srgbClr val="4D5156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&gt;</a:t>
            </a:r>
            <a:endParaRPr lang="ko-KR" altLang="en-US" sz="13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pic>
        <p:nvPicPr>
          <p:cNvPr id="1030" name="Picture 6" descr="https://mblogthumb-phinf.pstatic.net/20140312_230/dooitsurvey_1394593034751irfHx_PNG/150857_6.png?type=w8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67" y="1498822"/>
            <a:ext cx="10820064" cy="434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460500" y="2286000"/>
            <a:ext cx="1143000" cy="33323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11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양식 응답 차트. 질문 제목: 안전거래를 사용하지 않는 이유가 무엇입니까?. 응답 수: 응답 41개.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0" y="0"/>
            <a:ext cx="12192000" cy="910103"/>
            <a:chOff x="0" y="0"/>
            <a:chExt cx="12192000" cy="910103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353A2F3-11E2-4A71-A53C-7AD680A1B224}"/>
                </a:ext>
              </a:extLst>
            </p:cNvPr>
            <p:cNvSpPr/>
            <p:nvPr/>
          </p:nvSpPr>
          <p:spPr>
            <a:xfrm rot="16200000">
              <a:off x="5640948" y="-5640948"/>
              <a:ext cx="910103" cy="1219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1689602-5578-47DD-A24C-65EE16533705}"/>
                </a:ext>
              </a:extLst>
            </p:cNvPr>
            <p:cNvSpPr/>
            <p:nvPr/>
          </p:nvSpPr>
          <p:spPr>
            <a:xfrm>
              <a:off x="121300" y="215988"/>
              <a:ext cx="86290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&lt; Problem 2 – </a:t>
              </a:r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판매자의 신용 불분명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&gt;</a:t>
              </a:r>
              <a:endParaRPr lang="ko-KR" altLang="en-US" sz="2800" dirty="0"/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8281D7A-AC6D-4B83-A30C-F07FAF087922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4407740"/>
              </p:ext>
            </p:extLst>
          </p:nvPr>
        </p:nvGraphicFramePr>
        <p:xfrm>
          <a:off x="1894786" y="908542"/>
          <a:ext cx="8402425" cy="5537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B6658F73-B71A-482E-9CEC-B71D39341B55}"/>
              </a:ext>
            </a:extLst>
          </p:cNvPr>
          <p:cNvSpPr/>
          <p:nvPr/>
        </p:nvSpPr>
        <p:spPr>
          <a:xfrm>
            <a:off x="9874102" y="995300"/>
            <a:ext cx="2317898" cy="42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&lt;</a:t>
            </a:r>
            <a:r>
              <a:rPr lang="ko-KR" altLang="en-US" sz="13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설문</a:t>
            </a:r>
            <a:r>
              <a:rPr lang="en-US" altLang="ko-KR" sz="13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, </a:t>
            </a:r>
            <a:r>
              <a:rPr lang="ko-KR" altLang="en-US" sz="13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약 </a:t>
            </a:r>
            <a:r>
              <a:rPr lang="en-US" altLang="ko-KR" sz="13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100</a:t>
            </a:r>
            <a:r>
              <a:rPr lang="ko-KR" altLang="en-US" sz="13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명 응답</a:t>
            </a:r>
            <a:r>
              <a:rPr lang="en-US" altLang="ko-KR" sz="13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&gt;</a:t>
            </a:r>
            <a:endParaRPr lang="ko-KR" altLang="en-US" sz="1300" dirty="0">
              <a:solidFill>
                <a:schemeClr val="tx1"/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820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양식 응답 차트. 질문 제목: 안전거래를 사용하지 않는 이유가 무엇입니까?. 응답 수: 응답 41개.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8" name="Picture 6" descr="에스크로 에스크로 안전거래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" t="7256" r="3377" b="6763"/>
          <a:stretch/>
        </p:blipFill>
        <p:spPr bwMode="auto">
          <a:xfrm>
            <a:off x="177126" y="1126092"/>
            <a:ext cx="11837745" cy="53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0" y="0"/>
            <a:ext cx="12192000" cy="910103"/>
            <a:chOff x="0" y="0"/>
            <a:chExt cx="12192000" cy="910103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353A2F3-11E2-4A71-A53C-7AD680A1B224}"/>
                </a:ext>
              </a:extLst>
            </p:cNvPr>
            <p:cNvSpPr/>
            <p:nvPr/>
          </p:nvSpPr>
          <p:spPr>
            <a:xfrm rot="16200000">
              <a:off x="5640948" y="-5640948"/>
              <a:ext cx="910103" cy="1219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1689602-5578-47DD-A24C-65EE16533705}"/>
                </a:ext>
              </a:extLst>
            </p:cNvPr>
            <p:cNvSpPr/>
            <p:nvPr/>
          </p:nvSpPr>
          <p:spPr>
            <a:xfrm>
              <a:off x="121300" y="215988"/>
              <a:ext cx="86290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&lt; Problem 3 – </a:t>
              </a:r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기존 안전거래 절차의 복잡성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&gt;</a:t>
              </a:r>
              <a:endParaRPr lang="ko-KR" altLang="en-US" sz="2800" dirty="0"/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8281D7A-AC6D-4B83-A30C-F07FAF087922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77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양식 응답 차트. 질문 제목: 안전거래를 사용하지 않는 이유가 무엇입니까?. 응답 수: 응답 41개.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0" y="0"/>
            <a:ext cx="12192000" cy="910103"/>
            <a:chOff x="0" y="0"/>
            <a:chExt cx="12192000" cy="910103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353A2F3-11E2-4A71-A53C-7AD680A1B224}"/>
                </a:ext>
              </a:extLst>
            </p:cNvPr>
            <p:cNvSpPr/>
            <p:nvPr/>
          </p:nvSpPr>
          <p:spPr>
            <a:xfrm rot="16200000">
              <a:off x="5640948" y="-5640948"/>
              <a:ext cx="910103" cy="1219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1689602-5578-47DD-A24C-65EE16533705}"/>
                </a:ext>
              </a:extLst>
            </p:cNvPr>
            <p:cNvSpPr/>
            <p:nvPr/>
          </p:nvSpPr>
          <p:spPr>
            <a:xfrm>
              <a:off x="121300" y="215988"/>
              <a:ext cx="86290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&lt; </a:t>
              </a:r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솔루션 제시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&gt;</a:t>
              </a:r>
              <a:endParaRPr lang="ko-KR" altLang="en-US" sz="2800" dirty="0"/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8281D7A-AC6D-4B83-A30C-F07FAF087922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830345" y="1283366"/>
            <a:ext cx="10774684" cy="5133306"/>
            <a:chOff x="990600" y="1544484"/>
            <a:chExt cx="10774684" cy="5133306"/>
          </a:xfrm>
        </p:grpSpPr>
        <p:sp>
          <p:nvSpPr>
            <p:cNvPr id="12" name="모서리가 둥근 직사각형 27">
              <a:extLst>
                <a:ext uri="{FF2B5EF4-FFF2-40B4-BE49-F238E27FC236}">
                  <a16:creationId xmlns:a16="http://schemas.microsoft.com/office/drawing/2014/main" id="{C167C887-AA35-42BB-BDA4-E87D5A421FBC}"/>
                </a:ext>
              </a:extLst>
            </p:cNvPr>
            <p:cNvSpPr/>
            <p:nvPr/>
          </p:nvSpPr>
          <p:spPr>
            <a:xfrm>
              <a:off x="6916689" y="3023962"/>
              <a:ext cx="2041044" cy="1210225"/>
            </a:xfrm>
            <a:prstGeom prst="roundRect">
              <a:avLst/>
            </a:prstGeom>
            <a:ln w="1905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누구나 손쉽게 사용 가능</a:t>
              </a:r>
            </a:p>
          </p:txBody>
        </p:sp>
        <p:sp>
          <p:nvSpPr>
            <p:cNvPr id="13" name="모서리가 둥근 직사각형 27">
              <a:extLst>
                <a:ext uri="{FF2B5EF4-FFF2-40B4-BE49-F238E27FC236}">
                  <a16:creationId xmlns:a16="http://schemas.microsoft.com/office/drawing/2014/main" id="{520B7498-17A5-4D4D-A67F-78D72489D811}"/>
                </a:ext>
              </a:extLst>
            </p:cNvPr>
            <p:cNvSpPr/>
            <p:nvPr/>
          </p:nvSpPr>
          <p:spPr>
            <a:xfrm>
              <a:off x="6869511" y="4930479"/>
              <a:ext cx="2041044" cy="1210225"/>
            </a:xfrm>
            <a:prstGeom prst="roundRect">
              <a:avLst/>
            </a:prstGeom>
            <a:ln w="1905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사기 당했을 시 빠른 대처</a:t>
              </a:r>
            </a:p>
          </p:txBody>
        </p:sp>
        <p:sp>
          <p:nvSpPr>
            <p:cNvPr id="14" name="모서리가 둥근 직사각형 27">
              <a:extLst>
                <a:ext uri="{FF2B5EF4-FFF2-40B4-BE49-F238E27FC236}">
                  <a16:creationId xmlns:a16="http://schemas.microsoft.com/office/drawing/2014/main" id="{520B7498-17A5-4D4D-A67F-78D72489D811}"/>
                </a:ext>
              </a:extLst>
            </p:cNvPr>
            <p:cNvSpPr/>
            <p:nvPr/>
          </p:nvSpPr>
          <p:spPr>
            <a:xfrm>
              <a:off x="9575205" y="4045510"/>
              <a:ext cx="1990244" cy="1210225"/>
            </a:xfrm>
            <a:prstGeom prst="roundRect">
              <a:avLst/>
            </a:prstGeom>
            <a:ln w="1905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판매자의 신용 도 확인 용이</a:t>
              </a: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113707" y="1544484"/>
              <a:ext cx="0" cy="51333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>
              <a:off x="990600" y="2540000"/>
              <a:ext cx="10774684" cy="31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모서리가 둥근 직사각형 27">
              <a:extLst>
                <a:ext uri="{FF2B5EF4-FFF2-40B4-BE49-F238E27FC236}">
                  <a16:creationId xmlns:a16="http://schemas.microsoft.com/office/drawing/2014/main" id="{BED2CEF7-2FDC-4108-AABE-8AE5CD7A3478}"/>
                </a:ext>
              </a:extLst>
            </p:cNvPr>
            <p:cNvSpPr/>
            <p:nvPr/>
          </p:nvSpPr>
          <p:spPr>
            <a:xfrm>
              <a:off x="1113227" y="2988438"/>
              <a:ext cx="2041044" cy="1281271"/>
            </a:xfrm>
            <a:prstGeom prst="roundRect">
              <a:avLst/>
            </a:prstGeom>
            <a:ln w="1905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인공지능 안면 인식 기술</a:t>
              </a:r>
            </a:p>
          </p:txBody>
        </p:sp>
        <p:sp>
          <p:nvSpPr>
            <p:cNvPr id="24" name="모서리가 둥근 직사각형 27">
              <a:extLst>
                <a:ext uri="{FF2B5EF4-FFF2-40B4-BE49-F238E27FC236}">
                  <a16:creationId xmlns:a16="http://schemas.microsoft.com/office/drawing/2014/main" id="{BED2CEF7-2FDC-4108-AABE-8AE5CD7A3478}"/>
                </a:ext>
              </a:extLst>
            </p:cNvPr>
            <p:cNvSpPr/>
            <p:nvPr/>
          </p:nvSpPr>
          <p:spPr>
            <a:xfrm>
              <a:off x="1172356" y="5255735"/>
              <a:ext cx="2041044" cy="1281271"/>
            </a:xfrm>
            <a:prstGeom prst="roundRect">
              <a:avLst/>
            </a:prstGeom>
            <a:ln w="1905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유저 </a:t>
              </a:r>
              <a:r>
                <a:rPr lang="en-US" altLang="ko-KR" sz="2000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DB </a:t>
              </a:r>
              <a:r>
                <a:rPr lang="ko-KR" altLang="en-US" sz="2000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구축 </a:t>
              </a:r>
              <a:r>
                <a:rPr lang="en-US" altLang="ko-KR" sz="2000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(</a:t>
              </a:r>
              <a:r>
                <a:rPr lang="ko-KR" altLang="en-US" sz="2000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현재 준비중</a:t>
              </a:r>
              <a:r>
                <a:rPr lang="en-US" altLang="ko-KR" sz="2000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)</a:t>
              </a:r>
              <a:endParaRPr lang="ko-KR" altLang="en-US" sz="20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22375" y="1777632"/>
              <a:ext cx="224292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dirty="0"/>
                <a:t>기술적 측면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69923" y="1789039"/>
              <a:ext cx="224292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dirty="0" err="1"/>
                <a:t>활용적</a:t>
              </a:r>
              <a:r>
                <a:rPr lang="ko-KR" altLang="en-US" sz="3000" dirty="0"/>
                <a:t> 측면</a:t>
              </a:r>
            </a:p>
          </p:txBody>
        </p:sp>
      </p:grpSp>
      <p:sp>
        <p:nvSpPr>
          <p:cNvPr id="21" name="모서리가 둥근 직사각형 27">
            <a:extLst>
              <a:ext uri="{FF2B5EF4-FFF2-40B4-BE49-F238E27FC236}">
                <a16:creationId xmlns:a16="http://schemas.microsoft.com/office/drawing/2014/main" id="{BED2CEF7-2FDC-4108-AABE-8AE5CD7A3478}"/>
              </a:ext>
            </a:extLst>
          </p:cNvPr>
          <p:cNvSpPr/>
          <p:nvPr/>
        </p:nvSpPr>
        <p:spPr>
          <a:xfrm>
            <a:off x="3484067" y="3748868"/>
            <a:ext cx="2041044" cy="1281271"/>
          </a:xfrm>
          <a:prstGeom prst="roundRect">
            <a:avLst/>
          </a:prstGeom>
          <a:ln w="190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사진</a:t>
            </a:r>
            <a:endParaRPr lang="en-US" altLang="ko-KR" sz="2000" dirty="0">
              <a:solidFill>
                <a:schemeClr val="tx1"/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r>
              <a:rPr lang="ko-KR" altLang="en-US" sz="5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</a:t>
            </a:r>
            <a:endParaRPr lang="en-US" altLang="ko-KR" sz="500" dirty="0">
              <a:solidFill>
                <a:schemeClr val="tx1"/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r>
              <a:rPr lang="ko-KR" altLang="en-US" sz="2000" dirty="0" err="1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블러</a:t>
            </a:r>
            <a:r>
              <a:rPr lang="ko-KR" altLang="en-US" sz="20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처리</a:t>
            </a:r>
          </a:p>
        </p:txBody>
      </p:sp>
    </p:spTree>
    <p:extLst>
      <p:ext uri="{BB962C8B-B14F-4D97-AF65-F5344CB8AC3E}">
        <p14:creationId xmlns:p14="http://schemas.microsoft.com/office/powerpoint/2010/main" val="391510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0" y="0"/>
            <a:ext cx="12192000" cy="910103"/>
            <a:chOff x="0" y="0"/>
            <a:chExt cx="12192000" cy="910103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353A2F3-11E2-4A71-A53C-7AD680A1B224}"/>
                </a:ext>
              </a:extLst>
            </p:cNvPr>
            <p:cNvSpPr/>
            <p:nvPr/>
          </p:nvSpPr>
          <p:spPr>
            <a:xfrm rot="16200000">
              <a:off x="5640948" y="-5640948"/>
              <a:ext cx="910103" cy="1219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1689602-5578-47DD-A24C-65EE16533705}"/>
                </a:ext>
              </a:extLst>
            </p:cNvPr>
            <p:cNvSpPr/>
            <p:nvPr/>
          </p:nvSpPr>
          <p:spPr>
            <a:xfrm>
              <a:off x="121300" y="215988"/>
              <a:ext cx="86290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&lt; </a:t>
              </a:r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제품 소개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&gt;</a:t>
              </a:r>
              <a:endParaRPr lang="ko-KR" altLang="en-US" sz="2800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8281D7A-AC6D-4B83-A30C-F07FAF087922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1666" t="19507" r="23681" b="8149"/>
          <a:stretch/>
        </p:blipFill>
        <p:spPr>
          <a:xfrm>
            <a:off x="899543" y="1676409"/>
            <a:ext cx="4879723" cy="3973541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5986021" y="3155903"/>
            <a:ext cx="1792434" cy="1286965"/>
          </a:xfrm>
          <a:prstGeom prst="rightArrow">
            <a:avLst>
              <a:gd name="adj1" fmla="val 59411"/>
              <a:gd name="adj2" fmla="val 65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79335" y="5820846"/>
            <a:ext cx="3320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플레이스토어 </a:t>
            </a:r>
            <a:r>
              <a:rPr lang="en-US" altLang="ko-KR" dirty="0"/>
              <a:t>: </a:t>
            </a:r>
            <a:r>
              <a:rPr lang="en-US" altLang="ko-KR" sz="2000" dirty="0">
                <a:solidFill>
                  <a:srgbClr val="FF0000"/>
                </a:solidFill>
              </a:rPr>
              <a:t>“</a:t>
            </a:r>
            <a:r>
              <a:rPr lang="ko-KR" altLang="en-US" sz="2000" dirty="0" err="1">
                <a:solidFill>
                  <a:srgbClr val="FF0000"/>
                </a:solidFill>
              </a:rPr>
              <a:t>마켓가더</a:t>
            </a:r>
            <a:r>
              <a:rPr lang="en-US" altLang="ko-KR" dirty="0"/>
              <a:t>”&gt;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8333295" y="1276921"/>
            <a:ext cx="2716404" cy="5210395"/>
            <a:chOff x="7811481" y="261305"/>
            <a:chExt cx="2575003" cy="552318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844" r="4989" b="12024"/>
            <a:stretch/>
          </p:blipFill>
          <p:spPr>
            <a:xfrm>
              <a:off x="7811481" y="261305"/>
              <a:ext cx="2575002" cy="3846424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4"/>
            <a:srcRect t="43855" b="21068"/>
            <a:stretch/>
          </p:blipFill>
          <p:spPr>
            <a:xfrm>
              <a:off x="7811482" y="4083957"/>
              <a:ext cx="2575002" cy="17005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540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88281D7A-AC6D-4B83-A30C-F07FAF087922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-216311" y="1477227"/>
            <a:ext cx="12408311" cy="5075335"/>
            <a:chOff x="-216311" y="1477227"/>
            <a:chExt cx="12408311" cy="5075335"/>
          </a:xfrm>
        </p:grpSpPr>
        <p:grpSp>
          <p:nvGrpSpPr>
            <p:cNvPr id="29" name="그룹 28"/>
            <p:cNvGrpSpPr/>
            <p:nvPr/>
          </p:nvGrpSpPr>
          <p:grpSpPr>
            <a:xfrm>
              <a:off x="-216311" y="1477227"/>
              <a:ext cx="9583831" cy="5075335"/>
              <a:chOff x="-307751" y="1295432"/>
              <a:chExt cx="9583831" cy="5075335"/>
            </a:xfrm>
          </p:grpSpPr>
          <p:graphicFrame>
            <p:nvGraphicFramePr>
              <p:cNvPr id="8" name="차트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00659689"/>
                  </p:ext>
                </p:extLst>
              </p:nvPr>
            </p:nvGraphicFramePr>
            <p:xfrm>
              <a:off x="-307751" y="1295432"/>
              <a:ext cx="6848888" cy="507533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cxnSp>
            <p:nvCxnSpPr>
              <p:cNvPr id="4" name="직선 연결선 3"/>
              <p:cNvCxnSpPr/>
              <p:nvPr/>
            </p:nvCxnSpPr>
            <p:spPr>
              <a:xfrm>
                <a:off x="3387051" y="2071211"/>
                <a:ext cx="5645189" cy="154914"/>
              </a:xfrm>
              <a:prstGeom prst="line">
                <a:avLst/>
              </a:prstGeom>
              <a:ln w="6350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V="1">
                <a:off x="3667760" y="4715325"/>
                <a:ext cx="5608320" cy="660400"/>
              </a:xfrm>
              <a:prstGeom prst="line">
                <a:avLst/>
              </a:prstGeom>
              <a:ln w="6350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2" name="차트 1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33638546"/>
                </p:ext>
              </p:extLst>
            </p:nvPr>
          </p:nvGraphicFramePr>
          <p:xfrm>
            <a:off x="5760719" y="1533968"/>
            <a:ext cx="6431281" cy="496185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31" name="그룹 30"/>
          <p:cNvGrpSpPr/>
          <p:nvPr/>
        </p:nvGrpSpPr>
        <p:grpSpPr>
          <a:xfrm>
            <a:off x="0" y="0"/>
            <a:ext cx="12192000" cy="910103"/>
            <a:chOff x="0" y="0"/>
            <a:chExt cx="12192000" cy="910103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353A2F3-11E2-4A71-A53C-7AD680A1B224}"/>
                </a:ext>
              </a:extLst>
            </p:cNvPr>
            <p:cNvSpPr/>
            <p:nvPr/>
          </p:nvSpPr>
          <p:spPr>
            <a:xfrm rot="16200000">
              <a:off x="5640948" y="-5640948"/>
              <a:ext cx="910103" cy="1219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1689602-5578-47DD-A24C-65EE16533705}"/>
                </a:ext>
              </a:extLst>
            </p:cNvPr>
            <p:cNvSpPr/>
            <p:nvPr/>
          </p:nvSpPr>
          <p:spPr>
            <a:xfrm>
              <a:off x="121300" y="215988"/>
              <a:ext cx="86290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&lt; </a:t>
              </a:r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고객 가설 검증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 – </a:t>
              </a:r>
              <a:r>
                <a:rPr lang="ko-KR" altLang="en-US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고객 선정 </a:t>
              </a:r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&gt;</a:t>
              </a:r>
              <a:endParaRPr lang="ko-KR" altLang="en-US" sz="2800" dirty="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658F73-B71A-482E-9CEC-B71D39341B55}"/>
              </a:ext>
            </a:extLst>
          </p:cNvPr>
          <p:cNvSpPr/>
          <p:nvPr/>
        </p:nvSpPr>
        <p:spPr>
          <a:xfrm>
            <a:off x="9874102" y="1110335"/>
            <a:ext cx="2317898" cy="42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&lt;</a:t>
            </a:r>
            <a:r>
              <a:rPr lang="ko-KR" altLang="en-US" sz="13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설문</a:t>
            </a:r>
            <a:r>
              <a:rPr lang="en-US" altLang="ko-KR" sz="13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, </a:t>
            </a:r>
            <a:r>
              <a:rPr lang="ko-KR" altLang="en-US" sz="13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약 </a:t>
            </a:r>
            <a:r>
              <a:rPr lang="en-US" altLang="ko-KR" sz="13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100</a:t>
            </a:r>
            <a:r>
              <a:rPr lang="ko-KR" altLang="en-US" sz="13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명 응답</a:t>
            </a:r>
            <a:r>
              <a:rPr lang="en-US" altLang="ko-KR" sz="1300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&gt;</a:t>
            </a:r>
            <a:endParaRPr lang="ko-KR" altLang="en-US" sz="1300" dirty="0">
              <a:solidFill>
                <a:schemeClr val="tx1"/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256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9B1AE05E-6F12-44A1-95AF-73393CE39689}"/>
              </a:ext>
            </a:extLst>
          </p:cNvPr>
          <p:cNvGrpSpPr/>
          <p:nvPr/>
        </p:nvGrpSpPr>
        <p:grpSpPr>
          <a:xfrm>
            <a:off x="1816577" y="1531450"/>
            <a:ext cx="8854149" cy="4455435"/>
            <a:chOff x="4245896" y="1862533"/>
            <a:chExt cx="8972729" cy="451510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26C9E5D-74E3-4970-B578-1682E9EEB802}"/>
                </a:ext>
              </a:extLst>
            </p:cNvPr>
            <p:cNvGrpSpPr/>
            <p:nvPr/>
          </p:nvGrpSpPr>
          <p:grpSpPr>
            <a:xfrm>
              <a:off x="8169675" y="1862533"/>
              <a:ext cx="5040240" cy="4251851"/>
              <a:chOff x="8169675" y="1911263"/>
              <a:chExt cx="5040240" cy="4251851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1B8BF3C8-0705-421F-B753-F6C09D301B19}"/>
                  </a:ext>
                </a:extLst>
              </p:cNvPr>
              <p:cNvSpPr/>
              <p:nvPr/>
            </p:nvSpPr>
            <p:spPr>
              <a:xfrm>
                <a:off x="8636467" y="1911263"/>
                <a:ext cx="4573448" cy="9064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600" dirty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Total Global Market</a:t>
                </a:r>
              </a:p>
              <a:p>
                <a:pPr algn="r"/>
                <a:r>
                  <a:rPr lang="ko-KR" altLang="en-US" dirty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세계 전자 상거래 시장 </a:t>
                </a:r>
                <a:r>
                  <a:rPr lang="en-US" altLang="ko-KR" dirty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(</a:t>
                </a:r>
                <a:r>
                  <a:rPr lang="ko-KR" altLang="en-US" dirty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약 </a:t>
                </a:r>
                <a:r>
                  <a:rPr lang="en-US" altLang="ko-KR" dirty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480</a:t>
                </a:r>
                <a:r>
                  <a:rPr lang="ko-KR" altLang="en-US" dirty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조 </a:t>
                </a:r>
                <a:r>
                  <a:rPr lang="en-US" altLang="ko-KR" dirty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780</a:t>
                </a:r>
                <a:r>
                  <a:rPr lang="ko-KR" altLang="en-US" dirty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억 원</a:t>
                </a:r>
                <a:r>
                  <a:rPr lang="en-US" altLang="ko-KR" dirty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)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AC93DA7C-F541-4E07-9AFE-E48EE08A4AE5}"/>
                  </a:ext>
                </a:extLst>
              </p:cNvPr>
              <p:cNvSpPr/>
              <p:nvPr/>
            </p:nvSpPr>
            <p:spPr>
              <a:xfrm>
                <a:off x="8707587" y="4152771"/>
                <a:ext cx="4488781" cy="9064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600" dirty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Serviceable Addressable Market</a:t>
                </a:r>
              </a:p>
              <a:p>
                <a:pPr algn="r"/>
                <a:r>
                  <a:rPr lang="ko-KR" altLang="en-US" dirty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중고 거래 시장</a:t>
                </a:r>
                <a:r>
                  <a:rPr lang="en-US" altLang="ko-KR" dirty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(</a:t>
                </a:r>
                <a:r>
                  <a:rPr lang="ko-KR" altLang="en-US" dirty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약 </a:t>
                </a:r>
                <a:r>
                  <a:rPr lang="en-US" altLang="ko-KR" dirty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20</a:t>
                </a:r>
                <a:r>
                  <a:rPr lang="ko-KR" altLang="en-US" dirty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조 원</a:t>
                </a:r>
                <a:r>
                  <a:rPr lang="en-US" altLang="ko-KR" dirty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)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151F18AA-F21F-4206-AA97-6129B4E28148}"/>
                  </a:ext>
                </a:extLst>
              </p:cNvPr>
              <p:cNvSpPr/>
              <p:nvPr/>
            </p:nvSpPr>
            <p:spPr>
              <a:xfrm>
                <a:off x="8169675" y="5256712"/>
                <a:ext cx="5026694" cy="9064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600" dirty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Serviceable Obtainable Market </a:t>
                </a:r>
              </a:p>
              <a:p>
                <a:pPr algn="r"/>
                <a:r>
                  <a:rPr lang="ko-KR" altLang="en-US" dirty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모바일 앱 이용 중고 거래 시장</a:t>
                </a:r>
                <a:r>
                  <a:rPr lang="en-US" altLang="ko-KR" dirty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(</a:t>
                </a:r>
                <a:r>
                  <a:rPr lang="ko-KR" altLang="en-US" dirty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약 </a:t>
                </a:r>
                <a:r>
                  <a:rPr lang="en-US" altLang="ko-KR" dirty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15</a:t>
                </a:r>
                <a:r>
                  <a:rPr lang="ko-KR" altLang="en-US" dirty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조 추정</a:t>
                </a:r>
                <a:r>
                  <a:rPr lang="en-US" altLang="ko-KR" dirty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)</a:t>
                </a: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C35A266D-7C04-492D-8ED8-038B8CF3846D}"/>
                  </a:ext>
                </a:extLst>
              </p:cNvPr>
              <p:cNvSpPr/>
              <p:nvPr/>
            </p:nvSpPr>
            <p:spPr>
              <a:xfrm>
                <a:off x="8809949" y="3014859"/>
                <a:ext cx="4399965" cy="9064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600" dirty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Total Addressable Market</a:t>
                </a:r>
              </a:p>
              <a:p>
                <a:pPr algn="r"/>
                <a:r>
                  <a:rPr lang="ko-KR" altLang="en-US" dirty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전자 상거래 시장 </a:t>
                </a:r>
                <a:r>
                  <a:rPr lang="en-US" altLang="ko-KR" dirty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(</a:t>
                </a:r>
                <a:r>
                  <a:rPr lang="ko-KR" altLang="en-US" dirty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약 </a:t>
                </a:r>
                <a:r>
                  <a:rPr lang="en-US" altLang="ko-KR" dirty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133</a:t>
                </a:r>
                <a:r>
                  <a:rPr lang="ko-KR" altLang="en-US" smtClean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조 원</a:t>
                </a:r>
                <a:r>
                  <a:rPr lang="en-US" altLang="ko-KR" dirty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)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92E36D1-7990-41E8-A72A-6CC96DBEFA59}"/>
                </a:ext>
              </a:extLst>
            </p:cNvPr>
            <p:cNvGrpSpPr/>
            <p:nvPr/>
          </p:nvGrpSpPr>
          <p:grpSpPr>
            <a:xfrm>
              <a:off x="4245896" y="2046513"/>
              <a:ext cx="4338029" cy="4331125"/>
              <a:chOff x="4637820" y="1836632"/>
              <a:chExt cx="3477353" cy="3471819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9F39EDFE-D65B-4BD8-B22A-9EAC06194B5F}"/>
                  </a:ext>
                </a:extLst>
              </p:cNvPr>
              <p:cNvGrpSpPr/>
              <p:nvPr/>
            </p:nvGrpSpPr>
            <p:grpSpPr>
              <a:xfrm>
                <a:off x="4643354" y="1836632"/>
                <a:ext cx="3471819" cy="3471819"/>
                <a:chOff x="5315003" y="1657859"/>
                <a:chExt cx="3960000" cy="3960000"/>
              </a:xfrm>
            </p:grpSpPr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73B02971-270F-4D33-A545-4FBC6D131944}"/>
                    </a:ext>
                  </a:extLst>
                </p:cNvPr>
                <p:cNvSpPr/>
                <p:nvPr/>
              </p:nvSpPr>
              <p:spPr>
                <a:xfrm>
                  <a:off x="5315003" y="1657859"/>
                  <a:ext cx="3960000" cy="39600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22" name="타원 21">
                  <a:extLst>
                    <a:ext uri="{FF2B5EF4-FFF2-40B4-BE49-F238E27FC236}">
                      <a16:creationId xmlns:a16="http://schemas.microsoft.com/office/drawing/2014/main" id="{E613D362-6649-4E31-BB9E-A9AF10020965}"/>
                    </a:ext>
                  </a:extLst>
                </p:cNvPr>
                <p:cNvSpPr/>
                <p:nvPr/>
              </p:nvSpPr>
              <p:spPr>
                <a:xfrm>
                  <a:off x="5675003" y="2377859"/>
                  <a:ext cx="3240000" cy="3240000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9EF33E8-845D-48D7-84C0-320F03FD7028}"/>
                    </a:ext>
                  </a:extLst>
                </p:cNvPr>
                <p:cNvSpPr/>
                <p:nvPr/>
              </p:nvSpPr>
              <p:spPr>
                <a:xfrm>
                  <a:off x="6035003" y="3097859"/>
                  <a:ext cx="2520000" cy="25200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1948E1F2-7F19-4E7D-B173-7E449B7DAB0B}"/>
                    </a:ext>
                  </a:extLst>
                </p:cNvPr>
                <p:cNvSpPr/>
                <p:nvPr/>
              </p:nvSpPr>
              <p:spPr>
                <a:xfrm>
                  <a:off x="6395003" y="3817859"/>
                  <a:ext cx="1800000" cy="1800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endParaRPr>
                </a:p>
              </p:txBody>
            </p:sp>
          </p:grp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8F10C2C-56BF-47B6-B594-E2CEB462F8A8}"/>
                  </a:ext>
                </a:extLst>
              </p:cNvPr>
              <p:cNvSpPr/>
              <p:nvPr/>
            </p:nvSpPr>
            <p:spPr>
              <a:xfrm>
                <a:off x="4637820" y="1836632"/>
                <a:ext cx="3468130" cy="7464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Global Market</a:t>
                </a:r>
                <a:endParaRPr lang="ko-KR" altLang="en-US" sz="2400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  <a:cs typeface="함초롬바탕" panose="02030604000101010101" pitchFamily="18" charset="-127"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7F0A06D-4B77-4699-91E2-C0EB809FDA32}"/>
                  </a:ext>
                </a:extLst>
              </p:cNvPr>
              <p:cNvSpPr/>
              <p:nvPr/>
            </p:nvSpPr>
            <p:spPr>
              <a:xfrm>
                <a:off x="4637820" y="2467871"/>
                <a:ext cx="3468130" cy="7464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TAM</a:t>
                </a:r>
                <a:endParaRPr lang="ko-KR" altLang="en-US" sz="2400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  <a:cs typeface="함초롬바탕" panose="02030604000101010101" pitchFamily="18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D136BA3-9C91-456E-8B03-E6E57D0651F2}"/>
                  </a:ext>
                </a:extLst>
              </p:cNvPr>
              <p:cNvSpPr/>
              <p:nvPr/>
            </p:nvSpPr>
            <p:spPr>
              <a:xfrm>
                <a:off x="4637820" y="3099112"/>
                <a:ext cx="3468130" cy="7464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SAM</a:t>
                </a:r>
                <a:endParaRPr lang="ko-KR" altLang="en-US" sz="2400" dirty="0">
                  <a:solidFill>
                    <a:schemeClr val="tx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  <a:cs typeface="함초롬바탕" panose="02030604000101010101" pitchFamily="18" charset="-127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5D92397-D7E2-49DB-ABE8-89210F90D165}"/>
                  </a:ext>
                </a:extLst>
              </p:cNvPr>
              <p:cNvSpPr/>
              <p:nvPr/>
            </p:nvSpPr>
            <p:spPr>
              <a:xfrm>
                <a:off x="4637820" y="4146175"/>
                <a:ext cx="3468130" cy="7464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포천 오성과 한음 Regular" panose="020B0303000000000000" pitchFamily="50" charset="-127"/>
                    <a:ea typeface="포천 오성과 한음 Regular" panose="020B0303000000000000" pitchFamily="50" charset="-127"/>
                    <a:cs typeface="함초롬바탕" panose="02030604000101010101" pitchFamily="18" charset="-127"/>
                  </a:rPr>
                  <a:t>SOM</a:t>
                </a: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8A1CE90-F5BA-42B9-B0A6-2257B25C1FBC}"/>
                </a:ext>
              </a:extLst>
            </p:cNvPr>
            <p:cNvGrpSpPr/>
            <p:nvPr/>
          </p:nvGrpSpPr>
          <p:grpSpPr>
            <a:xfrm>
              <a:off x="5764100" y="2665264"/>
              <a:ext cx="7454525" cy="3341839"/>
              <a:chOff x="7483933" y="2258704"/>
              <a:chExt cx="5193783" cy="2803681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801A55AD-1697-4D24-8BA0-D83DBF1FA3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818" y="2258704"/>
                <a:ext cx="4312898" cy="0"/>
              </a:xfrm>
              <a:prstGeom prst="line">
                <a:avLst/>
              </a:prstGeom>
              <a:solidFill>
                <a:srgbClr val="FFCCCC"/>
              </a:solidFill>
              <a:ln w="19050">
                <a:solidFill>
                  <a:schemeClr val="accent1">
                    <a:lumMod val="20000"/>
                    <a:lumOff val="8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FC13804D-1C41-4106-BB86-BC06200E28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50543" y="3181336"/>
                <a:ext cx="4227173" cy="0"/>
              </a:xfrm>
              <a:prstGeom prst="line">
                <a:avLst/>
              </a:prstGeom>
              <a:solidFill>
                <a:srgbClr val="FF9999"/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E0A27B9A-5E00-4861-A27A-8792316F68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8669" y="4124892"/>
                <a:ext cx="3899047" cy="0"/>
              </a:xfrm>
              <a:prstGeom prst="line">
                <a:avLst/>
              </a:prstGeom>
              <a:solidFill>
                <a:srgbClr val="FF7C80"/>
              </a:solidFill>
              <a:ln w="19050">
                <a:solidFill>
                  <a:schemeClr val="accent1">
                    <a:lumMod val="60000"/>
                    <a:lumOff val="4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89AB5EE3-6B5A-463F-A5F8-A3BE2C821D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83933" y="5062384"/>
                <a:ext cx="5193783" cy="1"/>
              </a:xfrm>
              <a:prstGeom prst="line">
                <a:avLst/>
              </a:prstGeom>
              <a:solidFill>
                <a:srgbClr val="FF5050"/>
              </a:solidFill>
              <a:ln w="19050">
                <a:solidFill>
                  <a:schemeClr val="accent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직사각형 1"/>
          <p:cNvSpPr/>
          <p:nvPr/>
        </p:nvSpPr>
        <p:spPr>
          <a:xfrm>
            <a:off x="7616525" y="6379973"/>
            <a:ext cx="445025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dirty="0">
                <a:solidFill>
                  <a:srgbClr val="4D5156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&lt;</a:t>
            </a:r>
            <a:r>
              <a:rPr lang="ko-KR" altLang="en-US" sz="1300" dirty="0">
                <a:solidFill>
                  <a:srgbClr val="4D5156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출처 </a:t>
            </a:r>
            <a:r>
              <a:rPr lang="en-US" altLang="ko-KR" sz="1300" dirty="0">
                <a:solidFill>
                  <a:srgbClr val="4D5156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: </a:t>
            </a:r>
            <a:r>
              <a:rPr lang="ko-KR" altLang="en-US" sz="13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한국인터넷진흥원</a:t>
            </a:r>
            <a:r>
              <a:rPr lang="en-US" altLang="ko-KR" sz="13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, </a:t>
            </a:r>
            <a:r>
              <a:rPr lang="ko-KR" altLang="en-US" sz="1300" dirty="0">
                <a:solidFill>
                  <a:srgbClr val="4D5156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독일 온라인 통계 포털 </a:t>
            </a:r>
            <a:r>
              <a:rPr lang="en-US" altLang="ko-KR" sz="1300" dirty="0">
                <a:solidFill>
                  <a:srgbClr val="4D5156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“</a:t>
            </a:r>
            <a:r>
              <a:rPr lang="en-US" altLang="ko-KR" sz="1300" dirty="0" err="1">
                <a:solidFill>
                  <a:srgbClr val="4D5156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statista</a:t>
            </a:r>
            <a:r>
              <a:rPr lang="en-US" altLang="ko-KR" sz="1300" dirty="0">
                <a:solidFill>
                  <a:srgbClr val="4D5156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”&gt;</a:t>
            </a:r>
            <a:endParaRPr lang="ko-KR" altLang="en-US" sz="13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353A2F3-11E2-4A71-A53C-7AD680A1B224}"/>
              </a:ext>
            </a:extLst>
          </p:cNvPr>
          <p:cNvSpPr/>
          <p:nvPr/>
        </p:nvSpPr>
        <p:spPr>
          <a:xfrm rot="16200000">
            <a:off x="5630869" y="-5651665"/>
            <a:ext cx="910103" cy="12192000"/>
          </a:xfrm>
          <a:prstGeom prst="rect">
            <a:avLst/>
          </a:prstGeom>
          <a:solidFill>
            <a:schemeClr val="accent1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1689602-5578-47DD-A24C-65EE16533705}"/>
              </a:ext>
            </a:extLst>
          </p:cNvPr>
          <p:cNvSpPr/>
          <p:nvPr/>
        </p:nvSpPr>
        <p:spPr>
          <a:xfrm>
            <a:off x="121300" y="215988"/>
            <a:ext cx="50665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&lt; </a:t>
            </a:r>
            <a:r>
              <a:rPr lang="ko-KR" altLang="en-US" sz="280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시장과 경쟁 </a:t>
            </a:r>
            <a:r>
              <a:rPr lang="en-US" altLang="ko-KR" sz="280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– </a:t>
            </a:r>
            <a:r>
              <a:rPr lang="ko-KR" altLang="en-US" sz="280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시장분석 </a:t>
            </a:r>
            <a:r>
              <a:rPr lang="en-US" altLang="ko-KR" sz="280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&gt;</a:t>
            </a:r>
            <a:endParaRPr lang="ko-KR" altLang="en-US" sz="28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8281D7A-AC6D-4B83-A30C-F07FAF087922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43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2048</TotalTime>
  <Words>888</Words>
  <Application>Microsoft Office PowerPoint</Application>
  <PresentationFormat>와이드스크린</PresentationFormat>
  <Paragraphs>227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함초롬바탕</vt:lpstr>
      <vt:lpstr>포천 오성과 한음 Regular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지민수</dc:creator>
  <cp:lastModifiedBy>admin</cp:lastModifiedBy>
  <cp:revision>249</cp:revision>
  <dcterms:created xsi:type="dcterms:W3CDTF">2020-05-10T09:21:29Z</dcterms:created>
  <dcterms:modified xsi:type="dcterms:W3CDTF">2023-05-16T01:59:41Z</dcterms:modified>
</cp:coreProperties>
</file>